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p3" ContentType="audio/m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85" r:id="rId4"/>
    <p:sldId id="292" r:id="rId5"/>
    <p:sldId id="279" r:id="rId6"/>
    <p:sldId id="258" r:id="rId7"/>
    <p:sldId id="259" r:id="rId8"/>
    <p:sldId id="260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0" r:id="rId20"/>
    <p:sldId id="288" r:id="rId21"/>
    <p:sldId id="293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84" r:id="rId30"/>
    <p:sldId id="280" r:id="rId31"/>
    <p:sldId id="283" r:id="rId32"/>
    <p:sldId id="286" r:id="rId33"/>
    <p:sldId id="289" r:id="rId3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88" d="100"/>
          <a:sy n="88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Fm</a:t>
            </a:r>
            <a:r>
              <a:rPr lang="de-DE" dirty="0" smtClean="0"/>
              <a:t> -&gt; Andere Frequenzen, bei denen keine</a:t>
            </a:r>
            <a:r>
              <a:rPr lang="de-DE" baseline="0" dirty="0" smtClean="0"/>
              <a:t> Amplitudenänderung auftritt!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38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Langsamer</a:t>
            </a:r>
            <a:r>
              <a:rPr lang="de-DE" baseline="0" dirty="0" smtClean="0"/>
              <a:t> Vibrato!!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8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bei 20 Minuten sein!!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5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spätestens 25 Min!!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1.mp3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1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1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tags" Target="../tags/tag25.xml"/><Relationship Id="rId16" Type="http://schemas.openxmlformats.org/officeDocument/2006/relationships/image" Target="../media/image41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.png"/><Relationship Id="rId5" Type="http://schemas.openxmlformats.org/officeDocument/2006/relationships/tags" Target="../tags/tag28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46.png"/><Relationship Id="rId5" Type="http://schemas.openxmlformats.org/officeDocument/2006/relationships/tags" Target="../tags/tag37.xml"/><Relationship Id="rId10" Type="http://schemas.openxmlformats.org/officeDocument/2006/relationships/image" Target="../media/image45.png"/><Relationship Id="rId4" Type="http://schemas.openxmlformats.org/officeDocument/2006/relationships/tags" Target="../tags/tag36.xml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media" Target="../media/media6.wav"/><Relationship Id="rId13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audio" Target="../media/media5.wav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media" Target="../media/media5.wav"/><Relationship Id="rId11" Type="http://schemas.openxmlformats.org/officeDocument/2006/relationships/image" Target="../media/image10.png"/><Relationship Id="rId5" Type="http://schemas.openxmlformats.org/officeDocument/2006/relationships/audio" Target="../media/media4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4.wav"/><Relationship Id="rId9" Type="http://schemas.openxmlformats.org/officeDocument/2006/relationships/audio" Target="../media/media6.wav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media" Target="../media/media9.wav"/><Relationship Id="rId13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audio" Target="../media/media8.wav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media" Target="../media/media8.wav"/><Relationship Id="rId11" Type="http://schemas.openxmlformats.org/officeDocument/2006/relationships/image" Target="../media/image14.png"/><Relationship Id="rId5" Type="http://schemas.openxmlformats.org/officeDocument/2006/relationships/audio" Target="../media/media7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7.wav"/><Relationship Id="rId9" Type="http://schemas.openxmlformats.org/officeDocument/2006/relationships/audio" Target="../media/media9.wav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611560" y="2697460"/>
            <a:ext cx="3778513" cy="1314450"/>
          </a:xfrm>
        </p:spPr>
        <p:txBody>
          <a:bodyPr>
            <a:normAutofit/>
          </a:bodyPr>
          <a:lstStyle/>
          <a:p>
            <a:r>
              <a:rPr lang="de-DE" dirty="0"/>
              <a:t>Julius Hackel</a:t>
            </a:r>
          </a:p>
          <a:p>
            <a:r>
              <a:rPr lang="de-DE" dirty="0" smtClean="0"/>
              <a:t>Markus Bullmann</a:t>
            </a: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4753927" y="2697460"/>
            <a:ext cx="3778513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Stefan Gerasch </a:t>
            </a:r>
          </a:p>
          <a:p>
            <a:r>
              <a:rPr lang="de-DE" dirty="0" smtClean="0"/>
              <a:t>Matthias Kemmer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sabelith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2211710"/>
            <a:ext cx="609600" cy="609600"/>
          </a:xfrm>
          <a:prstGeom prst="rect">
            <a:avLst/>
          </a:prstGeom>
        </p:spPr>
      </p:pic>
      <p:pic>
        <p:nvPicPr>
          <p:cNvPr id="8" name="turena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300379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7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</a:t>
            </a:r>
            <a:r>
              <a:rPr lang="de-DE" sz="2000" smtClean="0">
                <a:latin typeface="Lato" pitchFamily="34" charset="0"/>
              </a:rPr>
              <a:t>: </a:t>
            </a:r>
            <a:r>
              <a:rPr lang="de-DE" sz="2000" smtClean="0"/>
              <a:t>L</a:t>
            </a:r>
            <a:r>
              <a:rPr lang="de-DE" sz="2000" smtClean="0">
                <a:latin typeface="Lato" pitchFamily="34" charset="0"/>
              </a:rPr>
              <a:t>angsame periodische </a:t>
            </a:r>
            <a:r>
              <a:rPr lang="de-DE" sz="2000" dirty="0" smtClean="0">
                <a:latin typeface="Lato" pitchFamily="34" charset="0"/>
              </a:rPr>
              <a:t>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I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Chownings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digitale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>
                <a:latin typeface="Lato" pitchFamily="34" charset="0"/>
              </a:rPr>
              <a:t>Agenda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457200" y="134761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Julius Hackel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Einführung</a:t>
            </a:r>
            <a:endParaRPr lang="de-DE" sz="2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solidFill>
                <a:schemeClr val="tx1"/>
              </a:solidFill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Markus Bullmann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Besonderheiten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der 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Matthias Kemmer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Komplexe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Stefan Gerasch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Praktische Anwendung</a:t>
            </a:r>
            <a:endParaRPr lang="de-DE" sz="2400" dirty="0">
              <a:solidFill>
                <a:schemeClr val="tx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95686"/>
            <a:ext cx="8229600" cy="2592288"/>
          </a:xfrm>
        </p:spPr>
        <p:txBody>
          <a:bodyPr>
            <a:normAutofit/>
          </a:bodyPr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r>
              <a:rPr lang="de-DE" sz="2000" dirty="0"/>
              <a:t>Programmierbare „</a:t>
            </a:r>
            <a:r>
              <a:rPr lang="de-DE" sz="2000" dirty="0" err="1"/>
              <a:t>Voices</a:t>
            </a:r>
            <a:r>
              <a:rPr lang="de-DE" sz="2000" dirty="0" smtClean="0"/>
              <a:t>“</a:t>
            </a:r>
          </a:p>
          <a:p>
            <a:r>
              <a:rPr lang="de-DE" sz="2000" dirty="0" smtClean="0"/>
              <a:t>MIDI Schnittstelle</a:t>
            </a:r>
          </a:p>
          <a:p>
            <a:r>
              <a:rPr lang="de-DE" sz="2000" dirty="0" smtClean="0"/>
              <a:t>Preis: Ca. 4.700 DM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1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063229"/>
            <a:ext cx="2736304" cy="928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253908" y="1341660"/>
            <a:ext cx="4750140" cy="22382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92080" y="1341660"/>
            <a:ext cx="3564097" cy="223820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3867894"/>
            <a:ext cx="865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Quellen</a:t>
            </a:r>
            <a:r>
              <a:rPr lang="de-DE" sz="800" dirty="0"/>
              <a:t>: http://</a:t>
            </a:r>
            <a:r>
              <a:rPr lang="de-DE" sz="800" dirty="0" smtClean="0"/>
              <a:t>www.publicsurplus.com/sms/docviewer/aucdoc/IMG_0966.jpg?auc=674141&amp;docid=4542888</a:t>
            </a:r>
          </a:p>
          <a:p>
            <a:pPr algn="ctr"/>
            <a:r>
              <a:rPr lang="de-DE" sz="800" dirty="0" smtClean="0"/>
              <a:t>http</a:t>
            </a:r>
            <a:r>
              <a:rPr lang="de-DE" sz="800" dirty="0"/>
              <a:t>://</a:t>
            </a:r>
            <a:r>
              <a:rPr lang="de-DE" sz="800" dirty="0" smtClean="0"/>
              <a:t>www.electricdruid.net/images/interface/larger/YamahaDX7.jpg</a:t>
            </a:r>
          </a:p>
          <a:p>
            <a:pPr algn="ctr"/>
            <a:r>
              <a:rPr lang="de-DE" sz="8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13383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</a:t>
            </a:r>
            <a:r>
              <a:rPr lang="de-DE" sz="2000" dirty="0" smtClean="0">
                <a:latin typeface="Lato" pitchFamily="34" charset="0"/>
              </a:rPr>
              <a:t>MIDI-Keyboards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Native Instruments FM7: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6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3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0" y="1745259"/>
            <a:ext cx="4423438" cy="3248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4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5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467544" y="1239447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Winkelangabe im Bogenmaß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Angabe des abgelaufenen Bogens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2000" noProof="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Bogenmaß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lang="de-DE" sz="2000" b="1" noProof="0" dirty="0">
                <a:latin typeface="Lato" pitchFamily="34" charset="0"/>
              </a:rPr>
              <a:t> </a:t>
            </a:r>
            <a:r>
              <a:rPr lang="de-DE" sz="2000" b="1" noProof="0" dirty="0" smtClean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Halbe Umdrehung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Bogenmaß 2    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Ganze Umdrehung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15" y="2484441"/>
            <a:ext cx="164615" cy="13352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76" y="3590136"/>
            <a:ext cx="164615" cy="133521"/>
          </a:xfrm>
          <a:prstGeom prst="rect">
            <a:avLst/>
          </a:prstGeom>
        </p:spPr>
      </p:pic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sp>
        <p:nvSpPr>
          <p:cNvPr id="8" name="Raute 7"/>
          <p:cNvSpPr/>
          <p:nvPr/>
        </p:nvSpPr>
        <p:spPr>
          <a:xfrm>
            <a:off x="12700" y="12700"/>
            <a:ext cx="12700" cy="127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aute 10"/>
          <p:cNvSpPr/>
          <p:nvPr/>
        </p:nvSpPr>
        <p:spPr>
          <a:xfrm>
            <a:off x="12700" y="12700"/>
            <a:ext cx="12700" cy="127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  <p:pic>
        <p:nvPicPr>
          <p:cNvPr id="15" name="Grafik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49" y="2157119"/>
            <a:ext cx="1103685" cy="230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7544" y="1203598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Zusammenhang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Sinus/Kosinus: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Um </a:t>
            </a:r>
            <a:r>
              <a:rPr lang="de-DE" sz="2000" b="1" dirty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  </a:t>
            </a:r>
            <a:r>
              <a:rPr lang="de-DE" sz="2000" dirty="0" smtClean="0">
                <a:latin typeface="Lato" pitchFamily="34" charset="0"/>
              </a:rPr>
              <a:t>verschoben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Daraus folgt:                           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                                                                  (Komplementärformeln) </a:t>
            </a:r>
          </a:p>
          <a:p>
            <a:pPr lvl="0">
              <a:spcBef>
                <a:spcPct val="20000"/>
              </a:spcBef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Ton: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: Amplitude, Lautstärke des</a:t>
            </a:r>
            <a:r>
              <a:rPr kumimoji="0" lang="de-DE" sz="20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Tons</a:t>
            </a:r>
            <a:endParaRPr kumimoji="0" lang="de-DE" sz="20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lang="de-DE" sz="2000" noProof="0" dirty="0" smtClean="0">
                <a:latin typeface="Lato" pitchFamily="34" charset="0"/>
              </a:rPr>
              <a:t>: Frequenz, Tonhöhe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Physikalisch: Schwingende Luftmoleküle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3" y="1635646"/>
            <a:ext cx="149983" cy="3145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58" y="2025162"/>
            <a:ext cx="2138276" cy="2887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8" y="2385202"/>
            <a:ext cx="2139084" cy="2903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" y="3126548"/>
            <a:ext cx="2312231" cy="25301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22755"/>
            <a:ext cx="176809" cy="1798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4" y="3867894"/>
            <a:ext cx="126510" cy="230156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smtClean="0">
                <a:latin typeface="Lato" pitchFamily="34" charset="0"/>
              </a:rPr>
              <a:t> 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     :  Amplitude zum Zeitpunkt  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Maximale Amplitude des Signals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Kreisfrequenz des Trägers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Kreisfrequenz des Modulators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Modulationsindex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8" y="1972010"/>
            <a:ext cx="371908" cy="25301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2355726"/>
            <a:ext cx="176833" cy="18060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6" y="2778759"/>
            <a:ext cx="141791" cy="1154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5" y="3068876"/>
            <a:ext cx="140269" cy="23043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7" y="3449007"/>
            <a:ext cx="120689" cy="17596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01" y="1995686"/>
            <a:ext cx="77735" cy="160042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50" y="2657378"/>
            <a:ext cx="100598" cy="30636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30911"/>
            <a:ext cx="100598" cy="3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7770440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Modulationsindex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:  Frequenzhub der Modulation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	:  Kreisfrequenz des Modulators</a:t>
            </a:r>
          </a:p>
          <a:p>
            <a:pPr lvl="1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= Verhältnis Frequenzhub zu Modulationsfrequenz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23" name="Grafik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45" y="1926899"/>
            <a:ext cx="688335" cy="32055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2" y="2338703"/>
            <a:ext cx="120413" cy="17833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4" y="2745466"/>
            <a:ext cx="207293" cy="11431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8" y="3096064"/>
            <a:ext cx="224059" cy="13870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80" y="3088212"/>
            <a:ext cx="120689" cy="175968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Fazit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Erfunden </a:t>
            </a:r>
            <a:r>
              <a:rPr lang="de-DE" dirty="0" smtClean="0"/>
              <a:t>1973 von John </a:t>
            </a:r>
            <a:r>
              <a:rPr lang="de-DE" dirty="0" err="1" smtClean="0"/>
              <a:t>Chowning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Durchbruch durch den DX7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 das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Prinzip</a:t>
            </a:r>
          </a:p>
          <a:p>
            <a:r>
              <a:rPr lang="de-DE" dirty="0"/>
              <a:t>Beispiele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Parameter nach John </a:t>
            </a:r>
            <a:r>
              <a:rPr lang="de-DE" dirty="0" err="1"/>
              <a:t>Chowning</a:t>
            </a:r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9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88142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Bekannt aus Nachrichtentechnik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Allgemein: Innerer Sinus moduliert Frequenz eines Trägersinus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Formel: 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Funktioniert analog mit </a:t>
            </a:r>
            <a:r>
              <a:rPr lang="de-DE" sz="2000" dirty="0" smtClean="0">
                <a:latin typeface="Lato" pitchFamily="34" charset="0"/>
              </a:rPr>
              <a:t>Kosinus</a:t>
            </a:r>
            <a:endParaRPr lang="de-DE" sz="2000" dirty="0">
              <a:latin typeface="Lato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18" y="2499742"/>
            <a:ext cx="2940206" cy="253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292080" y="1491630"/>
            <a:ext cx="3707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ato" pitchFamily="34" charset="0"/>
              </a:rPr>
              <a:t> 	Frequenzen der </a:t>
            </a:r>
          </a:p>
          <a:p>
            <a:r>
              <a:rPr lang="de-DE" sz="2000" dirty="0" smtClean="0">
                <a:latin typeface="Lato" pitchFamily="34" charset="0"/>
              </a:rPr>
              <a:t>	Oszillatoren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	Modulationsindex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VCA: 	Spannungsgesteuerter </a:t>
            </a:r>
          </a:p>
          <a:p>
            <a:r>
              <a:rPr lang="de-DE" sz="2000" dirty="0" smtClean="0">
                <a:latin typeface="Lato" pitchFamily="34" charset="0"/>
              </a:rPr>
              <a:t>	Verstärker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EG: 	Hüllkurvengenerator</a:t>
            </a: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09" y="1574524"/>
            <a:ext cx="792702" cy="2306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83" y="2514090"/>
            <a:ext cx="269823" cy="22764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http://mmmmaven.com/wp-content/uploads/800px-2op_FM.svg_.</a:t>
            </a:r>
            <a:r>
              <a:rPr lang="de-DE" sz="1000" dirty="0" smtClean="0"/>
              <a:t>png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305345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291830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291830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3914945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3914945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3914945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1212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9697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8182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6390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1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2354735"/>
            <a:ext cx="1953228" cy="22866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3194208"/>
            <a:ext cx="1990288" cy="22866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" y="4045623"/>
            <a:ext cx="3566687" cy="228667"/>
          </a:xfrm>
          <a:prstGeom prst="rect">
            <a:avLst/>
          </a:prstGeom>
        </p:spPr>
      </p:pic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45455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60606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4261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2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7" y="2354735"/>
            <a:ext cx="1954396" cy="22962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8" y="3183322"/>
            <a:ext cx="2107252" cy="2296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" y="4012965"/>
            <a:ext cx="3680652" cy="229621"/>
          </a:xfrm>
          <a:prstGeom prst="rect">
            <a:avLst/>
          </a:prstGeom>
        </p:spPr>
      </p:pic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37879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4697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416,837"/>
  <p:tag name="LATEXADDIN" val="\documentclass{article}&#10;\usepackage{amsmath}&#10;\pagestyle{empty}&#10;\begin{document}&#10;$\sin(\theta) = \frac{\textbf{gegen\&quot;uberliegende Seite}}{\textbf{Hypotenuse}} &#10;= \frac{a}{c} = \frac{a}{1} = a$&#10;&#10;&#10;&#10;\end{document}"/>
  <p:tag name="IGUANATEXSIZE" val="18"/>
  <p:tag name="IGUANATEXCURSOR" val="118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543,0758"/>
  <p:tag name="LATEXADDIN" val="\documentclass{article}&#10;\usepackage{amsmath}&#10;\pagestyle{empty}&#10;\begin{document}&#10;$\omega = 2\pi \cdot f$&#10;&#10;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67,399"/>
  <p:tag name="LATEXADDIN" val="\documentclass{article}&#10;\usepackage{amsmath}&#10;\pagestyle{empty}&#10;\begin{document}&#10;$y(t)=\sin(2\pi 600 \cdot t)$&#10;&#10;&#10;&#10;\end{document}"/>
  <p:tag name="IGUANATEXSIZE" val="18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87,652"/>
  <p:tag name="LATEXADDIN" val="\documentclass{article}&#10;\usepackage{amsmath}&#10;\pagestyle{empty}&#10;\begin{document}&#10;$y(t)=5\sin(2\pi 75 \cdot t)$&#10;&#10;&#10;&#10;\end{document}"/>
  <p:tag name="IGUANATEXSIZE" val="18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49,522"/>
  <p:tag name="LATEXADDIN" val="\documentclass{article}&#10;\usepackage{amsmath}&#10;\pagestyle{empty}&#10;\begin{document}&#10;$y(t)=\sin(2\pi 600 \cdot t + 5 \sin(2\pi 75 \cdot t))$&#10;&#10;&#10;&#10;\end{document}"/>
  <p:tag name="IGUANATEXSIZE" val="18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67,399"/>
  <p:tag name="LATEXADDIN" val="\documentclass{article}&#10;\usepackage{amsmath}&#10;\pagestyle{empty}&#10;\begin{document}&#10;$y(t)=\sin(2\pi 300 \cdot t)$&#10;&#10;&#10;&#10;\end{document}"/>
  <p:tag name="IGUANATEXSIZE" val="18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0,661"/>
  <p:tag name="LATEXADDIN" val="\documentclass{article}&#10;\usepackage{amsmath}&#10;\pagestyle{empty}&#10;\begin{document}&#10;$y(t)=5\sin(2\pi 120 \cdot t)$&#10;&#10;&#10;&#10;\end{document}"/>
  <p:tag name="IGUANATEXSIZE" val="18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11,781"/>
  <p:tag name="LATEXADDIN" val="\documentclass{article}&#10;\usepackage{amsmath}&#10;\pagestyle{empty}&#10;\begin{document}&#10;$y(t)=\sin(2\pi 300 \cdot t + 5 \sin(2\pi 120 \cdot t))$&#10;&#10;&#10;&#10;\end{document}"/>
  <p:tag name="IGUANATEXSIZE" val="18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Bildschirmpräsentation (16:9)</PresentationFormat>
  <Paragraphs>309</Paragraphs>
  <Slides>33</Slides>
  <Notes>6</Notes>
  <HiddenSlides>0</HiddenSlides>
  <MMClips>11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Gliederung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241</cp:revision>
  <dcterms:created xsi:type="dcterms:W3CDTF">2015-06-10T10:18:23Z</dcterms:created>
  <dcterms:modified xsi:type="dcterms:W3CDTF">2015-06-22T13:38:34Z</dcterms:modified>
</cp:coreProperties>
</file>