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9" r:id="rId2"/>
    <p:sldId id="258" r:id="rId3"/>
    <p:sldId id="260" r:id="rId4"/>
    <p:sldId id="265" r:id="rId5"/>
    <p:sldId id="261" r:id="rId6"/>
    <p:sldId id="266" r:id="rId7"/>
    <p:sldId id="263" r:id="rId8"/>
    <p:sldId id="271" r:id="rId9"/>
    <p:sldId id="267" r:id="rId10"/>
    <p:sldId id="264" r:id="rId11"/>
    <p:sldId id="274" r:id="rId12"/>
    <p:sldId id="272" r:id="rId13"/>
    <p:sldId id="268" r:id="rId14"/>
    <p:sldId id="278" r:id="rId15"/>
    <p:sldId id="269" r:id="rId16"/>
    <p:sldId id="270" r:id="rId17"/>
    <p:sldId id="273" r:id="rId18"/>
    <p:sldId id="275" r:id="rId19"/>
    <p:sldId id="277" r:id="rId20"/>
    <p:sldId id="276" r:id="rId21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803" autoAdjust="0"/>
  </p:normalViewPr>
  <p:slideViewPr>
    <p:cSldViewPr>
      <p:cViewPr varScale="1">
        <p:scale>
          <a:sx n="103" d="100"/>
          <a:sy n="103" d="100"/>
        </p:scale>
        <p:origin x="180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22.06.2015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55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8"/>
          <a:stretch/>
        </p:blipFill>
        <p:spPr>
          <a:xfrm>
            <a:off x="0" y="4155926"/>
            <a:ext cx="9180512" cy="91807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39E7-DE90-41C1-AA3B-F993836B02BE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3457-8CBC-4CBC-AFA6-88355C5DAFDC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Lato" panose="020F0502020204030203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‹Nr.›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71F6-99A2-4718-B360-65885A8D0927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34F2-331A-4BAF-BC0B-E5952E369A92}" type="datetime1">
              <a:rPr lang="de-DE" smtClean="0"/>
              <a:t>22.06.2015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866E-AA72-4753-8ABE-452D5C085871}" type="datetime1">
              <a:rPr lang="de-DE" smtClean="0"/>
              <a:t>22.06.2015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22.06.2015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3BE7-191D-4D84-96A8-D32FBF7D1E60}" type="datetime1">
              <a:rPr lang="de-DE" smtClean="0"/>
              <a:t>22.06.2015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E46A-CAE0-47F8-9D57-934823E6F137}" type="datetime1">
              <a:rPr lang="de-DE" smtClean="0"/>
              <a:t>22.06.2015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82AC-1FA4-4A3F-9E15-2C049775FF58}" type="datetime1">
              <a:rPr lang="de-DE" smtClean="0"/>
              <a:t>22.06.2015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 rotWithShape="1">
          <a:blip r:embed="rId13" cstate="print"/>
          <a:srcRect r="33483"/>
          <a:stretch/>
        </p:blipFill>
        <p:spPr bwMode="auto">
          <a:xfrm>
            <a:off x="0" y="4160995"/>
            <a:ext cx="9180512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tertitel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Matthias Kemmer</a:t>
            </a:r>
            <a:endParaRPr lang="en-US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en-US" dirty="0" err="1" smtClean="0"/>
              <a:t>Prinzipien</a:t>
            </a:r>
            <a:r>
              <a:rPr lang="en-US" dirty="0" smtClean="0"/>
              <a:t> der </a:t>
            </a:r>
            <a:r>
              <a:rPr lang="en-US" dirty="0" err="1" smtClean="0"/>
              <a:t>komplexen</a:t>
            </a:r>
            <a:r>
              <a:rPr lang="en-US" dirty="0" smtClean="0"/>
              <a:t> FM-</a:t>
            </a:r>
            <a:r>
              <a:rPr lang="en-US" dirty="0" err="1" smtClean="0"/>
              <a:t>Synthese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9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721750"/>
            <a:ext cx="5572903" cy="84784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Kaskadenschaltung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10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17" name="Pfeil nach unten 16"/>
          <p:cNvSpPr/>
          <p:nvPr/>
        </p:nvSpPr>
        <p:spPr>
          <a:xfrm>
            <a:off x="7193816" y="3579862"/>
            <a:ext cx="543918" cy="97840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7033727" y="3060416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Pfeil nach unten 10"/>
          <p:cNvSpPr/>
          <p:nvPr/>
        </p:nvSpPr>
        <p:spPr>
          <a:xfrm>
            <a:off x="7216209" y="2270734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39977" y="2961005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=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116" y="1929302"/>
            <a:ext cx="7436666" cy="682864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033727" y="1801479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feil nach unten 11"/>
          <p:cNvSpPr/>
          <p:nvPr/>
        </p:nvSpPr>
        <p:spPr>
          <a:xfrm>
            <a:off x="7223550" y="991043"/>
            <a:ext cx="484632" cy="978408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7033727" y="542541"/>
            <a:ext cx="864096" cy="86409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M2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452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538" y="3009349"/>
            <a:ext cx="5572903" cy="84784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 smtClean="0"/>
              <a:t>Formel Spektrum Parallelschaltung </a:t>
            </a:r>
            <a:br>
              <a:rPr lang="de-DE" sz="2800" dirty="0" smtClean="0"/>
            </a:br>
            <a:r>
              <a:rPr lang="de-DE" sz="2800" dirty="0" smtClean="0"/>
              <a:t>vs. Formel Spektrum Kaskadenschaltung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11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820" y="1751338"/>
            <a:ext cx="5115639" cy="924054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 flipV="1">
            <a:off x="4427984" y="3620734"/>
            <a:ext cx="0" cy="4884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2021820" y="2061663"/>
            <a:ext cx="2880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616062" y="1975126"/>
            <a:ext cx="931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Parallel: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29394" y="3256356"/>
            <a:ext cx="101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Kaskade: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506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nhaltsplatzhalt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1" y="1512142"/>
            <a:ext cx="6206065" cy="3357514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Additionsterme der Seitenbänder </a:t>
            </a:r>
            <a:br>
              <a:rPr lang="de-DE" dirty="0" smtClean="0"/>
            </a:br>
            <a:r>
              <a:rPr lang="de-DE" dirty="0" smtClean="0"/>
              <a:t>bei 2 Modulatoren in Reihe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12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42" y="1160451"/>
            <a:ext cx="2991267" cy="619211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611560" y="1995686"/>
            <a:ext cx="4514701" cy="39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70" y="1890188"/>
            <a:ext cx="2688299" cy="2016225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978406" y="3837211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Bildquelle:</a:t>
            </a:r>
          </a:p>
          <a:p>
            <a:r>
              <a:rPr lang="de-DE" sz="1000" dirty="0" smtClean="0"/>
              <a:t>http</a:t>
            </a:r>
            <a:r>
              <a:rPr lang="de-DE" sz="1000" dirty="0"/>
              <a:t>://de.mathworks.com/help</a:t>
            </a:r>
            <a:r>
              <a:rPr lang="de-DE" sz="1000" dirty="0" smtClean="0"/>
              <a:t>/</a:t>
            </a:r>
          </a:p>
          <a:p>
            <a:r>
              <a:rPr lang="de-DE" sz="1000" dirty="0" err="1" smtClean="0"/>
              <a:t>matlab</a:t>
            </a:r>
            <a:r>
              <a:rPr lang="de-DE" sz="1000" dirty="0" smtClean="0"/>
              <a:t>/</a:t>
            </a:r>
            <a:r>
              <a:rPr lang="de-DE" sz="1000" dirty="0" err="1" smtClean="0"/>
              <a:t>ref</a:t>
            </a:r>
            <a:r>
              <a:rPr lang="de-DE" sz="1000" dirty="0" smtClean="0"/>
              <a:t>/besselj.html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90678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Vergleich: Parallel- und Kaskadenschaltung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558920"/>
            <a:ext cx="5038398" cy="225069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13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1558920"/>
            <a:ext cx="5112568" cy="228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6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</a:t>
            </a:r>
            <a:r>
              <a:rPr lang="de-DE" dirty="0"/>
              <a:t> </a:t>
            </a:r>
            <a:r>
              <a:rPr lang="de-DE" dirty="0" smtClean="0"/>
              <a:t>mit Modulationsindizes 2 und 3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14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1419622"/>
            <a:ext cx="5113392" cy="2284195"/>
          </a:xfrm>
          <a:prstGeom prst="rect">
            <a:avLst/>
          </a:prstGeom>
        </p:spPr>
      </p:pic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279" r="4167"/>
          <a:stretch/>
        </p:blipFill>
        <p:spPr>
          <a:xfrm>
            <a:off x="4463480" y="1419622"/>
            <a:ext cx="4680520" cy="2309542"/>
          </a:xfrm>
        </p:spPr>
      </p:pic>
    </p:spTree>
    <p:extLst>
      <p:ext uri="{BB962C8B-B14F-4D97-AF65-F5344CB8AC3E}">
        <p14:creationId xmlns:p14="http://schemas.microsoft.com/office/powerpoint/2010/main" val="184072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Feedbackschaltung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15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042708" y="1855586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Pfeil nach unten 16"/>
          <p:cNvSpPr/>
          <p:nvPr/>
        </p:nvSpPr>
        <p:spPr>
          <a:xfrm>
            <a:off x="6202797" y="2632131"/>
            <a:ext cx="543918" cy="97840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>
            <a:off x="6536701" y="2707916"/>
            <a:ext cx="1080120" cy="460354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unten 15"/>
          <p:cNvSpPr/>
          <p:nvPr/>
        </p:nvSpPr>
        <p:spPr>
          <a:xfrm rot="10800000">
            <a:off x="7252050" y="2141566"/>
            <a:ext cx="472561" cy="920362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rechts 17"/>
          <p:cNvSpPr/>
          <p:nvPr/>
        </p:nvSpPr>
        <p:spPr>
          <a:xfrm rot="10800000">
            <a:off x="6746715" y="2050875"/>
            <a:ext cx="881448" cy="45859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7628163" y="1562175"/>
            <a:ext cx="589384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7083344" y="3080694"/>
            <a:ext cx="1008112" cy="28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7001045" y="1988961"/>
            <a:ext cx="869890" cy="175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88" y="1562175"/>
            <a:ext cx="5216096" cy="51468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751" y="2140827"/>
            <a:ext cx="2610214" cy="552527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-900608" y="3325141"/>
            <a:ext cx="1601924" cy="5065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4" y="3088019"/>
            <a:ext cx="4410691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8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Spektrum der Feedbackschaltung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1635646"/>
            <a:ext cx="4997103" cy="223224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16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639568"/>
            <a:ext cx="4988323" cy="222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8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Praxisbeispiel: Modulationsmatrix FM8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987574"/>
            <a:ext cx="6112528" cy="3606651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17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09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Komplexe FM-Synthese ist extrem mächtig</a:t>
            </a:r>
          </a:p>
          <a:p>
            <a:endParaRPr lang="de-DE" dirty="0"/>
          </a:p>
          <a:p>
            <a:r>
              <a:rPr lang="de-DE" dirty="0"/>
              <a:t>R</a:t>
            </a:r>
            <a:r>
              <a:rPr lang="de-DE" dirty="0" smtClean="0"/>
              <a:t>esultierendes Spektrum schwer abschätzbar</a:t>
            </a:r>
          </a:p>
          <a:p>
            <a:endParaRPr lang="de-DE" dirty="0"/>
          </a:p>
          <a:p>
            <a:r>
              <a:rPr lang="de-DE" dirty="0" smtClean="0"/>
              <a:t>Durch moderne </a:t>
            </a:r>
            <a:r>
              <a:rPr lang="de-DE" dirty="0" err="1" smtClean="0"/>
              <a:t>Synths</a:t>
            </a:r>
            <a:r>
              <a:rPr lang="de-DE" dirty="0" smtClean="0"/>
              <a:t> wie FM8 </a:t>
            </a:r>
            <a:r>
              <a:rPr lang="de-DE" i="1" dirty="0" smtClean="0"/>
              <a:t>Trial &amp; Error </a:t>
            </a:r>
            <a:r>
              <a:rPr lang="de-DE" dirty="0" smtClean="0"/>
              <a:t>einfach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18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30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19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24" y="2523150"/>
            <a:ext cx="8347831" cy="576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" y="1038587"/>
            <a:ext cx="8273639" cy="84291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83" y="3063207"/>
            <a:ext cx="8726191" cy="127274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2" y="1881500"/>
            <a:ext cx="8180998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3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883767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Parallelschaltung</a:t>
            </a:r>
          </a:p>
          <a:p>
            <a:endParaRPr lang="de-DE" dirty="0"/>
          </a:p>
          <a:p>
            <a:r>
              <a:rPr lang="de-DE" dirty="0" smtClean="0"/>
              <a:t>Kaskadenschaltung</a:t>
            </a:r>
          </a:p>
          <a:p>
            <a:endParaRPr lang="de-DE" dirty="0"/>
          </a:p>
          <a:p>
            <a:r>
              <a:rPr lang="de-DE" dirty="0" smtClean="0"/>
              <a:t>Feedbackschaltung</a:t>
            </a:r>
          </a:p>
          <a:p>
            <a:endParaRPr lang="de-DE" dirty="0"/>
          </a:p>
          <a:p>
            <a:r>
              <a:rPr lang="de-DE" dirty="0" smtClean="0"/>
              <a:t>Native Instruments' FM8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ADBF581A-36B1-4C7D-8A13-2529E78B81D4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-108520" y="1419622"/>
            <a:ext cx="8229600" cy="3394472"/>
          </a:xfrm>
        </p:spPr>
        <p:txBody>
          <a:bodyPr/>
          <a:lstStyle/>
          <a:p>
            <a:pPr marL="457200" lvl="1" indent="0">
              <a:buNone/>
            </a:pPr>
            <a:r>
              <a:rPr lang="de-DE" dirty="0" smtClean="0"/>
              <a:t>		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 smtClean="0"/>
              <a:t>		</a:t>
            </a:r>
            <a:r>
              <a:rPr lang="de-DE" sz="3000" dirty="0" smtClean="0"/>
              <a:t>Vielen Dank für eure Aufmerksamkeit!</a:t>
            </a:r>
            <a:endParaRPr lang="de-DE" sz="3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20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613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feil nach unten 19"/>
          <p:cNvSpPr/>
          <p:nvPr/>
        </p:nvSpPr>
        <p:spPr>
          <a:xfrm rot="19285559">
            <a:off x="5842403" y="3308805"/>
            <a:ext cx="484632" cy="1323423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Parallelschaltung</a:t>
            </a:r>
            <a:endParaRPr lang="de-DE" dirty="0"/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4551629">
            <a:off x="6264940" y="3350830"/>
            <a:ext cx="993734" cy="1146147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3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076056" y="2699656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877512" y="2699656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T2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feil nach unten 11"/>
          <p:cNvSpPr/>
          <p:nvPr/>
        </p:nvSpPr>
        <p:spPr>
          <a:xfrm>
            <a:off x="7067244" y="1910584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 rot="19285559">
            <a:off x="5842402" y="3308804"/>
            <a:ext cx="484632" cy="1323423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unten 16"/>
          <p:cNvSpPr/>
          <p:nvPr/>
        </p:nvSpPr>
        <p:spPr>
          <a:xfrm>
            <a:off x="5829538" y="4103118"/>
            <a:ext cx="1153228" cy="97840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solidFill>
                  <a:schemeClr val="tx1"/>
                </a:solidFill>
              </a:rPr>
              <a:t>+</a:t>
            </a:r>
            <a:endParaRPr lang="de-DE" sz="3000" dirty="0">
              <a:solidFill>
                <a:schemeClr val="tx1"/>
              </a:solidFill>
            </a:endParaRPr>
          </a:p>
        </p:txBody>
      </p:sp>
      <p:sp>
        <p:nvSpPr>
          <p:cNvPr id="11" name="Pfeil nach unten 10"/>
          <p:cNvSpPr/>
          <p:nvPr/>
        </p:nvSpPr>
        <p:spPr>
          <a:xfrm>
            <a:off x="5265788" y="1910584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076056" y="1347614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877512" y="1347614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M2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98" y="3308068"/>
            <a:ext cx="3789237" cy="982723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06" y="2596750"/>
            <a:ext cx="2856993" cy="788429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608262" y="2353521"/>
            <a:ext cx="310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 Träger-Modulator-Paar gilt: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5076057" y="2699657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Pfeil nach unten 20"/>
          <p:cNvSpPr/>
          <p:nvPr/>
        </p:nvSpPr>
        <p:spPr>
          <a:xfrm>
            <a:off x="5265789" y="1910585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5076057" y="1347615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73381" y="1150455"/>
            <a:ext cx="405829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2 </a:t>
            </a:r>
            <a:r>
              <a:rPr lang="de-DE" sz="2800" dirty="0" smtClean="0"/>
              <a:t>Träger,</a:t>
            </a:r>
          </a:p>
          <a:p>
            <a:r>
              <a:rPr lang="de-DE" sz="2800" b="1" dirty="0" smtClean="0"/>
              <a:t>jeweils eigener </a:t>
            </a:r>
            <a:r>
              <a:rPr lang="de-DE" sz="2800" dirty="0"/>
              <a:t>Modulator</a:t>
            </a:r>
          </a:p>
        </p:txBody>
      </p:sp>
    </p:spTree>
    <p:extLst>
      <p:ext uri="{BB962C8B-B14F-4D97-AF65-F5344CB8AC3E}">
        <p14:creationId xmlns:p14="http://schemas.microsoft.com/office/powerpoint/2010/main" val="244707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Einzel- vs. Parallelschaltung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702" y="909316"/>
            <a:ext cx="4616694" cy="2062316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80112" y="4896741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4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52" y="2975914"/>
            <a:ext cx="4652393" cy="207826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806497"/>
            <a:ext cx="4897368" cy="2187696"/>
          </a:xfrm>
          <a:prstGeom prst="rect">
            <a:avLst/>
          </a:prstGeom>
        </p:spPr>
      </p:pic>
      <p:sp>
        <p:nvSpPr>
          <p:cNvPr id="3" name="Pfeil nach rechts 2"/>
          <p:cNvSpPr/>
          <p:nvPr/>
        </p:nvSpPr>
        <p:spPr>
          <a:xfrm>
            <a:off x="4281926" y="2750879"/>
            <a:ext cx="432048" cy="484632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08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Parallelschaltung</a:t>
            </a:r>
            <a:br>
              <a:rPr lang="de-DE" dirty="0" smtClean="0"/>
            </a:br>
            <a:endParaRPr lang="de-DE" dirty="0"/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4551629">
            <a:off x="6352228" y="3269551"/>
            <a:ext cx="993734" cy="1146147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5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163344" y="2618377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964800" y="2618377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T2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feil nach unten 11"/>
          <p:cNvSpPr/>
          <p:nvPr/>
        </p:nvSpPr>
        <p:spPr>
          <a:xfrm rot="18774344">
            <a:off x="6839977" y="1839231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 rot="19285559">
            <a:off x="5929690" y="3227525"/>
            <a:ext cx="484632" cy="1323423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unten 16"/>
          <p:cNvSpPr/>
          <p:nvPr/>
        </p:nvSpPr>
        <p:spPr>
          <a:xfrm>
            <a:off x="5916826" y="4021839"/>
            <a:ext cx="1153228" cy="97840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+</a:t>
            </a:r>
            <a:endParaRPr lang="de-DE" sz="3000" dirty="0"/>
          </a:p>
        </p:txBody>
      </p:sp>
      <p:sp>
        <p:nvSpPr>
          <p:cNvPr id="11" name="Pfeil nach unten 10"/>
          <p:cNvSpPr/>
          <p:nvPr/>
        </p:nvSpPr>
        <p:spPr>
          <a:xfrm rot="2675186">
            <a:off x="5649622" y="1823449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027440" y="1275606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57200" y="2409270"/>
            <a:ext cx="310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 Träger-Modulator-Paar gilt:</a:t>
            </a:r>
            <a:endParaRPr lang="de-DE" dirty="0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29" y="3397874"/>
            <a:ext cx="3789237" cy="982723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3" y="2702063"/>
            <a:ext cx="2856993" cy="788429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67544" y="1471471"/>
            <a:ext cx="405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2 </a:t>
            </a:r>
            <a:r>
              <a:rPr lang="de-DE" sz="2800" dirty="0" smtClean="0"/>
              <a:t>Träger, </a:t>
            </a:r>
            <a:r>
              <a:rPr lang="de-DE" sz="2800" b="1" dirty="0" smtClean="0"/>
              <a:t>selber</a:t>
            </a:r>
            <a:r>
              <a:rPr lang="de-DE" sz="2800" dirty="0" smtClean="0"/>
              <a:t> </a:t>
            </a:r>
            <a:r>
              <a:rPr lang="de-DE" sz="2800" dirty="0"/>
              <a:t>Modulator</a:t>
            </a:r>
          </a:p>
        </p:txBody>
      </p:sp>
    </p:spTree>
    <p:extLst>
      <p:ext uri="{BB962C8B-B14F-4D97-AF65-F5344CB8AC3E}">
        <p14:creationId xmlns:p14="http://schemas.microsoft.com/office/powerpoint/2010/main" val="265481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4840" y="339502"/>
            <a:ext cx="8229600" cy="857250"/>
          </a:xfrm>
        </p:spPr>
        <p:txBody>
          <a:bodyPr/>
          <a:lstStyle/>
          <a:p>
            <a:r>
              <a:rPr lang="de-DE" sz="2800" dirty="0" smtClean="0"/>
              <a:t> 2 Träger mit 2 Modulatoren mit gleichen Einstellungen  </a:t>
            </a:r>
            <a:br>
              <a:rPr lang="de-DE" sz="2800" dirty="0" smtClean="0"/>
            </a:br>
            <a:r>
              <a:rPr lang="de-DE" sz="2800" dirty="0" smtClean="0"/>
              <a:t>vs. 2 Träger mit demselben Modulator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6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642" y="1890654"/>
            <a:ext cx="4830730" cy="215792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888915"/>
            <a:ext cx="4838511" cy="216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7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Parallelschaltung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7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833505" y="2807745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feil nach unten 11"/>
          <p:cNvSpPr/>
          <p:nvPr/>
        </p:nvSpPr>
        <p:spPr>
          <a:xfrm rot="2741239">
            <a:off x="7617525" y="2079145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unten 16"/>
          <p:cNvSpPr/>
          <p:nvPr/>
        </p:nvSpPr>
        <p:spPr>
          <a:xfrm>
            <a:off x="6993594" y="3584290"/>
            <a:ext cx="543918" cy="97840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938896" y="1444210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740352" y="1444210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M2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2" y="3303880"/>
            <a:ext cx="5115639" cy="92405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873" y="2750108"/>
            <a:ext cx="5706271" cy="457264"/>
          </a:xfrm>
          <a:prstGeom prst="rect">
            <a:avLst/>
          </a:prstGeom>
        </p:spPr>
      </p:pic>
      <p:sp>
        <p:nvSpPr>
          <p:cNvPr id="11" name="Pfeil nach unten 10"/>
          <p:cNvSpPr/>
          <p:nvPr/>
        </p:nvSpPr>
        <p:spPr>
          <a:xfrm rot="18978034">
            <a:off x="6421322" y="2083137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30030" y="1347660"/>
            <a:ext cx="6066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1 </a:t>
            </a:r>
            <a:r>
              <a:rPr lang="de-DE" sz="2800" dirty="0" smtClean="0"/>
              <a:t>Träger, </a:t>
            </a:r>
          </a:p>
          <a:p>
            <a:r>
              <a:rPr lang="de-DE" sz="2800" b="1" dirty="0" smtClean="0"/>
              <a:t>2 unabhängige </a:t>
            </a:r>
            <a:r>
              <a:rPr lang="de-DE" sz="2800" dirty="0"/>
              <a:t>Modulatoren</a:t>
            </a:r>
          </a:p>
        </p:txBody>
      </p:sp>
    </p:spTree>
    <p:extLst>
      <p:ext uri="{BB962C8B-B14F-4D97-AF65-F5344CB8AC3E}">
        <p14:creationId xmlns:p14="http://schemas.microsoft.com/office/powerpoint/2010/main" val="260226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haltsplatzhalt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5" y="1347614"/>
            <a:ext cx="5915387" cy="339407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Additionsterme der Seitenbänder</a:t>
            </a:r>
            <a:br>
              <a:rPr lang="de-DE" dirty="0" smtClean="0"/>
            </a:br>
            <a:r>
              <a:rPr lang="de-DE" dirty="0" smtClean="0"/>
              <a:t>bei 2 parallelen Modulatoren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8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50" y="1200150"/>
            <a:ext cx="2631227" cy="54468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554832" y="2499741"/>
            <a:ext cx="5472608" cy="432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54832" y="1803647"/>
            <a:ext cx="5472608" cy="46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70" y="1890188"/>
            <a:ext cx="2688299" cy="2016225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978406" y="3837211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Bildquelle:</a:t>
            </a:r>
          </a:p>
          <a:p>
            <a:r>
              <a:rPr lang="de-DE" sz="1000" dirty="0" smtClean="0"/>
              <a:t>http</a:t>
            </a:r>
            <a:r>
              <a:rPr lang="de-DE" sz="1000" dirty="0"/>
              <a:t>://de.mathworks.com/help</a:t>
            </a:r>
            <a:r>
              <a:rPr lang="de-DE" sz="1000" dirty="0" smtClean="0"/>
              <a:t>/</a:t>
            </a:r>
          </a:p>
          <a:p>
            <a:r>
              <a:rPr lang="de-DE" sz="1000" dirty="0" err="1" smtClean="0"/>
              <a:t>matlab</a:t>
            </a:r>
            <a:r>
              <a:rPr lang="de-DE" sz="1000" dirty="0" smtClean="0"/>
              <a:t>/</a:t>
            </a:r>
            <a:r>
              <a:rPr lang="de-DE" sz="1000" dirty="0" err="1" smtClean="0"/>
              <a:t>ref</a:t>
            </a:r>
            <a:r>
              <a:rPr lang="de-DE" sz="1000" dirty="0" smtClean="0"/>
              <a:t>/besselj.html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81239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Spektrum der Parallelschaltung für 1 T, 2 M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079" y="3059527"/>
            <a:ext cx="4260794" cy="1903333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424" y="486965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9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098712"/>
            <a:ext cx="4320480" cy="192999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560" y="1970026"/>
            <a:ext cx="4537328" cy="2026863"/>
          </a:xfrm>
          <a:prstGeom prst="rect">
            <a:avLst/>
          </a:prstGeom>
        </p:spPr>
      </p:pic>
      <p:sp>
        <p:nvSpPr>
          <p:cNvPr id="10" name="Pfeil nach rechts 9"/>
          <p:cNvSpPr/>
          <p:nvPr/>
        </p:nvSpPr>
        <p:spPr>
          <a:xfrm>
            <a:off x="4103536" y="2783425"/>
            <a:ext cx="432048" cy="484632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75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Bildschirmpräsentation (16:9)</PresentationFormat>
  <Paragraphs>126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Lato</vt:lpstr>
      <vt:lpstr>Larissa-Design</vt:lpstr>
      <vt:lpstr>Prinzipien der komplexen FM-Synthese</vt:lpstr>
      <vt:lpstr>Gliederung</vt:lpstr>
      <vt:lpstr>Parallelschaltung</vt:lpstr>
      <vt:lpstr>Einzel- vs. Parallelschaltung</vt:lpstr>
      <vt:lpstr> Parallelschaltung </vt:lpstr>
      <vt:lpstr> 2 Träger mit 2 Modulatoren mit gleichen Einstellungen   vs. 2 Träger mit demselben Modulator</vt:lpstr>
      <vt:lpstr>Parallelschaltung </vt:lpstr>
      <vt:lpstr>Additionsterme der Seitenbänder bei 2 parallelen Modulatoren</vt:lpstr>
      <vt:lpstr>Spektrum der Parallelschaltung für 1 T, 2 M</vt:lpstr>
      <vt:lpstr>Kaskadenschaltung</vt:lpstr>
      <vt:lpstr> Formel Spektrum Parallelschaltung  vs. Formel Spektrum Kaskadenschaltung</vt:lpstr>
      <vt:lpstr>Additionsterme der Seitenbänder  bei 2 Modulatoren in Reihe</vt:lpstr>
      <vt:lpstr>Vergleich: Parallel- und Kaskadenschaltung</vt:lpstr>
      <vt:lpstr>Vergleich mit Modulationsindizes 2 und 3</vt:lpstr>
      <vt:lpstr>Feedbackschaltung</vt:lpstr>
      <vt:lpstr>Spektrum der Feedbackschaltung</vt:lpstr>
      <vt:lpstr>Praxisbeispiel: Modulationsmatrix FM8</vt:lpstr>
      <vt:lpstr>Fazit</vt:lpstr>
      <vt:lpstr>Quellen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Matthias Kemmer</cp:lastModifiedBy>
  <cp:revision>120</cp:revision>
  <dcterms:created xsi:type="dcterms:W3CDTF">2015-06-10T10:18:23Z</dcterms:created>
  <dcterms:modified xsi:type="dcterms:W3CDTF">2015-06-22T13:40:17Z</dcterms:modified>
</cp:coreProperties>
</file>