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p3" ContentType="audio/m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90" r:id="rId2"/>
    <p:sldId id="291" r:id="rId3"/>
    <p:sldId id="285" r:id="rId4"/>
    <p:sldId id="292" r:id="rId5"/>
    <p:sldId id="279" r:id="rId6"/>
    <p:sldId id="258" r:id="rId7"/>
    <p:sldId id="259" r:id="rId8"/>
    <p:sldId id="260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69" r:id="rId19"/>
    <p:sldId id="270" r:id="rId20"/>
    <p:sldId id="288" r:id="rId21"/>
    <p:sldId id="293" r:id="rId22"/>
    <p:sldId id="271" r:id="rId23"/>
    <p:sldId id="273" r:id="rId24"/>
    <p:sldId id="274" r:id="rId25"/>
    <p:sldId id="275" r:id="rId26"/>
    <p:sldId id="276" r:id="rId27"/>
    <p:sldId id="277" r:id="rId28"/>
    <p:sldId id="278" r:id="rId29"/>
    <p:sldId id="284" r:id="rId30"/>
    <p:sldId id="280" r:id="rId31"/>
    <p:sldId id="283" r:id="rId32"/>
    <p:sldId id="286" r:id="rId33"/>
    <p:sldId id="289" r:id="rId3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803" autoAdjust="0"/>
  </p:normalViewPr>
  <p:slideViewPr>
    <p:cSldViewPr>
      <p:cViewPr varScale="1">
        <p:scale>
          <a:sx n="88" d="100"/>
          <a:sy n="88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bei 20 Minuten sein!!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6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spätestens 25 Min!!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22.06.2015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1.mp3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1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tags" Target="../tags/tag25.xml"/><Relationship Id="rId16" Type="http://schemas.openxmlformats.org/officeDocument/2006/relationships/image" Target="../media/image41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.png"/><Relationship Id="rId5" Type="http://schemas.openxmlformats.org/officeDocument/2006/relationships/tags" Target="../tags/tag28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46.png"/><Relationship Id="rId5" Type="http://schemas.openxmlformats.org/officeDocument/2006/relationships/tags" Target="../tags/tag37.xml"/><Relationship Id="rId10" Type="http://schemas.openxmlformats.org/officeDocument/2006/relationships/image" Target="../media/image45.png"/><Relationship Id="rId4" Type="http://schemas.openxmlformats.org/officeDocument/2006/relationships/tags" Target="../tags/tag36.xml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media" Target="../media/media6.wav"/><Relationship Id="rId13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audio" Target="../media/media5.wav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microsoft.com/office/2007/relationships/media" Target="../media/media5.wav"/><Relationship Id="rId11" Type="http://schemas.openxmlformats.org/officeDocument/2006/relationships/image" Target="../media/image10.png"/><Relationship Id="rId5" Type="http://schemas.openxmlformats.org/officeDocument/2006/relationships/audio" Target="../media/media4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4.wav"/><Relationship Id="rId9" Type="http://schemas.openxmlformats.org/officeDocument/2006/relationships/audio" Target="../media/media6.wav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media" Target="../media/media9.wav"/><Relationship Id="rId13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audio" Target="../media/media8.wav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microsoft.com/office/2007/relationships/media" Target="../media/media8.wav"/><Relationship Id="rId11" Type="http://schemas.openxmlformats.org/officeDocument/2006/relationships/image" Target="../media/image14.png"/><Relationship Id="rId5" Type="http://schemas.openxmlformats.org/officeDocument/2006/relationships/audio" Target="../media/media7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microsoft.com/office/2007/relationships/media" Target="../media/media7.wav"/><Relationship Id="rId9" Type="http://schemas.openxmlformats.org/officeDocument/2006/relationships/audio" Target="../media/media9.wav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611560" y="2697460"/>
            <a:ext cx="3778513" cy="1314450"/>
          </a:xfrm>
        </p:spPr>
        <p:txBody>
          <a:bodyPr>
            <a:normAutofit/>
          </a:bodyPr>
          <a:lstStyle/>
          <a:p>
            <a:r>
              <a:rPr lang="de-DE" dirty="0"/>
              <a:t>Julius Hackel</a:t>
            </a:r>
          </a:p>
          <a:p>
            <a:r>
              <a:rPr lang="de-DE" dirty="0" smtClean="0"/>
              <a:t>Markus Bullmann</a:t>
            </a:r>
          </a:p>
        </p:txBody>
      </p:sp>
      <p:sp>
        <p:nvSpPr>
          <p:cNvPr id="4" name="Untertitel 6"/>
          <p:cNvSpPr txBox="1">
            <a:spLocks/>
          </p:cNvSpPr>
          <p:nvPr/>
        </p:nvSpPr>
        <p:spPr>
          <a:xfrm>
            <a:off x="4753927" y="2697460"/>
            <a:ext cx="3778513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Stefan Gerasch </a:t>
            </a:r>
          </a:p>
          <a:p>
            <a:r>
              <a:rPr lang="de-DE" dirty="0" smtClean="0"/>
              <a:t>Matthias Kemmer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erstellte 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7" name="sabelith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2211710"/>
            <a:ext cx="609600" cy="609600"/>
          </a:xfrm>
          <a:prstGeom prst="rect">
            <a:avLst/>
          </a:prstGeom>
        </p:spPr>
      </p:pic>
      <p:pic>
        <p:nvPicPr>
          <p:cNvPr id="8" name="turena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47864" y="300379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7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I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Chownings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digitale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 smtClean="0">
                <a:latin typeface="Lato" pitchFamily="34" charset="0"/>
              </a:rPr>
              <a:t>Agenda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457200" y="1347614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Julius Hackel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Einführung</a:t>
            </a:r>
            <a:endParaRPr lang="de-DE" sz="2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solidFill>
                <a:schemeClr val="tx1"/>
              </a:solidFill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Markus Bullmann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Besonderheiten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der 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Matthias Kemmer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Komplexe </a:t>
            </a:r>
            <a:r>
              <a:rPr lang="de-DE" sz="2400" dirty="0">
                <a:solidFill>
                  <a:schemeClr val="tx1"/>
                </a:solidFill>
                <a:latin typeface="Lato" pitchFamily="34" charset="0"/>
              </a:rPr>
              <a:t>FM-Synthese</a:t>
            </a:r>
          </a:p>
          <a:p>
            <a:pPr algn="l">
              <a:tabLst>
                <a:tab pos="2776538" algn="r"/>
                <a:tab pos="3233738" algn="l"/>
              </a:tabLst>
            </a:pPr>
            <a:endParaRPr lang="de-DE" sz="1400" dirty="0" smtClean="0">
              <a:latin typeface="Lato" pitchFamily="34" charset="0"/>
            </a:endParaRPr>
          </a:p>
          <a:p>
            <a:pPr algn="l">
              <a:tabLst>
                <a:tab pos="2776538" algn="r"/>
                <a:tab pos="3233738" algn="l"/>
              </a:tabLst>
            </a:pPr>
            <a:r>
              <a:rPr lang="de-DE" sz="2400" dirty="0" smtClean="0">
                <a:latin typeface="Lato" pitchFamily="34" charset="0"/>
              </a:rPr>
              <a:t>	Stefan Gerasch 	</a:t>
            </a:r>
            <a:r>
              <a:rPr lang="de-DE" sz="2400" dirty="0" smtClean="0">
                <a:solidFill>
                  <a:schemeClr val="tx1"/>
                </a:solidFill>
                <a:latin typeface="Lato" pitchFamily="34" charset="0"/>
              </a:rPr>
              <a:t>Praktische Anwendung</a:t>
            </a:r>
            <a:endParaRPr lang="de-DE" sz="2400" dirty="0">
              <a:solidFill>
                <a:schemeClr val="tx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95686"/>
            <a:ext cx="8229600" cy="2592288"/>
          </a:xfrm>
        </p:spPr>
        <p:txBody>
          <a:bodyPr>
            <a:normAutofit/>
          </a:bodyPr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r>
              <a:rPr lang="de-DE" sz="2000" dirty="0"/>
              <a:t>Programmierbare „</a:t>
            </a:r>
            <a:r>
              <a:rPr lang="de-DE" sz="2000" dirty="0" err="1"/>
              <a:t>Voices</a:t>
            </a:r>
            <a:r>
              <a:rPr lang="de-DE" sz="2000" dirty="0" smtClean="0"/>
              <a:t>“</a:t>
            </a:r>
          </a:p>
          <a:p>
            <a:r>
              <a:rPr lang="de-DE" sz="2000" dirty="0" smtClean="0"/>
              <a:t>Midi Schnittstelle</a:t>
            </a:r>
          </a:p>
          <a:p>
            <a:r>
              <a:rPr lang="de-DE" sz="2000" dirty="0" smtClean="0"/>
              <a:t>Preis: Ca. 4.700 DM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1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063229"/>
            <a:ext cx="2736304" cy="928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253908" y="1341660"/>
            <a:ext cx="4750140" cy="223820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92080" y="1341660"/>
            <a:ext cx="3564097" cy="223820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3867894"/>
            <a:ext cx="865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Quellen</a:t>
            </a:r>
            <a:r>
              <a:rPr lang="de-DE" sz="800" dirty="0"/>
              <a:t>: http://</a:t>
            </a:r>
            <a:r>
              <a:rPr lang="de-DE" sz="800" dirty="0" smtClean="0"/>
              <a:t>www.publicsurplus.com/sms/docviewer/aucdoc/IMG_0966.jpg?auc=674141&amp;docid=4542888</a:t>
            </a:r>
          </a:p>
          <a:p>
            <a:pPr algn="ctr"/>
            <a:r>
              <a:rPr lang="de-DE" sz="800" dirty="0" smtClean="0"/>
              <a:t>http</a:t>
            </a:r>
            <a:r>
              <a:rPr lang="de-DE" sz="800" dirty="0"/>
              <a:t>://</a:t>
            </a:r>
            <a:r>
              <a:rPr lang="de-DE" sz="800" dirty="0" smtClean="0"/>
              <a:t>www.electricdruid.net/images/interface/larger/YamahaDX7.jpg</a:t>
            </a:r>
          </a:p>
          <a:p>
            <a:pPr algn="ctr"/>
            <a:r>
              <a:rPr lang="de-DE" sz="8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13383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</a:t>
            </a:r>
            <a:r>
              <a:rPr lang="de-DE" sz="2000" dirty="0" smtClean="0">
                <a:latin typeface="Lato" pitchFamily="34" charset="0"/>
              </a:rPr>
              <a:t>Personal </a:t>
            </a:r>
            <a:r>
              <a:rPr lang="de-DE" sz="2000" dirty="0" smtClean="0">
                <a:latin typeface="Lato" pitchFamily="34" charset="0"/>
              </a:rPr>
              <a:t>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FM7: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6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3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467544" y="1239447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Winkelangabe im Bogenmaß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000" noProof="0" dirty="0" smtClean="0">
                <a:latin typeface="Lato" pitchFamily="34" charset="0"/>
              </a:rPr>
              <a:t>Angabe des abgelaufenen Bogens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2000" noProof="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Bogenmaß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lang="de-DE" sz="2000" b="1" noProof="0" dirty="0">
                <a:latin typeface="Lato" pitchFamily="34" charset="0"/>
              </a:rPr>
              <a:t> </a:t>
            </a:r>
            <a:r>
              <a:rPr lang="de-DE" sz="2000" b="1" noProof="0" dirty="0" smtClean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Halbe Umdrehung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Bogenmaß 2    </a:t>
            </a:r>
            <a:r>
              <a:rPr lang="de-DE" sz="2000" b="1" dirty="0" smtClean="0">
                <a:latin typeface="Lato" pitchFamily="34" charset="0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de-DE" sz="2000" b="1" dirty="0" smtClean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Ganze Umdrehung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15" y="2484441"/>
            <a:ext cx="164615" cy="13352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76" y="3590136"/>
            <a:ext cx="164615" cy="133521"/>
          </a:xfrm>
          <a:prstGeom prst="rect">
            <a:avLst/>
          </a:prstGeom>
        </p:spPr>
      </p:pic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7544" y="1203598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Zusammenhang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Sinus/Kosinus: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Um </a:t>
            </a:r>
            <a:r>
              <a:rPr lang="de-DE" sz="2000" b="1" dirty="0">
                <a:latin typeface="Lato" pitchFamily="34" charset="0"/>
              </a:rPr>
              <a:t> </a:t>
            </a:r>
            <a:r>
              <a:rPr lang="de-DE" sz="2000" b="1" dirty="0" smtClean="0">
                <a:latin typeface="Lato" pitchFamily="34" charset="0"/>
              </a:rPr>
              <a:t>    </a:t>
            </a:r>
            <a:r>
              <a:rPr lang="de-DE" sz="2000" dirty="0" smtClean="0">
                <a:latin typeface="Lato" pitchFamily="34" charset="0"/>
              </a:rPr>
              <a:t>verschoben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Daraus folgt:                           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latin typeface="Lato" pitchFamily="34" charset="0"/>
              </a:rPr>
              <a:t>	</a:t>
            </a:r>
            <a:r>
              <a:rPr lang="de-DE" sz="2000" dirty="0" smtClean="0">
                <a:latin typeface="Lato" pitchFamily="34" charset="0"/>
              </a:rPr>
              <a:t>                                                                  (Komplementärformeln) </a:t>
            </a:r>
          </a:p>
          <a:p>
            <a:pPr lvl="0">
              <a:spcBef>
                <a:spcPct val="20000"/>
              </a:spcBef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noProof="0" dirty="0" smtClean="0">
                <a:latin typeface="Lato" pitchFamily="34" charset="0"/>
              </a:rPr>
              <a:t>Ton: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: Amplitude, Lautstärke des</a:t>
            </a:r>
            <a:r>
              <a:rPr kumimoji="0" lang="de-DE" sz="20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Tons</a:t>
            </a:r>
            <a:endParaRPr kumimoji="0" lang="de-DE" sz="200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  </a:t>
            </a:r>
            <a:r>
              <a:rPr lang="de-DE" sz="2000" noProof="0" dirty="0" smtClean="0">
                <a:latin typeface="Lato" pitchFamily="34" charset="0"/>
              </a:rPr>
              <a:t>: Frequenz, Tonhöhe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Physikalisch: Schwingende Luftmoleküle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3" y="1635646"/>
            <a:ext cx="149983" cy="31459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58" y="2025162"/>
            <a:ext cx="2138276" cy="2887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08" y="2385202"/>
            <a:ext cx="2139084" cy="29035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3" y="3126548"/>
            <a:ext cx="2312231" cy="25301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22755"/>
            <a:ext cx="176809" cy="1798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14" y="3867894"/>
            <a:ext cx="126510" cy="230156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smtClean="0">
                <a:latin typeface="Lato" pitchFamily="34" charset="0"/>
              </a:rPr>
              <a:t> 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     :  Amplitude zum Zeitpunkt  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Maximale Amplitude des Signals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Kreisfrequenz des Trägers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 :  Kreisfrequenz des Modulators in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:  Modulationsindex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8" y="1972010"/>
            <a:ext cx="371908" cy="25301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2355726"/>
            <a:ext cx="176833" cy="18060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6" y="2778759"/>
            <a:ext cx="141791" cy="11546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5" y="3068876"/>
            <a:ext cx="140269" cy="23043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7" y="3449007"/>
            <a:ext cx="120689" cy="17596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01" y="1995686"/>
            <a:ext cx="77735" cy="160042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50" y="2657378"/>
            <a:ext cx="100598" cy="30636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30911"/>
            <a:ext cx="100598" cy="3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864989"/>
            <a:ext cx="7770440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Modulationsindex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:  Frequenzhub der Modulation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 </a:t>
            </a:r>
            <a:r>
              <a:rPr lang="de-DE" sz="2000" dirty="0" smtClean="0">
                <a:latin typeface="Lato" pitchFamily="34" charset="0"/>
              </a:rPr>
              <a:t> 	:  Kreisfrequenz des Modulators</a:t>
            </a:r>
          </a:p>
          <a:p>
            <a:pPr lvl="1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= Verhältnis Frequenzhub zu Modulationsfrequenz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23" name="Grafik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45" y="1926899"/>
            <a:ext cx="688335" cy="32055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42" y="2338703"/>
            <a:ext cx="120413" cy="17833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4" y="2745466"/>
            <a:ext cx="207293" cy="11431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38" y="3096064"/>
            <a:ext cx="224059" cy="13870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80" y="3088212"/>
            <a:ext cx="120689" cy="175968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Fazit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Erfunden </a:t>
            </a:r>
            <a:r>
              <a:rPr lang="de-DE" dirty="0" smtClean="0"/>
              <a:t>1973 von John </a:t>
            </a:r>
            <a:r>
              <a:rPr lang="de-DE" dirty="0" err="1" smtClean="0"/>
              <a:t>Chowning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Durchbruch durch den DX7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 das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Prinzip</a:t>
            </a:r>
          </a:p>
          <a:p>
            <a:r>
              <a:rPr lang="de-DE" dirty="0"/>
              <a:t>Beispiele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Mathematische Grundlagen</a:t>
            </a:r>
          </a:p>
          <a:p>
            <a:r>
              <a:rPr lang="de-DE" dirty="0"/>
              <a:t>Parameter nach John </a:t>
            </a:r>
            <a:r>
              <a:rPr lang="de-DE" dirty="0" err="1"/>
              <a:t>Chowning</a:t>
            </a:r>
            <a:endParaRPr lang="de-DE" dirty="0"/>
          </a:p>
          <a:p>
            <a:pPr marL="285750" indent="-285750"/>
            <a:endParaRPr lang="de-DE" dirty="0"/>
          </a:p>
          <a:p>
            <a:pPr marL="285750" indent="-285750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22.06.2015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9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88142"/>
            <a:ext cx="8064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Bekannt aus Nachrichtentechnik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Allgemein: Innerer Sinus moduliert Frequenz eines Trägersinus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Formel: </a:t>
            </a:r>
          </a:p>
          <a:p>
            <a:endParaRPr lang="de-DE" sz="2000" dirty="0">
              <a:latin typeface="Lato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Lato" pitchFamily="34" charset="0"/>
              </a:rPr>
              <a:t>Funktioniert analog mit </a:t>
            </a:r>
            <a:r>
              <a:rPr lang="de-DE" sz="2000" dirty="0" smtClean="0">
                <a:latin typeface="Lato" pitchFamily="34" charset="0"/>
              </a:rPr>
              <a:t>Kosinus</a:t>
            </a:r>
            <a:endParaRPr lang="de-DE" sz="2000" dirty="0">
              <a:latin typeface="Lato" pitchFamily="34" charset="0"/>
            </a:endParaRPr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18" y="2499742"/>
            <a:ext cx="2940206" cy="253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292080" y="1491630"/>
            <a:ext cx="3707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ato" pitchFamily="34" charset="0"/>
              </a:rPr>
              <a:t> 	Frequenzen der </a:t>
            </a:r>
          </a:p>
          <a:p>
            <a:r>
              <a:rPr lang="de-DE" sz="2000" dirty="0" smtClean="0">
                <a:latin typeface="Lato" pitchFamily="34" charset="0"/>
              </a:rPr>
              <a:t>	Oszillatoren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	Modulationsindex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VCA: 	Spannungsgesteuerter </a:t>
            </a:r>
          </a:p>
          <a:p>
            <a:r>
              <a:rPr lang="de-DE" sz="2000" dirty="0" smtClean="0">
                <a:latin typeface="Lato" pitchFamily="34" charset="0"/>
              </a:rPr>
              <a:t>	Verstärker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EG: 	Hüllkurvengenerator</a:t>
            </a:r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09" y="1574524"/>
            <a:ext cx="792702" cy="2306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83" y="2514090"/>
            <a:ext cx="269823" cy="22764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http://mmmmaven.com/wp-content/uploads/800px-2op_FM.svg_.</a:t>
            </a:r>
            <a:r>
              <a:rPr lang="de-DE" sz="1000" dirty="0" smtClean="0"/>
              <a:t>png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305345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291830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291830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3914945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3914945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3914945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1212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19697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8182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6390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1.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2354735"/>
            <a:ext cx="1994585" cy="22771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6" y="3194208"/>
            <a:ext cx="1994585" cy="22771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7" y="4045623"/>
            <a:ext cx="3607811" cy="227717"/>
          </a:xfrm>
          <a:prstGeom prst="rect">
            <a:avLst/>
          </a:prstGeom>
        </p:spPr>
      </p:pic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45455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60606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22.06.2015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324261" y="1203598"/>
            <a:ext cx="31683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 2. </a:t>
            </a: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Träger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Modulator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Resultierendes Signal</a:t>
            </a:r>
          </a:p>
          <a:p>
            <a:endParaRPr lang="de-DE" dirty="0" smtClean="0">
              <a:latin typeface="Lato" pitchFamily="34" charset="0"/>
            </a:endParaRPr>
          </a:p>
          <a:p>
            <a:endParaRPr lang="de-DE" dirty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7" y="2354735"/>
            <a:ext cx="1995778" cy="22866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8" y="3183322"/>
            <a:ext cx="2109705" cy="228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" y="4012965"/>
            <a:ext cx="3723133" cy="228667"/>
          </a:xfrm>
          <a:prstGeom prst="rect">
            <a:avLst/>
          </a:prstGeom>
        </p:spPr>
      </p:pic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37879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42424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4697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71"/>
  <p:tag name="ORIGINALWIDTH" val="49,50693"/>
  <p:tag name="LATEXADDIN" val="\documentclass{article}&#10;\usepackage{amsmath}&#10;\pagestyle{empty}&#10;\begin{document}&#10;$\frac{1}{s}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Bildschirmpräsentation (16:9)</PresentationFormat>
  <Paragraphs>305</Paragraphs>
  <Slides>33</Slides>
  <Notes>4</Notes>
  <HiddenSlides>0</HiddenSlides>
  <MMClips>11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Gliederung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229</cp:revision>
  <dcterms:created xsi:type="dcterms:W3CDTF">2015-06-10T10:18:23Z</dcterms:created>
  <dcterms:modified xsi:type="dcterms:W3CDTF">2015-06-22T08:49:36Z</dcterms:modified>
</cp:coreProperties>
</file>