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85" r:id="rId4"/>
    <p:sldId id="279" r:id="rId5"/>
    <p:sldId id="258" r:id="rId6"/>
    <p:sldId id="259" r:id="rId7"/>
    <p:sldId id="260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0" r:id="rId29"/>
    <p:sldId id="283" r:id="rId30"/>
    <p:sldId id="286" r:id="rId31"/>
    <p:sldId id="289" r:id="rId32"/>
    <p:sldId id="287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3" d="100"/>
          <a:sy n="93" d="100"/>
        </p:scale>
        <p:origin x="73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4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9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3.png"/><Relationship Id="rId5" Type="http://schemas.openxmlformats.org/officeDocument/2006/relationships/tags" Target="../tags/tag22.xml"/><Relationship Id="rId10" Type="http://schemas.openxmlformats.org/officeDocument/2006/relationships/image" Target="../media/image32.png"/><Relationship Id="rId4" Type="http://schemas.openxmlformats.org/officeDocument/2006/relationships/tags" Target="../tags/tag21.xml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7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4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8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2.png"/><Relationship Id="rId5" Type="http://schemas.openxmlformats.org/officeDocument/2006/relationships/tags" Target="../tags/tag35.xml"/><Relationship Id="rId10" Type="http://schemas.openxmlformats.org/officeDocument/2006/relationships/image" Target="../media/image41.png"/><Relationship Id="rId4" Type="http://schemas.openxmlformats.org/officeDocument/2006/relationships/tags" Target="../tags/tag34.xml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39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40.xml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de-DE" dirty="0" smtClean="0"/>
              <a:t>Markus Bullmann, Stefan Gerasch, Julius Hackel, Matthias Kemmer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</a:t>
            </a:r>
            <a:r>
              <a:rPr lang="de-DE" sz="2000" dirty="0" smtClean="0">
                <a:latin typeface="Lato" pitchFamily="34" charset="0"/>
              </a:rPr>
              <a:t>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 So the </a:t>
            </a:r>
            <a:r>
              <a:rPr lang="en-US" sz="2000" i="1" dirty="0" err="1" smtClean="0">
                <a:latin typeface="Lato" pitchFamily="34" charset="0"/>
              </a:rPr>
              <a:t>vibratio</a:t>
            </a:r>
            <a:r>
              <a:rPr lang="en-US" sz="2000" i="1" dirty="0" smtClean="0">
                <a:latin typeface="Lato" pitchFamily="34" charset="0"/>
              </a:rPr>
              <a:t> became very, very fast, hundreds of times per second, and very, very deep, as if the violinist had a different ﬁngerboard, and the </a:t>
            </a:r>
            <a:r>
              <a:rPr lang="en-US" sz="2000" b="1" i="1" dirty="0" smtClean="0">
                <a:latin typeface="Lato" pitchFamily="34" charset="0"/>
              </a:rPr>
              <a:t>ﬁnger was whipping up and down at very high rates </a:t>
            </a:r>
            <a:r>
              <a:rPr lang="en-US" sz="2000" i="1" dirty="0" smtClean="0">
                <a:latin typeface="Lato" pitchFamily="34" charset="0"/>
              </a:rPr>
              <a:t>and very great distances. That would be sort of a physical metaphor for this.”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31590"/>
            <a:ext cx="4947107" cy="3384376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</a:t>
            </a:r>
            <a:r>
              <a:rPr lang="de-DE" sz="2000" dirty="0" smtClean="0">
                <a:latin typeface="Lato" pitchFamily="34" charset="0"/>
              </a:rPr>
              <a:t>16.000 </a:t>
            </a:r>
            <a:r>
              <a:rPr lang="de-DE" sz="2000" dirty="0" smtClean="0">
                <a:latin typeface="Lato" pitchFamily="34" charset="0"/>
              </a:rPr>
              <a:t>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/>
          <a:stretch/>
        </p:blipFill>
        <p:spPr>
          <a:xfrm>
            <a:off x="827584" y="2257083"/>
            <a:ext cx="4029918" cy="204285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5" b="20199"/>
          <a:stretch/>
        </p:blipFill>
        <p:spPr>
          <a:xfrm>
            <a:off x="5220072" y="2260601"/>
            <a:ext cx="3018102" cy="20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971600" y="1203598"/>
            <a:ext cx="325070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smtClean="0">
                <a:latin typeface="Lato" pitchFamily="34" charset="0"/>
              </a:rPr>
              <a:t>1. Julius Hackel	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2. Markus Bullmann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3. Matthias Kemmer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4. Stefan Gerasch</a:t>
            </a:r>
          </a:p>
          <a:p>
            <a:endParaRPr lang="de-DE" sz="2800" dirty="0" smtClean="0">
              <a:latin typeface="Lato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Sinus/Kosinus:</a:t>
              </a:r>
              <a:endPara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  <a:endParaRPr lang="de-DE" sz="2000" dirty="0" smtClean="0">
                <a:latin typeface="Lato" pitchFamily="34" charset="0"/>
              </a:endParaRP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</a:t>
                </a:r>
                <a:r>
                  <a:rPr lang="de-DE" sz="2000" dirty="0" smtClean="0">
                    <a:latin typeface="Lato" pitchFamily="34" charset="0"/>
                  </a:rPr>
                  <a:t>des Signals</a:t>
                </a:r>
                <a:endParaRPr lang="de-DE" sz="2000" dirty="0" smtClean="0">
                  <a:latin typeface="Lato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</a:t>
              </a:r>
              <a:r>
                <a:rPr lang="de-DE" sz="2000" dirty="0" smtClean="0">
                  <a:latin typeface="Lato" pitchFamily="34" charset="0"/>
                </a:rPr>
                <a:t>Modulationsfrequenz</a:t>
              </a:r>
              <a:endParaRPr lang="de-DE" sz="2000" dirty="0" smtClean="0">
                <a:latin typeface="Lato" pitchFamily="34" charset="0"/>
              </a:endParaRP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394472"/>
          </a:xfrm>
        </p:spPr>
        <p:txBody>
          <a:bodyPr/>
          <a:lstStyle/>
          <a:p>
            <a:r>
              <a:rPr lang="de-DE" dirty="0" smtClean="0"/>
              <a:t>Textquellen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394472"/>
          </a:xfrm>
        </p:spPr>
        <p:txBody>
          <a:bodyPr/>
          <a:lstStyle/>
          <a:p>
            <a:r>
              <a:rPr lang="de-DE" dirty="0" smtClean="0"/>
              <a:t>Textquellen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718137"/>
          </a:xfrm>
        </p:spPr>
        <p:txBody>
          <a:bodyPr/>
          <a:lstStyle/>
          <a:p>
            <a:r>
              <a:rPr lang="de-DE" dirty="0" smtClean="0"/>
              <a:t>Bildquellen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" y="1851670"/>
            <a:ext cx="5166321" cy="3928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970" y="1419622"/>
            <a:ext cx="4823506" cy="36491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680" y="2283718"/>
            <a:ext cx="2016982" cy="21894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643" y="2592471"/>
            <a:ext cx="5154506" cy="3803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10"/>
          <a:srcRect t="13740"/>
          <a:stretch/>
        </p:blipFill>
        <p:spPr>
          <a:xfrm>
            <a:off x="874353" y="3312551"/>
            <a:ext cx="5153087" cy="33931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53" y="3003798"/>
            <a:ext cx="1765804" cy="236794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905370" y="3723878"/>
            <a:ext cx="4988174" cy="303539"/>
            <a:chOff x="905370" y="3723878"/>
            <a:chExt cx="4988174" cy="303539"/>
          </a:xfrm>
        </p:grpSpPr>
        <p:pic>
          <p:nvPicPr>
            <p:cNvPr id="24" name="Grafik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70" y="3723878"/>
              <a:ext cx="4988174" cy="156453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507" y="3915309"/>
              <a:ext cx="1139755" cy="112108"/>
            </a:xfrm>
            <a:prstGeom prst="rect">
              <a:avLst/>
            </a:prstGeom>
          </p:spPr>
        </p:pic>
      </p:grpSp>
      <p:grpSp>
        <p:nvGrpSpPr>
          <p:cNvPr id="31" name="Gruppieren 30"/>
          <p:cNvGrpSpPr/>
          <p:nvPr/>
        </p:nvGrpSpPr>
        <p:grpSpPr>
          <a:xfrm>
            <a:off x="879970" y="4208269"/>
            <a:ext cx="6860382" cy="307697"/>
            <a:chOff x="879970" y="4136261"/>
            <a:chExt cx="6860382" cy="307697"/>
          </a:xfrm>
        </p:grpSpPr>
        <p:pic>
          <p:nvPicPr>
            <p:cNvPr id="29" name="Grafik 2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70" y="4136261"/>
              <a:ext cx="6860382" cy="158682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507" y="4331850"/>
              <a:ext cx="1139755" cy="112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4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5904656" cy="2523768"/>
            <a:chOff x="683568" y="1275606"/>
            <a:chExt cx="5904656" cy="2523768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5904656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582024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1938992"/>
            <a:chOff x="5400600" y="1491630"/>
            <a:chExt cx="3707904" cy="193899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Oszillatoren</a:t>
              </a:r>
            </a:p>
            <a:p>
              <a:r>
                <a:rPr lang="de-DE" sz="2000" dirty="0" smtClean="0">
                  <a:latin typeface="Lato" pitchFamily="34" charset="0"/>
                </a:rPr>
                <a:t>	Modulationsindex</a:t>
              </a: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Verstärker</a:t>
              </a: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605848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222989"/>
              <a:ext cx="269823" cy="2276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Formel" r:id="rId4" imgW="114120" imgH="215640" progId="Equation.3">
                  <p:embed/>
                </p:oleObj>
              </mc:Choice>
              <mc:Fallback>
                <p:oleObj name="Formel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,36441"/>
  <p:tag name="ORIGINALWIDTH" val="719,7074"/>
  <p:tag name="LATEXADDIN" val="\documentclass{article}&#10;\usepackage{amsmath}&#10;\pagestyle{empty}&#10;\begin{document}&#10;http://www.publicsurplus.com/sms/docviewer/aucdoc/IMG\_ 0966.jpg?auc=674141\&amp;docid=4542888&#10;\end{document}"/>
  <p:tag name="IGUANATEXSIZE" val="20"/>
  <p:tag name="IGUANATEXCURSOR" val="156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0126"/>
  <p:tag name="ORIGINALWIDTH" val="915,1277"/>
  <p:tag name="LATEXADDIN" val="\documentclass{article}&#10;\usepackage{amsmath}&#10;\pagestyle{empty}&#10;\begin{document}&#10;Stand 17.06.2015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,60102"/>
  <p:tag name="ORIGINALWIDTH" val="720,3619"/>
  <p:tag name="LATEXADDIN" val="\documentclass{article}&#10;\usepackage{amsmath}&#10;\pagestyle{empty}&#10;\begin{document}&#10;http://medias.audiofanzine.com/images/normal/yamaha-dx7-iid-615059.jpg&#10;\end{document}"/>
  <p:tag name="IGUANATEXSIZE" val="20"/>
  <p:tag name="IGUANATEXCURSOR" val="150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0126"/>
  <p:tag name="ORIGINALWIDTH" val="915,1277"/>
  <p:tag name="LATEXADDIN" val="\documentclass{article}&#10;\usepackage{amsmath}&#10;\pagestyle{empty}&#10;\begin{document}&#10;Stand 17.06.2015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Bildschirmpräsentation (16:9)</PresentationFormat>
  <Paragraphs>275</Paragraphs>
  <Slides>32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174</cp:revision>
  <dcterms:created xsi:type="dcterms:W3CDTF">2015-06-10T10:18:23Z</dcterms:created>
  <dcterms:modified xsi:type="dcterms:W3CDTF">2015-06-17T17:03:13Z</dcterms:modified>
</cp:coreProperties>
</file>