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gess, Michael" initials="BM" lastIdx="1" clrIdx="0">
    <p:extLst>
      <p:ext uri="{19B8F6BF-5375-455C-9EA6-DF929625EA0E}">
        <p15:presenceInfo xmlns:p15="http://schemas.microsoft.com/office/powerpoint/2012/main" userId="Burgess,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7T15:03:51.662" idx="1">
    <p:pos x="6670" y="94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3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283A97-34B8-4634-A1D6-EA6C4989E98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7970531-A8DF-442C-A512-2F228744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mvPaYlUu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n-example-of-ROC-curve-in-the-case-of-AUC08-and-AUC05_fig1_2666579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34E9-582E-41C5-AE21-509BDAE9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2: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A7240-F4E5-4281-A2A4-7090431B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Burgess</a:t>
            </a:r>
          </a:p>
        </p:txBody>
      </p:sp>
    </p:spTree>
    <p:extLst>
      <p:ext uri="{BB962C8B-B14F-4D97-AF65-F5344CB8AC3E}">
        <p14:creationId xmlns:p14="http://schemas.microsoft.com/office/powerpoint/2010/main" val="178736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34E9-582E-41C5-AE21-509BDAE9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007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0E9-350A-43C4-BF14-6F1D311D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66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Youtube</a:t>
            </a:r>
            <a:r>
              <a:rPr lang="en-US" dirty="0"/>
              <a:t>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F86D-BFCF-49AE-BBAE-12D00078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82362"/>
            <a:ext cx="8595360" cy="5197775"/>
          </a:xfrm>
        </p:spPr>
        <p:txBody>
          <a:bodyPr/>
          <a:lstStyle/>
          <a:p>
            <a:r>
              <a:rPr lang="en-US">
                <a:hlinkClick r:id="rId2"/>
              </a:rPr>
              <a:t>https://youtu.be/MmvPaYlUu78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6F0F-649F-4883-BE9A-4F4C239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0539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CD9F-74A3-4374-B8D2-DB3A751D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871152"/>
            <a:ext cx="8595360" cy="5308986"/>
          </a:xfrm>
        </p:spPr>
        <p:txBody>
          <a:bodyPr/>
          <a:lstStyle/>
          <a:p>
            <a:r>
              <a:rPr lang="en-US" dirty="0"/>
              <a:t>Project sponsored by </a:t>
            </a:r>
            <a:r>
              <a:rPr lang="en-US" dirty="0" err="1"/>
              <a:t>DDSAnalytics</a:t>
            </a:r>
            <a:r>
              <a:rPr lang="en-US" dirty="0"/>
              <a:t>, a talent management firm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Looking to leverage data science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Executive leadership has asked for proof of concept: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Identify the top 3 factors contributing to attrition</a:t>
            </a:r>
          </a:p>
          <a:p>
            <a:pPr lvl="1"/>
            <a:r>
              <a:rPr lang="en-US" dirty="0"/>
              <a:t>Predict attrition with at least 60% accuracy</a:t>
            </a:r>
          </a:p>
          <a:p>
            <a:pPr lvl="1"/>
            <a:r>
              <a:rPr lang="en-US" dirty="0"/>
              <a:t>Identify the top 3 factors contributing to monthly income</a:t>
            </a:r>
          </a:p>
          <a:p>
            <a:pPr lvl="1"/>
            <a:r>
              <a:rPr lang="en-US" dirty="0"/>
              <a:t>Predict monthly income with less than $3,000 in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987F-CECC-42A5-B2F5-140FD45E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918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BA60-7C45-4725-AE88-A939A62E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57650"/>
            <a:ext cx="8595360" cy="5222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Provided by </a:t>
            </a:r>
            <a:r>
              <a:rPr lang="en-US" dirty="0" err="1"/>
              <a:t>DDSAnalytics</a:t>
            </a:r>
            <a:endParaRPr lang="en-US" dirty="0"/>
          </a:p>
          <a:p>
            <a:r>
              <a:rPr lang="en-US" dirty="0"/>
              <a:t>Contains information on 870 employees</a:t>
            </a:r>
          </a:p>
          <a:p>
            <a:r>
              <a:rPr lang="en-US" dirty="0"/>
              <a:t>36 columns containing information about employees such as Job Satisfaction, Job Role, and Job Level</a:t>
            </a:r>
          </a:p>
          <a:p>
            <a:r>
              <a:rPr lang="en-US" dirty="0"/>
              <a:t>Dropped unneeded columns such as Over 18 and Standard Hours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unbalanced rate of attrition:</a:t>
            </a:r>
          </a:p>
          <a:p>
            <a:pPr lvl="1"/>
            <a:r>
              <a:rPr lang="en-US" dirty="0"/>
              <a:t>Approximately 84% No Attrition Experienced</a:t>
            </a:r>
          </a:p>
          <a:p>
            <a:pPr lvl="1"/>
            <a:r>
              <a:rPr lang="en-US" dirty="0"/>
              <a:t>Approximately 16% Yes Attrition Experienced</a:t>
            </a:r>
          </a:p>
          <a:p>
            <a:pPr lvl="1"/>
            <a:endParaRPr lang="en-US" dirty="0"/>
          </a:p>
          <a:p>
            <a:r>
              <a:rPr lang="en-US" dirty="0"/>
              <a:t> Classifying all employees as No Attrition still results in almost 85% accuracy</a:t>
            </a:r>
          </a:p>
          <a:p>
            <a:pPr lvl="1"/>
            <a:r>
              <a:rPr lang="en-US" dirty="0"/>
              <a:t>Model good on paper, not in reality</a:t>
            </a:r>
          </a:p>
          <a:p>
            <a:pPr lvl="1"/>
            <a:endParaRPr lang="en-US" dirty="0"/>
          </a:p>
          <a:p>
            <a:r>
              <a:rPr lang="en-US" dirty="0" err="1"/>
              <a:t>Undersampling</a:t>
            </a:r>
            <a:r>
              <a:rPr lang="en-US" dirty="0"/>
              <a:t> helps to resolve accuracy issues</a:t>
            </a:r>
          </a:p>
          <a:p>
            <a:pPr lvl="1"/>
            <a:r>
              <a:rPr lang="en-US" dirty="0"/>
              <a:t>Take out the 140 Yes Attrition employees and randomly sample 140 No Attrition employees</a:t>
            </a:r>
          </a:p>
        </p:txBody>
      </p:sp>
    </p:spTree>
    <p:extLst>
      <p:ext uri="{BB962C8B-B14F-4D97-AF65-F5344CB8AC3E}">
        <p14:creationId xmlns:p14="http://schemas.microsoft.com/office/powerpoint/2010/main" val="87526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F193-7B7B-4B68-97CE-973AE92A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9188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2E22-1BA4-41A1-A72B-E99B3A93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957650"/>
            <a:ext cx="4480560" cy="5222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can we identify the top 3 contributors to attrition?</a:t>
            </a:r>
          </a:p>
          <a:p>
            <a:pPr lvl="1"/>
            <a:r>
              <a:rPr lang="en-US" dirty="0"/>
              <a:t>Naïve Bayes uses the probability of other events to predict the probability of attrition</a:t>
            </a:r>
          </a:p>
          <a:p>
            <a:pPr lvl="1"/>
            <a:r>
              <a:rPr lang="en-US" dirty="0"/>
              <a:t>Run Naïve Bayes 100 times using all variables in the </a:t>
            </a:r>
            <a:r>
              <a:rPr lang="en-US" dirty="0" err="1"/>
              <a:t>undersampled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Find the accuracy of each variable using Receiver Operating Characteristic Curve (ROC Curve)</a:t>
            </a:r>
          </a:p>
          <a:p>
            <a:pPr lvl="1"/>
            <a:r>
              <a:rPr lang="en-US" dirty="0"/>
              <a:t>The area under the curve compares true positives to false positives</a:t>
            </a:r>
          </a:p>
          <a:p>
            <a:pPr lvl="1"/>
            <a:r>
              <a:rPr lang="en-US" dirty="0"/>
              <a:t>The closer to 1 the area under the curve is, the more accurately the model predicts true positives</a:t>
            </a:r>
          </a:p>
          <a:p>
            <a:pPr lvl="1"/>
            <a:r>
              <a:rPr lang="en-US" dirty="0"/>
              <a:t>Save the top 3 variables from each model run</a:t>
            </a:r>
          </a:p>
          <a:p>
            <a:pPr lvl="1"/>
            <a:r>
              <a:rPr lang="en-US" dirty="0"/>
              <a:t>Count the number of times each variable appears in the top 3</a:t>
            </a:r>
          </a:p>
          <a:p>
            <a:r>
              <a:rPr lang="en-US" dirty="0"/>
              <a:t>Overtime, Monthly Income, and Total Years Worked were then identified as the most influential variables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picture containing domestic cat, line&#10;&#10;Description automatically generated">
            <a:extLst>
              <a:ext uri="{FF2B5EF4-FFF2-40B4-BE49-F238E27FC236}">
                <a16:creationId xmlns:a16="http://schemas.microsoft.com/office/drawing/2014/main" id="{0D8B2DEF-72B0-43E1-B6E8-588ADACBE6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16" y="1506080"/>
            <a:ext cx="4481512" cy="41256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25093-907A-43D7-9D6B-A712E198885F}"/>
              </a:ext>
            </a:extLst>
          </p:cNvPr>
          <p:cNvSpPr txBox="1"/>
          <p:nvPr/>
        </p:nvSpPr>
        <p:spPr>
          <a:xfrm>
            <a:off x="6449570" y="5578417"/>
            <a:ext cx="3985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An example of ROC curve in the case of AUC=0.8 and AUC=0.5  | Download Scientific Diagram (researchgate.net)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400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DD647-7487-47D1-B8F7-00A0B469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Attrition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5ED78-94B8-4301-A440-886ED9A2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14400"/>
            <a:ext cx="8595360" cy="5265737"/>
          </a:xfrm>
        </p:spPr>
        <p:txBody>
          <a:bodyPr/>
          <a:lstStyle/>
          <a:p>
            <a:r>
              <a:rPr lang="en-US" dirty="0"/>
              <a:t>Create a Naïve Bayes model with the </a:t>
            </a:r>
            <a:r>
              <a:rPr lang="en-US" dirty="0" err="1"/>
              <a:t>undersampled</a:t>
            </a:r>
            <a:r>
              <a:rPr lang="en-US" dirty="0"/>
              <a:t> data that only uses Overtime, Monthly Income, and Total Years Worked to make predictions about attrition</a:t>
            </a:r>
          </a:p>
          <a:p>
            <a:r>
              <a:rPr lang="en-US" dirty="0"/>
              <a:t>Run the model against the entire data set 100 times to generate average accuracy results</a:t>
            </a:r>
          </a:p>
          <a:p>
            <a:r>
              <a:rPr lang="en-US" dirty="0"/>
              <a:t>Using Overtime, Monthly Income, and Total Years Worked produced the following results over the 100 Naïve Bayes model runs:</a:t>
            </a:r>
          </a:p>
          <a:p>
            <a:pPr lvl="1"/>
            <a:r>
              <a:rPr lang="en-US" dirty="0"/>
              <a:t>71% overall mean accuracy</a:t>
            </a:r>
          </a:p>
          <a:p>
            <a:pPr lvl="1"/>
            <a:r>
              <a:rPr lang="en-US" dirty="0"/>
              <a:t>72% of No Attrition employees identified as No Attrition</a:t>
            </a:r>
          </a:p>
          <a:p>
            <a:pPr lvl="1"/>
            <a:r>
              <a:rPr lang="en-US" dirty="0"/>
              <a:t>64% of Yes Attrition employees identified as Yes Attrition</a:t>
            </a:r>
          </a:p>
          <a:p>
            <a:pPr lvl="1"/>
            <a:endParaRPr lang="en-US" dirty="0"/>
          </a:p>
          <a:p>
            <a:r>
              <a:rPr lang="en-US" dirty="0"/>
              <a:t>This supports our intuition:</a:t>
            </a:r>
          </a:p>
          <a:p>
            <a:pPr lvl="1"/>
            <a:r>
              <a:rPr lang="en-US" dirty="0"/>
              <a:t>Employees who feel over worked or under paid are more likely to experience turn over  </a:t>
            </a:r>
          </a:p>
        </p:txBody>
      </p:sp>
    </p:spTree>
    <p:extLst>
      <p:ext uri="{BB962C8B-B14F-4D97-AF65-F5344CB8AC3E}">
        <p14:creationId xmlns:p14="http://schemas.microsoft.com/office/powerpoint/2010/main" val="33770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8EB-497D-4984-B2E8-909F348F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478838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8E48-E86C-474C-9A62-6B7CFA4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844598"/>
            <a:ext cx="8595360" cy="5939261"/>
          </a:xfrm>
        </p:spPr>
        <p:txBody>
          <a:bodyPr>
            <a:normAutofit/>
          </a:bodyPr>
          <a:lstStyle/>
          <a:p>
            <a:r>
              <a:rPr lang="en-US" dirty="0"/>
              <a:t>Looking deeper at attrition caused by Overtime, Monthly Income, and Total Years Worked</a:t>
            </a:r>
          </a:p>
          <a:p>
            <a:r>
              <a:rPr lang="en-US" dirty="0"/>
              <a:t>Highest rates occur for employees with less than 5 total years of work experience</a:t>
            </a:r>
          </a:p>
          <a:p>
            <a:r>
              <a:rPr lang="en-US" dirty="0"/>
              <a:t>Sales Representatives have an attrition rate of over 45%:</a:t>
            </a:r>
          </a:p>
          <a:p>
            <a:pPr lvl="1"/>
            <a:r>
              <a:rPr lang="en-US" dirty="0"/>
              <a:t>Over 33% worked overtime</a:t>
            </a:r>
          </a:p>
          <a:p>
            <a:pPr lvl="1"/>
            <a:r>
              <a:rPr lang="en-US" dirty="0"/>
              <a:t>Only 1 had a monthly income over $5,000</a:t>
            </a:r>
          </a:p>
          <a:p>
            <a:pPr lvl="1"/>
            <a:r>
              <a:rPr lang="en-US" dirty="0"/>
              <a:t>Majority have less than 5 total years of work experience</a:t>
            </a:r>
          </a:p>
          <a:p>
            <a:pPr lvl="1"/>
            <a:endParaRPr lang="en-US" dirty="0"/>
          </a:p>
          <a:p>
            <a:r>
              <a:rPr lang="en-US" dirty="0"/>
              <a:t>Research Directors only had an attrition rate of 1.96%:</a:t>
            </a:r>
          </a:p>
          <a:p>
            <a:pPr lvl="1"/>
            <a:r>
              <a:rPr lang="en-US" dirty="0"/>
              <a:t>31% worked overtime</a:t>
            </a:r>
          </a:p>
          <a:p>
            <a:pPr lvl="1"/>
            <a:r>
              <a:rPr lang="en-US" dirty="0"/>
              <a:t>All had monthly incomes over $10,000</a:t>
            </a:r>
          </a:p>
          <a:p>
            <a:pPr lvl="1"/>
            <a:r>
              <a:rPr lang="en-US" dirty="0"/>
              <a:t> Almost all had more than 10 years of work experience</a:t>
            </a:r>
          </a:p>
          <a:p>
            <a:pPr lvl="1"/>
            <a:endParaRPr lang="en-US" dirty="0"/>
          </a:p>
          <a:p>
            <a:r>
              <a:rPr lang="en-US" dirty="0"/>
              <a:t>Again, we see evidence that the highest attrition occurs among employees who aren’t locked into their career yet and who feel overworked and underpaid</a:t>
            </a:r>
          </a:p>
        </p:txBody>
      </p:sp>
    </p:spTree>
    <p:extLst>
      <p:ext uri="{BB962C8B-B14F-4D97-AF65-F5344CB8AC3E}">
        <p14:creationId xmlns:p14="http://schemas.microsoft.com/office/powerpoint/2010/main" val="33601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0B0-651D-4D22-8CEA-E7368B29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3926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98E21-B7ED-4FE6-AEB7-2537FA62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1" y="1149178"/>
            <a:ext cx="11054194" cy="4855416"/>
          </a:xfrm>
        </p:spPr>
      </p:pic>
    </p:spTree>
    <p:extLst>
      <p:ext uri="{BB962C8B-B14F-4D97-AF65-F5344CB8AC3E}">
        <p14:creationId xmlns:p14="http://schemas.microsoft.com/office/powerpoint/2010/main" val="27765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6BE-DB6A-4243-9A03-5E39021F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9382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62B8-A0F1-4473-81FF-54B42F82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05142"/>
            <a:ext cx="8595360" cy="5174995"/>
          </a:xfrm>
        </p:spPr>
        <p:txBody>
          <a:bodyPr/>
          <a:lstStyle/>
          <a:p>
            <a:r>
              <a:rPr lang="en-US" dirty="0"/>
              <a:t>How can we identify the top 3 contributors to Monthly Income?</a:t>
            </a:r>
          </a:p>
          <a:p>
            <a:pPr lvl="1"/>
            <a:r>
              <a:rPr lang="en-US" dirty="0"/>
              <a:t>Linear regression model using all variables was created</a:t>
            </a:r>
          </a:p>
          <a:p>
            <a:pPr lvl="1"/>
            <a:r>
              <a:rPr lang="en-US" dirty="0"/>
              <a:t>3 different automatic variable selection techniques were used</a:t>
            </a:r>
          </a:p>
          <a:p>
            <a:pPr lvl="1"/>
            <a:r>
              <a:rPr lang="en-US" dirty="0"/>
              <a:t>All 3 models agreed on Job Level, Job Role, And Total Working Years as the best predictors of Monthly Income (p-values &lt; .0001)</a:t>
            </a:r>
          </a:p>
          <a:p>
            <a:pPr lvl="1"/>
            <a:endParaRPr lang="en-US" dirty="0"/>
          </a:p>
          <a:p>
            <a:r>
              <a:rPr lang="en-US" dirty="0"/>
              <a:t>A linear model created with only Job Level, Job Role, and Total Working Years predicted mean Monthly Income with an error of plus or minus $986.70.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matches our expectations: The more experienced and more senior someone is, the higher their income is expected to be</a:t>
            </a:r>
          </a:p>
        </p:txBody>
      </p:sp>
    </p:spTree>
    <p:extLst>
      <p:ext uri="{BB962C8B-B14F-4D97-AF65-F5344CB8AC3E}">
        <p14:creationId xmlns:p14="http://schemas.microsoft.com/office/powerpoint/2010/main" val="332188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4D5-36CA-4FE1-9F56-DDF613AA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7953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AA46-2E15-422E-AA8E-D8FBCB7B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45292"/>
            <a:ext cx="8595360" cy="5234845"/>
          </a:xfrm>
        </p:spPr>
        <p:txBody>
          <a:bodyPr/>
          <a:lstStyle/>
          <a:p>
            <a:r>
              <a:rPr lang="en-US" dirty="0"/>
              <a:t>Asked to identify top 3 factors causing attrition</a:t>
            </a:r>
          </a:p>
          <a:p>
            <a:pPr lvl="1"/>
            <a:r>
              <a:rPr lang="en-US" dirty="0"/>
              <a:t>Overtime, Monthly Income, and Total Years Worked</a:t>
            </a:r>
          </a:p>
          <a:p>
            <a:pPr lvl="1"/>
            <a:r>
              <a:rPr lang="en-US" dirty="0"/>
              <a:t>Found using Naïve Bayes and ROC analysis</a:t>
            </a:r>
          </a:p>
          <a:p>
            <a:pPr lvl="1"/>
            <a:endParaRPr lang="en-US" dirty="0"/>
          </a:p>
          <a:p>
            <a:r>
              <a:rPr lang="en-US" dirty="0"/>
              <a:t>Able to predict attrition with 71% accuracy using Naïve Bayes model consisting of Overtime, Monthly Income, and Total Years Worked</a:t>
            </a:r>
          </a:p>
          <a:p>
            <a:endParaRPr lang="en-US" dirty="0"/>
          </a:p>
          <a:p>
            <a:r>
              <a:rPr lang="en-US" dirty="0"/>
              <a:t>Asked to identify top 3 factors that determine monthly income</a:t>
            </a:r>
          </a:p>
          <a:p>
            <a:pPr lvl="1"/>
            <a:r>
              <a:rPr lang="en-US" dirty="0"/>
              <a:t>Job Level, Job Role, And Total Working Years</a:t>
            </a:r>
          </a:p>
          <a:p>
            <a:pPr lvl="1"/>
            <a:r>
              <a:rPr lang="en-US" dirty="0"/>
              <a:t>Found using automatic variable selection and linear regression</a:t>
            </a:r>
          </a:p>
          <a:p>
            <a:pPr lvl="1"/>
            <a:endParaRPr lang="en-US" dirty="0"/>
          </a:p>
          <a:p>
            <a:r>
              <a:rPr lang="en-US" dirty="0"/>
              <a:t>Able to predict monthly income within $986.70 using Linear Regression model consisting of Job Level, Job Role, And Total Working Years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106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176</TotalTime>
  <Words>773</Words>
  <Application>Microsoft Office PowerPoint</Application>
  <PresentationFormat>Widescreen</PresentationFormat>
  <Paragraphs>88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Case Study 2: Employee Attrition</vt:lpstr>
      <vt:lpstr>Project Background</vt:lpstr>
      <vt:lpstr>The Data</vt:lpstr>
      <vt:lpstr>Predicting Attrition</vt:lpstr>
      <vt:lpstr>Predicting Attrition</vt:lpstr>
      <vt:lpstr>Attrition Insights</vt:lpstr>
      <vt:lpstr>Attrition Insights</vt:lpstr>
      <vt:lpstr>Predicting Monthly Income</vt:lpstr>
      <vt:lpstr>Conclusions</vt:lpstr>
      <vt:lpstr>Thank you for your time</vt:lpstr>
      <vt:lpstr>Youtube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Employee Attrition</dc:title>
  <dc:creator>Burgess, Michael</dc:creator>
  <cp:lastModifiedBy>Burgess, Michael</cp:lastModifiedBy>
  <cp:revision>18</cp:revision>
  <dcterms:created xsi:type="dcterms:W3CDTF">2021-04-17T13:22:24Z</dcterms:created>
  <dcterms:modified xsi:type="dcterms:W3CDTF">2021-04-17T19:40:07Z</dcterms:modified>
</cp:coreProperties>
</file>