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257" r:id="rId6"/>
    <p:sldId id="266" r:id="rId7"/>
    <p:sldId id="260" r:id="rId8"/>
    <p:sldId id="267" r:id="rId9"/>
    <p:sldId id="281" r:id="rId10"/>
    <p:sldId id="268" r:id="rId11"/>
    <p:sldId id="272" r:id="rId12"/>
    <p:sldId id="275" r:id="rId13"/>
    <p:sldId id="276" r:id="rId14"/>
    <p:sldId id="277" r:id="rId15"/>
    <p:sldId id="278" r:id="rId16"/>
    <p:sldId id="283" r:id="rId17"/>
    <p:sldId id="280" r:id="rId18"/>
    <p:sldId id="284"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02" autoAdjust="0"/>
  </p:normalViewPr>
  <p:slideViewPr>
    <p:cSldViewPr snapToGrid="0">
      <p:cViewPr varScale="1">
        <p:scale>
          <a:sx n="153" d="100"/>
          <a:sy n="153" d="100"/>
        </p:scale>
        <p:origin x="546" y="1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3/6/2021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Michael Burgess and on behalf of my partner, Rob Pollock, and myself I would like to thank you for attending our presentation today. I will be going over the results of a guided data analysis that we performed on data related to craft beers and breweries. </a:t>
            </a:r>
          </a:p>
        </p:txBody>
      </p:sp>
      <p:sp>
        <p:nvSpPr>
          <p:cNvPr id="4" name="Slide Number Placeholder 3"/>
          <p:cNvSpPr>
            <a:spLocks noGrp="1"/>
          </p:cNvSpPr>
          <p:nvPr>
            <p:ph type="sldNum" sz="quarter" idx="5"/>
          </p:nvPr>
        </p:nvSpPr>
        <p:spPr/>
        <p:txBody>
          <a:bodyPr/>
          <a:lstStyle/>
          <a:p>
            <a:fld id="{5603C52C-5E29-41AF-BAA3-8217E886DA08}" type="slidenum">
              <a:rPr lang="en-US" smtClean="0"/>
              <a:t>1</a:t>
            </a:fld>
            <a:endParaRPr lang="en-US" dirty="0"/>
          </a:p>
        </p:txBody>
      </p:sp>
    </p:spTree>
    <p:extLst>
      <p:ext uri="{BB962C8B-B14F-4D97-AF65-F5344CB8AC3E}">
        <p14:creationId xmlns:p14="http://schemas.microsoft.com/office/powerpoint/2010/main" val="1192024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next applied a machine learning model called k Nearest Neighbors, </a:t>
            </a:r>
            <a:r>
              <a:rPr lang="en-US" dirty="0" err="1"/>
              <a:t>kNN</a:t>
            </a:r>
            <a:r>
              <a:rPr lang="en-US" dirty="0"/>
              <a:t>, to help us understand the relationship between IBU and ABV for a given style of beer. </a:t>
            </a:r>
            <a:r>
              <a:rPr lang="en-US" dirty="0" err="1"/>
              <a:t>kNN</a:t>
            </a:r>
            <a:r>
              <a:rPr lang="en-US" dirty="0"/>
              <a:t> allows us to use our existing data to predict whether a beer is an IPA or an ale. We grouped the beers into either IPAs or Ales by their style and then split the data into training and test sets, with 70% of the data in the training set and 30% in the test set.  In </a:t>
            </a:r>
            <a:r>
              <a:rPr lang="en-US" dirty="0" err="1"/>
              <a:t>kNN</a:t>
            </a:r>
            <a:r>
              <a:rPr lang="en-US" dirty="0"/>
              <a:t> we plot the data in the training set and then plot the point of the beer we want to predict. We compare the test point to so many of its neighbors, K, and we can adjust K to improve our accuracy. Majority rules and the style is determined by the group that has the most data points out of our k number of neighbors. For example if we used k equals 3 and 2 of the beers were Ales, we would classify the test beer as an ale. If 2 of the 3 were IPAs we would classify the test beer as an IPA and so on for every beer we want predict. </a:t>
            </a:r>
          </a:p>
        </p:txBody>
      </p:sp>
      <p:sp>
        <p:nvSpPr>
          <p:cNvPr id="4" name="Slide Number Placeholder 3"/>
          <p:cNvSpPr>
            <a:spLocks noGrp="1"/>
          </p:cNvSpPr>
          <p:nvPr>
            <p:ph type="sldNum" sz="quarter" idx="5"/>
          </p:nvPr>
        </p:nvSpPr>
        <p:spPr/>
        <p:txBody>
          <a:bodyPr/>
          <a:lstStyle/>
          <a:p>
            <a:fld id="{5603C52C-5E29-41AF-BAA3-8217E886DA08}" type="slidenum">
              <a:rPr lang="en-US" smtClean="0"/>
              <a:t>10</a:t>
            </a:fld>
            <a:endParaRPr lang="en-US" dirty="0"/>
          </a:p>
        </p:txBody>
      </p:sp>
    </p:spTree>
    <p:extLst>
      <p:ext uri="{BB962C8B-B14F-4D97-AF65-F5344CB8AC3E}">
        <p14:creationId xmlns:p14="http://schemas.microsoft.com/office/powerpoint/2010/main" val="227459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ran hundreds of tests for different values of K and found that 5 neighbors gave us the best and most consistent accuracy. We then ran our </a:t>
            </a:r>
            <a:r>
              <a:rPr lang="en-US" dirty="0" err="1"/>
              <a:t>kNN</a:t>
            </a:r>
            <a:r>
              <a:rPr lang="en-US" dirty="0"/>
              <a:t> test 100 times with K equal to 5  and using random samples of the data each time. We then took the average values of the accuracy, sensitivity, and specificity. We could have only used one test, but we wouldn’t have any way of knowing how extreme the values in the test might be or how accurate our model actually was. We found that the mean accuracy was 91%, meaning the model correctly identified the style of 91% of the 473 test beers. The model performed slightly better for ales, identify 92% of the ales correctly, and slightly worse for IPAs, identifying 87% of the IPAs correctly. Intuitively this makes sense: when you open a beer whether it’s a lager, an ale, a porter, or an IPA you have a good idea of what to expect. ABV and IBU are strong components of the profile for any given style of beer and we see that relationship strongly reinforced by our </a:t>
            </a:r>
            <a:r>
              <a:rPr lang="en-US" dirty="0" err="1"/>
              <a:t>kNN</a:t>
            </a:r>
            <a:r>
              <a:rPr lang="en-US" dirty="0"/>
              <a:t> model. </a:t>
            </a:r>
          </a:p>
        </p:txBody>
      </p:sp>
      <p:sp>
        <p:nvSpPr>
          <p:cNvPr id="4" name="Slide Number Placeholder 3"/>
          <p:cNvSpPr>
            <a:spLocks noGrp="1"/>
          </p:cNvSpPr>
          <p:nvPr>
            <p:ph type="sldNum" sz="quarter" idx="5"/>
          </p:nvPr>
        </p:nvSpPr>
        <p:spPr/>
        <p:txBody>
          <a:bodyPr/>
          <a:lstStyle/>
          <a:p>
            <a:fld id="{5603C52C-5E29-41AF-BAA3-8217E886DA08}" type="slidenum">
              <a:rPr lang="en-US" smtClean="0"/>
              <a:t>11</a:t>
            </a:fld>
            <a:endParaRPr lang="en-US" dirty="0"/>
          </a:p>
        </p:txBody>
      </p:sp>
    </p:spTree>
    <p:extLst>
      <p:ext uri="{BB962C8B-B14F-4D97-AF65-F5344CB8AC3E}">
        <p14:creationId xmlns:p14="http://schemas.microsoft.com/office/powerpoint/2010/main" val="2637722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were given some free reign to look for other insights in the data and we choose to look at the most popular beer style for each state. We can see that the American IPA is the clear winner with states like California and Colorado producing 45 and 40 different American IPAs respectively. Budweiser might want to consider targeting these markets with a style of beer specifically tailored to what’s popular there and what’s driving consumer demand. </a:t>
            </a:r>
          </a:p>
        </p:txBody>
      </p:sp>
      <p:sp>
        <p:nvSpPr>
          <p:cNvPr id="4" name="Slide Number Placeholder 3"/>
          <p:cNvSpPr>
            <a:spLocks noGrp="1"/>
          </p:cNvSpPr>
          <p:nvPr>
            <p:ph type="sldNum" sz="quarter" idx="5"/>
          </p:nvPr>
        </p:nvSpPr>
        <p:spPr/>
        <p:txBody>
          <a:bodyPr/>
          <a:lstStyle/>
          <a:p>
            <a:fld id="{5603C52C-5E29-41AF-BAA3-8217E886DA08}" type="slidenum">
              <a:rPr lang="en-US" smtClean="0"/>
              <a:t>12</a:t>
            </a:fld>
            <a:endParaRPr lang="en-US" dirty="0"/>
          </a:p>
        </p:txBody>
      </p:sp>
    </p:spTree>
    <p:extLst>
      <p:ext uri="{BB962C8B-B14F-4D97-AF65-F5344CB8AC3E}">
        <p14:creationId xmlns:p14="http://schemas.microsoft.com/office/powerpoint/2010/main" val="3881130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to bring it all together and recap what we’ve covered today. We conducted a guided data analysis shaped by questions asked by the CEO and CFO of </a:t>
            </a:r>
            <a:r>
              <a:rPr lang="en-US" dirty="0" err="1"/>
              <a:t>Budwesier</a:t>
            </a:r>
            <a:r>
              <a:rPr lang="en-US" dirty="0"/>
              <a:t>. In this data we found a small amount of the data was missing information for ABV and  almost half of the data was missing values for IBU. We calculated the mean for each style of beer and used this to fill in the missing pieces. We saw that states like California and Colorado have a very large number of craft breweries and asked if these are markets that Budweiser should consider targeting with unique products. Through the median and other statistics, we showed that beers tend to fall in a narrow range of 5 to 5.6% ABV and 25 to 50 IBU. We looked at some extreme outliers, but noted that this probably isn’t what most people are looking for. We also tried to find a relationship between ABV and IBU and found that changing one doesn’t automatically cause the other to change. This variability is probably the result of brewers trying to achieve a certain style or flavor profile in their beers. We looked deeper at how IBU and ABV affect style and found that using only these 2 variables we could predict the style of a given beer with 91% accuracy. This tells us that IBU and ABV play a huge part in what makes a style of beer unique and that customers should know what to expect based on the style of the beer. Finally, we looked at the most popular style of beer in each state and found that the American IPA was the clear winner. Budweiser may want to consider targeting markets like California and Colorado with a unique product line tailored to their unique tastes. </a:t>
            </a:r>
          </a:p>
        </p:txBody>
      </p:sp>
      <p:sp>
        <p:nvSpPr>
          <p:cNvPr id="4" name="Slide Number Placeholder 3"/>
          <p:cNvSpPr>
            <a:spLocks noGrp="1"/>
          </p:cNvSpPr>
          <p:nvPr>
            <p:ph type="sldNum" sz="quarter" idx="5"/>
          </p:nvPr>
        </p:nvSpPr>
        <p:spPr/>
        <p:txBody>
          <a:bodyPr/>
          <a:lstStyle/>
          <a:p>
            <a:fld id="{5603C52C-5E29-41AF-BAA3-8217E886DA08}" type="slidenum">
              <a:rPr lang="en-US" smtClean="0"/>
              <a:t>13</a:t>
            </a:fld>
            <a:endParaRPr lang="en-US" dirty="0"/>
          </a:p>
        </p:txBody>
      </p:sp>
    </p:spTree>
    <p:extLst>
      <p:ext uri="{BB962C8B-B14F-4D97-AF65-F5344CB8AC3E}">
        <p14:creationId xmlns:p14="http://schemas.microsoft.com/office/powerpoint/2010/main" val="2380319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behalf of my partner Rob and myself, thank you again for attending our presentation today. I hope that this has been informative and if you have any questions, please don’t hesitate to reach out to us. Thank you  again. </a:t>
            </a:r>
          </a:p>
        </p:txBody>
      </p:sp>
      <p:sp>
        <p:nvSpPr>
          <p:cNvPr id="4" name="Slide Number Placeholder 3"/>
          <p:cNvSpPr>
            <a:spLocks noGrp="1"/>
          </p:cNvSpPr>
          <p:nvPr>
            <p:ph type="sldNum" sz="quarter" idx="5"/>
          </p:nvPr>
        </p:nvSpPr>
        <p:spPr/>
        <p:txBody>
          <a:bodyPr/>
          <a:lstStyle/>
          <a:p>
            <a:fld id="{5603C52C-5E29-41AF-BAA3-8217E886DA08}" type="slidenum">
              <a:rPr lang="en-US" smtClean="0"/>
              <a:t>14</a:t>
            </a:fld>
            <a:endParaRPr lang="en-US" dirty="0"/>
          </a:p>
        </p:txBody>
      </p:sp>
    </p:spTree>
    <p:extLst>
      <p:ext uri="{BB962C8B-B14F-4D97-AF65-F5344CB8AC3E}">
        <p14:creationId xmlns:p14="http://schemas.microsoft.com/office/powerpoint/2010/main" val="400090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guided analysis in the sense that the CEO and CFO of Budweiser had specific questions they were looking for answers to. This shaped both our analysis and our insights. We received 2 data files, one containing 2,410 beers, and one containing information for the 558 breweries that produced those beers. </a:t>
            </a:r>
          </a:p>
        </p:txBody>
      </p:sp>
      <p:sp>
        <p:nvSpPr>
          <p:cNvPr id="4" name="Slide Number Placeholder 3"/>
          <p:cNvSpPr>
            <a:spLocks noGrp="1"/>
          </p:cNvSpPr>
          <p:nvPr>
            <p:ph type="sldNum" sz="quarter" idx="5"/>
          </p:nvPr>
        </p:nvSpPr>
        <p:spPr/>
        <p:txBody>
          <a:bodyPr/>
          <a:lstStyle/>
          <a:p>
            <a:fld id="{5603C52C-5E29-41AF-BAA3-8217E886DA08}" type="slidenum">
              <a:rPr lang="en-US" smtClean="0"/>
              <a:t>2</a:t>
            </a:fld>
            <a:endParaRPr lang="en-US" dirty="0"/>
          </a:p>
        </p:txBody>
      </p:sp>
    </p:spTree>
    <p:extLst>
      <p:ext uri="{BB962C8B-B14F-4D97-AF65-F5344CB8AC3E}">
        <p14:creationId xmlns:p14="http://schemas.microsoft.com/office/powerpoint/2010/main" val="373983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wanted to look at the data itself and we found that in the Beer data set there were 62 (2.5%) missing ABV values &amp; 1005 (42%) IBU values missing. We didn’t want to lose almost half the data set, so we found the mean for each unique style of beer and filled in the missing data with the mean for its style. After this we had no missing ABU values and only 52 missing IBU values. These were from beers that we only had one or two examples of or from very sweet beers like Ciders. We felt comfortable omitting these from the analysis. Although we saw very few outliers, the mean should be used with caution because extreme values can skew it but we did not see evidence of that in this analysis. We then joined the brewery and beer sets and found no missing values created by this join. That is, every beer had information about the brewery that made it. </a:t>
            </a:r>
          </a:p>
        </p:txBody>
      </p:sp>
      <p:sp>
        <p:nvSpPr>
          <p:cNvPr id="4" name="Slide Number Placeholder 3"/>
          <p:cNvSpPr>
            <a:spLocks noGrp="1"/>
          </p:cNvSpPr>
          <p:nvPr>
            <p:ph type="sldNum" sz="quarter" idx="5"/>
          </p:nvPr>
        </p:nvSpPr>
        <p:spPr/>
        <p:txBody>
          <a:bodyPr/>
          <a:lstStyle/>
          <a:p>
            <a:fld id="{5603C52C-5E29-41AF-BAA3-8217E886DA08}" type="slidenum">
              <a:rPr lang="en-US" smtClean="0"/>
              <a:t>3</a:t>
            </a:fld>
            <a:endParaRPr lang="en-US" dirty="0"/>
          </a:p>
        </p:txBody>
      </p:sp>
    </p:spTree>
    <p:extLst>
      <p:ext uri="{BB962C8B-B14F-4D97-AF65-F5344CB8AC3E}">
        <p14:creationId xmlns:p14="http://schemas.microsoft.com/office/powerpoint/2010/main" val="51860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first question we were asked to explore how many craft breweries were present in each state. We can see values as extreme as 47 or 39 in states like Colorado and California and as small as 1 or 2 in states such as South Dakota and Delaware. This can tell us a lot about the market for craft beers in these states. There may be a strong demand for craft beers somewhere like Colorado, but is that market too crowded to compete in? Conversely, is there little demand in places like South Dakota or are companies not meeting the demand that’s already there? </a:t>
            </a:r>
          </a:p>
        </p:txBody>
      </p:sp>
      <p:sp>
        <p:nvSpPr>
          <p:cNvPr id="4" name="Slide Number Placeholder 3"/>
          <p:cNvSpPr>
            <a:spLocks noGrp="1"/>
          </p:cNvSpPr>
          <p:nvPr>
            <p:ph type="sldNum" sz="quarter" idx="5"/>
          </p:nvPr>
        </p:nvSpPr>
        <p:spPr/>
        <p:txBody>
          <a:bodyPr/>
          <a:lstStyle/>
          <a:p>
            <a:fld id="{5603C52C-5E29-41AF-BAA3-8217E886DA08}" type="slidenum">
              <a:rPr lang="en-US" smtClean="0"/>
              <a:t>4</a:t>
            </a:fld>
            <a:endParaRPr lang="en-US" dirty="0"/>
          </a:p>
        </p:txBody>
      </p:sp>
    </p:spTree>
    <p:extLst>
      <p:ext uri="{BB962C8B-B14F-4D97-AF65-F5344CB8AC3E}">
        <p14:creationId xmlns:p14="http://schemas.microsoft.com/office/powerpoint/2010/main" val="1126884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an idea of what consumers are looking for from their beers we then looked at the median (middle) ABV and IBU across all beer styles for each state. We see that with a few notable exceptions most states fall between 5 – 6% ABV and roughly 25 – 40 IBU. This may give us a strong idea of what beers are most popular in each state and what customers are looking for.  Budweiser falls just below this range at 5% ABV and 12 IBU for Budweiser and 4.2% ABV and 6 IBU for Bud Light. </a:t>
            </a:r>
          </a:p>
        </p:txBody>
      </p:sp>
      <p:sp>
        <p:nvSpPr>
          <p:cNvPr id="4" name="Slide Number Placeholder 3"/>
          <p:cNvSpPr>
            <a:spLocks noGrp="1"/>
          </p:cNvSpPr>
          <p:nvPr>
            <p:ph type="sldNum" sz="quarter" idx="5"/>
          </p:nvPr>
        </p:nvSpPr>
        <p:spPr/>
        <p:txBody>
          <a:bodyPr/>
          <a:lstStyle/>
          <a:p>
            <a:fld id="{5603C52C-5E29-41AF-BAA3-8217E886DA08}" type="slidenum">
              <a:rPr lang="en-US" smtClean="0"/>
              <a:t>5</a:t>
            </a:fld>
            <a:endParaRPr lang="en-US" dirty="0"/>
          </a:p>
        </p:txBody>
      </p:sp>
    </p:spTree>
    <p:extLst>
      <p:ext uri="{BB962C8B-B14F-4D97-AF65-F5344CB8AC3E}">
        <p14:creationId xmlns:p14="http://schemas.microsoft.com/office/powerpoint/2010/main" val="4166591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opposite end of the spectrum, we also explored the extreme outliers. We found that the beer with the highest ABV at 12.8% was the Lee Hill Series Vol. 5 – Belgian Style </a:t>
            </a:r>
            <a:r>
              <a:rPr lang="en-US" dirty="0" err="1"/>
              <a:t>Quadrupel</a:t>
            </a:r>
            <a:r>
              <a:rPr lang="en-US" dirty="0"/>
              <a:t> Ale produced in Boulder, Colorado.  We also found that the most bitter beer at 138 IBU was the Bitter Bitch Imperial IPA produced in Astoria, Oregon.  It is important to remember that these are outliers and don’t necessarily represent the data or what consumers are looking for. These were probably one offs like novelty products, a limited run, or maybe something created for a tasting room and show what’s possible, but not necessarily something that there’s a large demand for. </a:t>
            </a:r>
          </a:p>
        </p:txBody>
      </p:sp>
      <p:sp>
        <p:nvSpPr>
          <p:cNvPr id="4" name="Slide Number Placeholder 3"/>
          <p:cNvSpPr>
            <a:spLocks noGrp="1"/>
          </p:cNvSpPr>
          <p:nvPr>
            <p:ph type="sldNum" sz="quarter" idx="5"/>
          </p:nvPr>
        </p:nvSpPr>
        <p:spPr/>
        <p:txBody>
          <a:bodyPr/>
          <a:lstStyle/>
          <a:p>
            <a:fld id="{5603C52C-5E29-41AF-BAA3-8217E886DA08}" type="slidenum">
              <a:rPr lang="en-US" smtClean="0"/>
              <a:t>6</a:t>
            </a:fld>
            <a:endParaRPr lang="en-US" dirty="0"/>
          </a:p>
        </p:txBody>
      </p:sp>
    </p:spTree>
    <p:extLst>
      <p:ext uri="{BB962C8B-B14F-4D97-AF65-F5344CB8AC3E}">
        <p14:creationId xmlns:p14="http://schemas.microsoft.com/office/powerpoint/2010/main" val="357259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next looked more closely at the value of ABV itself. We found that the minimum ABV content was at 0.1% and that the maximum was again at 12.8%  The median fell at 5.6%, while the mean was slightly higher at 5.98%.  We find that 25% of the beers, 602 beers, fall in this very narrow range between 5 and 5.6% ABV,  compared to the 600 beers between .1 and 5%, for example. This may be strong evidence that there is much more demand for beers in this 5 to 5.6% range than at other ABV Values and this matches our graph of the median ABV by state we saw earlier. </a:t>
            </a:r>
          </a:p>
        </p:txBody>
      </p:sp>
      <p:sp>
        <p:nvSpPr>
          <p:cNvPr id="4" name="Slide Number Placeholder 3"/>
          <p:cNvSpPr>
            <a:spLocks noGrp="1"/>
          </p:cNvSpPr>
          <p:nvPr>
            <p:ph type="sldNum" sz="quarter" idx="5"/>
          </p:nvPr>
        </p:nvSpPr>
        <p:spPr/>
        <p:txBody>
          <a:bodyPr/>
          <a:lstStyle/>
          <a:p>
            <a:fld id="{5603C52C-5E29-41AF-BAA3-8217E886DA08}" type="slidenum">
              <a:rPr lang="en-US" smtClean="0"/>
              <a:t>7</a:t>
            </a:fld>
            <a:endParaRPr lang="en-US" dirty="0"/>
          </a:p>
        </p:txBody>
      </p:sp>
    </p:spTree>
    <p:extLst>
      <p:ext uri="{BB962C8B-B14F-4D97-AF65-F5344CB8AC3E}">
        <p14:creationId xmlns:p14="http://schemas.microsoft.com/office/powerpoint/2010/main" val="2351737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these 2 plots we are able to better visualize what ABV looks like across the entire data set. In the histogram on the left, we see a very large number of beers, the y axis, centered between 5 to 6% abv, the x axis, and then a gradual tapering off of the number of beers as we approach more extreme ABV values. The box plot on the right helps us to visualize the quartile range from the previous slide and shows the very tight concentration of data contained between 5 and 5.6% abv. It also helps us to visualize the more extreme outliers contained in the data. </a:t>
            </a:r>
          </a:p>
        </p:txBody>
      </p:sp>
      <p:sp>
        <p:nvSpPr>
          <p:cNvPr id="4" name="Slide Number Placeholder 3"/>
          <p:cNvSpPr>
            <a:spLocks noGrp="1"/>
          </p:cNvSpPr>
          <p:nvPr>
            <p:ph type="sldNum" sz="quarter" idx="5"/>
          </p:nvPr>
        </p:nvSpPr>
        <p:spPr/>
        <p:txBody>
          <a:bodyPr/>
          <a:lstStyle/>
          <a:p>
            <a:fld id="{5603C52C-5E29-41AF-BAA3-8217E886DA08}" type="slidenum">
              <a:rPr lang="en-US" smtClean="0"/>
              <a:t>8</a:t>
            </a:fld>
            <a:endParaRPr lang="en-US" dirty="0"/>
          </a:p>
        </p:txBody>
      </p:sp>
    </p:spTree>
    <p:extLst>
      <p:ext uri="{BB962C8B-B14F-4D97-AF65-F5344CB8AC3E}">
        <p14:creationId xmlns:p14="http://schemas.microsoft.com/office/powerpoint/2010/main" val="1869389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next tried different models to see if there was a relationship between IBU and ABV. That is to say that a variation in the IBU would cause a variation in the ABV and we see very little evidence of this relationship. There’s a miniscule increase in the ABV between 0 and 25 IBU, but there’s very little variation in the ABV at 25 to 50 IBU with most of the data concentrated around 5% ABV, like we’ve seen previously. There’s more of a linear relationship between 50 and 100 IBU with the trend becoming flat again over 100 IBU. We think that this is more than likely an example of a brewer trying to produced a balanced beer or flavor profile than any indication of a relationship between IBU and ABV and that makes sense: although IBU and ABV are both components of a beer, one doesn’t cause the other. That’s the brewer’s decision. </a:t>
            </a:r>
          </a:p>
        </p:txBody>
      </p:sp>
      <p:sp>
        <p:nvSpPr>
          <p:cNvPr id="4" name="Slide Number Placeholder 3"/>
          <p:cNvSpPr>
            <a:spLocks noGrp="1"/>
          </p:cNvSpPr>
          <p:nvPr>
            <p:ph type="sldNum" sz="quarter" idx="5"/>
          </p:nvPr>
        </p:nvSpPr>
        <p:spPr/>
        <p:txBody>
          <a:bodyPr/>
          <a:lstStyle/>
          <a:p>
            <a:fld id="{5603C52C-5E29-41AF-BAA3-8217E886DA08}" type="slidenum">
              <a:rPr lang="en-US" smtClean="0"/>
              <a:t>9</a:t>
            </a:fld>
            <a:endParaRPr lang="en-US" dirty="0"/>
          </a:p>
        </p:txBody>
      </p:sp>
    </p:spTree>
    <p:extLst>
      <p:ext uri="{BB962C8B-B14F-4D97-AF65-F5344CB8AC3E}">
        <p14:creationId xmlns:p14="http://schemas.microsoft.com/office/powerpoint/2010/main" val="4138320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3/6/2021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3/6/2021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3/6/2021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3/6/2021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3/6/2021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3/6/2021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3/6/2021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3/6/2021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3/6/2021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s://youtu.be/GzZx2VFXty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untappd.com/AnheuserBusch/bee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Budweiser </a:t>
            </a:r>
            <a:br>
              <a:rPr lang="en-US" sz="5400" dirty="0"/>
            </a:br>
            <a:r>
              <a:rPr lang="en-US" sz="5400" dirty="0"/>
              <a:t>craft brewery</a:t>
            </a:r>
            <a:br>
              <a:rPr lang="en-US" sz="5400" dirty="0"/>
            </a:br>
            <a:r>
              <a:rPr lang="en-US" sz="5400" dirty="0" err="1"/>
              <a:t>eda</a:t>
            </a:r>
            <a:br>
              <a:rPr lang="en-US" sz="5400" dirty="0"/>
            </a:br>
            <a:br>
              <a:rPr lang="en-US" sz="5400" dirty="0"/>
            </a:br>
            <a:r>
              <a:rPr lang="en-US" sz="2000" dirty="0"/>
              <a:t>Michael Burgess </a:t>
            </a:r>
            <a:br>
              <a:rPr lang="en-US" sz="2000" dirty="0"/>
            </a:br>
            <a:r>
              <a:rPr lang="en-US" sz="2000" dirty="0"/>
              <a:t>Rob Pollock   </a:t>
            </a:r>
            <a:br>
              <a:rPr lang="en-US" sz="5400" dirty="0"/>
            </a:br>
            <a:r>
              <a:rPr lang="en-US" sz="5400" dirty="0"/>
              <a:t> </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4" name="Picture 3" descr="Logo&#10;&#10;Description automatically generated">
            <a:extLst>
              <a:ext uri="{FF2B5EF4-FFF2-40B4-BE49-F238E27FC236}">
                <a16:creationId xmlns:a16="http://schemas.microsoft.com/office/drawing/2014/main" id="{4BB9EF32-1F1F-45C0-A49A-38DAD21248B8}"/>
              </a:ext>
            </a:extLst>
          </p:cNvPr>
          <p:cNvPicPr>
            <a:picLocks noChangeAspect="1"/>
          </p:cNvPicPr>
          <p:nvPr/>
        </p:nvPicPr>
        <p:blipFill>
          <a:blip r:embed="rId4"/>
          <a:stretch>
            <a:fillRect/>
          </a:stretch>
        </p:blipFill>
        <p:spPr>
          <a:xfrm>
            <a:off x="314441" y="4941083"/>
            <a:ext cx="1477562" cy="1335878"/>
          </a:xfrm>
          <a:prstGeom prst="rect">
            <a:avLst/>
          </a:prstGeom>
        </p:spPr>
      </p:pic>
      <p:pic>
        <p:nvPicPr>
          <p:cNvPr id="6" name="Picture 5" descr="A red and white sign&#10;&#10;Description automatically generated with medium confidence">
            <a:extLst>
              <a:ext uri="{FF2B5EF4-FFF2-40B4-BE49-F238E27FC236}">
                <a16:creationId xmlns:a16="http://schemas.microsoft.com/office/drawing/2014/main" id="{05D029D8-DB87-4B90-9EFD-CA562026D38C}"/>
              </a:ext>
            </a:extLst>
          </p:cNvPr>
          <p:cNvPicPr>
            <a:picLocks noChangeAspect="1"/>
          </p:cNvPicPr>
          <p:nvPr/>
        </p:nvPicPr>
        <p:blipFill>
          <a:blip r:embed="rId5"/>
          <a:stretch>
            <a:fillRect/>
          </a:stretch>
        </p:blipFill>
        <p:spPr>
          <a:xfrm>
            <a:off x="2179982" y="5163500"/>
            <a:ext cx="2624421" cy="858128"/>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384183" y="250454"/>
            <a:ext cx="6415512" cy="147111"/>
          </a:xfrm>
        </p:spPr>
        <p:txBody>
          <a:bodyPr>
            <a:normAutofit fontScale="90000"/>
          </a:bodyPr>
          <a:lstStyle/>
          <a:p>
            <a:br>
              <a:rPr lang="en-US" sz="1600" b="1" i="1" dirty="0"/>
            </a:br>
            <a:r>
              <a:rPr lang="en-US" sz="1600" b="1" i="1" dirty="0"/>
              <a:t>using abv and </a:t>
            </a:r>
            <a:r>
              <a:rPr lang="en-US" sz="1600" b="1" i="1" dirty="0" err="1"/>
              <a:t>ibu</a:t>
            </a:r>
            <a:r>
              <a:rPr lang="en-US" sz="1600" b="1" i="1" dirty="0"/>
              <a:t> to </a:t>
            </a:r>
            <a:br>
              <a:rPr lang="en-US" sz="1600" b="1" i="1" dirty="0"/>
            </a:br>
            <a:r>
              <a:rPr lang="en-US" sz="1600" b="1" i="1" dirty="0"/>
              <a:t>predict beer type</a:t>
            </a: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1149EB9F-CF8E-4E7A-99B7-61D82934071D}"/>
              </a:ext>
            </a:extLst>
          </p:cNvPr>
          <p:cNvSpPr txBox="1"/>
          <p:nvPr/>
        </p:nvSpPr>
        <p:spPr>
          <a:xfrm>
            <a:off x="3751963" y="749218"/>
            <a:ext cx="8201025"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k-Nearest Neighbors (</a:t>
            </a:r>
            <a:r>
              <a:rPr lang="en-US" sz="1600" dirty="0" err="1"/>
              <a:t>kNN</a:t>
            </a:r>
            <a:r>
              <a:rPr lang="en-US" sz="1600" dirty="0"/>
              <a:t>) allows us to use the existing data to predict whether a beer is an IPA or an ale</a:t>
            </a:r>
          </a:p>
          <a:p>
            <a:pPr marL="285750" indent="-285750">
              <a:buFont typeface="Arial" panose="020B0604020202020204" pitchFamily="34" charset="0"/>
              <a:buChar char="•"/>
            </a:pPr>
            <a:r>
              <a:rPr lang="en-US" sz="1600" dirty="0"/>
              <a:t>We grouped the beers by style and split the data set into training and test sets</a:t>
            </a:r>
          </a:p>
          <a:p>
            <a:pPr marL="742950" lvl="1" indent="-285750">
              <a:buFont typeface="Arial" panose="020B0604020202020204" pitchFamily="34" charset="0"/>
              <a:buChar char="•"/>
            </a:pPr>
            <a:r>
              <a:rPr lang="en-US" sz="1600" dirty="0"/>
              <a:t>70% of the data in the training set</a:t>
            </a:r>
          </a:p>
          <a:p>
            <a:pPr marL="742950" lvl="1" indent="-285750">
              <a:buFont typeface="Arial" panose="020B0604020202020204" pitchFamily="34" charset="0"/>
              <a:buChar char="•"/>
            </a:pPr>
            <a:r>
              <a:rPr lang="en-US" sz="1600" dirty="0"/>
              <a:t>30% in the test set</a:t>
            </a:r>
          </a:p>
          <a:p>
            <a:pPr marL="285750" indent="-285750">
              <a:buFont typeface="Arial" panose="020B0604020202020204" pitchFamily="34" charset="0"/>
              <a:buChar char="•"/>
            </a:pPr>
            <a:r>
              <a:rPr lang="en-US" sz="1600" dirty="0"/>
              <a:t>We use ABV and IBU to plot the data in the training set and then we plot a data point for each beer in the test set using its unique ABV and IBU values</a:t>
            </a:r>
          </a:p>
          <a:p>
            <a:pPr marL="285750" indent="-285750">
              <a:buFont typeface="Arial" panose="020B0604020202020204" pitchFamily="34" charset="0"/>
              <a:buChar char="•"/>
            </a:pPr>
            <a:r>
              <a:rPr lang="en-US" sz="1600" dirty="0"/>
              <a:t>We compare the test point to so many of its neighbors. The number of neighbors is k and we define this value to adjust our accuracy.</a:t>
            </a:r>
          </a:p>
          <a:p>
            <a:pPr marL="285750" indent="-285750">
              <a:buFont typeface="Arial" panose="020B0604020202020204" pitchFamily="34" charset="0"/>
              <a:buChar char="•"/>
            </a:pPr>
            <a:r>
              <a:rPr lang="en-US" sz="1600" dirty="0"/>
              <a:t>Majority rules and classification is determined by the group that has the most data points in our group of k number of neighbors</a:t>
            </a:r>
          </a:p>
          <a:p>
            <a:endParaRPr lang="en-US" sz="1600" dirty="0"/>
          </a:p>
          <a:p>
            <a:endParaRPr lang="en-US" sz="1600" dirty="0"/>
          </a:p>
          <a:p>
            <a:r>
              <a:rPr lang="en-US" sz="1600" dirty="0"/>
              <a:t>   </a:t>
            </a:r>
          </a:p>
        </p:txBody>
      </p:sp>
      <p:pic>
        <p:nvPicPr>
          <p:cNvPr id="11" name="Picture 10">
            <a:extLst>
              <a:ext uri="{FF2B5EF4-FFF2-40B4-BE49-F238E27FC236}">
                <a16:creationId xmlns:a16="http://schemas.microsoft.com/office/drawing/2014/main" id="{D07F90B0-4D07-4A4B-9E6C-A7864E17D22D}"/>
              </a:ext>
            </a:extLst>
          </p:cNvPr>
          <p:cNvPicPr>
            <a:picLocks noChangeAspect="1"/>
          </p:cNvPicPr>
          <p:nvPr/>
        </p:nvPicPr>
        <p:blipFill>
          <a:blip r:embed="rId4"/>
          <a:stretch>
            <a:fillRect/>
          </a:stretch>
        </p:blipFill>
        <p:spPr>
          <a:xfrm>
            <a:off x="3794708" y="3608287"/>
            <a:ext cx="7970646" cy="2859157"/>
          </a:xfrm>
          <a:prstGeom prst="rect">
            <a:avLst/>
          </a:prstGeom>
        </p:spPr>
      </p:pic>
    </p:spTree>
    <p:extLst>
      <p:ext uri="{BB962C8B-B14F-4D97-AF65-F5344CB8AC3E}">
        <p14:creationId xmlns:p14="http://schemas.microsoft.com/office/powerpoint/2010/main" val="130352248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384183" y="250454"/>
            <a:ext cx="6415512" cy="121205"/>
          </a:xfrm>
        </p:spPr>
        <p:txBody>
          <a:bodyPr>
            <a:normAutofit fontScale="90000"/>
          </a:bodyPr>
          <a:lstStyle/>
          <a:p>
            <a:br>
              <a:rPr lang="en-US" sz="1600" b="1" i="1" dirty="0"/>
            </a:br>
            <a:r>
              <a:rPr lang="en-US" sz="1600" b="1" i="1" dirty="0"/>
              <a:t>using abv and </a:t>
            </a:r>
            <a:r>
              <a:rPr lang="en-US" sz="1600" b="1" i="1" dirty="0" err="1"/>
              <a:t>ibu</a:t>
            </a:r>
            <a:r>
              <a:rPr lang="en-US" sz="1600" b="1" i="1" dirty="0"/>
              <a:t> to </a:t>
            </a:r>
            <a:br>
              <a:rPr lang="en-US" sz="1600" b="1" i="1" dirty="0"/>
            </a:br>
            <a:r>
              <a:rPr lang="en-US" sz="1600" b="1" i="1" dirty="0"/>
              <a:t>predict beer type</a:t>
            </a: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1149EB9F-CF8E-4E7A-99B7-61D82934071D}"/>
              </a:ext>
            </a:extLst>
          </p:cNvPr>
          <p:cNvSpPr txBox="1"/>
          <p:nvPr/>
        </p:nvSpPr>
        <p:spPr>
          <a:xfrm>
            <a:off x="3751963" y="749218"/>
            <a:ext cx="8201025" cy="6740307"/>
          </a:xfrm>
          <a:prstGeom prst="rect">
            <a:avLst/>
          </a:prstGeom>
          <a:noFill/>
        </p:spPr>
        <p:txBody>
          <a:bodyPr wrap="square" rtlCol="0">
            <a:spAutoFit/>
          </a:bodyPr>
          <a:lstStyle/>
          <a:p>
            <a:pPr marL="285750" indent="-285750">
              <a:buFont typeface="Arial" panose="020B0604020202020204" pitchFamily="34" charset="0"/>
              <a:buChar char="•"/>
            </a:pPr>
            <a:r>
              <a:rPr lang="en-US" dirty="0"/>
              <a:t>We found that k = 5 gave us the best accuracy and that accuracy quickly trailed off for larger values of 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eliminate extreme values for the accuracy of our model, we ran the </a:t>
            </a:r>
            <a:r>
              <a:rPr lang="en-US" dirty="0" err="1"/>
              <a:t>kNN</a:t>
            </a:r>
            <a:r>
              <a:rPr lang="en-US" dirty="0"/>
              <a:t> test 100 times using different random samples of the data to produce different tests each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then took the mean values for accuracy, sensitivity, and specificity across all 100 tests.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k = 5 we were able to predict whether a beer in the test set was an ale or an IPA with a mean accuracy of about 91%. That is to say, the model identified 91% of the 473 test beers correctly.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showed a mean sensitivity of approximately 92%. This means that it identified 92% of the ales as ales.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showed a mean specificity of approximately 87%. This means that it was able to identify 87% of the IPAs as IPAs.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Customers know what to expect when a label says Ale or IPA</a:t>
            </a:r>
          </a:p>
          <a:p>
            <a:endParaRPr lang="en-US" dirty="0"/>
          </a:p>
          <a:p>
            <a:endParaRPr lang="en-US" dirty="0"/>
          </a:p>
          <a:p>
            <a:r>
              <a:rPr lang="en-US" dirty="0"/>
              <a:t>   </a:t>
            </a:r>
          </a:p>
        </p:txBody>
      </p:sp>
    </p:spTree>
    <p:extLst>
      <p:ext uri="{BB962C8B-B14F-4D97-AF65-F5344CB8AC3E}">
        <p14:creationId xmlns:p14="http://schemas.microsoft.com/office/powerpoint/2010/main" val="34430294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37476" y="314007"/>
            <a:ext cx="6415512" cy="121205"/>
          </a:xfrm>
        </p:spPr>
        <p:txBody>
          <a:bodyPr>
            <a:normAutofit fontScale="90000"/>
          </a:bodyPr>
          <a:lstStyle/>
          <a:p>
            <a:r>
              <a:rPr lang="en-US" sz="1600" b="1" i="1" dirty="0"/>
              <a:t>Additional insights</a:t>
            </a: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1149EB9F-CF8E-4E7A-99B7-61D82934071D}"/>
              </a:ext>
            </a:extLst>
          </p:cNvPr>
          <p:cNvSpPr txBox="1"/>
          <p:nvPr/>
        </p:nvSpPr>
        <p:spPr>
          <a:xfrm>
            <a:off x="3751963" y="749218"/>
            <a:ext cx="82010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were also asked to look at an additional insight that the data might provide</a:t>
            </a:r>
          </a:p>
          <a:p>
            <a:endParaRPr lang="en-US" dirty="0"/>
          </a:p>
          <a:p>
            <a:pPr marL="285750" indent="-285750">
              <a:buFont typeface="Arial" panose="020B0604020202020204" pitchFamily="34" charset="0"/>
              <a:buChar char="•"/>
            </a:pPr>
            <a:r>
              <a:rPr lang="en-US" dirty="0"/>
              <a:t>We choose to plot the top beer produced for each state and how many of that style of beer were in our data set</a:t>
            </a:r>
          </a:p>
          <a:p>
            <a:endParaRPr lang="en-US" dirty="0"/>
          </a:p>
          <a:p>
            <a:pPr marL="285750" indent="-285750">
              <a:buFont typeface="Arial" panose="020B0604020202020204" pitchFamily="34" charset="0"/>
              <a:buChar char="•"/>
            </a:pPr>
            <a:r>
              <a:rPr lang="en-US" dirty="0"/>
              <a:t>What markets should be targeted with what beer? </a:t>
            </a:r>
          </a:p>
        </p:txBody>
      </p:sp>
      <p:pic>
        <p:nvPicPr>
          <p:cNvPr id="6" name="Picture 5">
            <a:extLst>
              <a:ext uri="{FF2B5EF4-FFF2-40B4-BE49-F238E27FC236}">
                <a16:creationId xmlns:a16="http://schemas.microsoft.com/office/drawing/2014/main" id="{AC1F2DCE-4AB8-4672-9C99-F9F94FA7219C}"/>
              </a:ext>
            </a:extLst>
          </p:cNvPr>
          <p:cNvPicPr>
            <a:picLocks noChangeAspect="1"/>
          </p:cNvPicPr>
          <p:nvPr/>
        </p:nvPicPr>
        <p:blipFill>
          <a:blip r:embed="rId4"/>
          <a:stretch>
            <a:fillRect/>
          </a:stretch>
        </p:blipFill>
        <p:spPr>
          <a:xfrm>
            <a:off x="3632456" y="2876275"/>
            <a:ext cx="8440037" cy="3667718"/>
          </a:xfrm>
          <a:prstGeom prst="rect">
            <a:avLst/>
          </a:prstGeom>
        </p:spPr>
      </p:pic>
    </p:spTree>
    <p:extLst>
      <p:ext uri="{BB962C8B-B14F-4D97-AF65-F5344CB8AC3E}">
        <p14:creationId xmlns:p14="http://schemas.microsoft.com/office/powerpoint/2010/main" val="231211210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0">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37476" y="314007"/>
            <a:ext cx="6415512" cy="121205"/>
          </a:xfrm>
        </p:spPr>
        <p:txBody>
          <a:bodyPr>
            <a:normAutofit fontScale="90000"/>
          </a:bodyPr>
          <a:lstStyle/>
          <a:p>
            <a:r>
              <a:rPr lang="en-US" sz="1600" b="1" i="1" dirty="0"/>
              <a:t>In summary</a:t>
            </a: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1149EB9F-CF8E-4E7A-99B7-61D82934071D}"/>
              </a:ext>
            </a:extLst>
          </p:cNvPr>
          <p:cNvSpPr txBox="1"/>
          <p:nvPr/>
        </p:nvSpPr>
        <p:spPr>
          <a:xfrm>
            <a:off x="3698684" y="314007"/>
            <a:ext cx="8201025" cy="7017306"/>
          </a:xfrm>
          <a:prstGeom prst="rect">
            <a:avLst/>
          </a:prstGeom>
          <a:noFill/>
        </p:spPr>
        <p:txBody>
          <a:bodyPr wrap="square" rtlCol="0">
            <a:spAutoFit/>
          </a:bodyPr>
          <a:lstStyle/>
          <a:p>
            <a:pPr marL="285750" indent="-285750">
              <a:buFont typeface="Arial" panose="020B0604020202020204" pitchFamily="34" charset="0"/>
              <a:buChar char="•"/>
            </a:pPr>
            <a:r>
              <a:rPr lang="en-US" sz="1600" dirty="0"/>
              <a:t>Guided analysis through 2,410 beers and 558 breweries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Lots of missing data for IBU and ABV. We replaced it with the mean for each unique style of beer.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States like California and Colorado have a very large number of craft breweries. Should we target these markets?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Using the median and other statistics, we saw over and over that beers tend to be between 5 and 5.6% ABV and 25 to 50 IBU</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are extreme outliers, but these probably don’t represent what most people want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There’s almost no relationship between ABV and IBU: Changing one doesn’t automatically change the other</a:t>
            </a:r>
          </a:p>
          <a:p>
            <a:endParaRPr lang="en-US" sz="1600" dirty="0"/>
          </a:p>
          <a:p>
            <a:pPr marL="285750" indent="-285750">
              <a:buFont typeface="Arial" panose="020B0604020202020204" pitchFamily="34" charset="0"/>
              <a:buChar char="•"/>
            </a:pPr>
            <a:r>
              <a:rPr lang="en-US" sz="1600" dirty="0" err="1"/>
              <a:t>kNN</a:t>
            </a:r>
            <a:r>
              <a:rPr lang="en-US" sz="1600" dirty="0"/>
              <a:t>  tells us that there is a very strong link between ABV and IBU for any given style of beer. Customers should know what to expect based on what a beer says it 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American IPA is currently the most popular style across many states. There may be great opportunities to target unique or limited run products to these consumers.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dirty="0"/>
          </a:p>
        </p:txBody>
      </p:sp>
    </p:spTree>
    <p:extLst>
      <p:ext uri="{BB962C8B-B14F-4D97-AF65-F5344CB8AC3E}">
        <p14:creationId xmlns:p14="http://schemas.microsoft.com/office/powerpoint/2010/main" val="36038868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Thank you</a:t>
            </a:r>
            <a:br>
              <a:rPr lang="en-US" sz="5400" dirty="0"/>
            </a:br>
            <a:r>
              <a:rPr lang="en-US" sz="5400" dirty="0"/>
              <a:t>for your</a:t>
            </a:r>
            <a:br>
              <a:rPr lang="en-US" sz="5400" dirty="0"/>
            </a:br>
            <a:r>
              <a:rPr lang="en-US" sz="5400" dirty="0"/>
              <a:t>time</a:t>
            </a:r>
            <a:br>
              <a:rPr lang="en-US" sz="5400" dirty="0"/>
            </a:br>
            <a:br>
              <a:rPr lang="en-US" sz="5400" dirty="0"/>
            </a:br>
            <a:r>
              <a:rPr lang="en-US" sz="2000" dirty="0"/>
              <a:t>Michael Burgess </a:t>
            </a:r>
            <a:br>
              <a:rPr lang="en-US" sz="2000" dirty="0"/>
            </a:br>
            <a:r>
              <a:rPr lang="en-US" sz="2000" dirty="0"/>
              <a:t>Rob Pollock   </a:t>
            </a:r>
            <a:br>
              <a:rPr lang="en-US" sz="5400" dirty="0"/>
            </a:br>
            <a:r>
              <a:rPr lang="en-US" sz="5400" dirty="0"/>
              <a:t> </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4" name="Picture 3" descr="Logo&#10;&#10;Description automatically generated">
            <a:extLst>
              <a:ext uri="{FF2B5EF4-FFF2-40B4-BE49-F238E27FC236}">
                <a16:creationId xmlns:a16="http://schemas.microsoft.com/office/drawing/2014/main" id="{4BB9EF32-1F1F-45C0-A49A-38DAD21248B8}"/>
              </a:ext>
            </a:extLst>
          </p:cNvPr>
          <p:cNvPicPr>
            <a:picLocks noChangeAspect="1"/>
          </p:cNvPicPr>
          <p:nvPr/>
        </p:nvPicPr>
        <p:blipFill>
          <a:blip r:embed="rId4"/>
          <a:stretch>
            <a:fillRect/>
          </a:stretch>
        </p:blipFill>
        <p:spPr>
          <a:xfrm>
            <a:off x="314441" y="4941083"/>
            <a:ext cx="1477562" cy="1335878"/>
          </a:xfrm>
          <a:prstGeom prst="rect">
            <a:avLst/>
          </a:prstGeom>
        </p:spPr>
      </p:pic>
      <p:pic>
        <p:nvPicPr>
          <p:cNvPr id="6" name="Picture 5" descr="A red and white sign&#10;&#10;Description automatically generated with medium confidence">
            <a:extLst>
              <a:ext uri="{FF2B5EF4-FFF2-40B4-BE49-F238E27FC236}">
                <a16:creationId xmlns:a16="http://schemas.microsoft.com/office/drawing/2014/main" id="{05D029D8-DB87-4B90-9EFD-CA562026D38C}"/>
              </a:ext>
            </a:extLst>
          </p:cNvPr>
          <p:cNvPicPr>
            <a:picLocks noChangeAspect="1"/>
          </p:cNvPicPr>
          <p:nvPr/>
        </p:nvPicPr>
        <p:blipFill>
          <a:blip r:embed="rId5"/>
          <a:stretch>
            <a:fillRect/>
          </a:stretch>
        </p:blipFill>
        <p:spPr>
          <a:xfrm>
            <a:off x="2179982" y="5163500"/>
            <a:ext cx="2624421" cy="858128"/>
          </a:xfrm>
          <a:prstGeom prst="rect">
            <a:avLst/>
          </a:prstGeom>
        </p:spPr>
      </p:pic>
    </p:spTree>
    <p:extLst>
      <p:ext uri="{BB962C8B-B14F-4D97-AF65-F5344CB8AC3E}">
        <p14:creationId xmlns:p14="http://schemas.microsoft.com/office/powerpoint/2010/main" val="211614250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0">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37476" y="314007"/>
            <a:ext cx="6415512" cy="121205"/>
          </a:xfrm>
        </p:spPr>
        <p:txBody>
          <a:bodyPr>
            <a:normAutofit fontScale="90000"/>
          </a:bodyPr>
          <a:lstStyle/>
          <a:p>
            <a:r>
              <a:rPr lang="en-US" sz="1600" b="1" i="1" dirty="0" err="1"/>
              <a:t>Youtube</a:t>
            </a:r>
            <a:r>
              <a:rPr lang="en-US" sz="1600" b="1" i="1" dirty="0"/>
              <a:t> link</a:t>
            </a: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1149EB9F-CF8E-4E7A-99B7-61D82934071D}"/>
              </a:ext>
            </a:extLst>
          </p:cNvPr>
          <p:cNvSpPr txBox="1"/>
          <p:nvPr/>
        </p:nvSpPr>
        <p:spPr>
          <a:xfrm>
            <a:off x="3698684" y="435212"/>
            <a:ext cx="8201025"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3"/>
              </a:rPr>
              <a:t>https://youtu.be/GzZx2VFXty0</a:t>
            </a:r>
            <a:r>
              <a:rPr lang="en-US" dirty="0"/>
              <a:t> </a:t>
            </a:r>
          </a:p>
        </p:txBody>
      </p:sp>
    </p:spTree>
    <p:extLst>
      <p:ext uri="{BB962C8B-B14F-4D97-AF65-F5344CB8AC3E}">
        <p14:creationId xmlns:p14="http://schemas.microsoft.com/office/powerpoint/2010/main" val="44174556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show="0">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37476" y="314007"/>
            <a:ext cx="6415512" cy="121205"/>
          </a:xfrm>
        </p:spPr>
        <p:txBody>
          <a:bodyPr>
            <a:normAutofit fontScale="90000"/>
          </a:bodyPr>
          <a:lstStyle/>
          <a:p>
            <a:r>
              <a:rPr lang="en-US" sz="1600" b="1" i="1" dirty="0"/>
              <a:t>References</a:t>
            </a: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1149EB9F-CF8E-4E7A-99B7-61D82934071D}"/>
              </a:ext>
            </a:extLst>
          </p:cNvPr>
          <p:cNvSpPr txBox="1"/>
          <p:nvPr/>
        </p:nvSpPr>
        <p:spPr>
          <a:xfrm>
            <a:off x="3698684" y="435212"/>
            <a:ext cx="8201025"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3"/>
              </a:rPr>
              <a:t>Anheuser-Busch - St. Louis, MO - Beers and Ratings | Untappd</a:t>
            </a:r>
            <a:endParaRPr lang="en-US" dirty="0"/>
          </a:p>
        </p:txBody>
      </p:sp>
    </p:spTree>
    <p:extLst>
      <p:ext uri="{BB962C8B-B14F-4D97-AF65-F5344CB8AC3E}">
        <p14:creationId xmlns:p14="http://schemas.microsoft.com/office/powerpoint/2010/main" val="17290172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9752" y="226856"/>
            <a:ext cx="6415512" cy="490451"/>
          </a:xfrm>
        </p:spPr>
        <p:txBody>
          <a:bodyPr>
            <a:normAutofit/>
          </a:bodyPr>
          <a:lstStyle/>
          <a:p>
            <a:r>
              <a:rPr lang="en-US" sz="1600" b="1" i="1" dirty="0"/>
              <a:t>Background Information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24101" y="640081"/>
            <a:ext cx="8271163" cy="4904510"/>
          </a:xfrm>
        </p:spPr>
        <p:txBody>
          <a:bodyPr>
            <a:normAutofit/>
          </a:bodyPr>
          <a:lstStyle/>
          <a:p>
            <a:pPr>
              <a:lnSpc>
                <a:spcPct val="100000"/>
              </a:lnSpc>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GB" sz="2000" dirty="0">
                <a:effectLst/>
                <a:latin typeface="Calibri" panose="020F0502020204030204" pitchFamily="34" charset="0"/>
                <a:ea typeface="Calibri" panose="020F0502020204030204" pitchFamily="34" charset="0"/>
                <a:cs typeface="Times New Roman" panose="02020603050405020304" pitchFamily="18" charset="0"/>
              </a:rPr>
              <a:t>Asked by the CEO and CFO to explore 2 data sets regarding craft breweries and beers in the United States</a:t>
            </a:r>
          </a:p>
          <a:p>
            <a:pPr>
              <a:lnSpc>
                <a:spcPct val="100000"/>
              </a:lnSpc>
            </a:pPr>
            <a:r>
              <a:rPr lang="en-GB" sz="2000" dirty="0">
                <a:latin typeface="Calibri" panose="020F0502020204030204" pitchFamily="34" charset="0"/>
                <a:ea typeface="Calibri" panose="020F0502020204030204" pitchFamily="34" charset="0"/>
                <a:cs typeface="Times New Roman" panose="02020603050405020304" pitchFamily="18" charset="0"/>
              </a:rPr>
              <a:t>2,410 Beers</a:t>
            </a:r>
          </a:p>
          <a:p>
            <a:pPr>
              <a:lnSpc>
                <a:spcPct val="100000"/>
              </a:lnSpc>
            </a:pPr>
            <a:r>
              <a:rPr lang="en-GB" sz="2000" dirty="0">
                <a:effectLst/>
                <a:latin typeface="Calibri" panose="020F0502020204030204" pitchFamily="34" charset="0"/>
                <a:ea typeface="Calibri" panose="020F0502020204030204" pitchFamily="34" charset="0"/>
                <a:cs typeface="Times New Roman" panose="02020603050405020304" pitchFamily="18" charset="0"/>
              </a:rPr>
              <a:t>558 Breweries</a:t>
            </a:r>
          </a:p>
          <a:p>
            <a:pPr>
              <a:lnSpc>
                <a:spcPct val="100000"/>
              </a:lnSpc>
            </a:pPr>
            <a:r>
              <a:rPr lang="en-GB" sz="2000" dirty="0">
                <a:latin typeface="Calibri" panose="020F0502020204030204" pitchFamily="34" charset="0"/>
                <a:ea typeface="Calibri" panose="020F0502020204030204" pitchFamily="34" charset="0"/>
                <a:cs typeface="Times New Roman" panose="02020603050405020304" pitchFamily="18" charset="0"/>
              </a:rPr>
              <a:t>Data includes information on:</a:t>
            </a:r>
          </a:p>
          <a:p>
            <a:pPr lvl="1">
              <a:lnSpc>
                <a:spcPct val="100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name and location of the Brewery (City and State)</a:t>
            </a:r>
          </a:p>
          <a:p>
            <a:pPr lvl="1">
              <a:lnSpc>
                <a:spcPct val="100000"/>
              </a:lnSpc>
            </a:pPr>
            <a:r>
              <a:rPr lang="en-GB" sz="1800" dirty="0">
                <a:latin typeface="Calibri" panose="020F0502020204030204" pitchFamily="34" charset="0"/>
                <a:ea typeface="Calibri" panose="020F0502020204030204" pitchFamily="34" charset="0"/>
                <a:cs typeface="Times New Roman" panose="02020603050405020304" pitchFamily="18" charset="0"/>
              </a:rPr>
              <a:t>The name, alcohol content, style, and bitterness of the beers in the dataset</a:t>
            </a:r>
          </a:p>
          <a:p>
            <a:pPr lvl="1">
              <a:lnSpc>
                <a:spcPct val="100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A</a:t>
            </a:r>
            <a:r>
              <a:rPr lang="en-GB" sz="1800" dirty="0">
                <a:latin typeface="Calibri" panose="020F0502020204030204" pitchFamily="34" charset="0"/>
                <a:ea typeface="Calibri" panose="020F0502020204030204" pitchFamily="34" charset="0"/>
                <a:cs typeface="Times New Roman" panose="02020603050405020304" pitchFamily="18" charset="0"/>
              </a:rPr>
              <a:t>lcohol content is measured in ABV and will be referred to as ABV</a:t>
            </a:r>
          </a:p>
          <a:p>
            <a:pPr lvl="1">
              <a:lnSpc>
                <a:spcPct val="100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Bitterness is measured in IBU and will be referred to as IBU</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9753" y="88762"/>
            <a:ext cx="6415512" cy="301371"/>
          </a:xfrm>
        </p:spPr>
        <p:txBody>
          <a:bodyPr>
            <a:normAutofit fontScale="90000"/>
          </a:bodyPr>
          <a:lstStyle/>
          <a:p>
            <a:r>
              <a:rPr lang="en-US" sz="1600" b="1" i="1" dirty="0"/>
              <a:t>Issues with Missing Data</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657601" y="723207"/>
            <a:ext cx="8337664" cy="1347331"/>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89B89BE5-D754-4F4A-B746-8F7037BB796F}"/>
              </a:ext>
            </a:extLst>
          </p:cNvPr>
          <p:cNvSpPr txBox="1"/>
          <p:nvPr/>
        </p:nvSpPr>
        <p:spPr>
          <a:xfrm>
            <a:off x="4142339" y="523676"/>
            <a:ext cx="7803498" cy="984885"/>
          </a:xfrm>
          <a:prstGeom prst="rect">
            <a:avLst/>
          </a:prstGeom>
          <a:noFill/>
          <a:ln w="15875">
            <a:solidFill>
              <a:schemeClr val="tx1">
                <a:lumMod val="50000"/>
                <a:lumOff val="50000"/>
              </a:schemeClr>
            </a:solidFill>
          </a:ln>
        </p:spPr>
        <p:txBody>
          <a:bodyPr wrap="square" rtlCol="0">
            <a:spAutoFit/>
          </a:bodyPr>
          <a:lstStyle/>
          <a:p>
            <a:r>
              <a:rPr lang="en-US" sz="1600" b="1" i="1" dirty="0"/>
              <a:t>Summary of missing data:</a:t>
            </a:r>
            <a:endParaRPr lang="en-US" dirty="0"/>
          </a:p>
          <a:p>
            <a:endParaRPr lang="en-US" sz="1400" dirty="0"/>
          </a:p>
          <a:p>
            <a:pPr marL="285750" indent="-285750">
              <a:buFont typeface="Arial" panose="020B0604020202020204" pitchFamily="34" charset="0"/>
              <a:buChar char="•"/>
            </a:pPr>
            <a:r>
              <a:rPr lang="en-US" sz="1400" i="1" dirty="0"/>
              <a:t>Brewery Data Set</a:t>
            </a:r>
            <a:r>
              <a:rPr lang="en-US" sz="1400" dirty="0"/>
              <a:t>:  No missing data noted (no “NA’s”)</a:t>
            </a:r>
          </a:p>
          <a:p>
            <a:pPr marL="285750" indent="-285750">
              <a:buFont typeface="Arial" panose="020B0604020202020204" pitchFamily="34" charset="0"/>
              <a:buChar char="•"/>
            </a:pPr>
            <a:r>
              <a:rPr lang="en-US" sz="1400" i="1" dirty="0"/>
              <a:t>Beer Data Set:        </a:t>
            </a:r>
            <a:r>
              <a:rPr lang="en-US" sz="1400" dirty="0"/>
              <a:t>62 (2.5%) ABV Values &amp;1005 (42%) IBU Values Missing</a:t>
            </a:r>
          </a:p>
        </p:txBody>
      </p:sp>
      <p:sp>
        <p:nvSpPr>
          <p:cNvPr id="7" name="TextBox 6">
            <a:extLst>
              <a:ext uri="{FF2B5EF4-FFF2-40B4-BE49-F238E27FC236}">
                <a16:creationId xmlns:a16="http://schemas.microsoft.com/office/drawing/2014/main" id="{E54C9435-A37D-4727-B603-75E119EB627B}"/>
              </a:ext>
            </a:extLst>
          </p:cNvPr>
          <p:cNvSpPr txBox="1"/>
          <p:nvPr/>
        </p:nvSpPr>
        <p:spPr>
          <a:xfrm>
            <a:off x="3984977" y="2032237"/>
            <a:ext cx="7803499" cy="3108543"/>
          </a:xfrm>
          <a:prstGeom prst="rect">
            <a:avLst/>
          </a:prstGeom>
          <a:noFill/>
        </p:spPr>
        <p:txBody>
          <a:bodyPr wrap="square" rtlCol="0">
            <a:spAutoFit/>
          </a:bodyPr>
          <a:lstStyle/>
          <a:p>
            <a:pPr marL="285750" indent="-285750">
              <a:buFont typeface="Arial" panose="020B0604020202020204" pitchFamily="34" charset="0"/>
              <a:buChar char="•"/>
            </a:pPr>
            <a:r>
              <a:rPr lang="en-GB" sz="1400" dirty="0">
                <a:ea typeface="Times New Roman" panose="02020603050405020304" pitchFamily="18" charset="0"/>
                <a:cs typeface="Times New Roman" panose="02020603050405020304" pitchFamily="18" charset="0"/>
              </a:rPr>
              <a:t>The missing ABV and IBU values were present in the beer data file from the beginning.</a:t>
            </a:r>
          </a:p>
          <a:p>
            <a:pPr marL="285750" indent="-285750">
              <a:buFont typeface="Arial" panose="020B0604020202020204" pitchFamily="34" charset="0"/>
              <a:buChar char="•"/>
            </a:pPr>
            <a:endParaRPr lang="en-GB" sz="1400" dirty="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effectLst/>
                <a:ea typeface="Times New Roman" panose="02020603050405020304" pitchFamily="18" charset="0"/>
                <a:cs typeface="Times New Roman" panose="02020603050405020304" pitchFamily="18" charset="0"/>
              </a:rPr>
              <a:t>The missing values were replaced with the mean ABV and IBU for each beer style.</a:t>
            </a:r>
          </a:p>
          <a:p>
            <a:pPr marL="285750" indent="-285750">
              <a:buFont typeface="Arial" panose="020B0604020202020204" pitchFamily="34" charset="0"/>
              <a:buChar char="•"/>
            </a:pPr>
            <a:endParaRPr lang="en-GB" sz="1400" dirty="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effectLst/>
                <a:ea typeface="Times New Roman" panose="02020603050405020304" pitchFamily="18" charset="0"/>
                <a:cs typeface="Times New Roman" panose="02020603050405020304" pitchFamily="18" charset="0"/>
              </a:rPr>
              <a:t>After this replacement process there were no missing values for ABV and only 52 (2.16%) missing values for IBU.</a:t>
            </a:r>
          </a:p>
          <a:p>
            <a:pPr marL="285750" indent="-285750">
              <a:buFont typeface="Arial" panose="020B0604020202020204" pitchFamily="34" charset="0"/>
              <a:buChar char="•"/>
            </a:pPr>
            <a:endParaRPr lang="en-GB" sz="1400" dirty="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effectLst/>
                <a:ea typeface="Times New Roman" panose="02020603050405020304" pitchFamily="18" charset="0"/>
                <a:cs typeface="Times New Roman" panose="02020603050405020304" pitchFamily="18" charset="0"/>
              </a:rPr>
              <a:t>The missing IBU values were either in very small amounts, 1 or 2 beers, or belonged to very sweet styles of beer such as ciders. We felt comfortable omitting these beers from our analysis.</a:t>
            </a:r>
            <a:endParaRPr lang="en-GB" sz="1400" dirty="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sz="1400" dirty="0">
              <a:effectLs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effectLst/>
                <a:ea typeface="Times New Roman" panose="02020603050405020304" pitchFamily="18" charset="0"/>
                <a:cs typeface="Times New Roman" panose="02020603050405020304" pitchFamily="18" charset="0"/>
              </a:rPr>
              <a:t>The beer and brewery data sets were then joined </a:t>
            </a:r>
            <a:r>
              <a:rPr lang="en-GB" sz="1400" dirty="0">
                <a:ea typeface="Times New Roman" panose="02020603050405020304" pitchFamily="18" charset="0"/>
                <a:cs typeface="Times New Roman" panose="02020603050405020304" pitchFamily="18" charset="0"/>
              </a:rPr>
              <a:t>on </a:t>
            </a:r>
            <a:r>
              <a:rPr lang="en-GB" sz="1400" dirty="0">
                <a:effectLst/>
                <a:ea typeface="Times New Roman" panose="02020603050405020304" pitchFamily="18" charset="0"/>
                <a:cs typeface="Times New Roman" panose="02020603050405020304" pitchFamily="18" charset="0"/>
              </a:rPr>
              <a:t>the </a:t>
            </a:r>
            <a:r>
              <a:rPr lang="en-GB" sz="1400" dirty="0" err="1">
                <a:effectLst/>
                <a:ea typeface="Times New Roman" panose="02020603050405020304" pitchFamily="18" charset="0"/>
                <a:cs typeface="Times New Roman" panose="02020603050405020304" pitchFamily="18" charset="0"/>
              </a:rPr>
              <a:t>Brewery_</a:t>
            </a:r>
            <a:r>
              <a:rPr lang="en-GB" sz="1400" dirty="0" err="1">
                <a:ea typeface="Times New Roman" panose="02020603050405020304" pitchFamily="18" charset="0"/>
                <a:cs typeface="Times New Roman" panose="02020603050405020304" pitchFamily="18" charset="0"/>
              </a:rPr>
              <a:t>id</a:t>
            </a:r>
            <a:r>
              <a:rPr lang="en-GB" sz="1400" dirty="0">
                <a:effectLst/>
                <a:ea typeface="Times New Roman" panose="02020603050405020304" pitchFamily="18" charset="0"/>
                <a:cs typeface="Times New Roman" panose="02020603050405020304" pitchFamily="18" charset="0"/>
              </a:rPr>
              <a:t> in the beer file and the </a:t>
            </a:r>
            <a:r>
              <a:rPr lang="en-GB" sz="1400" dirty="0" err="1">
                <a:effectLst/>
                <a:ea typeface="Times New Roman" panose="02020603050405020304" pitchFamily="18" charset="0"/>
                <a:cs typeface="Times New Roman" panose="02020603050405020304" pitchFamily="18" charset="0"/>
              </a:rPr>
              <a:t>Brew_ID</a:t>
            </a:r>
            <a:r>
              <a:rPr lang="en-GB" sz="1400" dirty="0">
                <a:effectLst/>
                <a:ea typeface="Times New Roman" panose="02020603050405020304" pitchFamily="18" charset="0"/>
                <a:cs typeface="Times New Roman" panose="02020603050405020304" pitchFamily="18" charset="0"/>
              </a:rPr>
              <a:t>  column in the breweries file. We found that no beer was missing information for the brewery that produced it. </a:t>
            </a:r>
          </a:p>
        </p:txBody>
      </p:sp>
    </p:spTree>
    <p:extLst>
      <p:ext uri="{BB962C8B-B14F-4D97-AF65-F5344CB8AC3E}">
        <p14:creationId xmlns:p14="http://schemas.microsoft.com/office/powerpoint/2010/main" val="288742301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9752" y="217761"/>
            <a:ext cx="6415512" cy="153897"/>
          </a:xfrm>
        </p:spPr>
        <p:txBody>
          <a:bodyPr>
            <a:normAutofit fontScale="90000"/>
          </a:bodyPr>
          <a:lstStyle/>
          <a:p>
            <a:r>
              <a:rPr lang="en-US" sz="1600" b="1" i="1" dirty="0"/>
              <a:t>Number of Craft Breweries By State</a:t>
            </a: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1" name="Picture 10">
            <a:extLst>
              <a:ext uri="{FF2B5EF4-FFF2-40B4-BE49-F238E27FC236}">
                <a16:creationId xmlns:a16="http://schemas.microsoft.com/office/drawing/2014/main" id="{FE4DD823-48EB-4F66-A24D-35FDA79908B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2809" y="1942273"/>
            <a:ext cx="8082455" cy="3470555"/>
          </a:xfrm>
          <a:prstGeom prst="rect">
            <a:avLst/>
          </a:prstGeom>
          <a:noFill/>
          <a:ln>
            <a:noFill/>
          </a:ln>
        </p:spPr>
      </p:pic>
      <p:sp>
        <p:nvSpPr>
          <p:cNvPr id="4" name="TextBox 3">
            <a:extLst>
              <a:ext uri="{FF2B5EF4-FFF2-40B4-BE49-F238E27FC236}">
                <a16:creationId xmlns:a16="http://schemas.microsoft.com/office/drawing/2014/main" id="{4FE44E5B-6053-47A7-9175-953C95492A4D}"/>
              </a:ext>
            </a:extLst>
          </p:cNvPr>
          <p:cNvSpPr txBox="1"/>
          <p:nvPr/>
        </p:nvSpPr>
        <p:spPr>
          <a:xfrm>
            <a:off x="4109545" y="879004"/>
            <a:ext cx="7885719" cy="646331"/>
          </a:xfrm>
          <a:prstGeom prst="rect">
            <a:avLst/>
          </a:prstGeom>
          <a:noFill/>
        </p:spPr>
        <p:txBody>
          <a:bodyPr wrap="square" rtlCol="0">
            <a:spAutoFit/>
          </a:bodyPr>
          <a:lstStyle/>
          <a:p>
            <a:r>
              <a:rPr lang="en-US" dirty="0"/>
              <a:t>We plotted how many breweries were present in each state out of the 558 total breweries we had data for:</a:t>
            </a:r>
          </a:p>
        </p:txBody>
      </p:sp>
      <p:sp>
        <p:nvSpPr>
          <p:cNvPr id="5" name="TextBox 4">
            <a:extLst>
              <a:ext uri="{FF2B5EF4-FFF2-40B4-BE49-F238E27FC236}">
                <a16:creationId xmlns:a16="http://schemas.microsoft.com/office/drawing/2014/main" id="{DCD725FD-F10C-4C90-82D7-873C262016FF}"/>
              </a:ext>
            </a:extLst>
          </p:cNvPr>
          <p:cNvSpPr txBox="1"/>
          <p:nvPr/>
        </p:nvSpPr>
        <p:spPr>
          <a:xfrm>
            <a:off x="3912809" y="5412828"/>
            <a:ext cx="8082455" cy="369332"/>
          </a:xfrm>
          <a:prstGeom prst="rect">
            <a:avLst/>
          </a:prstGeom>
          <a:noFill/>
        </p:spPr>
        <p:txBody>
          <a:bodyPr wrap="square" rtlCol="0">
            <a:spAutoFit/>
          </a:bodyPr>
          <a:lstStyle/>
          <a:p>
            <a:r>
              <a:rPr lang="en-US" dirty="0"/>
              <a:t>Are these markets we should be competing in? </a:t>
            </a:r>
          </a:p>
        </p:txBody>
      </p:sp>
    </p:spTree>
    <p:extLst>
      <p:ext uri="{BB962C8B-B14F-4D97-AF65-F5344CB8AC3E}">
        <p14:creationId xmlns:p14="http://schemas.microsoft.com/office/powerpoint/2010/main" val="265699584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9752" y="232756"/>
            <a:ext cx="6415512" cy="91709"/>
          </a:xfrm>
        </p:spPr>
        <p:txBody>
          <a:bodyPr>
            <a:normAutofit fontScale="90000"/>
          </a:bodyPr>
          <a:lstStyle/>
          <a:p>
            <a:r>
              <a:rPr lang="en-US" sz="1600" b="1" i="1" dirty="0"/>
              <a:t>Median ABV and IBU by State  </a:t>
            </a: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9" name="Picture 8">
            <a:extLst>
              <a:ext uri="{FF2B5EF4-FFF2-40B4-BE49-F238E27FC236}">
                <a16:creationId xmlns:a16="http://schemas.microsoft.com/office/drawing/2014/main" id="{F6FF7CE7-EF39-4CF1-AC8D-15F090626A3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1263" y="1478266"/>
            <a:ext cx="7695866" cy="3680598"/>
          </a:xfrm>
          <a:prstGeom prst="rect">
            <a:avLst/>
          </a:prstGeom>
          <a:noFill/>
          <a:ln>
            <a:noFill/>
          </a:ln>
        </p:spPr>
      </p:pic>
      <p:sp>
        <p:nvSpPr>
          <p:cNvPr id="4" name="TextBox 3">
            <a:extLst>
              <a:ext uri="{FF2B5EF4-FFF2-40B4-BE49-F238E27FC236}">
                <a16:creationId xmlns:a16="http://schemas.microsoft.com/office/drawing/2014/main" id="{DB2A04B9-0895-4B5B-9603-035B438B158D}"/>
              </a:ext>
            </a:extLst>
          </p:cNvPr>
          <p:cNvSpPr txBox="1"/>
          <p:nvPr/>
        </p:nvSpPr>
        <p:spPr>
          <a:xfrm>
            <a:off x="3951264" y="619432"/>
            <a:ext cx="7695866" cy="646331"/>
          </a:xfrm>
          <a:prstGeom prst="rect">
            <a:avLst/>
          </a:prstGeom>
          <a:noFill/>
        </p:spPr>
        <p:txBody>
          <a:bodyPr wrap="square" rtlCol="0">
            <a:spAutoFit/>
          </a:bodyPr>
          <a:lstStyle/>
          <a:p>
            <a:r>
              <a:rPr lang="en-US" dirty="0"/>
              <a:t>The following charts show the median (middle) ABV and IBU across all beer styles for each state</a:t>
            </a:r>
          </a:p>
        </p:txBody>
      </p:sp>
      <p:sp>
        <p:nvSpPr>
          <p:cNvPr id="5" name="TextBox 4">
            <a:extLst>
              <a:ext uri="{FF2B5EF4-FFF2-40B4-BE49-F238E27FC236}">
                <a16:creationId xmlns:a16="http://schemas.microsoft.com/office/drawing/2014/main" id="{65D50005-6C80-4779-A2B3-2AB1670C3399}"/>
              </a:ext>
            </a:extLst>
          </p:cNvPr>
          <p:cNvSpPr txBox="1"/>
          <p:nvPr/>
        </p:nvSpPr>
        <p:spPr>
          <a:xfrm>
            <a:off x="3951263" y="5158864"/>
            <a:ext cx="7695866" cy="369332"/>
          </a:xfrm>
          <a:prstGeom prst="rect">
            <a:avLst/>
          </a:prstGeom>
          <a:noFill/>
        </p:spPr>
        <p:txBody>
          <a:bodyPr wrap="square" rtlCol="0">
            <a:spAutoFit/>
          </a:bodyPr>
          <a:lstStyle/>
          <a:p>
            <a:r>
              <a:rPr lang="en-US" dirty="0"/>
              <a:t>What does this tell us consumers are looking for?</a:t>
            </a:r>
          </a:p>
        </p:txBody>
      </p:sp>
    </p:spTree>
    <p:extLst>
      <p:ext uri="{BB962C8B-B14F-4D97-AF65-F5344CB8AC3E}">
        <p14:creationId xmlns:p14="http://schemas.microsoft.com/office/powerpoint/2010/main" val="404745047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9752" y="232756"/>
            <a:ext cx="6415512" cy="91709"/>
          </a:xfrm>
        </p:spPr>
        <p:txBody>
          <a:bodyPr>
            <a:normAutofit fontScale="90000"/>
          </a:bodyPr>
          <a:lstStyle/>
          <a:p>
            <a:r>
              <a:rPr lang="en-US" sz="1600" b="1" i="1" dirty="0"/>
              <a:t>Maximum abv and </a:t>
            </a:r>
            <a:r>
              <a:rPr lang="en-US" sz="1600" b="1" i="1" dirty="0" err="1"/>
              <a:t>ibu</a:t>
            </a:r>
            <a:r>
              <a:rPr lang="en-US" sz="1600" b="1" i="1" dirty="0"/>
              <a:t>  </a:t>
            </a: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DB2A04B9-0895-4B5B-9603-035B438B158D}"/>
              </a:ext>
            </a:extLst>
          </p:cNvPr>
          <p:cNvSpPr txBox="1"/>
          <p:nvPr/>
        </p:nvSpPr>
        <p:spPr>
          <a:xfrm>
            <a:off x="3951263" y="906815"/>
            <a:ext cx="769586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Looking across all beer styles we found the following beers that represented the maximum ABV and maximum IBU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beer with the maximum ABV at 12.8%:</a:t>
            </a:r>
          </a:p>
          <a:p>
            <a:pPr marL="742950" lvl="1" indent="-285750">
              <a:buFont typeface="Arial" panose="020B0604020202020204" pitchFamily="34" charset="0"/>
              <a:buChar char="•"/>
            </a:pPr>
            <a:r>
              <a:rPr lang="en-US" dirty="0"/>
              <a:t>Lee Hill Series Vol. 5 – Belgian Style </a:t>
            </a:r>
            <a:r>
              <a:rPr lang="en-US" dirty="0" err="1"/>
              <a:t>Quadrupel</a:t>
            </a:r>
            <a:r>
              <a:rPr lang="en-US" dirty="0"/>
              <a:t> Ale</a:t>
            </a:r>
          </a:p>
          <a:p>
            <a:pPr marL="742950" lvl="1" indent="-285750">
              <a:buFont typeface="Arial" panose="020B0604020202020204" pitchFamily="34" charset="0"/>
              <a:buChar char="•"/>
            </a:pPr>
            <a:r>
              <a:rPr lang="en-US" dirty="0" err="1"/>
              <a:t>Quadrupel</a:t>
            </a:r>
            <a:r>
              <a:rPr lang="en-US" dirty="0"/>
              <a:t> (Quad)</a:t>
            </a:r>
          </a:p>
          <a:p>
            <a:pPr marL="742950" lvl="1" indent="-285750">
              <a:buFont typeface="Arial" panose="020B0604020202020204" pitchFamily="34" charset="0"/>
              <a:buChar char="•"/>
            </a:pPr>
            <a:r>
              <a:rPr lang="en-US" dirty="0"/>
              <a:t>Upslope Brewing Company Boulder, CO</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beer with the maximum IBU at 138:</a:t>
            </a:r>
          </a:p>
          <a:p>
            <a:pPr marL="742950" lvl="1" indent="-285750">
              <a:buFont typeface="Arial" panose="020B0604020202020204" pitchFamily="34" charset="0"/>
              <a:buChar char="•"/>
            </a:pPr>
            <a:r>
              <a:rPr lang="en-US" dirty="0"/>
              <a:t>Bitter Bitch Imperial IPA</a:t>
            </a:r>
          </a:p>
          <a:p>
            <a:pPr marL="742950" lvl="1" indent="-285750">
              <a:buFont typeface="Arial" panose="020B0604020202020204" pitchFamily="34" charset="0"/>
              <a:buChar char="•"/>
            </a:pPr>
            <a:r>
              <a:rPr lang="en-US" dirty="0"/>
              <a:t>American Double / Imperial IPA</a:t>
            </a:r>
          </a:p>
          <a:p>
            <a:pPr marL="742950" lvl="1" indent="-285750">
              <a:buFont typeface="Arial" panose="020B0604020202020204" pitchFamily="34" charset="0"/>
              <a:buChar char="•"/>
            </a:pPr>
            <a:r>
              <a:rPr lang="en-US" dirty="0"/>
              <a:t>Astoria Brewing Company </a:t>
            </a:r>
            <a:r>
              <a:rPr lang="en-US" dirty="0" err="1"/>
              <a:t>Astoria,OR</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 these are outliers for a reason</a:t>
            </a:r>
          </a:p>
        </p:txBody>
      </p:sp>
    </p:spTree>
    <p:extLst>
      <p:ext uri="{BB962C8B-B14F-4D97-AF65-F5344CB8AC3E}">
        <p14:creationId xmlns:p14="http://schemas.microsoft.com/office/powerpoint/2010/main" val="354338165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7853" y="173012"/>
            <a:ext cx="6415512" cy="133004"/>
          </a:xfrm>
        </p:spPr>
        <p:txBody>
          <a:bodyPr>
            <a:normAutofit fontScale="90000"/>
          </a:bodyPr>
          <a:lstStyle/>
          <a:p>
            <a:br>
              <a:rPr lang="en-US" sz="1600" b="1" i="1" dirty="0"/>
            </a:br>
            <a:r>
              <a:rPr lang="en-US" sz="1600" b="1" i="1" dirty="0"/>
              <a:t>Summary Statics FOR ABV</a:t>
            </a: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479028"/>
            <a:ext cx="7885719" cy="5065563"/>
          </a:xfrm>
        </p:spPr>
        <p:txBody>
          <a:bodyPr>
            <a:normAutofit/>
          </a:bodyPr>
          <a:lstStyle/>
          <a:p>
            <a:pPr>
              <a:lnSpc>
                <a:spcPct val="100000"/>
              </a:lnSpc>
            </a:pPr>
            <a:r>
              <a:rPr lang="en-US" sz="2000" dirty="0"/>
              <a:t>We next explored some summary statistics for ABV across all beer styles:</a:t>
            </a:r>
          </a:p>
          <a:p>
            <a:pPr lvl="1">
              <a:lnSpc>
                <a:spcPct val="100000"/>
              </a:lnSpc>
            </a:pPr>
            <a:r>
              <a:rPr lang="en-US" sz="1800" dirty="0"/>
              <a:t>The minimum ABV found was 0.1%</a:t>
            </a:r>
          </a:p>
          <a:p>
            <a:pPr marL="457200" lvl="1" indent="0">
              <a:lnSpc>
                <a:spcPct val="100000"/>
              </a:lnSpc>
              <a:buNone/>
            </a:pPr>
            <a:endParaRPr lang="en-US" sz="1800" dirty="0"/>
          </a:p>
          <a:p>
            <a:pPr lvl="1">
              <a:lnSpc>
                <a:spcPct val="100000"/>
              </a:lnSpc>
            </a:pPr>
            <a:r>
              <a:rPr lang="en-US" sz="1800" dirty="0"/>
              <a:t>The maximum ABV found was 12.8%</a:t>
            </a:r>
          </a:p>
          <a:p>
            <a:pPr marL="457200" lvl="1" indent="0">
              <a:lnSpc>
                <a:spcPct val="100000"/>
              </a:lnSpc>
              <a:buNone/>
            </a:pPr>
            <a:endParaRPr lang="en-US" sz="1800" dirty="0"/>
          </a:p>
          <a:p>
            <a:pPr lvl="1">
              <a:lnSpc>
                <a:spcPct val="100000"/>
              </a:lnSpc>
            </a:pPr>
            <a:r>
              <a:rPr lang="en-US" sz="1800" dirty="0"/>
              <a:t>The median ABV was 5.6%</a:t>
            </a:r>
          </a:p>
          <a:p>
            <a:pPr lvl="1">
              <a:lnSpc>
                <a:spcPct val="100000"/>
              </a:lnSpc>
            </a:pPr>
            <a:endParaRPr lang="en-US" sz="1800" dirty="0"/>
          </a:p>
          <a:p>
            <a:pPr lvl="1">
              <a:lnSpc>
                <a:spcPct val="100000"/>
              </a:lnSpc>
            </a:pPr>
            <a:r>
              <a:rPr lang="en-US" sz="1800" dirty="0"/>
              <a:t>The mean ABV was 5.98%</a:t>
            </a:r>
          </a:p>
          <a:p>
            <a:pPr marL="457200" lvl="1" indent="0">
              <a:lnSpc>
                <a:spcPct val="100000"/>
              </a:lnSpc>
              <a:buNone/>
            </a:pPr>
            <a:endParaRPr lang="en-US" sz="1800" dirty="0"/>
          </a:p>
          <a:p>
            <a:pPr lvl="1">
              <a:lnSpc>
                <a:spcPct val="100000"/>
              </a:lnSpc>
            </a:pPr>
            <a:r>
              <a:rPr lang="en-US" sz="1800" dirty="0"/>
              <a:t>602 beers between 5% and 5.6%</a:t>
            </a:r>
          </a:p>
        </p:txBody>
      </p:sp>
      <p:graphicFrame>
        <p:nvGraphicFramePr>
          <p:cNvPr id="5" name="Table 4">
            <a:extLst>
              <a:ext uri="{FF2B5EF4-FFF2-40B4-BE49-F238E27FC236}">
                <a16:creationId xmlns:a16="http://schemas.microsoft.com/office/drawing/2014/main" id="{84874FD0-0122-43CB-9802-BF3B3543FDFB}"/>
              </a:ext>
            </a:extLst>
          </p:cNvPr>
          <p:cNvGraphicFramePr>
            <a:graphicFrameLocks noGrp="1"/>
          </p:cNvGraphicFramePr>
          <p:nvPr>
            <p:extLst>
              <p:ext uri="{D42A27DB-BD31-4B8C-83A1-F6EECF244321}">
                <p14:modId xmlns:p14="http://schemas.microsoft.com/office/powerpoint/2010/main" val="1306944938"/>
              </p:ext>
            </p:extLst>
          </p:nvPr>
        </p:nvGraphicFramePr>
        <p:xfrm>
          <a:off x="4166852" y="4402816"/>
          <a:ext cx="6612789" cy="1047977"/>
        </p:xfrm>
        <a:graphic>
          <a:graphicData uri="http://schemas.openxmlformats.org/drawingml/2006/table">
            <a:tbl>
              <a:tblPr firstRow="1" bandRow="1">
                <a:tableStyleId>{5C22544A-7EE6-4342-B048-85BDC9FD1C3A}</a:tableStyleId>
              </a:tblPr>
              <a:tblGrid>
                <a:gridCol w="1012850">
                  <a:extLst>
                    <a:ext uri="{9D8B030D-6E8A-4147-A177-3AD203B41FA5}">
                      <a16:colId xmlns:a16="http://schemas.microsoft.com/office/drawing/2014/main" val="1575952513"/>
                    </a:ext>
                  </a:extLst>
                </a:gridCol>
                <a:gridCol w="743276">
                  <a:extLst>
                    <a:ext uri="{9D8B030D-6E8A-4147-A177-3AD203B41FA5}">
                      <a16:colId xmlns:a16="http://schemas.microsoft.com/office/drawing/2014/main" val="456957441"/>
                    </a:ext>
                  </a:extLst>
                </a:gridCol>
                <a:gridCol w="1030210">
                  <a:extLst>
                    <a:ext uri="{9D8B030D-6E8A-4147-A177-3AD203B41FA5}">
                      <a16:colId xmlns:a16="http://schemas.microsoft.com/office/drawing/2014/main" val="2158818480"/>
                    </a:ext>
                  </a:extLst>
                </a:gridCol>
                <a:gridCol w="1150425">
                  <a:extLst>
                    <a:ext uri="{9D8B030D-6E8A-4147-A177-3AD203B41FA5}">
                      <a16:colId xmlns:a16="http://schemas.microsoft.com/office/drawing/2014/main" val="2502576633"/>
                    </a:ext>
                  </a:extLst>
                </a:gridCol>
                <a:gridCol w="903136">
                  <a:extLst>
                    <a:ext uri="{9D8B030D-6E8A-4147-A177-3AD203B41FA5}">
                      <a16:colId xmlns:a16="http://schemas.microsoft.com/office/drawing/2014/main" val="2498923786"/>
                    </a:ext>
                  </a:extLst>
                </a:gridCol>
                <a:gridCol w="812825">
                  <a:extLst>
                    <a:ext uri="{9D8B030D-6E8A-4147-A177-3AD203B41FA5}">
                      <a16:colId xmlns:a16="http://schemas.microsoft.com/office/drawing/2014/main" val="3700775293"/>
                    </a:ext>
                  </a:extLst>
                </a:gridCol>
                <a:gridCol w="960067">
                  <a:extLst>
                    <a:ext uri="{9D8B030D-6E8A-4147-A177-3AD203B41FA5}">
                      <a16:colId xmlns:a16="http://schemas.microsoft.com/office/drawing/2014/main" val="1999363073"/>
                    </a:ext>
                  </a:extLst>
                </a:gridCol>
              </a:tblGrid>
              <a:tr h="682217">
                <a:tc>
                  <a:txBody>
                    <a:bodyPr/>
                    <a:lstStyle/>
                    <a:p>
                      <a:pPr algn="ctr"/>
                      <a:r>
                        <a:rPr lang="en-US" dirty="0"/>
                        <a:t>Min</a:t>
                      </a:r>
                      <a:endParaRPr lang="en-GB" dirty="0"/>
                    </a:p>
                  </a:txBody>
                  <a:tcPr/>
                </a:tc>
                <a:tc>
                  <a:txBody>
                    <a:bodyPr/>
                    <a:lstStyle/>
                    <a:p>
                      <a:pPr algn="ctr"/>
                      <a:r>
                        <a:rPr lang="en-US" dirty="0"/>
                        <a:t>1</a:t>
                      </a:r>
                      <a:r>
                        <a:rPr lang="en-US" baseline="30000" dirty="0"/>
                        <a:t>st</a:t>
                      </a:r>
                      <a:r>
                        <a:rPr lang="en-US" dirty="0"/>
                        <a:t> Qu.</a:t>
                      </a:r>
                      <a:endParaRPr lang="en-GB" dirty="0"/>
                    </a:p>
                  </a:txBody>
                  <a:tcPr/>
                </a:tc>
                <a:tc>
                  <a:txBody>
                    <a:bodyPr/>
                    <a:lstStyle/>
                    <a:p>
                      <a:pPr algn="ctr"/>
                      <a:r>
                        <a:rPr lang="en-US" dirty="0"/>
                        <a:t>Median </a:t>
                      </a:r>
                      <a:endParaRPr lang="en-GB" dirty="0"/>
                    </a:p>
                  </a:txBody>
                  <a:tcPr/>
                </a:tc>
                <a:tc>
                  <a:txBody>
                    <a:bodyPr/>
                    <a:lstStyle/>
                    <a:p>
                      <a:pPr algn="ctr"/>
                      <a:r>
                        <a:rPr lang="en-US" dirty="0"/>
                        <a:t>Mean</a:t>
                      </a:r>
                      <a:endParaRPr lang="en-GB" dirty="0"/>
                    </a:p>
                  </a:txBody>
                  <a:tcPr/>
                </a:tc>
                <a:tc>
                  <a:txBody>
                    <a:bodyPr/>
                    <a:lstStyle/>
                    <a:p>
                      <a:pPr algn="ctr"/>
                      <a:r>
                        <a:rPr lang="en-US" dirty="0"/>
                        <a:t>3</a:t>
                      </a:r>
                      <a:r>
                        <a:rPr lang="en-US" baseline="30000" dirty="0"/>
                        <a:t>rd</a:t>
                      </a:r>
                      <a:r>
                        <a:rPr lang="en-US" dirty="0"/>
                        <a:t> Qu.</a:t>
                      </a:r>
                      <a:endParaRPr lang="en-GB" dirty="0"/>
                    </a:p>
                  </a:txBody>
                  <a:tcPr/>
                </a:tc>
                <a:tc>
                  <a:txBody>
                    <a:bodyPr/>
                    <a:lstStyle/>
                    <a:p>
                      <a:pPr algn="ctr"/>
                      <a:r>
                        <a:rPr lang="en-US" dirty="0"/>
                        <a:t>Max</a:t>
                      </a:r>
                      <a:endParaRPr lang="en-GB" dirty="0"/>
                    </a:p>
                  </a:txBody>
                  <a:tcPr/>
                </a:tc>
                <a:tc>
                  <a:txBody>
                    <a:bodyPr/>
                    <a:lstStyle/>
                    <a:p>
                      <a:pPr algn="ctr"/>
                      <a:r>
                        <a:rPr lang="en-US" dirty="0"/>
                        <a:t>Std Dev</a:t>
                      </a:r>
                      <a:endParaRPr lang="en-GB" dirty="0"/>
                    </a:p>
                  </a:txBody>
                  <a:tcPr/>
                </a:tc>
                <a:extLst>
                  <a:ext uri="{0D108BD9-81ED-4DB2-BD59-A6C34878D82A}">
                    <a16:rowId xmlns:a16="http://schemas.microsoft.com/office/drawing/2014/main" val="516838286"/>
                  </a:ext>
                </a:extLst>
              </a:tr>
              <a:tr h="357824">
                <a:tc>
                  <a:txBody>
                    <a:bodyPr/>
                    <a:lstStyle/>
                    <a:p>
                      <a:pPr algn="ctr"/>
                      <a:r>
                        <a:rPr lang="en-US" dirty="0"/>
                        <a:t>0.1%</a:t>
                      </a:r>
                      <a:endParaRPr lang="en-GB" dirty="0"/>
                    </a:p>
                  </a:txBody>
                  <a:tcPr/>
                </a:tc>
                <a:tc>
                  <a:txBody>
                    <a:bodyPr/>
                    <a:lstStyle/>
                    <a:p>
                      <a:pPr algn="ctr"/>
                      <a:r>
                        <a:rPr lang="en-US" dirty="0"/>
                        <a:t>5%</a:t>
                      </a:r>
                      <a:endParaRPr lang="en-GB" dirty="0"/>
                    </a:p>
                  </a:txBody>
                  <a:tcPr/>
                </a:tc>
                <a:tc>
                  <a:txBody>
                    <a:bodyPr/>
                    <a:lstStyle/>
                    <a:p>
                      <a:pPr algn="ctr"/>
                      <a:r>
                        <a:rPr lang="en-US" dirty="0"/>
                        <a:t>5.6%</a:t>
                      </a:r>
                      <a:endParaRPr lang="en-GB" dirty="0"/>
                    </a:p>
                  </a:txBody>
                  <a:tcPr/>
                </a:tc>
                <a:tc>
                  <a:txBody>
                    <a:bodyPr/>
                    <a:lstStyle/>
                    <a:p>
                      <a:pPr algn="ctr"/>
                      <a:r>
                        <a:rPr lang="en-US" dirty="0"/>
                        <a:t>5.98%</a:t>
                      </a:r>
                      <a:endParaRPr lang="en-GB" dirty="0"/>
                    </a:p>
                  </a:txBody>
                  <a:tcPr/>
                </a:tc>
                <a:tc>
                  <a:txBody>
                    <a:bodyPr/>
                    <a:lstStyle/>
                    <a:p>
                      <a:pPr algn="ctr"/>
                      <a:r>
                        <a:rPr lang="en-US" dirty="0"/>
                        <a:t>6.7%</a:t>
                      </a:r>
                      <a:endParaRPr lang="en-GB" dirty="0"/>
                    </a:p>
                  </a:txBody>
                  <a:tcPr/>
                </a:tc>
                <a:tc>
                  <a:txBody>
                    <a:bodyPr/>
                    <a:lstStyle/>
                    <a:p>
                      <a:pPr algn="ctr"/>
                      <a:r>
                        <a:rPr lang="en-US" dirty="0"/>
                        <a:t>12.8%</a:t>
                      </a:r>
                      <a:endParaRPr lang="en-GB" dirty="0"/>
                    </a:p>
                  </a:txBody>
                  <a:tcPr/>
                </a:tc>
                <a:tc>
                  <a:txBody>
                    <a:bodyPr/>
                    <a:lstStyle/>
                    <a:p>
                      <a:pPr algn="ctr"/>
                      <a:r>
                        <a:rPr lang="en-US" dirty="0"/>
                        <a:t>1.35%</a:t>
                      </a:r>
                      <a:endParaRPr lang="en-GB" dirty="0"/>
                    </a:p>
                  </a:txBody>
                  <a:tcPr/>
                </a:tc>
                <a:extLst>
                  <a:ext uri="{0D108BD9-81ED-4DB2-BD59-A6C34878D82A}">
                    <a16:rowId xmlns:a16="http://schemas.microsoft.com/office/drawing/2014/main" val="3486147323"/>
                  </a:ext>
                </a:extLst>
              </a:tr>
            </a:tbl>
          </a:graphicData>
        </a:graphic>
      </p:graphicFrame>
      <p:sp>
        <p:nvSpPr>
          <p:cNvPr id="4" name="TextBox 3">
            <a:extLst>
              <a:ext uri="{FF2B5EF4-FFF2-40B4-BE49-F238E27FC236}">
                <a16:creationId xmlns:a16="http://schemas.microsoft.com/office/drawing/2014/main" id="{4879902A-F743-4D2F-BF98-954329E6B8F9}"/>
              </a:ext>
            </a:extLst>
          </p:cNvPr>
          <p:cNvSpPr txBox="1"/>
          <p:nvPr/>
        </p:nvSpPr>
        <p:spPr>
          <a:xfrm>
            <a:off x="4166852" y="5647297"/>
            <a:ext cx="7662687" cy="369332"/>
          </a:xfrm>
          <a:prstGeom prst="rect">
            <a:avLst/>
          </a:prstGeom>
          <a:noFill/>
        </p:spPr>
        <p:txBody>
          <a:bodyPr wrap="square" rtlCol="0">
            <a:spAutoFit/>
          </a:bodyPr>
          <a:lstStyle/>
          <a:p>
            <a:r>
              <a:rPr lang="en-US" dirty="0"/>
              <a:t>Is 5.6 ABV% our model beer?</a:t>
            </a:r>
          </a:p>
        </p:txBody>
      </p:sp>
    </p:spTree>
    <p:extLst>
      <p:ext uri="{BB962C8B-B14F-4D97-AF65-F5344CB8AC3E}">
        <p14:creationId xmlns:p14="http://schemas.microsoft.com/office/powerpoint/2010/main" val="15549380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496607" y="117524"/>
            <a:ext cx="6415512" cy="97608"/>
          </a:xfrm>
        </p:spPr>
        <p:txBody>
          <a:bodyPr>
            <a:normAutofit fontScale="90000"/>
          </a:bodyPr>
          <a:lstStyle/>
          <a:p>
            <a:br>
              <a:rPr lang="en-US" sz="1600" b="1" i="1" dirty="0"/>
            </a:br>
            <a:br>
              <a:rPr lang="en-US" sz="1600" b="1" i="1" dirty="0"/>
            </a:br>
            <a:br>
              <a:rPr lang="en-US" sz="1600" b="1" i="1" dirty="0"/>
            </a:br>
            <a:r>
              <a:rPr lang="en-US" sz="1600" b="1" i="1" dirty="0"/>
              <a:t>distribution of Abv across all beers</a:t>
            </a:r>
            <a:br>
              <a:rPr lang="en-US" sz="1600" b="1" i="1" dirty="0"/>
            </a:b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074" name="Picture 2">
            <a:extLst>
              <a:ext uri="{FF2B5EF4-FFF2-40B4-BE49-F238E27FC236}">
                <a16:creationId xmlns:a16="http://schemas.microsoft.com/office/drawing/2014/main" id="{2C4896D6-F312-418E-B9D6-A35C088D9C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1122" y="2874933"/>
            <a:ext cx="8000997" cy="24002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AA3C87-8096-48DA-9798-E6E9FB36BF14}"/>
              </a:ext>
            </a:extLst>
          </p:cNvPr>
          <p:cNvSpPr txBox="1"/>
          <p:nvPr/>
        </p:nvSpPr>
        <p:spPr>
          <a:xfrm>
            <a:off x="3911123" y="843608"/>
            <a:ext cx="8000996" cy="2031325"/>
          </a:xfrm>
          <a:prstGeom prst="rect">
            <a:avLst/>
          </a:prstGeom>
          <a:noFill/>
        </p:spPr>
        <p:txBody>
          <a:bodyPr wrap="square" rtlCol="0">
            <a:spAutoFit/>
          </a:bodyPr>
          <a:lstStyle/>
          <a:p>
            <a:r>
              <a:rPr lang="en-US" dirty="0"/>
              <a:t>These plots show the distribution of ABV for all beer styles. Again, we see the majority of beers clustered between roughly 5% to 6% ABV and gradually tapering off towards more extreme values.</a:t>
            </a:r>
          </a:p>
          <a:p>
            <a:endParaRPr lang="en-US" dirty="0"/>
          </a:p>
          <a:p>
            <a:r>
              <a:rPr lang="en-US" dirty="0"/>
              <a:t>The boxplot helps us visualize the statistics from the previous slide. We see the median ABV at 5.6% and again we see how small the distance between the 1</a:t>
            </a:r>
            <a:r>
              <a:rPr lang="en-US" baseline="30000" dirty="0"/>
              <a:t>st</a:t>
            </a:r>
            <a:r>
              <a:rPr lang="en-US" dirty="0"/>
              <a:t> quartile and median is</a:t>
            </a:r>
          </a:p>
        </p:txBody>
      </p:sp>
    </p:spTree>
    <p:extLst>
      <p:ext uri="{BB962C8B-B14F-4D97-AF65-F5344CB8AC3E}">
        <p14:creationId xmlns:p14="http://schemas.microsoft.com/office/powerpoint/2010/main" val="200329663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384183" y="250454"/>
            <a:ext cx="6415512" cy="45719"/>
          </a:xfrm>
        </p:spPr>
        <p:txBody>
          <a:bodyPr>
            <a:normAutofit fontScale="90000"/>
          </a:bodyPr>
          <a:lstStyle/>
          <a:p>
            <a:br>
              <a:rPr lang="en-US" sz="1600" b="1" i="1" dirty="0"/>
            </a:br>
            <a:r>
              <a:rPr lang="en-US" sz="1600" b="1" i="1" dirty="0"/>
              <a:t>relationship between abv and </a:t>
            </a:r>
            <a:r>
              <a:rPr lang="en-US" sz="1600" b="1" i="1" dirty="0" err="1"/>
              <a:t>ibu</a:t>
            </a: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076" name="Picture 4">
            <a:extLst>
              <a:ext uri="{FF2B5EF4-FFF2-40B4-BE49-F238E27FC236}">
                <a16:creationId xmlns:a16="http://schemas.microsoft.com/office/drawing/2014/main" id="{B5AAEF99-ADB3-4F15-BE7D-5FDBE73FF9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239" y="3523460"/>
            <a:ext cx="8201025" cy="24603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49EB9F-CF8E-4E7A-99B7-61D82934071D}"/>
              </a:ext>
            </a:extLst>
          </p:cNvPr>
          <p:cNvSpPr txBox="1"/>
          <p:nvPr/>
        </p:nvSpPr>
        <p:spPr>
          <a:xfrm>
            <a:off x="3751963" y="749218"/>
            <a:ext cx="82010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It appears that there is little to no correlation between IBU and ABV:</a:t>
            </a:r>
          </a:p>
          <a:p>
            <a:pPr marL="742950" lvl="1" indent="-285750">
              <a:buFont typeface="Arial" panose="020B0604020202020204" pitchFamily="34" charset="0"/>
              <a:buChar char="•"/>
            </a:pPr>
            <a:r>
              <a:rPr lang="en-US" dirty="0"/>
              <a:t>For beers between roughly 0 and 25 IBU we see a gradual increase in the ABV</a:t>
            </a:r>
          </a:p>
          <a:p>
            <a:pPr marL="742950" lvl="1" indent="-285750">
              <a:buFont typeface="Arial" panose="020B0604020202020204" pitchFamily="34" charset="0"/>
              <a:buChar char="•"/>
            </a:pPr>
            <a:r>
              <a:rPr lang="en-US" dirty="0"/>
              <a:t>At 25 to 50 IBU the trend stays relatively consistent with ABV close to 5%</a:t>
            </a:r>
          </a:p>
          <a:p>
            <a:pPr marL="742950" lvl="1" indent="-285750">
              <a:buFont typeface="Arial" panose="020B0604020202020204" pitchFamily="34" charset="0"/>
              <a:buChar char="•"/>
            </a:pPr>
            <a:r>
              <a:rPr lang="en-US" dirty="0"/>
              <a:t>There is a stronger linear trend between 50 and 100 IBU with ABV increasing consistently</a:t>
            </a:r>
          </a:p>
          <a:p>
            <a:pPr marL="742950" lvl="1" indent="-285750">
              <a:buFont typeface="Arial" panose="020B0604020202020204" pitchFamily="34" charset="0"/>
              <a:buChar char="•"/>
            </a:pPr>
            <a:r>
              <a:rPr lang="en-US" dirty="0"/>
              <a:t>Over 100 IBU the relationship is fairly flat again</a:t>
            </a:r>
          </a:p>
        </p:txBody>
      </p:sp>
    </p:spTree>
    <p:extLst>
      <p:ext uri="{BB962C8B-B14F-4D97-AF65-F5344CB8AC3E}">
        <p14:creationId xmlns:p14="http://schemas.microsoft.com/office/powerpoint/2010/main" val="360059657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Custom 1">
      <a:dk1>
        <a:sysClr val="windowText" lastClr="000000"/>
      </a:dk1>
      <a:lt1>
        <a:sysClr val="window" lastClr="FFFFFF"/>
      </a:lt1>
      <a:dk2>
        <a:srgbClr val="44546A"/>
      </a:dk2>
      <a:lt2>
        <a:srgbClr val="E7E6E6"/>
      </a:lt2>
      <a:accent1>
        <a:srgbClr val="13294B"/>
      </a:accent1>
      <a:accent2>
        <a:srgbClr val="C8102E"/>
      </a:accent2>
      <a:accent3>
        <a:srgbClr val="A5A5A5"/>
      </a:accent3>
      <a:accent4>
        <a:srgbClr val="FFC000"/>
      </a:accent4>
      <a:accent5>
        <a:srgbClr val="5B9BD5"/>
      </a:accent5>
      <a:accent6>
        <a:srgbClr val="70AD47"/>
      </a:accent6>
      <a:hlink>
        <a:srgbClr val="0563C1"/>
      </a:hlink>
      <a:folHlink>
        <a:srgbClr val="954F72"/>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1797</TotalTime>
  <Words>3249</Words>
  <Application>Microsoft Office PowerPoint</Application>
  <PresentationFormat>Widescreen</PresentationFormat>
  <Paragraphs>190</Paragraphs>
  <Slides>16</Slides>
  <Notes>14</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Vapor Trail</vt:lpstr>
      <vt:lpstr>Budweiser  craft brewery eda  Michael Burgess  Rob Pollock     </vt:lpstr>
      <vt:lpstr>Background Information</vt:lpstr>
      <vt:lpstr>Issues with Missing Data</vt:lpstr>
      <vt:lpstr>Number of Craft Breweries By State </vt:lpstr>
      <vt:lpstr>Median ABV and IBU by State   </vt:lpstr>
      <vt:lpstr>Maximum abv and ibu   </vt:lpstr>
      <vt:lpstr> Summary Statics FOR ABV </vt:lpstr>
      <vt:lpstr>   distribution of Abv across all beers   </vt:lpstr>
      <vt:lpstr> relationship between abv and ibu  </vt:lpstr>
      <vt:lpstr> using abv and ibu to  predict beer type  </vt:lpstr>
      <vt:lpstr> using abv and ibu to  predict beer type  </vt:lpstr>
      <vt:lpstr>Additional insights  </vt:lpstr>
      <vt:lpstr>In summary  </vt:lpstr>
      <vt:lpstr>Thank you for your time  Michael Burgess  Rob Pollock     </vt:lpstr>
      <vt:lpstr>Youtube link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6306 Unit 8  Michael Burgess  Rob Pollock</dc:title>
  <dc:creator>Robert Pollock</dc:creator>
  <cp:lastModifiedBy>Mike Burgess</cp:lastModifiedBy>
  <cp:revision>77</cp:revision>
  <dcterms:created xsi:type="dcterms:W3CDTF">2021-02-21T21:42:36Z</dcterms:created>
  <dcterms:modified xsi:type="dcterms:W3CDTF">2021-03-06T20:45:35Z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