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257" r:id="rId6"/>
    <p:sldId id="266" r:id="rId7"/>
    <p:sldId id="260" r:id="rId8"/>
    <p:sldId id="267" r:id="rId9"/>
    <p:sldId id="281" r:id="rId10"/>
    <p:sldId id="268" r:id="rId11"/>
    <p:sldId id="272" r:id="rId12"/>
    <p:sldId id="275" r:id="rId13"/>
    <p:sldId id="278" r:id="rId14"/>
    <p:sldId id="283" r:id="rId15"/>
    <p:sldId id="279" r:id="rId16"/>
    <p:sldId id="284"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snapToGrid="0">
      <p:cViewPr varScale="1">
        <p:scale>
          <a:sx n="162" d="100"/>
          <a:sy n="162" d="100"/>
        </p:scale>
        <p:origin x="18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3/6/2021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3/6/2021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3/6/2021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3/6/2021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3/6/2021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3/6/2021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3/6/2021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3/6/2021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3/6/2021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3/6/2021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3/6/2021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3/6/2021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3/6/2021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cfpedy8zDYI"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 </a:t>
            </a:r>
            <a:br>
              <a:rPr lang="en-US" sz="5400" dirty="0"/>
            </a:br>
            <a:r>
              <a:rPr lang="en-US" sz="5400" dirty="0"/>
              <a:t>craft brewery</a:t>
            </a:r>
            <a:br>
              <a:rPr lang="en-US" sz="5400" dirty="0"/>
            </a:br>
            <a:r>
              <a:rPr lang="en-US" sz="5400" dirty="0" err="1"/>
              <a:t>eda</a:t>
            </a:r>
            <a:br>
              <a:rPr lang="en-US" sz="5400" dirty="0"/>
            </a:br>
            <a:br>
              <a:rPr lang="en-US" sz="5400" dirty="0"/>
            </a:br>
            <a:r>
              <a:rPr lang="en-US" sz="2000" dirty="0"/>
              <a:t> </a:t>
            </a:r>
            <a:br>
              <a:rPr lang="en-US" sz="2000" dirty="0"/>
            </a:br>
            <a:r>
              <a:rPr lang="en-US" sz="2000" dirty="0"/>
              <a:t>Rob Pollock</a:t>
            </a:r>
            <a:br>
              <a:rPr lang="en-US" sz="2000"/>
            </a:br>
            <a:r>
              <a:rPr lang="en-US" sz="2000"/>
              <a:t>YouTube </a:t>
            </a:r>
            <a:br>
              <a:rPr lang="en-US" sz="2000" dirty="0"/>
            </a:br>
            <a:r>
              <a:rPr lang="en-US" sz="2000" dirty="0"/>
              <a:t>   </a:t>
            </a:r>
            <a:br>
              <a:rPr lang="en-US" sz="5400" dirty="0"/>
            </a:br>
            <a:r>
              <a:rPr lang="en-US" sz="5400" dirty="0"/>
              <a:t> </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37476" y="314007"/>
            <a:ext cx="6415512" cy="121205"/>
          </a:xfrm>
        </p:spPr>
        <p:txBody>
          <a:bodyPr>
            <a:normAutofit fontScale="90000"/>
          </a:bodyPr>
          <a:lstStyle/>
          <a:p>
            <a:r>
              <a:rPr lang="en-US" sz="1600" b="1" i="1" dirty="0"/>
              <a:t>Additional insights</a:t>
            </a: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1149EB9F-CF8E-4E7A-99B7-61D82934071D}"/>
              </a:ext>
            </a:extLst>
          </p:cNvPr>
          <p:cNvSpPr txBox="1"/>
          <p:nvPr/>
        </p:nvSpPr>
        <p:spPr>
          <a:xfrm>
            <a:off x="3751963" y="749218"/>
            <a:ext cx="82010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were also asked to look at an additional insight that the data might provide</a:t>
            </a:r>
          </a:p>
          <a:p>
            <a:pPr marL="285750" indent="-285750">
              <a:buFont typeface="Arial" panose="020B0604020202020204" pitchFamily="34" charset="0"/>
              <a:buChar char="•"/>
            </a:pPr>
            <a:r>
              <a:rPr lang="en-US" dirty="0"/>
              <a:t>We choose to plot the top beer produced for each state and how many of that style of beer were in our data set</a:t>
            </a:r>
          </a:p>
          <a:p>
            <a:pPr marL="285750" indent="-285750">
              <a:buFont typeface="Arial" panose="020B0604020202020204" pitchFamily="34" charset="0"/>
              <a:buChar char="•"/>
            </a:pPr>
            <a:r>
              <a:rPr lang="en-US" dirty="0"/>
              <a:t>This information can be used to determine whether Budweiser wants to compete in a crowded segment for any given market or if they may want to look for alternative options</a:t>
            </a:r>
          </a:p>
        </p:txBody>
      </p:sp>
      <p:pic>
        <p:nvPicPr>
          <p:cNvPr id="6" name="Picture 5">
            <a:extLst>
              <a:ext uri="{FF2B5EF4-FFF2-40B4-BE49-F238E27FC236}">
                <a16:creationId xmlns:a16="http://schemas.microsoft.com/office/drawing/2014/main" id="{AC1F2DCE-4AB8-4672-9C99-F9F94FA7219C}"/>
              </a:ext>
            </a:extLst>
          </p:cNvPr>
          <p:cNvPicPr>
            <a:picLocks noChangeAspect="1"/>
          </p:cNvPicPr>
          <p:nvPr/>
        </p:nvPicPr>
        <p:blipFill>
          <a:blip r:embed="rId3"/>
          <a:stretch>
            <a:fillRect/>
          </a:stretch>
        </p:blipFill>
        <p:spPr>
          <a:xfrm>
            <a:off x="3632456" y="2876275"/>
            <a:ext cx="8440037" cy="3667718"/>
          </a:xfrm>
          <a:prstGeom prst="rect">
            <a:avLst/>
          </a:prstGeom>
        </p:spPr>
      </p:pic>
    </p:spTree>
    <p:extLst>
      <p:ext uri="{BB962C8B-B14F-4D97-AF65-F5344CB8AC3E}">
        <p14:creationId xmlns:p14="http://schemas.microsoft.com/office/powerpoint/2010/main" val="231211210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7853" y="253070"/>
            <a:ext cx="6415512" cy="121205"/>
          </a:xfrm>
        </p:spPr>
        <p:txBody>
          <a:bodyPr>
            <a:normAutofit fontScale="90000"/>
          </a:bodyPr>
          <a:lstStyle/>
          <a:p>
            <a:br>
              <a:rPr lang="en-US" sz="1600" b="1" i="1" dirty="0"/>
            </a:br>
            <a:br>
              <a:rPr lang="en-US" sz="1600" b="1" i="1" dirty="0"/>
            </a:br>
            <a:r>
              <a:rPr lang="en-US" sz="1600" b="1" i="1" dirty="0"/>
              <a:t>Additional Insight</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9" name="Content Placeholder 2">
            <a:extLst>
              <a:ext uri="{FF2B5EF4-FFF2-40B4-BE49-F238E27FC236}">
                <a16:creationId xmlns:a16="http://schemas.microsoft.com/office/drawing/2014/main" id="{61B86E20-726C-4A7B-9581-52CCE283213A}"/>
              </a:ext>
            </a:extLst>
          </p:cNvPr>
          <p:cNvSpPr txBox="1">
            <a:spLocks/>
          </p:cNvSpPr>
          <p:nvPr/>
        </p:nvSpPr>
        <p:spPr>
          <a:xfrm>
            <a:off x="3786876" y="643813"/>
            <a:ext cx="7885719" cy="490077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2000" i="1" dirty="0"/>
          </a:p>
          <a:p>
            <a:pPr marL="0" indent="0">
              <a:lnSpc>
                <a:spcPct val="107000"/>
              </a:lnSpc>
              <a:spcBef>
                <a:spcPts val="0"/>
              </a:spcBef>
              <a:spcAft>
                <a:spcPts val="800"/>
              </a:spcAft>
              <a:buFont typeface="Arial" panose="020B0604020202020204" pitchFamily="34" charset="0"/>
              <a:buNone/>
            </a:pPr>
            <a:r>
              <a:rPr lang="en-GB" sz="1800" b="1" i="1" dirty="0">
                <a:latin typeface="Calibri" panose="020F0502020204030204" pitchFamily="34" charset="0"/>
                <a:ea typeface="Calibri" panose="020F0502020204030204" pitchFamily="34" charset="0"/>
                <a:cs typeface="Times New Roman" panose="02020603050405020304" pitchFamily="18" charset="0"/>
              </a:rPr>
              <a:t>IBU (International Bitterness Units):</a:t>
            </a:r>
          </a:p>
          <a:p>
            <a:pPr marL="0">
              <a:lnSpc>
                <a:spcPct val="107000"/>
              </a:lnSpc>
              <a:spcBef>
                <a:spcPts val="0"/>
              </a:spcBef>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Is a scale used to quantify the bitterness perception of beer.</a:t>
            </a:r>
          </a:p>
          <a:p>
            <a:pPr marL="0">
              <a:lnSpc>
                <a:spcPct val="107000"/>
              </a:lnSpc>
              <a:spcBef>
                <a:spcPts val="0"/>
              </a:spcBef>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IBUs are a chemical measurement of the number of bittering / bitter producing chemicals (namely    isomerized and oxidized alpha and beta acids, polyphenols). Scale based on chemical analysis – spectrophotometry – not sensory perception. </a:t>
            </a:r>
          </a:p>
          <a:p>
            <a:pPr marL="0">
              <a:lnSpc>
                <a:spcPct val="107000"/>
              </a:lnSpc>
              <a:spcBef>
                <a:spcPts val="0"/>
              </a:spcBef>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Drinkable beers are considered to have a scale between 5 and 120 IBUs. Most beers fall between 15-80.                 (technically the scale can go to infinity).</a:t>
            </a:r>
          </a:p>
          <a:p>
            <a:pPr marL="0">
              <a:lnSpc>
                <a:spcPct val="107000"/>
              </a:lnSpc>
              <a:spcBef>
                <a:spcPts val="0"/>
              </a:spcBef>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The alpha and beta oxidized acids are produced namely from the hops used in manufacturing. </a:t>
            </a:r>
          </a:p>
          <a:p>
            <a:pPr marL="0">
              <a:lnSpc>
                <a:spcPct val="107000"/>
              </a:lnSpc>
              <a:spcBef>
                <a:spcPts val="0"/>
              </a:spcBef>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There are no state regulations on the amount of IBU’s found in beer.</a:t>
            </a:r>
          </a:p>
          <a:p>
            <a:pPr marL="0" indent="0">
              <a:lnSpc>
                <a:spcPct val="107000"/>
              </a:lnSpc>
              <a:spcBef>
                <a:spcPts val="0"/>
              </a:spcBef>
              <a:spcAft>
                <a:spcPts val="800"/>
              </a:spcAft>
              <a:buFont typeface="Arial" panose="020B0604020202020204" pitchFamily="34" charset="0"/>
              <a:buNone/>
            </a:pPr>
            <a:r>
              <a:rPr lang="en-GB" sz="1800" dirty="0">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spcAft>
                <a:spcPts val="800"/>
              </a:spcAft>
              <a:buFont typeface="Arial" panose="020B0604020202020204" pitchFamily="34" charset="0"/>
              <a:buNone/>
            </a:pPr>
            <a:r>
              <a:rPr lang="en-GB" sz="1800" b="1" i="1" dirty="0">
                <a:latin typeface="Calibri" panose="020F0502020204030204" pitchFamily="34" charset="0"/>
                <a:ea typeface="Calibri" panose="020F0502020204030204" pitchFamily="34" charset="0"/>
                <a:cs typeface="Times New Roman" panose="02020603050405020304" pitchFamily="18" charset="0"/>
              </a:rPr>
              <a:t>ABV(Alcohol By Volume):</a:t>
            </a:r>
          </a:p>
          <a:p>
            <a:pPr marL="0">
              <a:lnSpc>
                <a:spcPct val="107000"/>
              </a:lnSpc>
              <a:spcBef>
                <a:spcPts val="0"/>
              </a:spcBef>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Beer contains a narrow range of alcohol usually between 4 and 7% by volume with the average being 5%.</a:t>
            </a:r>
          </a:p>
          <a:p>
            <a:pPr marL="0">
              <a:lnSpc>
                <a:spcPct val="107000"/>
              </a:lnSpc>
              <a:spcBef>
                <a:spcPts val="0"/>
              </a:spcBef>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Beers typically fall between 3 and 13% where most commercial beers range between 4-7%. Craft beers can be as high as 20%.</a:t>
            </a:r>
          </a:p>
          <a:p>
            <a:pPr marL="0">
              <a:lnSpc>
                <a:spcPct val="107000"/>
              </a:lnSpc>
              <a:spcBef>
                <a:spcPts val="0"/>
              </a:spcBef>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Beer alcohol content is regulated by states. The allowable content range varies from state to state.  </a:t>
            </a:r>
          </a:p>
          <a:p>
            <a:pPr marL="0">
              <a:lnSpc>
                <a:spcPct val="107000"/>
              </a:lnSpc>
              <a:spcBef>
                <a:spcPts val="0"/>
              </a:spcBef>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It is felt alcohol does not directly cause the sensation of bitterness but helps to bind the bittering alpha and beta oxidized acids (found mainly in hops) to “bitter receptors” on the tongue. </a:t>
            </a:r>
          </a:p>
          <a:p>
            <a:pPr marL="0">
              <a:lnSpc>
                <a:spcPct val="107000"/>
              </a:lnSpc>
              <a:spcBef>
                <a:spcPts val="0"/>
              </a:spcBef>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It is also felt the perception of bitterness has a genetic based component.</a:t>
            </a:r>
          </a:p>
        </p:txBody>
      </p:sp>
      <p:sp>
        <p:nvSpPr>
          <p:cNvPr id="11" name="TextBox 10">
            <a:extLst>
              <a:ext uri="{FF2B5EF4-FFF2-40B4-BE49-F238E27FC236}">
                <a16:creationId xmlns:a16="http://schemas.microsoft.com/office/drawing/2014/main" id="{E403FF1A-EC4C-4DE5-BC85-ADE67FEEA4C0}"/>
              </a:ext>
            </a:extLst>
          </p:cNvPr>
          <p:cNvSpPr txBox="1"/>
          <p:nvPr/>
        </p:nvSpPr>
        <p:spPr>
          <a:xfrm>
            <a:off x="3912809" y="5329990"/>
            <a:ext cx="6948024" cy="938975"/>
          </a:xfrm>
          <a:prstGeom prst="rect">
            <a:avLst/>
          </a:prstGeom>
          <a:noFill/>
        </p:spPr>
        <p:txBody>
          <a:bodyPr wrap="square">
            <a:spAutoFit/>
          </a:bodyPr>
          <a:lstStyle/>
          <a:p>
            <a:pPr marL="0" marR="0" indent="0">
              <a:lnSpc>
                <a:spcPct val="107000"/>
              </a:lnSpc>
              <a:spcBef>
                <a:spcPts val="0"/>
              </a:spcBef>
              <a:buNone/>
            </a:pPr>
            <a:r>
              <a:rPr lang="en-GB" sz="1300" dirty="0">
                <a:latin typeface="Calibri" panose="020F0502020204030204" pitchFamily="34" charset="0"/>
                <a:ea typeface="Calibri" panose="020F0502020204030204" pitchFamily="34" charset="0"/>
                <a:cs typeface="Times New Roman" panose="02020603050405020304" pitchFamily="18" charset="0"/>
              </a:rPr>
              <a:t>For the most part, the ABV values are clustered where the IBU are scattered. The data does show same ABV values corresponding to varying levels of IBU values, some being extremely high. Thus there appears to be little or weak correlation between ABV and IBU. IBU likely correlates with other factors present. </a:t>
            </a:r>
          </a:p>
        </p:txBody>
      </p:sp>
    </p:spTree>
    <p:extLst>
      <p:ext uri="{BB962C8B-B14F-4D97-AF65-F5344CB8AC3E}">
        <p14:creationId xmlns:p14="http://schemas.microsoft.com/office/powerpoint/2010/main" val="386641502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37476" y="314007"/>
            <a:ext cx="6415512" cy="121205"/>
          </a:xfrm>
        </p:spPr>
        <p:txBody>
          <a:bodyPr>
            <a:normAutofit fontScale="90000"/>
          </a:bodyPr>
          <a:lstStyle/>
          <a:p>
            <a:r>
              <a:rPr lang="en-US" sz="1600" b="1" i="1" dirty="0"/>
              <a:t>In summary</a:t>
            </a: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1149EB9F-CF8E-4E7A-99B7-61D82934071D}"/>
              </a:ext>
            </a:extLst>
          </p:cNvPr>
          <p:cNvSpPr txBox="1"/>
          <p:nvPr/>
        </p:nvSpPr>
        <p:spPr>
          <a:xfrm>
            <a:off x="3698684" y="435212"/>
            <a:ext cx="8201025" cy="6032421"/>
          </a:xfrm>
          <a:prstGeom prst="rect">
            <a:avLst/>
          </a:prstGeom>
          <a:noFill/>
        </p:spPr>
        <p:txBody>
          <a:bodyPr wrap="square" rtlCol="0">
            <a:spAutoFit/>
          </a:bodyPr>
          <a:lstStyle/>
          <a:p>
            <a:pPr marL="285750" indent="-285750">
              <a:buFont typeface="Arial" panose="020B0604020202020204" pitchFamily="34" charset="0"/>
              <a:buChar char="•"/>
            </a:pPr>
            <a:r>
              <a:rPr lang="en-US" sz="1600" dirty="0"/>
              <a:t>Given 2 data sets with 2,410 beers and 558 breweries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Data was joined this data together using the </a:t>
            </a:r>
            <a:r>
              <a:rPr lang="en-US" sz="1600" dirty="0" err="1"/>
              <a:t>Brewery_ID</a:t>
            </a:r>
            <a:r>
              <a:rPr lang="en-US" sz="1600" dirty="0"/>
              <a:t> field and replaced the missing ABV and IBU values with the mean for each style of beer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Plotted how many breweries exist in each state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Showed the median ABV and IBU values across all beers for each state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Colorado makes the strongest ABV beer at 12.8% and Oregon produces the highest IBU beer at 138.</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Provided statistics about the ABV value and how it is distributed across all beers. Most beers fall in the 5% to 6.7% ABV range.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Showed a lack of a or a weak correlation, at best, between IBU and ABV. The relationship is stronger for beers between 0 and 25 IBU and 50 to 100 IB.</a:t>
            </a:r>
          </a:p>
          <a:p>
            <a:endParaRPr lang="en-US" sz="1600" dirty="0"/>
          </a:p>
          <a:p>
            <a:pPr marL="285750" indent="-285750">
              <a:buFont typeface="Arial" panose="020B0604020202020204" pitchFamily="34" charset="0"/>
              <a:buChar char="•"/>
            </a:pPr>
            <a:r>
              <a:rPr lang="en-US" sz="1600" dirty="0"/>
              <a:t>Demonstrated scientifically reasons why there is little to no correlation between IBU and IBV values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Provided a graphic showing the most popular beer style for each state and how many of those beer styles are being produced in each state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150954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37476" y="314007"/>
            <a:ext cx="6415512" cy="121205"/>
          </a:xfrm>
        </p:spPr>
        <p:txBody>
          <a:bodyPr>
            <a:normAutofit fontScale="90000"/>
          </a:bodyPr>
          <a:lstStyle/>
          <a:p>
            <a:r>
              <a:rPr lang="en-US" sz="1600" b="1" i="1" dirty="0" err="1"/>
              <a:t>Youtube</a:t>
            </a:r>
            <a:r>
              <a:rPr lang="en-US" sz="1600" b="1" i="1"/>
              <a:t> link</a:t>
            </a: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TextBox 10">
            <a:extLst>
              <a:ext uri="{FF2B5EF4-FFF2-40B4-BE49-F238E27FC236}">
                <a16:creationId xmlns:a16="http://schemas.microsoft.com/office/drawing/2014/main" id="{5DBA7286-896E-46F0-9950-0C14B48BE9F4}"/>
              </a:ext>
            </a:extLst>
          </p:cNvPr>
          <p:cNvSpPr txBox="1"/>
          <p:nvPr/>
        </p:nvSpPr>
        <p:spPr>
          <a:xfrm>
            <a:off x="3808034" y="722584"/>
            <a:ext cx="6117630" cy="369332"/>
          </a:xfrm>
          <a:prstGeom prst="rect">
            <a:avLst/>
          </a:prstGeom>
          <a:noFill/>
        </p:spPr>
        <p:txBody>
          <a:bodyPr wrap="square">
            <a:spAutoFit/>
          </a:bodyPr>
          <a:lstStyle/>
          <a:p>
            <a:r>
              <a:rPr lang="en-US" sz="1800" b="1" u="sng" dirty="0">
                <a:solidFill>
                  <a:srgbClr val="0000FF"/>
                </a:solidFill>
                <a:effectLst/>
                <a:latin typeface="Calibri" panose="020F0502020204030204" pitchFamily="34" charset="0"/>
                <a:ea typeface="Calibri" panose="020F0502020204030204" pitchFamily="34" charset="0"/>
                <a:hlinkClick r:id="rId3"/>
              </a:rPr>
              <a:t>https://youtu.be/cfpedy8zDYI</a:t>
            </a:r>
            <a:endParaRPr lang="en-US" dirty="0"/>
          </a:p>
        </p:txBody>
      </p:sp>
    </p:spTree>
    <p:extLst>
      <p:ext uri="{BB962C8B-B14F-4D97-AF65-F5344CB8AC3E}">
        <p14:creationId xmlns:p14="http://schemas.microsoft.com/office/powerpoint/2010/main" val="172813406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Thank you</a:t>
            </a:r>
            <a:br>
              <a:rPr lang="en-US" sz="5400" dirty="0"/>
            </a:br>
            <a:r>
              <a:rPr lang="en-US" sz="5400" dirty="0"/>
              <a:t>for your</a:t>
            </a:r>
            <a:br>
              <a:rPr lang="en-US" sz="5400" dirty="0"/>
            </a:br>
            <a:r>
              <a:rPr lang="en-US" sz="5400" dirty="0"/>
              <a:t>time</a:t>
            </a:r>
            <a:br>
              <a:rPr lang="en-US" sz="5400" dirty="0"/>
            </a:br>
            <a:br>
              <a:rPr lang="en-US" sz="5400" dirty="0"/>
            </a:br>
            <a:r>
              <a:rPr lang="en-US" sz="2000" dirty="0"/>
              <a:t> </a:t>
            </a:r>
            <a:br>
              <a:rPr lang="en-US" sz="2000" dirty="0"/>
            </a:br>
            <a:r>
              <a:rPr lang="en-US" sz="2000" dirty="0"/>
              <a:t>Rob Pollock</a:t>
            </a:r>
            <a:br>
              <a:rPr lang="en-US" sz="2000" dirty="0"/>
            </a:br>
            <a:r>
              <a:rPr lang="en-US" sz="2000" dirty="0"/>
              <a:t>You Tube Version  </a:t>
            </a:r>
            <a:br>
              <a:rPr lang="en-US" sz="5400" dirty="0"/>
            </a:br>
            <a:r>
              <a:rPr lang="en-US" sz="5400" dirty="0"/>
              <a:t> </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211614250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9752" y="226856"/>
            <a:ext cx="6415512" cy="490451"/>
          </a:xfrm>
        </p:spPr>
        <p:txBody>
          <a:bodyPr>
            <a:normAutofit/>
          </a:bodyPr>
          <a:lstStyle/>
          <a:p>
            <a:r>
              <a:rPr lang="en-US" sz="1600" b="1" i="1" dirty="0"/>
              <a:t>Background Information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24101" y="640081"/>
            <a:ext cx="8271163" cy="4904510"/>
          </a:xfrm>
        </p:spPr>
        <p:txBody>
          <a:bodyPr>
            <a:normAutofit/>
          </a:bodyPr>
          <a:lstStyle/>
          <a:p>
            <a:pPr>
              <a:lnSpc>
                <a:spcPct val="100000"/>
              </a:lnSpc>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GB" sz="2000" dirty="0">
                <a:effectLst/>
                <a:latin typeface="Calibri" panose="020F0502020204030204" pitchFamily="34" charset="0"/>
                <a:ea typeface="Calibri" panose="020F0502020204030204" pitchFamily="34" charset="0"/>
                <a:cs typeface="Times New Roman" panose="02020603050405020304" pitchFamily="18" charset="0"/>
              </a:rPr>
              <a:t>2 data sets regarding craft breweries and beers in the United States</a:t>
            </a:r>
          </a:p>
          <a:p>
            <a:pPr>
              <a:lnSpc>
                <a:spcPct val="100000"/>
              </a:lnSpc>
            </a:pPr>
            <a:r>
              <a:rPr lang="en-GB" sz="2000" dirty="0">
                <a:latin typeface="Calibri" panose="020F0502020204030204" pitchFamily="34" charset="0"/>
                <a:ea typeface="Calibri" panose="020F0502020204030204" pitchFamily="34" charset="0"/>
                <a:cs typeface="Times New Roman" panose="02020603050405020304" pitchFamily="18" charset="0"/>
              </a:rPr>
              <a:t>2,410 Beers</a:t>
            </a:r>
          </a:p>
          <a:p>
            <a:pPr>
              <a:lnSpc>
                <a:spcPct val="100000"/>
              </a:lnSpc>
            </a:pPr>
            <a:r>
              <a:rPr lang="en-GB" sz="2000" dirty="0">
                <a:effectLst/>
                <a:latin typeface="Calibri" panose="020F0502020204030204" pitchFamily="34" charset="0"/>
                <a:ea typeface="Calibri" panose="020F0502020204030204" pitchFamily="34" charset="0"/>
                <a:cs typeface="Times New Roman" panose="02020603050405020304" pitchFamily="18" charset="0"/>
              </a:rPr>
              <a:t>558 Breweries</a:t>
            </a:r>
          </a:p>
          <a:p>
            <a:pPr>
              <a:lnSpc>
                <a:spcPct val="100000"/>
              </a:lnSpc>
            </a:pPr>
            <a:r>
              <a:rPr lang="en-GB" sz="2000" dirty="0">
                <a:latin typeface="Calibri" panose="020F0502020204030204" pitchFamily="34" charset="0"/>
                <a:ea typeface="Calibri" panose="020F0502020204030204" pitchFamily="34" charset="0"/>
                <a:cs typeface="Times New Roman" panose="02020603050405020304" pitchFamily="18" charset="0"/>
              </a:rPr>
              <a:t>Data includes information on:</a:t>
            </a:r>
          </a:p>
          <a:p>
            <a:pPr lvl="1">
              <a:lnSpc>
                <a:spcPct val="100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name and location of the Brewery (City and State)</a:t>
            </a:r>
          </a:p>
          <a:p>
            <a:pPr lvl="1">
              <a:lnSpc>
                <a:spcPct val="100000"/>
              </a:lnSpc>
            </a:pPr>
            <a:r>
              <a:rPr lang="en-GB" sz="1800" dirty="0">
                <a:latin typeface="Calibri" panose="020F0502020204030204" pitchFamily="34" charset="0"/>
                <a:ea typeface="Calibri" panose="020F0502020204030204" pitchFamily="34" charset="0"/>
                <a:cs typeface="Times New Roman" panose="02020603050405020304" pitchFamily="18" charset="0"/>
              </a:rPr>
              <a:t>The name, alcohol content, style, and bitterness of the beers in the dataset</a:t>
            </a:r>
          </a:p>
          <a:p>
            <a:pPr lvl="1">
              <a:lnSpc>
                <a:spcPct val="100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A</a:t>
            </a:r>
            <a:r>
              <a:rPr lang="en-GB" sz="1800" dirty="0">
                <a:latin typeface="Calibri" panose="020F0502020204030204" pitchFamily="34" charset="0"/>
                <a:ea typeface="Calibri" panose="020F0502020204030204" pitchFamily="34" charset="0"/>
                <a:cs typeface="Times New Roman" panose="02020603050405020304" pitchFamily="18" charset="0"/>
              </a:rPr>
              <a:t>lcohol content is measured in ABV and will be referred to as ABV</a:t>
            </a:r>
          </a:p>
          <a:p>
            <a:pPr lvl="1">
              <a:lnSpc>
                <a:spcPct val="100000"/>
              </a:lnSpc>
            </a:pPr>
            <a:r>
              <a:rPr lang="en-GB" sz="1800" dirty="0">
                <a:effectLst/>
                <a:latin typeface="Calibri" panose="020F0502020204030204" pitchFamily="34" charset="0"/>
                <a:ea typeface="Calibri" panose="020F0502020204030204" pitchFamily="34" charset="0"/>
                <a:cs typeface="Times New Roman" panose="02020603050405020304" pitchFamily="18" charset="0"/>
              </a:rPr>
              <a:t>Bitterness is measured in IBU and will be referred to as IBU</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9753" y="88762"/>
            <a:ext cx="6415512" cy="301371"/>
          </a:xfrm>
        </p:spPr>
        <p:txBody>
          <a:bodyPr>
            <a:normAutofit fontScale="90000"/>
          </a:bodyPr>
          <a:lstStyle/>
          <a:p>
            <a:r>
              <a:rPr lang="en-US" sz="1600" b="1" i="1" dirty="0"/>
              <a:t>Issues with Missing Data</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657601" y="723207"/>
            <a:ext cx="8337664" cy="1347331"/>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89B89BE5-D754-4F4A-B746-8F7037BB796F}"/>
              </a:ext>
            </a:extLst>
          </p:cNvPr>
          <p:cNvSpPr txBox="1"/>
          <p:nvPr/>
        </p:nvSpPr>
        <p:spPr>
          <a:xfrm>
            <a:off x="4142339" y="523676"/>
            <a:ext cx="7803498" cy="984885"/>
          </a:xfrm>
          <a:prstGeom prst="rect">
            <a:avLst/>
          </a:prstGeom>
          <a:noFill/>
          <a:ln w="15875">
            <a:solidFill>
              <a:schemeClr val="tx1">
                <a:lumMod val="50000"/>
                <a:lumOff val="50000"/>
              </a:schemeClr>
            </a:solidFill>
          </a:ln>
        </p:spPr>
        <p:txBody>
          <a:bodyPr wrap="square" rtlCol="0">
            <a:spAutoFit/>
          </a:bodyPr>
          <a:lstStyle/>
          <a:p>
            <a:r>
              <a:rPr lang="en-US" sz="1600" b="1" i="1" dirty="0"/>
              <a:t>Summary of missing data:</a:t>
            </a:r>
            <a:endParaRPr lang="en-US" dirty="0"/>
          </a:p>
          <a:p>
            <a:endParaRPr lang="en-US" sz="1400" dirty="0"/>
          </a:p>
          <a:p>
            <a:pPr marL="285750" indent="-285750">
              <a:buFont typeface="Arial" panose="020B0604020202020204" pitchFamily="34" charset="0"/>
              <a:buChar char="•"/>
            </a:pPr>
            <a:r>
              <a:rPr lang="en-US" sz="1400" i="1" dirty="0"/>
              <a:t>Brewery Data Set</a:t>
            </a:r>
            <a:r>
              <a:rPr lang="en-US" sz="1400" dirty="0"/>
              <a:t>:  No missing data noted (no “NA’s”)</a:t>
            </a:r>
          </a:p>
          <a:p>
            <a:pPr marL="285750" indent="-285750">
              <a:buFont typeface="Arial" panose="020B0604020202020204" pitchFamily="34" charset="0"/>
              <a:buChar char="•"/>
            </a:pPr>
            <a:r>
              <a:rPr lang="en-US" sz="1400" i="1" dirty="0"/>
              <a:t>Beer Data Set:        </a:t>
            </a:r>
            <a:r>
              <a:rPr lang="en-US" sz="1400" dirty="0"/>
              <a:t>62 (2.5%) ABV Values &amp;1005 (42%) IBU Values Missing</a:t>
            </a:r>
          </a:p>
        </p:txBody>
      </p:sp>
      <p:sp>
        <p:nvSpPr>
          <p:cNvPr id="7" name="TextBox 6">
            <a:extLst>
              <a:ext uri="{FF2B5EF4-FFF2-40B4-BE49-F238E27FC236}">
                <a16:creationId xmlns:a16="http://schemas.microsoft.com/office/drawing/2014/main" id="{E54C9435-A37D-4727-B603-75E119EB627B}"/>
              </a:ext>
            </a:extLst>
          </p:cNvPr>
          <p:cNvSpPr txBox="1"/>
          <p:nvPr/>
        </p:nvSpPr>
        <p:spPr>
          <a:xfrm>
            <a:off x="3984977" y="2032237"/>
            <a:ext cx="7803499" cy="4462760"/>
          </a:xfrm>
          <a:prstGeom prst="rect">
            <a:avLst/>
          </a:prstGeom>
          <a:noFill/>
        </p:spPr>
        <p:txBody>
          <a:bodyPr wrap="square" rtlCol="0">
            <a:spAutoFit/>
          </a:bodyPr>
          <a:lstStyle/>
          <a:p>
            <a:pPr marL="285750" indent="-285750">
              <a:buFont typeface="Arial" panose="020B0604020202020204" pitchFamily="34" charset="0"/>
              <a:buChar char="•"/>
            </a:pPr>
            <a:r>
              <a:rPr lang="en-GB" sz="1400" dirty="0">
                <a:effectLst/>
                <a:ea typeface="Times New Roman" panose="02020603050405020304" pitchFamily="18" charset="0"/>
                <a:cs typeface="Times New Roman" panose="02020603050405020304" pitchFamily="18" charset="0"/>
              </a:rPr>
              <a:t>The beer and brewery data sets were joined using a left join on the </a:t>
            </a:r>
            <a:r>
              <a:rPr lang="en-GB" sz="1400" dirty="0" err="1">
                <a:effectLst/>
                <a:ea typeface="Times New Roman" panose="02020603050405020304" pitchFamily="18" charset="0"/>
                <a:cs typeface="Times New Roman" panose="02020603050405020304" pitchFamily="18" charset="0"/>
              </a:rPr>
              <a:t>Brewery_</a:t>
            </a:r>
            <a:r>
              <a:rPr lang="en-GB" sz="1400" dirty="0" err="1">
                <a:ea typeface="Times New Roman" panose="02020603050405020304" pitchFamily="18" charset="0"/>
                <a:cs typeface="Times New Roman" panose="02020603050405020304" pitchFamily="18" charset="0"/>
              </a:rPr>
              <a:t>id</a:t>
            </a:r>
            <a:r>
              <a:rPr lang="en-GB" sz="1400" dirty="0">
                <a:effectLst/>
                <a:ea typeface="Times New Roman" panose="02020603050405020304" pitchFamily="18" charset="0"/>
                <a:cs typeface="Times New Roman" panose="02020603050405020304" pitchFamily="18" charset="0"/>
              </a:rPr>
              <a:t> in the beer file and the </a:t>
            </a:r>
            <a:r>
              <a:rPr lang="en-GB" sz="1400" dirty="0" err="1">
                <a:effectLst/>
                <a:ea typeface="Times New Roman" panose="02020603050405020304" pitchFamily="18" charset="0"/>
                <a:cs typeface="Times New Roman" panose="02020603050405020304" pitchFamily="18" charset="0"/>
              </a:rPr>
              <a:t>Brew_ID</a:t>
            </a:r>
            <a:r>
              <a:rPr lang="en-GB" sz="1400" dirty="0">
                <a:effectLst/>
                <a:ea typeface="Times New Roman" panose="02020603050405020304" pitchFamily="18" charset="0"/>
                <a:cs typeface="Times New Roman" panose="02020603050405020304" pitchFamily="18" charset="0"/>
              </a:rPr>
              <a:t>  column in the breweries file. No missing values were created as a result of this join and this allowed us to match each beer to the brewery that produced it.</a:t>
            </a:r>
          </a:p>
          <a:p>
            <a:pPr marL="285750" indent="-285750">
              <a:buFont typeface="Arial" panose="020B0604020202020204" pitchFamily="34" charset="0"/>
              <a:buChar char="•"/>
            </a:pPr>
            <a:endParaRPr lang="en-GB" sz="1400" dirty="0">
              <a:effectLs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ea typeface="Times New Roman" panose="02020603050405020304" pitchFamily="18" charset="0"/>
                <a:cs typeface="Times New Roman" panose="02020603050405020304" pitchFamily="18" charset="0"/>
              </a:rPr>
              <a:t>The missing ABV and IBU values were present in the beer data file from the beginning.</a:t>
            </a:r>
          </a:p>
          <a:p>
            <a:endParaRPr lang="en-GB" sz="1400" dirty="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effectLst/>
                <a:ea typeface="Times New Roman" panose="02020603050405020304" pitchFamily="18" charset="0"/>
                <a:cs typeface="Times New Roman" panose="02020603050405020304" pitchFamily="18" charset="0"/>
              </a:rPr>
              <a:t>The missing values were replaced with the mean ABV and IBU for each beer style.</a:t>
            </a:r>
          </a:p>
          <a:p>
            <a:pPr marL="285750" indent="-285750">
              <a:buFont typeface="Arial" panose="020B0604020202020204" pitchFamily="34" charset="0"/>
              <a:buChar char="•"/>
            </a:pPr>
            <a:endParaRPr lang="en-GB" sz="1400" dirty="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effectLst/>
                <a:ea typeface="Times New Roman" panose="02020603050405020304" pitchFamily="18" charset="0"/>
                <a:cs typeface="Times New Roman" panose="02020603050405020304" pitchFamily="18" charset="0"/>
              </a:rPr>
              <a:t>After this replacement process there were no missing values for ABV and only 52 (2.16%) missing values for IBU.</a:t>
            </a:r>
          </a:p>
          <a:p>
            <a:pPr marL="285750" indent="-285750">
              <a:buFont typeface="Arial" panose="020B0604020202020204" pitchFamily="34" charset="0"/>
              <a:buChar char="•"/>
            </a:pPr>
            <a:endParaRPr lang="en-GB" sz="1400" dirty="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effectLst/>
                <a:ea typeface="Times New Roman" panose="02020603050405020304" pitchFamily="18" charset="0"/>
                <a:cs typeface="Times New Roman" panose="02020603050405020304" pitchFamily="18" charset="0"/>
              </a:rPr>
              <a:t>The missing IBU values were either in very small amounts, 1 or 2 beers, or belonged to very sweet styles of beer such as ciders. We felt comfortable omitting these beers from our analysis.</a:t>
            </a:r>
          </a:p>
          <a:p>
            <a:pPr marL="285750" indent="-285750">
              <a:buFont typeface="Arial" panose="020B0604020202020204" pitchFamily="34" charset="0"/>
              <a:buChar char="•"/>
            </a:pPr>
            <a:endParaRPr lang="en-GB" sz="1400" dirty="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effectLst/>
                <a:ea typeface="Times New Roman" panose="02020603050405020304" pitchFamily="18" charset="0"/>
                <a:cs typeface="Times New Roman" panose="02020603050405020304" pitchFamily="18" charset="0"/>
              </a:rPr>
              <a:t>While there did not appear to be outliers skewing the mean, the mean must be used with caution. Extreme values can pull the mean in one direction or the other.</a:t>
            </a:r>
          </a:p>
          <a:p>
            <a:pPr marL="285750" indent="-285750">
              <a:buFont typeface="Arial" panose="020B0604020202020204" pitchFamily="34" charset="0"/>
              <a:buChar char="•"/>
            </a:pPr>
            <a:endParaRPr lang="en-GB" sz="1400" dirty="0">
              <a:effectLst/>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88742301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9752" y="217761"/>
            <a:ext cx="6415512" cy="153897"/>
          </a:xfrm>
        </p:spPr>
        <p:txBody>
          <a:bodyPr>
            <a:normAutofit fontScale="90000"/>
          </a:bodyPr>
          <a:lstStyle/>
          <a:p>
            <a:r>
              <a:rPr lang="en-US" sz="1600" b="1" i="1" dirty="0"/>
              <a:t>Number of Craft Breweries By State</a:t>
            </a: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1" name="Picture 10">
            <a:extLst>
              <a:ext uri="{FF2B5EF4-FFF2-40B4-BE49-F238E27FC236}">
                <a16:creationId xmlns:a16="http://schemas.microsoft.com/office/drawing/2014/main" id="{FE4DD823-48EB-4F66-A24D-35FDA79908B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2809" y="1942273"/>
            <a:ext cx="8082455" cy="3470555"/>
          </a:xfrm>
          <a:prstGeom prst="rect">
            <a:avLst/>
          </a:prstGeom>
          <a:noFill/>
          <a:ln>
            <a:noFill/>
          </a:ln>
        </p:spPr>
      </p:pic>
      <p:sp>
        <p:nvSpPr>
          <p:cNvPr id="4" name="TextBox 3">
            <a:extLst>
              <a:ext uri="{FF2B5EF4-FFF2-40B4-BE49-F238E27FC236}">
                <a16:creationId xmlns:a16="http://schemas.microsoft.com/office/drawing/2014/main" id="{4FE44E5B-6053-47A7-9175-953C95492A4D}"/>
              </a:ext>
            </a:extLst>
          </p:cNvPr>
          <p:cNvSpPr txBox="1"/>
          <p:nvPr/>
        </p:nvSpPr>
        <p:spPr>
          <a:xfrm>
            <a:off x="4109545" y="879004"/>
            <a:ext cx="7885719" cy="646331"/>
          </a:xfrm>
          <a:prstGeom prst="rect">
            <a:avLst/>
          </a:prstGeom>
          <a:noFill/>
        </p:spPr>
        <p:txBody>
          <a:bodyPr wrap="square" rtlCol="0">
            <a:spAutoFit/>
          </a:bodyPr>
          <a:lstStyle/>
          <a:p>
            <a:r>
              <a:rPr lang="en-US" dirty="0"/>
              <a:t>We plotted how many breweries were present in each state out of the 558 total breweries we had data for:</a:t>
            </a:r>
          </a:p>
        </p:txBody>
      </p:sp>
    </p:spTree>
    <p:extLst>
      <p:ext uri="{BB962C8B-B14F-4D97-AF65-F5344CB8AC3E}">
        <p14:creationId xmlns:p14="http://schemas.microsoft.com/office/powerpoint/2010/main" val="265699584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9752" y="232756"/>
            <a:ext cx="6415512" cy="91709"/>
          </a:xfrm>
        </p:spPr>
        <p:txBody>
          <a:bodyPr>
            <a:normAutofit fontScale="90000"/>
          </a:bodyPr>
          <a:lstStyle/>
          <a:p>
            <a:r>
              <a:rPr lang="en-US" sz="1600" b="1" i="1" dirty="0"/>
              <a:t>Median ABV and IBU by State  </a:t>
            </a: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9" name="Picture 8">
            <a:extLst>
              <a:ext uri="{FF2B5EF4-FFF2-40B4-BE49-F238E27FC236}">
                <a16:creationId xmlns:a16="http://schemas.microsoft.com/office/drawing/2014/main" id="{F6FF7CE7-EF39-4CF1-AC8D-15F090626A3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1263" y="1478266"/>
            <a:ext cx="7695866" cy="3680598"/>
          </a:xfrm>
          <a:prstGeom prst="rect">
            <a:avLst/>
          </a:prstGeom>
          <a:noFill/>
          <a:ln>
            <a:noFill/>
          </a:ln>
        </p:spPr>
      </p:pic>
      <p:sp>
        <p:nvSpPr>
          <p:cNvPr id="4" name="TextBox 3">
            <a:extLst>
              <a:ext uri="{FF2B5EF4-FFF2-40B4-BE49-F238E27FC236}">
                <a16:creationId xmlns:a16="http://schemas.microsoft.com/office/drawing/2014/main" id="{DB2A04B9-0895-4B5B-9603-035B438B158D}"/>
              </a:ext>
            </a:extLst>
          </p:cNvPr>
          <p:cNvSpPr txBox="1"/>
          <p:nvPr/>
        </p:nvSpPr>
        <p:spPr>
          <a:xfrm>
            <a:off x="3951264" y="619432"/>
            <a:ext cx="7695866" cy="646331"/>
          </a:xfrm>
          <a:prstGeom prst="rect">
            <a:avLst/>
          </a:prstGeom>
          <a:noFill/>
        </p:spPr>
        <p:txBody>
          <a:bodyPr wrap="square" rtlCol="0">
            <a:spAutoFit/>
          </a:bodyPr>
          <a:lstStyle/>
          <a:p>
            <a:r>
              <a:rPr lang="en-US" dirty="0"/>
              <a:t>The following charts show the median (middle) ABV and IBU across all beer styles for each state</a:t>
            </a:r>
          </a:p>
        </p:txBody>
      </p:sp>
    </p:spTree>
    <p:extLst>
      <p:ext uri="{BB962C8B-B14F-4D97-AF65-F5344CB8AC3E}">
        <p14:creationId xmlns:p14="http://schemas.microsoft.com/office/powerpoint/2010/main" val="404745047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9752" y="232756"/>
            <a:ext cx="6415512" cy="91709"/>
          </a:xfrm>
        </p:spPr>
        <p:txBody>
          <a:bodyPr>
            <a:normAutofit fontScale="90000"/>
          </a:bodyPr>
          <a:lstStyle/>
          <a:p>
            <a:r>
              <a:rPr lang="en-US" sz="1600" b="1" i="1" dirty="0"/>
              <a:t>Maximum abv and </a:t>
            </a:r>
            <a:r>
              <a:rPr lang="en-US" sz="1600" b="1" i="1" dirty="0" err="1"/>
              <a:t>ibu</a:t>
            </a:r>
            <a:r>
              <a:rPr lang="en-US" sz="1600" b="1" i="1" dirty="0"/>
              <a:t>  </a:t>
            </a: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DB2A04B9-0895-4B5B-9603-035B438B158D}"/>
              </a:ext>
            </a:extLst>
          </p:cNvPr>
          <p:cNvSpPr txBox="1"/>
          <p:nvPr/>
        </p:nvSpPr>
        <p:spPr>
          <a:xfrm>
            <a:off x="3951263" y="906815"/>
            <a:ext cx="769586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Looking across all beer styles we found the following beers that represented the maximum ABV and maximum IBU 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beer with the maximum ABV at 12.8%:</a:t>
            </a:r>
          </a:p>
          <a:p>
            <a:pPr marL="742950" lvl="1" indent="-285750">
              <a:buFont typeface="Arial" panose="020B0604020202020204" pitchFamily="34" charset="0"/>
              <a:buChar char="•"/>
            </a:pPr>
            <a:r>
              <a:rPr lang="en-US" dirty="0"/>
              <a:t>Lee Hill Series Vol. 5 – Belgian Style </a:t>
            </a:r>
            <a:r>
              <a:rPr lang="en-US" dirty="0" err="1"/>
              <a:t>Quadrupel</a:t>
            </a:r>
            <a:r>
              <a:rPr lang="en-US" dirty="0"/>
              <a:t> Ale</a:t>
            </a:r>
          </a:p>
          <a:p>
            <a:pPr marL="742950" lvl="1" indent="-285750">
              <a:buFont typeface="Arial" panose="020B0604020202020204" pitchFamily="34" charset="0"/>
              <a:buChar char="•"/>
            </a:pPr>
            <a:r>
              <a:rPr lang="en-US" dirty="0" err="1"/>
              <a:t>Quadrupel</a:t>
            </a:r>
            <a:r>
              <a:rPr lang="en-US" dirty="0"/>
              <a:t> (Quad)</a:t>
            </a:r>
          </a:p>
          <a:p>
            <a:pPr marL="742950" lvl="1" indent="-285750">
              <a:buFont typeface="Arial" panose="020B0604020202020204" pitchFamily="34" charset="0"/>
              <a:buChar char="•"/>
            </a:pPr>
            <a:r>
              <a:rPr lang="en-US" dirty="0"/>
              <a:t>Upslope Brewing Company Boulder, CO</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beer with the maximum IBV at 138:</a:t>
            </a:r>
          </a:p>
          <a:p>
            <a:pPr marL="742950" lvl="1" indent="-285750">
              <a:buFont typeface="Arial" panose="020B0604020202020204" pitchFamily="34" charset="0"/>
              <a:buChar char="•"/>
            </a:pPr>
            <a:r>
              <a:rPr lang="en-US" dirty="0"/>
              <a:t>Bitter Bitch Imperial IPA</a:t>
            </a:r>
          </a:p>
          <a:p>
            <a:pPr marL="742950" lvl="1" indent="-285750">
              <a:buFont typeface="Arial" panose="020B0604020202020204" pitchFamily="34" charset="0"/>
              <a:buChar char="•"/>
            </a:pPr>
            <a:r>
              <a:rPr lang="en-US" dirty="0"/>
              <a:t>American Double / Imperial IPA</a:t>
            </a:r>
          </a:p>
          <a:p>
            <a:pPr marL="742950" lvl="1" indent="-285750">
              <a:buFont typeface="Arial" panose="020B0604020202020204" pitchFamily="34" charset="0"/>
              <a:buChar char="•"/>
            </a:pPr>
            <a:r>
              <a:rPr lang="en-US" dirty="0"/>
              <a:t>Astoria Brewing Company </a:t>
            </a:r>
            <a:r>
              <a:rPr lang="en-US" dirty="0" err="1"/>
              <a:t>Astoria,OR</a:t>
            </a:r>
            <a:endParaRPr lang="en-US" dirty="0"/>
          </a:p>
        </p:txBody>
      </p:sp>
    </p:spTree>
    <p:extLst>
      <p:ext uri="{BB962C8B-B14F-4D97-AF65-F5344CB8AC3E}">
        <p14:creationId xmlns:p14="http://schemas.microsoft.com/office/powerpoint/2010/main" val="354338165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577853" y="173012"/>
            <a:ext cx="6415512" cy="133004"/>
          </a:xfrm>
        </p:spPr>
        <p:txBody>
          <a:bodyPr>
            <a:normAutofit fontScale="90000"/>
          </a:bodyPr>
          <a:lstStyle/>
          <a:p>
            <a:br>
              <a:rPr lang="en-US" sz="1600" b="1" i="1" dirty="0"/>
            </a:br>
            <a:r>
              <a:rPr lang="en-US" sz="1600" b="1" i="1" dirty="0"/>
              <a:t>Summary Statics FOR ABV</a:t>
            </a: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479028"/>
            <a:ext cx="7885719" cy="5065563"/>
          </a:xfrm>
        </p:spPr>
        <p:txBody>
          <a:bodyPr>
            <a:normAutofit/>
          </a:bodyPr>
          <a:lstStyle/>
          <a:p>
            <a:pPr>
              <a:lnSpc>
                <a:spcPct val="100000"/>
              </a:lnSpc>
            </a:pPr>
            <a:r>
              <a:rPr lang="en-US" sz="2000" dirty="0"/>
              <a:t>We next explored some summary statistics for ABV across all beer styles:</a:t>
            </a:r>
          </a:p>
          <a:p>
            <a:pPr lvl="1">
              <a:lnSpc>
                <a:spcPct val="100000"/>
              </a:lnSpc>
            </a:pPr>
            <a:r>
              <a:rPr lang="en-US" sz="1800" dirty="0"/>
              <a:t>The minimum ABV found was 0.1%</a:t>
            </a:r>
          </a:p>
          <a:p>
            <a:pPr marL="457200" lvl="1" indent="0">
              <a:lnSpc>
                <a:spcPct val="100000"/>
              </a:lnSpc>
              <a:buNone/>
            </a:pPr>
            <a:endParaRPr lang="en-US" sz="1800" dirty="0"/>
          </a:p>
          <a:p>
            <a:pPr lvl="1">
              <a:lnSpc>
                <a:spcPct val="100000"/>
              </a:lnSpc>
            </a:pPr>
            <a:r>
              <a:rPr lang="en-US" sz="1800" dirty="0"/>
              <a:t>The maximum ABV found was 12.8%</a:t>
            </a:r>
          </a:p>
          <a:p>
            <a:pPr marL="457200" lvl="1" indent="0">
              <a:lnSpc>
                <a:spcPct val="100000"/>
              </a:lnSpc>
              <a:buNone/>
            </a:pPr>
            <a:endParaRPr lang="en-US" sz="1800" dirty="0"/>
          </a:p>
          <a:p>
            <a:pPr lvl="1">
              <a:lnSpc>
                <a:spcPct val="100000"/>
              </a:lnSpc>
            </a:pPr>
            <a:r>
              <a:rPr lang="en-US" sz="1800" dirty="0"/>
              <a:t>The median ABV was 5.6%</a:t>
            </a:r>
          </a:p>
          <a:p>
            <a:pPr lvl="1">
              <a:lnSpc>
                <a:spcPct val="100000"/>
              </a:lnSpc>
            </a:pPr>
            <a:endParaRPr lang="en-US" sz="1800" dirty="0"/>
          </a:p>
          <a:p>
            <a:pPr lvl="1">
              <a:lnSpc>
                <a:spcPct val="100000"/>
              </a:lnSpc>
            </a:pPr>
            <a:r>
              <a:rPr lang="en-US" sz="1800" dirty="0"/>
              <a:t>The mean ABV was 5.98%</a:t>
            </a:r>
          </a:p>
          <a:p>
            <a:pPr marL="457200" lvl="1" indent="0">
              <a:lnSpc>
                <a:spcPct val="100000"/>
              </a:lnSpc>
              <a:buNone/>
            </a:pPr>
            <a:endParaRPr lang="en-US" sz="1800" dirty="0"/>
          </a:p>
          <a:p>
            <a:pPr lvl="1">
              <a:lnSpc>
                <a:spcPct val="100000"/>
              </a:lnSpc>
            </a:pPr>
            <a:r>
              <a:rPr lang="en-US" sz="1800" dirty="0"/>
              <a:t>Most beers fall between 5% and 6.7% ABV</a:t>
            </a:r>
          </a:p>
        </p:txBody>
      </p:sp>
      <p:graphicFrame>
        <p:nvGraphicFramePr>
          <p:cNvPr id="5" name="Table 4">
            <a:extLst>
              <a:ext uri="{FF2B5EF4-FFF2-40B4-BE49-F238E27FC236}">
                <a16:creationId xmlns:a16="http://schemas.microsoft.com/office/drawing/2014/main" id="{84874FD0-0122-43CB-9802-BF3B3543FDFB}"/>
              </a:ext>
            </a:extLst>
          </p:cNvPr>
          <p:cNvGraphicFramePr>
            <a:graphicFrameLocks noGrp="1"/>
          </p:cNvGraphicFramePr>
          <p:nvPr>
            <p:extLst>
              <p:ext uri="{D42A27DB-BD31-4B8C-83A1-F6EECF244321}">
                <p14:modId xmlns:p14="http://schemas.microsoft.com/office/powerpoint/2010/main" val="2285819438"/>
              </p:ext>
            </p:extLst>
          </p:nvPr>
        </p:nvGraphicFramePr>
        <p:xfrm>
          <a:off x="4166852" y="4402816"/>
          <a:ext cx="7662687" cy="1072055"/>
        </p:xfrm>
        <a:graphic>
          <a:graphicData uri="http://schemas.openxmlformats.org/drawingml/2006/table">
            <a:tbl>
              <a:tblPr firstRow="1" bandRow="1">
                <a:tableStyleId>{5C22544A-7EE6-4342-B048-85BDC9FD1C3A}</a:tableStyleId>
              </a:tblPr>
              <a:tblGrid>
                <a:gridCol w="1012850">
                  <a:extLst>
                    <a:ext uri="{9D8B030D-6E8A-4147-A177-3AD203B41FA5}">
                      <a16:colId xmlns:a16="http://schemas.microsoft.com/office/drawing/2014/main" val="1575952513"/>
                    </a:ext>
                  </a:extLst>
                </a:gridCol>
                <a:gridCol w="743276">
                  <a:extLst>
                    <a:ext uri="{9D8B030D-6E8A-4147-A177-3AD203B41FA5}">
                      <a16:colId xmlns:a16="http://schemas.microsoft.com/office/drawing/2014/main" val="456957441"/>
                    </a:ext>
                  </a:extLst>
                </a:gridCol>
                <a:gridCol w="1030210">
                  <a:extLst>
                    <a:ext uri="{9D8B030D-6E8A-4147-A177-3AD203B41FA5}">
                      <a16:colId xmlns:a16="http://schemas.microsoft.com/office/drawing/2014/main" val="2158818480"/>
                    </a:ext>
                  </a:extLst>
                </a:gridCol>
                <a:gridCol w="1150425">
                  <a:extLst>
                    <a:ext uri="{9D8B030D-6E8A-4147-A177-3AD203B41FA5}">
                      <a16:colId xmlns:a16="http://schemas.microsoft.com/office/drawing/2014/main" val="2502576633"/>
                    </a:ext>
                  </a:extLst>
                </a:gridCol>
                <a:gridCol w="903136">
                  <a:extLst>
                    <a:ext uri="{9D8B030D-6E8A-4147-A177-3AD203B41FA5}">
                      <a16:colId xmlns:a16="http://schemas.microsoft.com/office/drawing/2014/main" val="2498923786"/>
                    </a:ext>
                  </a:extLst>
                </a:gridCol>
                <a:gridCol w="812825">
                  <a:extLst>
                    <a:ext uri="{9D8B030D-6E8A-4147-A177-3AD203B41FA5}">
                      <a16:colId xmlns:a16="http://schemas.microsoft.com/office/drawing/2014/main" val="3700775293"/>
                    </a:ext>
                  </a:extLst>
                </a:gridCol>
                <a:gridCol w="1049898">
                  <a:extLst>
                    <a:ext uri="{9D8B030D-6E8A-4147-A177-3AD203B41FA5}">
                      <a16:colId xmlns:a16="http://schemas.microsoft.com/office/drawing/2014/main" val="247876573"/>
                    </a:ext>
                  </a:extLst>
                </a:gridCol>
                <a:gridCol w="960067">
                  <a:extLst>
                    <a:ext uri="{9D8B030D-6E8A-4147-A177-3AD203B41FA5}">
                      <a16:colId xmlns:a16="http://schemas.microsoft.com/office/drawing/2014/main" val="1999363073"/>
                    </a:ext>
                  </a:extLst>
                </a:gridCol>
              </a:tblGrid>
              <a:tr h="682217">
                <a:tc>
                  <a:txBody>
                    <a:bodyPr/>
                    <a:lstStyle/>
                    <a:p>
                      <a:pPr algn="ctr"/>
                      <a:r>
                        <a:rPr lang="en-US" dirty="0"/>
                        <a:t>Min</a:t>
                      </a:r>
                      <a:endParaRPr lang="en-GB" dirty="0"/>
                    </a:p>
                  </a:txBody>
                  <a:tcPr/>
                </a:tc>
                <a:tc>
                  <a:txBody>
                    <a:bodyPr/>
                    <a:lstStyle/>
                    <a:p>
                      <a:pPr algn="ctr"/>
                      <a:r>
                        <a:rPr lang="en-US" dirty="0"/>
                        <a:t>1</a:t>
                      </a:r>
                      <a:r>
                        <a:rPr lang="en-US" baseline="30000" dirty="0"/>
                        <a:t>st</a:t>
                      </a:r>
                      <a:r>
                        <a:rPr lang="en-US" dirty="0"/>
                        <a:t> Qu.</a:t>
                      </a:r>
                      <a:endParaRPr lang="en-GB" dirty="0"/>
                    </a:p>
                  </a:txBody>
                  <a:tcPr/>
                </a:tc>
                <a:tc>
                  <a:txBody>
                    <a:bodyPr/>
                    <a:lstStyle/>
                    <a:p>
                      <a:pPr algn="ctr"/>
                      <a:r>
                        <a:rPr lang="en-US" dirty="0"/>
                        <a:t>Median </a:t>
                      </a:r>
                      <a:endParaRPr lang="en-GB" dirty="0"/>
                    </a:p>
                  </a:txBody>
                  <a:tcPr/>
                </a:tc>
                <a:tc>
                  <a:txBody>
                    <a:bodyPr/>
                    <a:lstStyle/>
                    <a:p>
                      <a:pPr algn="ctr"/>
                      <a:r>
                        <a:rPr lang="en-US" dirty="0"/>
                        <a:t>Mean</a:t>
                      </a:r>
                      <a:endParaRPr lang="en-GB" dirty="0"/>
                    </a:p>
                  </a:txBody>
                  <a:tcPr/>
                </a:tc>
                <a:tc>
                  <a:txBody>
                    <a:bodyPr/>
                    <a:lstStyle/>
                    <a:p>
                      <a:pPr algn="ctr"/>
                      <a:r>
                        <a:rPr lang="en-US" dirty="0"/>
                        <a:t>3</a:t>
                      </a:r>
                      <a:r>
                        <a:rPr lang="en-US" baseline="30000" dirty="0"/>
                        <a:t>rd</a:t>
                      </a:r>
                      <a:r>
                        <a:rPr lang="en-US" dirty="0"/>
                        <a:t> Qu.</a:t>
                      </a:r>
                      <a:endParaRPr lang="en-GB" dirty="0"/>
                    </a:p>
                  </a:txBody>
                  <a:tcPr/>
                </a:tc>
                <a:tc>
                  <a:txBody>
                    <a:bodyPr/>
                    <a:lstStyle/>
                    <a:p>
                      <a:pPr algn="ctr"/>
                      <a:r>
                        <a:rPr lang="en-US" dirty="0"/>
                        <a:t>Max</a:t>
                      </a:r>
                      <a:endParaRPr lang="en-GB" dirty="0"/>
                    </a:p>
                  </a:txBody>
                  <a:tcPr/>
                </a:tc>
                <a:tc>
                  <a:txBody>
                    <a:bodyPr/>
                    <a:lstStyle/>
                    <a:p>
                      <a:pPr algn="ctr"/>
                      <a:r>
                        <a:rPr lang="en-US" dirty="0"/>
                        <a:t>NA # </a:t>
                      </a:r>
                      <a:endParaRPr lang="en-GB" dirty="0"/>
                    </a:p>
                  </a:txBody>
                  <a:tcPr/>
                </a:tc>
                <a:tc>
                  <a:txBody>
                    <a:bodyPr/>
                    <a:lstStyle/>
                    <a:p>
                      <a:pPr algn="ctr"/>
                      <a:r>
                        <a:rPr lang="en-US" dirty="0"/>
                        <a:t>Std Dev</a:t>
                      </a:r>
                      <a:endParaRPr lang="en-GB" dirty="0"/>
                    </a:p>
                  </a:txBody>
                  <a:tcPr/>
                </a:tc>
                <a:extLst>
                  <a:ext uri="{0D108BD9-81ED-4DB2-BD59-A6C34878D82A}">
                    <a16:rowId xmlns:a16="http://schemas.microsoft.com/office/drawing/2014/main" val="516838286"/>
                  </a:ext>
                </a:extLst>
              </a:tr>
              <a:tr h="389838">
                <a:tc>
                  <a:txBody>
                    <a:bodyPr/>
                    <a:lstStyle/>
                    <a:p>
                      <a:pPr algn="ctr"/>
                      <a:r>
                        <a:rPr lang="en-US" dirty="0"/>
                        <a:t>0.0010</a:t>
                      </a:r>
                      <a:endParaRPr lang="en-GB" dirty="0"/>
                    </a:p>
                  </a:txBody>
                  <a:tcPr/>
                </a:tc>
                <a:tc>
                  <a:txBody>
                    <a:bodyPr/>
                    <a:lstStyle/>
                    <a:p>
                      <a:pPr algn="ctr"/>
                      <a:r>
                        <a:rPr lang="en-US" dirty="0"/>
                        <a:t>0.05</a:t>
                      </a:r>
                      <a:endParaRPr lang="en-GB" dirty="0"/>
                    </a:p>
                  </a:txBody>
                  <a:tcPr/>
                </a:tc>
                <a:tc>
                  <a:txBody>
                    <a:bodyPr/>
                    <a:lstStyle/>
                    <a:p>
                      <a:pPr algn="ctr"/>
                      <a:r>
                        <a:rPr lang="en-US" dirty="0"/>
                        <a:t>0.056</a:t>
                      </a:r>
                      <a:endParaRPr lang="en-GB" dirty="0"/>
                    </a:p>
                  </a:txBody>
                  <a:tcPr/>
                </a:tc>
                <a:tc>
                  <a:txBody>
                    <a:bodyPr/>
                    <a:lstStyle/>
                    <a:p>
                      <a:pPr algn="ctr"/>
                      <a:r>
                        <a:rPr lang="en-US" dirty="0"/>
                        <a:t>0.05977</a:t>
                      </a:r>
                      <a:endParaRPr lang="en-GB" dirty="0"/>
                    </a:p>
                  </a:txBody>
                  <a:tcPr/>
                </a:tc>
                <a:tc>
                  <a:txBody>
                    <a:bodyPr/>
                    <a:lstStyle/>
                    <a:p>
                      <a:pPr algn="ctr"/>
                      <a:r>
                        <a:rPr lang="en-US" dirty="0"/>
                        <a:t>0.67</a:t>
                      </a:r>
                      <a:endParaRPr lang="en-GB" dirty="0"/>
                    </a:p>
                  </a:txBody>
                  <a:tcPr/>
                </a:tc>
                <a:tc>
                  <a:txBody>
                    <a:bodyPr/>
                    <a:lstStyle/>
                    <a:p>
                      <a:pPr algn="ctr"/>
                      <a:r>
                        <a:rPr lang="en-US" dirty="0"/>
                        <a:t>.128</a:t>
                      </a:r>
                      <a:endParaRPr lang="en-GB" dirty="0"/>
                    </a:p>
                  </a:txBody>
                  <a:tcPr/>
                </a:tc>
                <a:tc>
                  <a:txBody>
                    <a:bodyPr/>
                    <a:lstStyle/>
                    <a:p>
                      <a:pPr algn="ctr"/>
                      <a:r>
                        <a:rPr lang="en-US" dirty="0"/>
                        <a:t>62</a:t>
                      </a:r>
                      <a:endParaRPr lang="en-GB" dirty="0"/>
                    </a:p>
                  </a:txBody>
                  <a:tcPr/>
                </a:tc>
                <a:tc>
                  <a:txBody>
                    <a:bodyPr/>
                    <a:lstStyle/>
                    <a:p>
                      <a:pPr algn="ctr"/>
                      <a:r>
                        <a:rPr lang="en-US" dirty="0"/>
                        <a:t>0.0135</a:t>
                      </a:r>
                      <a:endParaRPr lang="en-GB" dirty="0"/>
                    </a:p>
                  </a:txBody>
                  <a:tcPr/>
                </a:tc>
                <a:extLst>
                  <a:ext uri="{0D108BD9-81ED-4DB2-BD59-A6C34878D82A}">
                    <a16:rowId xmlns:a16="http://schemas.microsoft.com/office/drawing/2014/main" val="3486147323"/>
                  </a:ext>
                </a:extLst>
              </a:tr>
            </a:tbl>
          </a:graphicData>
        </a:graphic>
      </p:graphicFrame>
    </p:spTree>
    <p:extLst>
      <p:ext uri="{BB962C8B-B14F-4D97-AF65-F5344CB8AC3E}">
        <p14:creationId xmlns:p14="http://schemas.microsoft.com/office/powerpoint/2010/main" val="15549380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496607" y="117524"/>
            <a:ext cx="6415512" cy="97608"/>
          </a:xfrm>
        </p:spPr>
        <p:txBody>
          <a:bodyPr>
            <a:normAutofit fontScale="90000"/>
          </a:bodyPr>
          <a:lstStyle/>
          <a:p>
            <a:br>
              <a:rPr lang="en-US" sz="1600" b="1" i="1" dirty="0"/>
            </a:br>
            <a:br>
              <a:rPr lang="en-US" sz="1600" b="1" i="1" dirty="0"/>
            </a:br>
            <a:br>
              <a:rPr lang="en-US" sz="1600" b="1" i="1" dirty="0"/>
            </a:br>
            <a:r>
              <a:rPr lang="en-US" sz="1600" b="1" i="1" dirty="0"/>
              <a:t>distribution of Abv across all beers</a:t>
            </a:r>
            <a:br>
              <a:rPr lang="en-US" sz="1600" b="1" i="1" dirty="0"/>
            </a:b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074" name="Picture 2">
            <a:extLst>
              <a:ext uri="{FF2B5EF4-FFF2-40B4-BE49-F238E27FC236}">
                <a16:creationId xmlns:a16="http://schemas.microsoft.com/office/drawing/2014/main" id="{2C4896D6-F312-418E-B9D6-A35C088D9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1122" y="2732614"/>
            <a:ext cx="8000997" cy="24002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AA3C87-8096-48DA-9798-E6E9FB36BF14}"/>
              </a:ext>
            </a:extLst>
          </p:cNvPr>
          <p:cNvSpPr txBox="1"/>
          <p:nvPr/>
        </p:nvSpPr>
        <p:spPr>
          <a:xfrm>
            <a:off x="3911123" y="843608"/>
            <a:ext cx="8000996" cy="1477328"/>
          </a:xfrm>
          <a:prstGeom prst="rect">
            <a:avLst/>
          </a:prstGeom>
          <a:noFill/>
        </p:spPr>
        <p:txBody>
          <a:bodyPr wrap="square" rtlCol="0">
            <a:spAutoFit/>
          </a:bodyPr>
          <a:lstStyle/>
          <a:p>
            <a:r>
              <a:rPr lang="en-US" dirty="0"/>
              <a:t>These plots show the distribution of ABV for all beer styles. Again, we see the majority of beers falling between 5% – 6.7% ABV</a:t>
            </a:r>
          </a:p>
          <a:p>
            <a:endParaRPr lang="en-US" dirty="0"/>
          </a:p>
          <a:p>
            <a:r>
              <a:rPr lang="en-US" dirty="0"/>
              <a:t>The boxplot shows us where our median ABV falls as well as showing other useful information such as outliers</a:t>
            </a:r>
          </a:p>
        </p:txBody>
      </p:sp>
    </p:spTree>
    <p:extLst>
      <p:ext uri="{BB962C8B-B14F-4D97-AF65-F5344CB8AC3E}">
        <p14:creationId xmlns:p14="http://schemas.microsoft.com/office/powerpoint/2010/main" val="200329663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384183" y="250454"/>
            <a:ext cx="6415512" cy="45719"/>
          </a:xfrm>
        </p:spPr>
        <p:txBody>
          <a:bodyPr>
            <a:normAutofit fontScale="90000"/>
          </a:bodyPr>
          <a:lstStyle/>
          <a:p>
            <a:br>
              <a:rPr lang="en-US" sz="1600" b="1" i="1" dirty="0"/>
            </a:br>
            <a:r>
              <a:rPr lang="en-US" sz="1600" b="1" i="1" dirty="0"/>
              <a:t>relationship between abv and </a:t>
            </a:r>
            <a:r>
              <a:rPr lang="en-US" sz="1600" b="1" i="1" dirty="0" err="1"/>
              <a:t>ibu</a:t>
            </a:r>
            <a:br>
              <a:rPr lang="en-US" sz="1600" b="1" i="1" dirty="0"/>
            </a:br>
            <a:br>
              <a:rPr lang="en-US" sz="1600" b="1" i="1" dirty="0"/>
            </a:br>
            <a:endParaRPr lang="en-US" sz="1600" b="1" i="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109545" y="1092539"/>
            <a:ext cx="7885719" cy="4452052"/>
          </a:xfrm>
        </p:spPr>
        <p:txBody>
          <a:bodyPr>
            <a:normAutofit/>
          </a:bodyPr>
          <a:lstStyle/>
          <a:p>
            <a:pPr marL="0" indent="0">
              <a:lnSpc>
                <a:spcPct val="100000"/>
              </a:lnSpc>
              <a:buNone/>
            </a:pPr>
            <a:endParaRPr lang="en-US" sz="2000" i="1" dirty="0"/>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076" name="Picture 4">
            <a:extLst>
              <a:ext uri="{FF2B5EF4-FFF2-40B4-BE49-F238E27FC236}">
                <a16:creationId xmlns:a16="http://schemas.microsoft.com/office/drawing/2014/main" id="{B5AAEF99-ADB3-4F15-BE7D-5FDBE73FF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356" y="3429000"/>
            <a:ext cx="4188446" cy="1594692"/>
          </a:xfrm>
          <a:prstGeom prst="rect">
            <a:avLst/>
          </a:prstGeom>
          <a:noFill/>
          <a:ln w="31750">
            <a:solidFill>
              <a:schemeClr val="accent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49EB9F-CF8E-4E7A-99B7-61D82934071D}"/>
              </a:ext>
            </a:extLst>
          </p:cNvPr>
          <p:cNvSpPr txBox="1"/>
          <p:nvPr/>
        </p:nvSpPr>
        <p:spPr>
          <a:xfrm>
            <a:off x="3687198" y="250454"/>
            <a:ext cx="843275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Scatter plot with missing data replacement: Little to no correlation between IBU and ABV:</a:t>
            </a:r>
          </a:p>
          <a:p>
            <a:pPr marL="742950" lvl="1" indent="-285750">
              <a:buFont typeface="Arial" panose="020B0604020202020204" pitchFamily="34" charset="0"/>
              <a:buChar char="•"/>
            </a:pPr>
            <a:r>
              <a:rPr lang="en-US" dirty="0"/>
              <a:t>For beers between roughly 0 and 25 IBU we see a gradual increase in the ABV</a:t>
            </a:r>
          </a:p>
          <a:p>
            <a:pPr marL="742950" lvl="1" indent="-285750">
              <a:buFont typeface="Arial" panose="020B0604020202020204" pitchFamily="34" charset="0"/>
              <a:buChar char="•"/>
            </a:pPr>
            <a:r>
              <a:rPr lang="en-US" dirty="0"/>
              <a:t>At 25 to 50 IBU the trend stays relatively consistent with ABV close to 5%</a:t>
            </a:r>
          </a:p>
          <a:p>
            <a:pPr marL="742950" lvl="1" indent="-285750">
              <a:buFont typeface="Arial" panose="020B0604020202020204" pitchFamily="34" charset="0"/>
              <a:buChar char="•"/>
            </a:pPr>
            <a:r>
              <a:rPr lang="en-US" dirty="0"/>
              <a:t>There is a stronger linear trend between 50 and 100 IBU with ABV increasing consistently</a:t>
            </a:r>
          </a:p>
          <a:p>
            <a:pPr marL="742950" lvl="1" indent="-285750">
              <a:buFont typeface="Arial" panose="020B0604020202020204" pitchFamily="34" charset="0"/>
              <a:buChar char="•"/>
            </a:pPr>
            <a:r>
              <a:rPr lang="en-US" dirty="0"/>
              <a:t>Over 100 IBU the relationship is fairly flat again</a:t>
            </a:r>
          </a:p>
          <a:p>
            <a:pPr marL="742950" lvl="1" indent="-285750">
              <a:buFont typeface="Arial" panose="020B0604020202020204" pitchFamily="34" charset="0"/>
              <a:buChar char="•"/>
            </a:pPr>
            <a:r>
              <a:rPr lang="en-US" dirty="0"/>
              <a:t>Replacement with means of large data amounts can skew data: thus, data without replacement also shown – weak correlation</a:t>
            </a:r>
          </a:p>
        </p:txBody>
      </p:sp>
      <p:pic>
        <p:nvPicPr>
          <p:cNvPr id="9" name="Picture 8">
            <a:extLst>
              <a:ext uri="{FF2B5EF4-FFF2-40B4-BE49-F238E27FC236}">
                <a16:creationId xmlns:a16="http://schemas.microsoft.com/office/drawing/2014/main" id="{D9CAF5F3-4974-47A1-A250-1B89185F29F4}"/>
              </a:ext>
            </a:extLst>
          </p:cNvPr>
          <p:cNvPicPr>
            <a:picLocks noChangeAspect="1"/>
          </p:cNvPicPr>
          <p:nvPr/>
        </p:nvPicPr>
        <p:blipFill>
          <a:blip r:embed="rId4"/>
          <a:stretch>
            <a:fillRect/>
          </a:stretch>
        </p:blipFill>
        <p:spPr>
          <a:xfrm>
            <a:off x="3858125" y="5133105"/>
            <a:ext cx="3299704" cy="1654709"/>
          </a:xfrm>
          <a:prstGeom prst="rect">
            <a:avLst/>
          </a:prstGeom>
          <a:ln w="31750">
            <a:solidFill>
              <a:schemeClr val="accent1"/>
            </a:solidFill>
          </a:ln>
        </p:spPr>
      </p:pic>
      <p:sp>
        <p:nvSpPr>
          <p:cNvPr id="11" name="TextBox 10">
            <a:extLst>
              <a:ext uri="{FF2B5EF4-FFF2-40B4-BE49-F238E27FC236}">
                <a16:creationId xmlns:a16="http://schemas.microsoft.com/office/drawing/2014/main" id="{22CA684C-595B-467E-BAEA-F9813868F238}"/>
              </a:ext>
            </a:extLst>
          </p:cNvPr>
          <p:cNvSpPr txBox="1"/>
          <p:nvPr/>
        </p:nvSpPr>
        <p:spPr>
          <a:xfrm>
            <a:off x="8225946" y="3303038"/>
            <a:ext cx="3769318" cy="461665"/>
          </a:xfrm>
          <a:prstGeom prst="rect">
            <a:avLst/>
          </a:prstGeom>
          <a:noFill/>
        </p:spPr>
        <p:txBody>
          <a:bodyPr wrap="square" rtlCol="0">
            <a:spAutoFit/>
          </a:bodyPr>
          <a:lstStyle/>
          <a:p>
            <a:r>
              <a:rPr lang="en-US" sz="1200" dirty="0"/>
              <a:t>Scatter plot: Replacement of</a:t>
            </a:r>
          </a:p>
          <a:p>
            <a:r>
              <a:rPr lang="en-US" sz="1200" dirty="0"/>
              <a:t>missing data with mean of similar beer styles</a:t>
            </a:r>
            <a:endParaRPr lang="en-GB" sz="1200" dirty="0"/>
          </a:p>
        </p:txBody>
      </p:sp>
      <p:sp>
        <p:nvSpPr>
          <p:cNvPr id="14" name="TextBox 13">
            <a:extLst>
              <a:ext uri="{FF2B5EF4-FFF2-40B4-BE49-F238E27FC236}">
                <a16:creationId xmlns:a16="http://schemas.microsoft.com/office/drawing/2014/main" id="{5E178766-2971-4E2D-9E9F-2AEAE5F33ADB}"/>
              </a:ext>
            </a:extLst>
          </p:cNvPr>
          <p:cNvSpPr txBox="1"/>
          <p:nvPr/>
        </p:nvSpPr>
        <p:spPr>
          <a:xfrm>
            <a:off x="7306887" y="5133105"/>
            <a:ext cx="4813068" cy="1877437"/>
          </a:xfrm>
          <a:prstGeom prst="rect">
            <a:avLst/>
          </a:prstGeom>
          <a:noFill/>
        </p:spPr>
        <p:txBody>
          <a:bodyPr wrap="square" rtlCol="0">
            <a:spAutoFit/>
          </a:bodyPr>
          <a:lstStyle/>
          <a:p>
            <a:r>
              <a:rPr lang="en-US" sz="1200" dirty="0"/>
              <a:t>Scatter plot: Without replacement</a:t>
            </a:r>
          </a:p>
          <a:p>
            <a:r>
              <a:rPr lang="en-US" sz="1200" dirty="0"/>
              <a:t>of missing data</a:t>
            </a:r>
          </a:p>
          <a:p>
            <a:r>
              <a:rPr lang="en-US" sz="1400" b="1" dirty="0"/>
              <a:t>r = 0.67 (weak correlation)</a:t>
            </a:r>
            <a:r>
              <a:rPr lang="en-GB" sz="1400" b="1" dirty="0"/>
              <a:t> </a:t>
            </a:r>
          </a:p>
          <a:p>
            <a:r>
              <a:rPr lang="en-GB" sz="1200" dirty="0"/>
              <a:t>IBU and ABV: t = 33.863, df = 1403, p-value &lt; 2.2e-16</a:t>
            </a:r>
          </a:p>
          <a:p>
            <a:r>
              <a:rPr lang="en-GB" sz="1200" dirty="0"/>
              <a:t>alternative hypothesis: true correlation is not equal to 0</a:t>
            </a:r>
          </a:p>
          <a:p>
            <a:r>
              <a:rPr lang="en-GB" sz="1200" dirty="0"/>
              <a:t>95 percent confidence interval:</a:t>
            </a:r>
          </a:p>
          <a:p>
            <a:r>
              <a:rPr lang="en-GB" sz="1200" dirty="0"/>
              <a:t> 0.6407982 0.6984238</a:t>
            </a:r>
          </a:p>
          <a:p>
            <a:r>
              <a:rPr lang="en-GB" sz="1200" dirty="0"/>
              <a:t>sample estimates: </a:t>
            </a:r>
            <a:r>
              <a:rPr lang="en-GB" sz="1200" dirty="0" err="1"/>
              <a:t>cor</a:t>
            </a:r>
            <a:r>
              <a:rPr lang="en-GB" sz="1200" dirty="0"/>
              <a:t>  0.6706215 </a:t>
            </a:r>
            <a:endParaRPr lang="en-US" sz="1200" dirty="0"/>
          </a:p>
          <a:p>
            <a:endParaRPr lang="en-GB" dirty="0"/>
          </a:p>
        </p:txBody>
      </p:sp>
      <p:pic>
        <p:nvPicPr>
          <p:cNvPr id="16" name="Picture 15" descr="Chart, histogram&#10;&#10;Description automatically generated">
            <a:extLst>
              <a:ext uri="{FF2B5EF4-FFF2-40B4-BE49-F238E27FC236}">
                <a16:creationId xmlns:a16="http://schemas.microsoft.com/office/drawing/2014/main" id="{4E127798-0474-4F02-8E9C-F827EDD4AA60}"/>
              </a:ext>
            </a:extLst>
          </p:cNvPr>
          <p:cNvPicPr>
            <a:picLocks noChangeAspect="1"/>
          </p:cNvPicPr>
          <p:nvPr/>
        </p:nvPicPr>
        <p:blipFill>
          <a:blip r:embed="rId5"/>
          <a:stretch>
            <a:fillRect/>
          </a:stretch>
        </p:blipFill>
        <p:spPr>
          <a:xfrm>
            <a:off x="8297991" y="3862481"/>
            <a:ext cx="3298264" cy="1172254"/>
          </a:xfrm>
          <a:prstGeom prst="rect">
            <a:avLst/>
          </a:prstGeom>
          <a:ln w="25400">
            <a:solidFill>
              <a:schemeClr val="accent1"/>
            </a:solidFill>
          </a:ln>
        </p:spPr>
      </p:pic>
    </p:spTree>
    <p:extLst>
      <p:ext uri="{BB962C8B-B14F-4D97-AF65-F5344CB8AC3E}">
        <p14:creationId xmlns:p14="http://schemas.microsoft.com/office/powerpoint/2010/main" val="360059657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Custom 1">
      <a:dk1>
        <a:sysClr val="windowText" lastClr="000000"/>
      </a:dk1>
      <a:lt1>
        <a:sysClr val="window" lastClr="FFFFFF"/>
      </a:lt1>
      <a:dk2>
        <a:srgbClr val="44546A"/>
      </a:dk2>
      <a:lt2>
        <a:srgbClr val="E7E6E6"/>
      </a:lt2>
      <a:accent1>
        <a:srgbClr val="13294B"/>
      </a:accent1>
      <a:accent2>
        <a:srgbClr val="C8102E"/>
      </a:accent2>
      <a:accent3>
        <a:srgbClr val="A5A5A5"/>
      </a:accent3>
      <a:accent4>
        <a:srgbClr val="FFC000"/>
      </a:accent4>
      <a:accent5>
        <a:srgbClr val="5B9BD5"/>
      </a:accent5>
      <a:accent6>
        <a:srgbClr val="70AD47"/>
      </a:accent6>
      <a:hlink>
        <a:srgbClr val="0563C1"/>
      </a:hlink>
      <a:folHlink>
        <a:srgbClr val="954F72"/>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8358</TotalTime>
  <Words>1352</Words>
  <Application>Microsoft Office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  craft brewery eda    Rob Pollock YouTube       </vt:lpstr>
      <vt:lpstr>Background Information</vt:lpstr>
      <vt:lpstr>Issues with Missing Data</vt:lpstr>
      <vt:lpstr>Number of Craft Breweries By State </vt:lpstr>
      <vt:lpstr>Median ABV and IBU by State   </vt:lpstr>
      <vt:lpstr>Maximum abv and ibu   </vt:lpstr>
      <vt:lpstr> Summary Statics FOR ABV </vt:lpstr>
      <vt:lpstr>   distribution of Abv across all beers   </vt:lpstr>
      <vt:lpstr> relationship between abv and ibu  </vt:lpstr>
      <vt:lpstr>Additional insights  </vt:lpstr>
      <vt:lpstr>  Additional Insight</vt:lpstr>
      <vt:lpstr>In summary  </vt:lpstr>
      <vt:lpstr>Youtube link  </vt:lpstr>
      <vt:lpstr>Thank you for your time    Rob Pollock You Tube Version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6306 Unit 8  Michael Burgess  Rob Pollock</dc:title>
  <dc:creator>Robert Pollock</dc:creator>
  <cp:lastModifiedBy>Mike Burgess</cp:lastModifiedBy>
  <cp:revision>62</cp:revision>
  <dcterms:created xsi:type="dcterms:W3CDTF">2021-02-21T21:42:36Z</dcterms:created>
  <dcterms:modified xsi:type="dcterms:W3CDTF">2021-03-06T20:44:37Z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