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20"/>
  </p:notesMasterIdLst>
  <p:sldIdLst>
    <p:sldId id="256" r:id="rId5"/>
    <p:sldId id="257" r:id="rId6"/>
    <p:sldId id="260" r:id="rId7"/>
    <p:sldId id="259" r:id="rId8"/>
    <p:sldId id="266" r:id="rId9"/>
    <p:sldId id="267" r:id="rId10"/>
    <p:sldId id="281" r:id="rId11"/>
    <p:sldId id="268" r:id="rId12"/>
    <p:sldId id="272" r:id="rId13"/>
    <p:sldId id="275" r:id="rId14"/>
    <p:sldId id="276" r:id="rId15"/>
    <p:sldId id="277" r:id="rId16"/>
    <p:sldId id="278" r:id="rId17"/>
    <p:sldId id="279" r:id="rId18"/>
    <p:sldId id="280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10" d="100"/>
          <a:sy n="110" d="100"/>
        </p:scale>
        <p:origin x="2190" y="1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E0A0D5-8F98-4CC1-A28E-021F0B6B475C}" type="datetimeFigureOut">
              <a:rPr lang="en-US" smtClean="0"/>
              <a:t>2/22/2021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03C52C-5E29-41AF-BAA3-8217E886DA0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9617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3A750590-9F9A-443B-9295-A3931D8194B1}" type="datetime1">
              <a:rPr lang="en-US" smtClean="0"/>
              <a:t>2/22/2021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5805F-452B-497C-9BD6-2CDB6902F369}" type="datetime1">
              <a:rPr lang="en-US" smtClean="0"/>
              <a:t>2/22/2021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D3F7C6B-C82D-4D42-9929-D6E7E11D9A64}" type="datetime1">
              <a:rPr lang="en-US" smtClean="0"/>
              <a:t>2/22/2021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0CF4779-62E8-4B21-A5D7-0AFB9DBD4358}" type="datetime1">
              <a:rPr lang="en-US" smtClean="0"/>
              <a:t>2/22/2021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F9D3375-5CD0-4576-BF96-ADFF24726FF8}" type="datetime1">
              <a:rPr lang="en-US" smtClean="0"/>
              <a:t>2/22/2021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CD1F8-971E-4F8C-8737-750C12E93E08}" type="datetime1">
              <a:rPr lang="en-US" smtClean="0"/>
              <a:t>2/22/2021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D1621-FA30-4D98-85E5-1409E6BEECDC}" type="datetime1">
              <a:rPr lang="en-US" smtClean="0"/>
              <a:t>2/22/2021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6F347-1B2F-4097-AEB5-4A26FB45D67A}" type="datetime1">
              <a:rPr lang="en-US" smtClean="0"/>
              <a:t>2/22/2021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CC1DEE0-34E5-4E0F-BEC1-4B8835F82CD1}" type="datetime1">
              <a:rPr lang="en-US" smtClean="0"/>
              <a:t>2/22/2021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5B4BE-627A-4EC1-99E1-6F1AA97AB802}" type="datetime1">
              <a:rPr lang="en-US" smtClean="0"/>
              <a:t>2/22/2021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8BFACF8-E63D-4673-A128-83547867BB7A}" type="datetime1">
              <a:rPr lang="en-US" smtClean="0"/>
              <a:t>2/22/2021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ED6AC-4FBA-40BD-BE75-20DB64DA4BAD}" type="datetime1">
              <a:rPr lang="en-US" smtClean="0"/>
              <a:t>2/22/2021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33C87-D201-458A-93C0-8EDD9AC92D93}" type="datetime1">
              <a:rPr lang="en-US" smtClean="0"/>
              <a:t>2/22/2021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E6829-5A25-485A-91B1-5D6D58BB9F23}" type="datetime1">
              <a:rPr lang="en-US" smtClean="0"/>
              <a:t>2/22/2021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2F5CD-23D0-4DD1-85B1-71F1825FB3EC}" type="datetime1">
              <a:rPr lang="en-US" smtClean="0"/>
              <a:t>2/22/2021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A5035-C284-496A-B076-BA73A8FA5D8B}" type="datetime1">
              <a:rPr lang="en-US" smtClean="0"/>
              <a:t>2/22/2021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EB420-1875-490A-8C4B-7AAB939FBE08}" type="datetime1">
              <a:rPr lang="en-US" smtClean="0"/>
              <a:t>2/22/2021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59126-4846-4E88-BDD9-5585CC877E47}" type="datetime1">
              <a:rPr lang="en-US" smtClean="0"/>
              <a:t>2/22/2021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50496C6C-A85F-426B-9ED1-3444166CE4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E5CD8D-E704-46A1-BC3E-9A644A9FF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2483" y="821265"/>
            <a:ext cx="6098705" cy="5222117"/>
          </a:xfrm>
        </p:spPr>
        <p:txBody>
          <a:bodyPr anchor="ctr">
            <a:normAutofit/>
          </a:bodyPr>
          <a:lstStyle/>
          <a:p>
            <a:pPr algn="r"/>
            <a:r>
              <a:rPr lang="en-US" sz="5400" dirty="0"/>
              <a:t>Budweiser </a:t>
            </a:r>
            <a:br>
              <a:rPr lang="en-US" sz="5400" dirty="0"/>
            </a:br>
            <a:r>
              <a:rPr lang="en-US" sz="5400" dirty="0"/>
              <a:t>craft brewery</a:t>
            </a:r>
            <a:br>
              <a:rPr lang="en-US" sz="5400" dirty="0"/>
            </a:br>
            <a:r>
              <a:rPr lang="en-US" sz="5400" dirty="0" err="1"/>
              <a:t>eda</a:t>
            </a:r>
            <a:br>
              <a:rPr lang="en-US" sz="5400" dirty="0"/>
            </a:br>
            <a:br>
              <a:rPr lang="en-US" sz="5400" dirty="0"/>
            </a:br>
            <a:r>
              <a:rPr lang="en-US" sz="2000" dirty="0"/>
              <a:t>Michael Burgess </a:t>
            </a:r>
            <a:br>
              <a:rPr lang="en-US" sz="2000" dirty="0"/>
            </a:br>
            <a:r>
              <a:rPr lang="en-US" sz="2000" dirty="0"/>
              <a:t>Rob Pollock   </a:t>
            </a:r>
            <a:br>
              <a:rPr lang="en-US" sz="5400" dirty="0"/>
            </a:br>
            <a:r>
              <a:rPr lang="en-US" sz="5400" dirty="0"/>
              <a:t> 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D0EF22F-5D3C-4240-8C32-1B20803E5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397108" y="1923563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D912EF34-0253-41FD-9940-D8FBB7DE74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7545075" y="2187578"/>
            <a:ext cx="6857999" cy="2482850"/>
          </a:xfrm>
          <a:prstGeom prst="rect">
            <a:avLst/>
          </a:prstGeom>
        </p:spPr>
      </p:pic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4BB9EF32-1F1F-45C0-A49A-38DAD21248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441" y="4941083"/>
            <a:ext cx="1477562" cy="1335878"/>
          </a:xfrm>
          <a:prstGeom prst="rect">
            <a:avLst/>
          </a:prstGeom>
        </p:spPr>
      </p:pic>
      <p:pic>
        <p:nvPicPr>
          <p:cNvPr id="6" name="Picture 5" descr="A red and white sign&#10;&#10;Description automatically generated with medium confidence">
            <a:extLst>
              <a:ext uri="{FF2B5EF4-FFF2-40B4-BE49-F238E27FC236}">
                <a16:creationId xmlns:a16="http://schemas.microsoft.com/office/drawing/2014/main" id="{05D029D8-DB87-4B90-9EFD-CA562026D3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9982" y="5163500"/>
            <a:ext cx="2624421" cy="858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6649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38A195E-584A-485A-BECD-66468900B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0177A7-740C-43C7-8F2D-BD7067F12C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F525AAA-82CE-4027-A26C-B0EFFD856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-1265719" y="2187575"/>
            <a:ext cx="6857999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4183" y="250454"/>
            <a:ext cx="6415512" cy="45719"/>
          </a:xfrm>
        </p:spPr>
        <p:txBody>
          <a:bodyPr>
            <a:normAutofit fontScale="90000"/>
          </a:bodyPr>
          <a:lstStyle/>
          <a:p>
            <a:br>
              <a:rPr lang="en-US" sz="1600" b="1" i="1" dirty="0"/>
            </a:br>
            <a:r>
              <a:rPr lang="en-US" sz="1600" b="1" i="1" dirty="0"/>
              <a:t>relationship between abv and </a:t>
            </a:r>
            <a:r>
              <a:rPr lang="en-US" sz="1600" b="1" i="1" dirty="0" err="1"/>
              <a:t>ibu</a:t>
            </a:r>
            <a:br>
              <a:rPr lang="en-US" sz="1600" b="1" i="1" dirty="0"/>
            </a:br>
            <a:br>
              <a:rPr lang="en-US" sz="1600" b="1" i="1" dirty="0"/>
            </a:br>
            <a:endParaRPr lang="en-US" sz="1600" b="1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41FAF-730D-47FE-9638-C05616C31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9545" y="1092539"/>
            <a:ext cx="7885719" cy="445205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endParaRPr lang="en-US" sz="2000" i="1" dirty="0"/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B5AAEF99-ADB3-4F15-BE7D-5FDBE73FF9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4239" y="3523460"/>
            <a:ext cx="8201025" cy="2460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149EB9F-CF8E-4E7A-99B7-61D82934071D}"/>
              </a:ext>
            </a:extLst>
          </p:cNvPr>
          <p:cNvSpPr txBox="1"/>
          <p:nvPr/>
        </p:nvSpPr>
        <p:spPr>
          <a:xfrm>
            <a:off x="3751963" y="749218"/>
            <a:ext cx="82010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appears that there is little to no correlation between IBU and ABV: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For beers between roughly 0 and 25 IBU we see a gradual increase in the ABV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At 25 to 50 IBU the trend stays relatively consistent with ABV close to 5%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There is a stronger linear trend between 50 and 100 IBU with ABV increasing consistently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Over 100 IBU the relationship is fairly flat again</a:t>
            </a:r>
          </a:p>
        </p:txBody>
      </p:sp>
    </p:spTree>
    <p:extLst>
      <p:ext uri="{BB962C8B-B14F-4D97-AF65-F5344CB8AC3E}">
        <p14:creationId xmlns:p14="http://schemas.microsoft.com/office/powerpoint/2010/main" val="36005965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38A195E-584A-485A-BECD-66468900B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0177A7-740C-43C7-8F2D-BD7067F12C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F525AAA-82CE-4027-A26C-B0EFFD856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-1265719" y="2187575"/>
            <a:ext cx="6857999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4183" y="250454"/>
            <a:ext cx="6415512" cy="147111"/>
          </a:xfrm>
        </p:spPr>
        <p:txBody>
          <a:bodyPr>
            <a:normAutofit fontScale="90000"/>
          </a:bodyPr>
          <a:lstStyle/>
          <a:p>
            <a:br>
              <a:rPr lang="en-US" sz="1600" b="1" i="1" dirty="0"/>
            </a:br>
            <a:r>
              <a:rPr lang="en-US" sz="1600" b="1" i="1" dirty="0"/>
              <a:t>using abv and </a:t>
            </a:r>
            <a:r>
              <a:rPr lang="en-US" sz="1600" b="1" i="1" dirty="0" err="1"/>
              <a:t>ibu</a:t>
            </a:r>
            <a:r>
              <a:rPr lang="en-US" sz="1600" b="1" i="1" dirty="0"/>
              <a:t> to </a:t>
            </a:r>
            <a:br>
              <a:rPr lang="en-US" sz="1600" b="1" i="1" dirty="0"/>
            </a:br>
            <a:r>
              <a:rPr lang="en-US" sz="1600" b="1" i="1" dirty="0"/>
              <a:t>predict beer type</a:t>
            </a:r>
            <a:br>
              <a:rPr lang="en-US" sz="1600" b="1" i="1" dirty="0"/>
            </a:br>
            <a:br>
              <a:rPr lang="en-US" sz="1600" b="1" i="1" dirty="0"/>
            </a:br>
            <a:endParaRPr lang="en-US" sz="1600" b="1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41FAF-730D-47FE-9638-C05616C31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9545" y="1092539"/>
            <a:ext cx="7885719" cy="445205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endParaRPr lang="en-US" sz="2000" i="1" dirty="0"/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49EB9F-CF8E-4E7A-99B7-61D82934071D}"/>
              </a:ext>
            </a:extLst>
          </p:cNvPr>
          <p:cNvSpPr txBox="1"/>
          <p:nvPr/>
        </p:nvSpPr>
        <p:spPr>
          <a:xfrm>
            <a:off x="3751963" y="749218"/>
            <a:ext cx="820102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k-Nearest Neighbors (</a:t>
            </a:r>
            <a:r>
              <a:rPr lang="en-US" sz="1600" dirty="0" err="1"/>
              <a:t>kNN</a:t>
            </a:r>
            <a:r>
              <a:rPr lang="en-US" sz="1600" dirty="0"/>
              <a:t>) allows us to use the existing data to predict whether a beer is an IPA or an ale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We split the data set into training and test sets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70% of the data in the training set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30% in the test 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We use ABV and IBU to plot the data in the training set and then we plot a data point for each beer in the test set using its unique ABV and IBU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We compare the test point to so many of its neighbors. The number of neighbors is k and we define this value to adjust our accuracy.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Majority rules and classification is determined by the group that has the most data points in our group of k number of neighbors</a:t>
            </a:r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  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07F90B0-4D07-4A4B-9E6C-A7864E17D2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4708" y="3608287"/>
            <a:ext cx="7970646" cy="2859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5224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38A195E-584A-485A-BECD-66468900B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0177A7-740C-43C7-8F2D-BD7067F12C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F525AAA-82CE-4027-A26C-B0EFFD856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-1265719" y="2187575"/>
            <a:ext cx="6857999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4183" y="250454"/>
            <a:ext cx="6415512" cy="121205"/>
          </a:xfrm>
        </p:spPr>
        <p:txBody>
          <a:bodyPr>
            <a:normAutofit fontScale="90000"/>
          </a:bodyPr>
          <a:lstStyle/>
          <a:p>
            <a:br>
              <a:rPr lang="en-US" sz="1600" b="1" i="1" dirty="0"/>
            </a:br>
            <a:r>
              <a:rPr lang="en-US" sz="1600" b="1" i="1" dirty="0"/>
              <a:t>using abv and </a:t>
            </a:r>
            <a:r>
              <a:rPr lang="en-US" sz="1600" b="1" i="1" dirty="0" err="1"/>
              <a:t>ibu</a:t>
            </a:r>
            <a:r>
              <a:rPr lang="en-US" sz="1600" b="1" i="1" dirty="0"/>
              <a:t> to </a:t>
            </a:r>
            <a:br>
              <a:rPr lang="en-US" sz="1600" b="1" i="1" dirty="0"/>
            </a:br>
            <a:r>
              <a:rPr lang="en-US" sz="1600" b="1" i="1" dirty="0"/>
              <a:t>predict beer type</a:t>
            </a:r>
            <a:br>
              <a:rPr lang="en-US" sz="1600" b="1" i="1" dirty="0"/>
            </a:br>
            <a:br>
              <a:rPr lang="en-US" sz="1600" b="1" i="1" dirty="0"/>
            </a:br>
            <a:endParaRPr lang="en-US" sz="1600" b="1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41FAF-730D-47FE-9638-C05616C31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9545" y="1092539"/>
            <a:ext cx="7885719" cy="445205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endParaRPr lang="en-US" sz="2000" i="1" dirty="0"/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49EB9F-CF8E-4E7A-99B7-61D82934071D}"/>
              </a:ext>
            </a:extLst>
          </p:cNvPr>
          <p:cNvSpPr txBox="1"/>
          <p:nvPr/>
        </p:nvSpPr>
        <p:spPr>
          <a:xfrm>
            <a:off x="3751963" y="749218"/>
            <a:ext cx="8201025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found that k = 5 gave us the best accuracy and that accuracy quickly trailed off for larger values of 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eliminate extreme values for the accuracy of our model, we ran the </a:t>
            </a:r>
            <a:r>
              <a:rPr lang="en-US" dirty="0" err="1"/>
              <a:t>kNN</a:t>
            </a:r>
            <a:r>
              <a:rPr lang="en-US" dirty="0"/>
              <a:t> test 100 times using different random samples of the data to produce different tests each 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then took the mean values for accuracy, sensitivity, and specificity across all 100 tests.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Using k = 5 we were able to predict whether a beer in the test set was an ale or an IPA with a mean accuracy of about 91%. That is to say, the model identified 91% of the 473 test beers correctly.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model showed a mean sensitivity of approximately 92%. This means that it identified 92% of the ales as ales.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model showed a mean specificity of approximately 87%. This means that it was able to identify 87% of the IPAs as IPAs.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34430294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38A195E-584A-485A-BECD-66468900B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0177A7-740C-43C7-8F2D-BD7067F12C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F525AAA-82CE-4027-A26C-B0EFFD856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-1265719" y="2187575"/>
            <a:ext cx="6857999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7476" y="314007"/>
            <a:ext cx="6415512" cy="121205"/>
          </a:xfrm>
        </p:spPr>
        <p:txBody>
          <a:bodyPr>
            <a:normAutofit fontScale="90000"/>
          </a:bodyPr>
          <a:lstStyle/>
          <a:p>
            <a:r>
              <a:rPr lang="en-US" sz="1600" b="1" i="1" dirty="0"/>
              <a:t>Additional insights</a:t>
            </a:r>
            <a:br>
              <a:rPr lang="en-US" sz="1600" b="1" i="1" dirty="0"/>
            </a:br>
            <a:br>
              <a:rPr lang="en-US" sz="1600" b="1" i="1" dirty="0"/>
            </a:br>
            <a:endParaRPr lang="en-US" sz="1600" b="1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41FAF-730D-47FE-9638-C05616C31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9545" y="1092539"/>
            <a:ext cx="7885719" cy="445205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endParaRPr lang="en-US" sz="2000" i="1" dirty="0"/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49EB9F-CF8E-4E7A-99B7-61D82934071D}"/>
              </a:ext>
            </a:extLst>
          </p:cNvPr>
          <p:cNvSpPr txBox="1"/>
          <p:nvPr/>
        </p:nvSpPr>
        <p:spPr>
          <a:xfrm>
            <a:off x="3751963" y="749218"/>
            <a:ext cx="820102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were also asked to look at an additional insight that the data might provide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choose to plot the top beer produced for each state and how many of that style of beer were in our data 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information can be used to determine whether Budweiser wants to compete in a crowded segment for any given market or if they may want to look for alternative options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1F2DCE-4AB8-4672-9C99-F9F94FA721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2456" y="2876275"/>
            <a:ext cx="8440037" cy="3667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1121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38A195E-584A-485A-BECD-66468900B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0177A7-740C-43C7-8F2D-BD7067F12C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F525AAA-82CE-4027-A26C-B0EFFD856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-1265719" y="2187575"/>
            <a:ext cx="6857999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7476" y="314007"/>
            <a:ext cx="6415512" cy="121205"/>
          </a:xfrm>
        </p:spPr>
        <p:txBody>
          <a:bodyPr>
            <a:normAutofit fontScale="90000"/>
          </a:bodyPr>
          <a:lstStyle/>
          <a:p>
            <a:r>
              <a:rPr lang="en-US" sz="1600" b="1" i="1" dirty="0"/>
              <a:t>In summary</a:t>
            </a:r>
            <a:br>
              <a:rPr lang="en-US" sz="1600" b="1" i="1" dirty="0"/>
            </a:br>
            <a:br>
              <a:rPr lang="en-US" sz="1600" b="1" i="1" dirty="0"/>
            </a:br>
            <a:endParaRPr lang="en-US" sz="1600" b="1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41FAF-730D-47FE-9638-C05616C31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9545" y="1092539"/>
            <a:ext cx="7885719" cy="445205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endParaRPr lang="en-US" sz="2000" i="1" dirty="0"/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49EB9F-CF8E-4E7A-99B7-61D82934071D}"/>
              </a:ext>
            </a:extLst>
          </p:cNvPr>
          <p:cNvSpPr txBox="1"/>
          <p:nvPr/>
        </p:nvSpPr>
        <p:spPr>
          <a:xfrm>
            <a:off x="3698684" y="435212"/>
            <a:ext cx="8201025" cy="603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Given 2 data sets with 2,410 beers and 558 breweries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We joined this data together using the </a:t>
            </a:r>
            <a:r>
              <a:rPr lang="en-US" sz="1600" dirty="0" err="1"/>
              <a:t>Brewery_ID</a:t>
            </a:r>
            <a:r>
              <a:rPr lang="en-US" sz="1600" dirty="0"/>
              <a:t> field and replaced the missing ABV and IBU values with the mean for each style of beer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We plotted how many breweries exist in each state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We showed the median ABV and IBU values across all beers for each state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Colorado makes the strongest ABV beer at 12.8% and Oregon produces the highest IBU beer at 138.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We provided statistics about the ABV value and how it is distributed across all beers. Most beers fall in the 5% to 6.7% ABV range.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We showed a weak correlation between IBU and ABV. The relationship is stronger for beers between 0 and 25 IBU and 50 to 100 IB.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With </a:t>
            </a:r>
            <a:r>
              <a:rPr lang="en-US" sz="1600" dirty="0" err="1"/>
              <a:t>kNN</a:t>
            </a:r>
            <a:r>
              <a:rPr lang="en-US" sz="1600" dirty="0"/>
              <a:t> we were able to correctly identify 91% of beers as ales or IPAs with k = 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We also provided a graphic showing the most popular beer style for each state and how many of those beers are being produced in each state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0954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50496C6C-A85F-426B-9ED1-3444166CE4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E5CD8D-E704-46A1-BC3E-9A644A9FF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2483" y="821265"/>
            <a:ext cx="6098705" cy="5222117"/>
          </a:xfrm>
        </p:spPr>
        <p:txBody>
          <a:bodyPr anchor="ctr">
            <a:normAutofit/>
          </a:bodyPr>
          <a:lstStyle/>
          <a:p>
            <a:pPr algn="r"/>
            <a:r>
              <a:rPr lang="en-US" sz="5400" dirty="0"/>
              <a:t>Thank you</a:t>
            </a:r>
            <a:br>
              <a:rPr lang="en-US" sz="5400" dirty="0"/>
            </a:br>
            <a:r>
              <a:rPr lang="en-US" sz="5400" dirty="0"/>
              <a:t>for your</a:t>
            </a:r>
            <a:br>
              <a:rPr lang="en-US" sz="5400" dirty="0"/>
            </a:br>
            <a:r>
              <a:rPr lang="en-US" sz="5400" dirty="0"/>
              <a:t>time</a:t>
            </a:r>
            <a:br>
              <a:rPr lang="en-US" sz="5400" dirty="0"/>
            </a:br>
            <a:br>
              <a:rPr lang="en-US" sz="5400" dirty="0"/>
            </a:br>
            <a:r>
              <a:rPr lang="en-US" sz="2000" dirty="0"/>
              <a:t>Michael Burgess </a:t>
            </a:r>
            <a:br>
              <a:rPr lang="en-US" sz="2000" dirty="0"/>
            </a:br>
            <a:r>
              <a:rPr lang="en-US" sz="2000" dirty="0"/>
              <a:t>Rob Pollock   </a:t>
            </a:r>
            <a:br>
              <a:rPr lang="en-US" sz="5400" dirty="0"/>
            </a:br>
            <a:r>
              <a:rPr lang="en-US" sz="5400" dirty="0"/>
              <a:t> 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D0EF22F-5D3C-4240-8C32-1B20803E5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397108" y="1923563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D912EF34-0253-41FD-9940-D8FBB7DE74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7545075" y="2187578"/>
            <a:ext cx="6857999" cy="2482850"/>
          </a:xfrm>
          <a:prstGeom prst="rect">
            <a:avLst/>
          </a:prstGeom>
        </p:spPr>
      </p:pic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4BB9EF32-1F1F-45C0-A49A-38DAD21248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441" y="4941083"/>
            <a:ext cx="1477562" cy="1335878"/>
          </a:xfrm>
          <a:prstGeom prst="rect">
            <a:avLst/>
          </a:prstGeom>
        </p:spPr>
      </p:pic>
      <p:pic>
        <p:nvPicPr>
          <p:cNvPr id="6" name="Picture 5" descr="A red and white sign&#10;&#10;Description automatically generated with medium confidence">
            <a:extLst>
              <a:ext uri="{FF2B5EF4-FFF2-40B4-BE49-F238E27FC236}">
                <a16:creationId xmlns:a16="http://schemas.microsoft.com/office/drawing/2014/main" id="{05D029D8-DB87-4B90-9EFD-CA562026D3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9982" y="5163500"/>
            <a:ext cx="2624421" cy="858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1425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38A195E-584A-485A-BECD-66468900B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0177A7-740C-43C7-8F2D-BD7067F12C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F525AAA-82CE-4027-A26C-B0EFFD856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-1265719" y="2187575"/>
            <a:ext cx="6857999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9752" y="226856"/>
            <a:ext cx="6415512" cy="490451"/>
          </a:xfrm>
        </p:spPr>
        <p:txBody>
          <a:bodyPr>
            <a:normAutofit/>
          </a:bodyPr>
          <a:lstStyle/>
          <a:p>
            <a:r>
              <a:rPr lang="en-US" sz="1600" b="1" i="1" dirty="0"/>
              <a:t>Background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41FAF-730D-47FE-9638-C05616C31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4101" y="640081"/>
            <a:ext cx="8271163" cy="490451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endParaRPr lang="en-GB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en-GB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GB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Asked by the CEO and CFO to explore 2 data sets regarding craft breweries and beers in the United States</a:t>
            </a:r>
          </a:p>
          <a:p>
            <a:pPr>
              <a:lnSpc>
                <a:spcPct val="100000"/>
              </a:lnSpc>
            </a:pPr>
            <a:r>
              <a:rPr lang="en-GB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2,410 Beers</a:t>
            </a:r>
          </a:p>
          <a:p>
            <a:pPr>
              <a:lnSpc>
                <a:spcPct val="100000"/>
              </a:lnSpc>
            </a:pPr>
            <a:r>
              <a:rPr lang="en-GB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558 Breweries</a:t>
            </a:r>
          </a:p>
          <a:p>
            <a:pPr>
              <a:lnSpc>
                <a:spcPct val="100000"/>
              </a:lnSpc>
            </a:pPr>
            <a:r>
              <a:rPr lang="en-GB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includes information on:</a:t>
            </a:r>
          </a:p>
          <a:p>
            <a:pPr lvl="1">
              <a:lnSpc>
                <a:spcPct val="100000"/>
              </a:lnSpc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name and location of the Brewery (City and State)</a:t>
            </a:r>
          </a:p>
          <a:p>
            <a:pPr lvl="1">
              <a:lnSpc>
                <a:spcPct val="100000"/>
              </a:lnSpc>
            </a:pPr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name, alcohol content, style, and bitterness of the beers in the dataset</a:t>
            </a:r>
          </a:p>
          <a:p>
            <a:pPr lvl="1">
              <a:lnSpc>
                <a:spcPct val="100000"/>
              </a:lnSpc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lcohol content is measured in ABV and will be referred to as ABV</a:t>
            </a:r>
          </a:p>
          <a:p>
            <a:pPr lvl="1">
              <a:lnSpc>
                <a:spcPct val="100000"/>
              </a:lnSpc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Bitterness is measured in IBU and will be referred to as IBU</a:t>
            </a:r>
          </a:p>
        </p:txBody>
      </p:sp>
    </p:spTree>
    <p:extLst>
      <p:ext uri="{BB962C8B-B14F-4D97-AF65-F5344CB8AC3E}">
        <p14:creationId xmlns:p14="http://schemas.microsoft.com/office/powerpoint/2010/main" val="21942331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38A195E-584A-485A-BECD-66468900B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0177A7-740C-43C7-8F2D-BD7067F12C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F525AAA-82CE-4027-A26C-B0EFFD856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-1265719" y="2187575"/>
            <a:ext cx="6857999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9752" y="217761"/>
            <a:ext cx="6415512" cy="153897"/>
          </a:xfrm>
        </p:spPr>
        <p:txBody>
          <a:bodyPr>
            <a:normAutofit fontScale="90000"/>
          </a:bodyPr>
          <a:lstStyle/>
          <a:p>
            <a:r>
              <a:rPr lang="en-US" sz="1600" b="1" i="1" dirty="0"/>
              <a:t>Number of Craft Breweries By State</a:t>
            </a:r>
            <a:br>
              <a:rPr lang="en-US" sz="1600" b="1" i="1" dirty="0"/>
            </a:br>
            <a:endParaRPr lang="en-US" sz="1600" b="1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41FAF-730D-47FE-9638-C05616C31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9545" y="1092539"/>
            <a:ext cx="7885719" cy="445205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endParaRPr lang="en-US" sz="2000" i="1" dirty="0"/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E4DD823-48EB-4F66-A24D-35FDA79908B2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2809" y="1942273"/>
            <a:ext cx="8082455" cy="347055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FE44E5B-6053-47A7-9175-953C95492A4D}"/>
              </a:ext>
            </a:extLst>
          </p:cNvPr>
          <p:cNvSpPr txBox="1"/>
          <p:nvPr/>
        </p:nvSpPr>
        <p:spPr>
          <a:xfrm>
            <a:off x="4109545" y="879004"/>
            <a:ext cx="78857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plotted how many breweries were present in each state out of the 558 total breweries we had data for:</a:t>
            </a:r>
          </a:p>
        </p:txBody>
      </p:sp>
    </p:spTree>
    <p:extLst>
      <p:ext uri="{BB962C8B-B14F-4D97-AF65-F5344CB8AC3E}">
        <p14:creationId xmlns:p14="http://schemas.microsoft.com/office/powerpoint/2010/main" val="26569958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38A195E-584A-485A-BECD-66468900B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0177A7-740C-43C7-8F2D-BD7067F12C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F525AAA-82CE-4027-A26C-B0EFFD856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-1265719" y="2187575"/>
            <a:ext cx="6857999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1021" y="76378"/>
            <a:ext cx="6415512" cy="191573"/>
          </a:xfrm>
        </p:spPr>
        <p:txBody>
          <a:bodyPr>
            <a:normAutofit fontScale="90000"/>
          </a:bodyPr>
          <a:lstStyle/>
          <a:p>
            <a:r>
              <a:rPr lang="en-US" sz="1600" b="1" i="1" dirty="0"/>
              <a:t>Number of craft breweries by state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F258E95-A87C-4508-9051-BC0FAC3EB6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6630015"/>
              </p:ext>
            </p:extLst>
          </p:nvPr>
        </p:nvGraphicFramePr>
        <p:xfrm>
          <a:off x="3733052" y="828737"/>
          <a:ext cx="8273427" cy="574338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41754">
                  <a:extLst>
                    <a:ext uri="{9D8B030D-6E8A-4147-A177-3AD203B41FA5}">
                      <a16:colId xmlns:a16="http://schemas.microsoft.com/office/drawing/2014/main" val="1378164818"/>
                    </a:ext>
                  </a:extLst>
                </a:gridCol>
                <a:gridCol w="2418024">
                  <a:extLst>
                    <a:ext uri="{9D8B030D-6E8A-4147-A177-3AD203B41FA5}">
                      <a16:colId xmlns:a16="http://schemas.microsoft.com/office/drawing/2014/main" val="1778395543"/>
                    </a:ext>
                  </a:extLst>
                </a:gridCol>
                <a:gridCol w="1612018">
                  <a:extLst>
                    <a:ext uri="{9D8B030D-6E8A-4147-A177-3AD203B41FA5}">
                      <a16:colId xmlns:a16="http://schemas.microsoft.com/office/drawing/2014/main" val="935469286"/>
                    </a:ext>
                  </a:extLst>
                </a:gridCol>
                <a:gridCol w="2901631">
                  <a:extLst>
                    <a:ext uri="{9D8B030D-6E8A-4147-A177-3AD203B41FA5}">
                      <a16:colId xmlns:a16="http://schemas.microsoft.com/office/drawing/2014/main" val="39562287"/>
                    </a:ext>
                  </a:extLst>
                </a:gridCol>
              </a:tblGrid>
              <a:tr h="40580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State</a:t>
                      </a:r>
                      <a:endParaRPr lang="en-GB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26" marR="4122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Number of Breweries</a:t>
                      </a:r>
                      <a:endParaRPr lang="en-GB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26" marR="4122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State</a:t>
                      </a:r>
                      <a:endParaRPr lang="en-GB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26" marR="4122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Number of Breweries</a:t>
                      </a:r>
                      <a:endParaRPr lang="en-GB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26" marR="41226" marT="0" marB="0"/>
                </a:tc>
                <a:extLst>
                  <a:ext uri="{0D108BD9-81ED-4DB2-BD59-A6C34878D82A}">
                    <a16:rowId xmlns:a16="http://schemas.microsoft.com/office/drawing/2014/main" val="113144360"/>
                  </a:ext>
                </a:extLst>
              </a:tr>
              <a:tr h="14486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CO</a:t>
                      </a:r>
                      <a:endParaRPr lang="en-GB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26" marR="4122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47</a:t>
                      </a:r>
                      <a:endParaRPr lang="en-GB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26" marR="4122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 b="1" baseline="0">
                          <a:solidFill>
                            <a:schemeClr val="bg1"/>
                          </a:solidFill>
                          <a:effectLst/>
                        </a:rPr>
                        <a:t>WY</a:t>
                      </a:r>
                      <a:endParaRPr lang="en-GB" sz="700" b="1" baseline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26" marR="41226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4</a:t>
                      </a:r>
                      <a:endParaRPr lang="en-GB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26" marR="41226" marT="0" marB="0"/>
                </a:tc>
                <a:extLst>
                  <a:ext uri="{0D108BD9-81ED-4DB2-BD59-A6C34878D82A}">
                    <a16:rowId xmlns:a16="http://schemas.microsoft.com/office/drawing/2014/main" val="3359239530"/>
                  </a:ext>
                </a:extLst>
              </a:tr>
              <a:tr h="14486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CA</a:t>
                      </a:r>
                      <a:endParaRPr lang="en-GB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26" marR="4122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39</a:t>
                      </a:r>
                      <a:endParaRPr lang="en-GB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26" marR="4122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 b="1" baseline="0">
                          <a:solidFill>
                            <a:schemeClr val="bg1"/>
                          </a:solidFill>
                          <a:effectLst/>
                        </a:rPr>
                        <a:t>AL</a:t>
                      </a:r>
                      <a:endParaRPr lang="en-GB" sz="700" b="1" baseline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26" marR="41226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3</a:t>
                      </a:r>
                      <a:endParaRPr lang="en-GB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26" marR="41226" marT="0" marB="0"/>
                </a:tc>
                <a:extLst>
                  <a:ext uri="{0D108BD9-81ED-4DB2-BD59-A6C34878D82A}">
                    <a16:rowId xmlns:a16="http://schemas.microsoft.com/office/drawing/2014/main" val="2217871929"/>
                  </a:ext>
                </a:extLst>
              </a:tr>
              <a:tr h="14486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MI</a:t>
                      </a:r>
                      <a:endParaRPr lang="en-GB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26" marR="4122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 dirty="0">
                          <a:effectLst/>
                        </a:rPr>
                        <a:t>32</a:t>
                      </a:r>
                      <a:endParaRPr lang="en-GB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26" marR="4122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 b="1" baseline="0">
                          <a:solidFill>
                            <a:schemeClr val="bg1"/>
                          </a:solidFill>
                          <a:effectLst/>
                        </a:rPr>
                        <a:t>KS</a:t>
                      </a:r>
                      <a:endParaRPr lang="en-GB" sz="700" b="1" baseline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26" marR="41226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3</a:t>
                      </a:r>
                      <a:endParaRPr lang="en-GB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26" marR="41226" marT="0" marB="0"/>
                </a:tc>
                <a:extLst>
                  <a:ext uri="{0D108BD9-81ED-4DB2-BD59-A6C34878D82A}">
                    <a16:rowId xmlns:a16="http://schemas.microsoft.com/office/drawing/2014/main" val="3031778725"/>
                  </a:ext>
                </a:extLst>
              </a:tr>
              <a:tr h="14486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OR</a:t>
                      </a:r>
                      <a:endParaRPr lang="en-GB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26" marR="4122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29</a:t>
                      </a:r>
                      <a:endParaRPr lang="en-GB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26" marR="4122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 b="1" baseline="0">
                          <a:solidFill>
                            <a:schemeClr val="bg1"/>
                          </a:solidFill>
                          <a:effectLst/>
                        </a:rPr>
                        <a:t>NH</a:t>
                      </a:r>
                      <a:endParaRPr lang="en-GB" sz="700" b="1" baseline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26" marR="41226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3</a:t>
                      </a:r>
                      <a:endParaRPr lang="en-GB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26" marR="41226" marT="0" marB="0"/>
                </a:tc>
                <a:extLst>
                  <a:ext uri="{0D108BD9-81ED-4DB2-BD59-A6C34878D82A}">
                    <a16:rowId xmlns:a16="http://schemas.microsoft.com/office/drawing/2014/main" val="399245189"/>
                  </a:ext>
                </a:extLst>
              </a:tr>
              <a:tr h="14486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TX</a:t>
                      </a:r>
                      <a:endParaRPr lang="en-GB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26" marR="4122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28</a:t>
                      </a:r>
                      <a:endParaRPr lang="en-GB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26" marR="4122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 b="1" baseline="0">
                          <a:solidFill>
                            <a:schemeClr val="bg1"/>
                          </a:solidFill>
                          <a:effectLst/>
                        </a:rPr>
                        <a:t>NJ</a:t>
                      </a:r>
                      <a:endParaRPr lang="en-GB" sz="700" b="1" baseline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26" marR="41226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3</a:t>
                      </a:r>
                      <a:endParaRPr lang="en-GB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26" marR="41226" marT="0" marB="0"/>
                </a:tc>
                <a:extLst>
                  <a:ext uri="{0D108BD9-81ED-4DB2-BD59-A6C34878D82A}">
                    <a16:rowId xmlns:a16="http://schemas.microsoft.com/office/drawing/2014/main" val="138446381"/>
                  </a:ext>
                </a:extLst>
              </a:tr>
              <a:tr h="14486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PA</a:t>
                      </a:r>
                      <a:endParaRPr lang="en-GB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26" marR="4122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25</a:t>
                      </a:r>
                      <a:endParaRPr lang="en-GB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26" marR="4122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 b="1" baseline="0">
                          <a:solidFill>
                            <a:schemeClr val="bg1"/>
                          </a:solidFill>
                          <a:effectLst/>
                        </a:rPr>
                        <a:t>TN</a:t>
                      </a:r>
                      <a:endParaRPr lang="en-GB" sz="700" b="1" baseline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26" marR="41226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3</a:t>
                      </a:r>
                      <a:endParaRPr lang="en-GB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26" marR="41226" marT="0" marB="0"/>
                </a:tc>
                <a:extLst>
                  <a:ext uri="{0D108BD9-81ED-4DB2-BD59-A6C34878D82A}">
                    <a16:rowId xmlns:a16="http://schemas.microsoft.com/office/drawing/2014/main" val="2411737731"/>
                  </a:ext>
                </a:extLst>
              </a:tr>
              <a:tr h="14486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MA</a:t>
                      </a:r>
                      <a:endParaRPr lang="en-GB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26" marR="4122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23</a:t>
                      </a:r>
                      <a:endParaRPr lang="en-GB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26" marR="4122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 b="1" baseline="0">
                          <a:solidFill>
                            <a:schemeClr val="bg1"/>
                          </a:solidFill>
                          <a:effectLst/>
                        </a:rPr>
                        <a:t>AR</a:t>
                      </a:r>
                      <a:endParaRPr lang="en-GB" sz="700" b="1" baseline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26" marR="41226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2</a:t>
                      </a:r>
                      <a:endParaRPr lang="en-GB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26" marR="41226" marT="0" marB="0"/>
                </a:tc>
                <a:extLst>
                  <a:ext uri="{0D108BD9-81ED-4DB2-BD59-A6C34878D82A}">
                    <a16:rowId xmlns:a16="http://schemas.microsoft.com/office/drawing/2014/main" val="4064891688"/>
                  </a:ext>
                </a:extLst>
              </a:tr>
              <a:tr h="14486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WA</a:t>
                      </a:r>
                      <a:endParaRPr lang="en-GB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26" marR="4122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23</a:t>
                      </a:r>
                      <a:endParaRPr lang="en-GB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26" marR="4122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 b="1" baseline="0">
                          <a:solidFill>
                            <a:schemeClr val="bg1"/>
                          </a:solidFill>
                          <a:effectLst/>
                        </a:rPr>
                        <a:t>DE</a:t>
                      </a:r>
                      <a:endParaRPr lang="en-GB" sz="700" b="1" baseline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26" marR="41226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2</a:t>
                      </a:r>
                      <a:endParaRPr lang="en-GB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26" marR="41226" marT="0" marB="0"/>
                </a:tc>
                <a:extLst>
                  <a:ext uri="{0D108BD9-81ED-4DB2-BD59-A6C34878D82A}">
                    <a16:rowId xmlns:a16="http://schemas.microsoft.com/office/drawing/2014/main" val="720769982"/>
                  </a:ext>
                </a:extLst>
              </a:tr>
              <a:tr h="14486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IN</a:t>
                      </a:r>
                      <a:endParaRPr lang="en-GB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26" marR="4122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22</a:t>
                      </a:r>
                      <a:endParaRPr lang="en-GB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26" marR="4122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 b="1" baseline="0">
                          <a:solidFill>
                            <a:schemeClr val="bg1"/>
                          </a:solidFill>
                          <a:effectLst/>
                        </a:rPr>
                        <a:t>MS</a:t>
                      </a:r>
                      <a:endParaRPr lang="en-GB" sz="700" b="1" baseline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26" marR="41226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2</a:t>
                      </a:r>
                      <a:endParaRPr lang="en-GB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26" marR="41226" marT="0" marB="0"/>
                </a:tc>
                <a:extLst>
                  <a:ext uri="{0D108BD9-81ED-4DB2-BD59-A6C34878D82A}">
                    <a16:rowId xmlns:a16="http://schemas.microsoft.com/office/drawing/2014/main" val="3739722928"/>
                  </a:ext>
                </a:extLst>
              </a:tr>
              <a:tr h="14486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WI</a:t>
                      </a:r>
                      <a:endParaRPr lang="en-GB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26" marR="4122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20</a:t>
                      </a:r>
                      <a:endParaRPr lang="en-GB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26" marR="4122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 b="1" baseline="0">
                          <a:solidFill>
                            <a:schemeClr val="bg1"/>
                          </a:solidFill>
                          <a:effectLst/>
                        </a:rPr>
                        <a:t>NV</a:t>
                      </a:r>
                      <a:endParaRPr lang="en-GB" sz="700" b="1" baseline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26" marR="41226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2</a:t>
                      </a:r>
                      <a:endParaRPr lang="en-GB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26" marR="41226" marT="0" marB="0"/>
                </a:tc>
                <a:extLst>
                  <a:ext uri="{0D108BD9-81ED-4DB2-BD59-A6C34878D82A}">
                    <a16:rowId xmlns:a16="http://schemas.microsoft.com/office/drawing/2014/main" val="91797223"/>
                  </a:ext>
                </a:extLst>
              </a:tr>
              <a:tr h="14486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NC</a:t>
                      </a:r>
                      <a:endParaRPr lang="en-GB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26" marR="4122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19</a:t>
                      </a:r>
                      <a:endParaRPr lang="en-GB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26" marR="4122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 b="1" baseline="0">
                          <a:solidFill>
                            <a:schemeClr val="bg1"/>
                          </a:solidFill>
                          <a:effectLst/>
                        </a:rPr>
                        <a:t>DC</a:t>
                      </a:r>
                      <a:endParaRPr lang="en-GB" sz="700" b="1" baseline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26" marR="41226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1</a:t>
                      </a:r>
                      <a:endParaRPr lang="en-GB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26" marR="41226" marT="0" marB="0"/>
                </a:tc>
                <a:extLst>
                  <a:ext uri="{0D108BD9-81ED-4DB2-BD59-A6C34878D82A}">
                    <a16:rowId xmlns:a16="http://schemas.microsoft.com/office/drawing/2014/main" val="2236103217"/>
                  </a:ext>
                </a:extLst>
              </a:tr>
              <a:tr h="14486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IL</a:t>
                      </a:r>
                      <a:endParaRPr lang="en-GB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26" marR="4122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18</a:t>
                      </a:r>
                      <a:endParaRPr lang="en-GB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26" marR="4122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 b="1" baseline="0">
                          <a:solidFill>
                            <a:schemeClr val="bg1"/>
                          </a:solidFill>
                          <a:effectLst/>
                        </a:rPr>
                        <a:t>ND</a:t>
                      </a:r>
                      <a:endParaRPr lang="en-GB" sz="700" b="1" baseline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26" marR="41226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1</a:t>
                      </a:r>
                      <a:endParaRPr lang="en-GB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26" marR="41226" marT="0" marB="0"/>
                </a:tc>
                <a:extLst>
                  <a:ext uri="{0D108BD9-81ED-4DB2-BD59-A6C34878D82A}">
                    <a16:rowId xmlns:a16="http://schemas.microsoft.com/office/drawing/2014/main" val="3644476057"/>
                  </a:ext>
                </a:extLst>
              </a:tr>
              <a:tr h="14486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NY</a:t>
                      </a:r>
                      <a:endParaRPr lang="en-GB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26" marR="4122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16</a:t>
                      </a:r>
                      <a:endParaRPr lang="en-GB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26" marR="4122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 b="1" baseline="0">
                          <a:solidFill>
                            <a:schemeClr val="bg1"/>
                          </a:solidFill>
                          <a:effectLst/>
                        </a:rPr>
                        <a:t>SD</a:t>
                      </a:r>
                      <a:endParaRPr lang="en-GB" sz="700" b="1" baseline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26" marR="41226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1</a:t>
                      </a:r>
                      <a:endParaRPr lang="en-GB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26" marR="41226" marT="0" marB="0"/>
                </a:tc>
                <a:extLst>
                  <a:ext uri="{0D108BD9-81ED-4DB2-BD59-A6C34878D82A}">
                    <a16:rowId xmlns:a16="http://schemas.microsoft.com/office/drawing/2014/main" val="1534815636"/>
                  </a:ext>
                </a:extLst>
              </a:tr>
              <a:tr h="14486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VA</a:t>
                      </a:r>
                      <a:endParaRPr lang="en-GB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26" marR="4122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16</a:t>
                      </a:r>
                      <a:endParaRPr lang="en-GB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26" marR="4122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 b="1" baseline="0">
                          <a:solidFill>
                            <a:schemeClr val="bg1"/>
                          </a:solidFill>
                          <a:effectLst/>
                        </a:rPr>
                        <a:t>WV</a:t>
                      </a:r>
                      <a:endParaRPr lang="en-GB" sz="700" b="1" baseline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26" marR="41226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1</a:t>
                      </a:r>
                      <a:endParaRPr lang="en-GB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26" marR="41226" marT="0" marB="0"/>
                </a:tc>
                <a:extLst>
                  <a:ext uri="{0D108BD9-81ED-4DB2-BD59-A6C34878D82A}">
                    <a16:rowId xmlns:a16="http://schemas.microsoft.com/office/drawing/2014/main" val="3327999440"/>
                  </a:ext>
                </a:extLst>
              </a:tr>
              <a:tr h="14486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FL</a:t>
                      </a:r>
                      <a:endParaRPr lang="en-GB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26" marR="4122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15</a:t>
                      </a:r>
                      <a:endParaRPr lang="en-GB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26" marR="4122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 dirty="0">
                          <a:effectLst/>
                        </a:rPr>
                        <a:t> </a:t>
                      </a:r>
                      <a:endParaRPr lang="en-GB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26" marR="4122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GB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26" marR="41226" marT="0" marB="0"/>
                </a:tc>
                <a:extLst>
                  <a:ext uri="{0D108BD9-81ED-4DB2-BD59-A6C34878D82A}">
                    <a16:rowId xmlns:a16="http://schemas.microsoft.com/office/drawing/2014/main" val="305889257"/>
                  </a:ext>
                </a:extLst>
              </a:tr>
              <a:tr h="14486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OH</a:t>
                      </a:r>
                      <a:endParaRPr lang="en-GB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26" marR="4122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15</a:t>
                      </a:r>
                      <a:endParaRPr lang="en-GB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26" marR="4122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GB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26" marR="4122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GB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26" marR="41226" marT="0" marB="0"/>
                </a:tc>
                <a:extLst>
                  <a:ext uri="{0D108BD9-81ED-4DB2-BD59-A6C34878D82A}">
                    <a16:rowId xmlns:a16="http://schemas.microsoft.com/office/drawing/2014/main" val="3632535715"/>
                  </a:ext>
                </a:extLst>
              </a:tr>
              <a:tr h="14486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MN</a:t>
                      </a:r>
                      <a:endParaRPr lang="en-GB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26" marR="4122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12</a:t>
                      </a:r>
                      <a:endParaRPr lang="en-GB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26" marR="4122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GB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26" marR="4122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GB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26" marR="41226" marT="0" marB="0"/>
                </a:tc>
                <a:extLst>
                  <a:ext uri="{0D108BD9-81ED-4DB2-BD59-A6C34878D82A}">
                    <a16:rowId xmlns:a16="http://schemas.microsoft.com/office/drawing/2014/main" val="2955716366"/>
                  </a:ext>
                </a:extLst>
              </a:tr>
              <a:tr h="14486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AZ</a:t>
                      </a:r>
                      <a:endParaRPr lang="en-GB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26" marR="4122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11</a:t>
                      </a:r>
                      <a:endParaRPr lang="en-GB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26" marR="4122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GB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26" marR="4122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GB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26" marR="41226" marT="0" marB="0"/>
                </a:tc>
                <a:extLst>
                  <a:ext uri="{0D108BD9-81ED-4DB2-BD59-A6C34878D82A}">
                    <a16:rowId xmlns:a16="http://schemas.microsoft.com/office/drawing/2014/main" val="1603863440"/>
                  </a:ext>
                </a:extLst>
              </a:tr>
              <a:tr h="14486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VT</a:t>
                      </a:r>
                      <a:endParaRPr lang="en-GB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26" marR="4122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10</a:t>
                      </a:r>
                      <a:endParaRPr lang="en-GB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26" marR="4122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GB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26" marR="4122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GB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26" marR="41226" marT="0" marB="0"/>
                </a:tc>
                <a:extLst>
                  <a:ext uri="{0D108BD9-81ED-4DB2-BD59-A6C34878D82A}">
                    <a16:rowId xmlns:a16="http://schemas.microsoft.com/office/drawing/2014/main" val="488784023"/>
                  </a:ext>
                </a:extLst>
              </a:tr>
              <a:tr h="14486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ME</a:t>
                      </a:r>
                      <a:endParaRPr lang="en-GB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26" marR="4122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9</a:t>
                      </a:r>
                      <a:endParaRPr lang="en-GB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26" marR="4122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GB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26" marR="4122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GB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26" marR="41226" marT="0" marB="0"/>
                </a:tc>
                <a:extLst>
                  <a:ext uri="{0D108BD9-81ED-4DB2-BD59-A6C34878D82A}">
                    <a16:rowId xmlns:a16="http://schemas.microsoft.com/office/drawing/2014/main" val="2200553673"/>
                  </a:ext>
                </a:extLst>
              </a:tr>
              <a:tr h="14486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MO</a:t>
                      </a:r>
                      <a:endParaRPr lang="en-GB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26" marR="4122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 dirty="0">
                          <a:effectLst/>
                        </a:rPr>
                        <a:t>9</a:t>
                      </a:r>
                      <a:endParaRPr lang="en-GB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26" marR="4122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GB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26" marR="4122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GB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26" marR="41226" marT="0" marB="0"/>
                </a:tc>
                <a:extLst>
                  <a:ext uri="{0D108BD9-81ED-4DB2-BD59-A6C34878D82A}">
                    <a16:rowId xmlns:a16="http://schemas.microsoft.com/office/drawing/2014/main" val="2880299692"/>
                  </a:ext>
                </a:extLst>
              </a:tr>
              <a:tr h="14486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MT</a:t>
                      </a:r>
                      <a:endParaRPr lang="en-GB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26" marR="4122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9</a:t>
                      </a:r>
                      <a:endParaRPr lang="en-GB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26" marR="4122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GB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26" marR="4122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GB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26" marR="41226" marT="0" marB="0"/>
                </a:tc>
                <a:extLst>
                  <a:ext uri="{0D108BD9-81ED-4DB2-BD59-A6C34878D82A}">
                    <a16:rowId xmlns:a16="http://schemas.microsoft.com/office/drawing/2014/main" val="1445021272"/>
                  </a:ext>
                </a:extLst>
              </a:tr>
              <a:tr h="14486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CT</a:t>
                      </a:r>
                      <a:endParaRPr lang="en-GB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26" marR="4122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8</a:t>
                      </a:r>
                      <a:endParaRPr lang="en-GB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26" marR="4122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GB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26" marR="4122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 dirty="0">
                          <a:effectLst/>
                        </a:rPr>
                        <a:t> </a:t>
                      </a:r>
                      <a:endParaRPr lang="en-GB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26" marR="41226" marT="0" marB="0"/>
                </a:tc>
                <a:extLst>
                  <a:ext uri="{0D108BD9-81ED-4DB2-BD59-A6C34878D82A}">
                    <a16:rowId xmlns:a16="http://schemas.microsoft.com/office/drawing/2014/main" val="2061397022"/>
                  </a:ext>
                </a:extLst>
              </a:tr>
              <a:tr h="14486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AK</a:t>
                      </a:r>
                      <a:endParaRPr lang="en-GB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26" marR="4122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7</a:t>
                      </a:r>
                      <a:endParaRPr lang="en-GB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26" marR="4122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GB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26" marR="4122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GB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26" marR="41226" marT="0" marB="0"/>
                </a:tc>
                <a:extLst>
                  <a:ext uri="{0D108BD9-81ED-4DB2-BD59-A6C34878D82A}">
                    <a16:rowId xmlns:a16="http://schemas.microsoft.com/office/drawing/2014/main" val="4038504429"/>
                  </a:ext>
                </a:extLst>
              </a:tr>
              <a:tr h="14486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GA</a:t>
                      </a:r>
                      <a:endParaRPr lang="en-GB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26" marR="4122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7</a:t>
                      </a:r>
                      <a:endParaRPr lang="en-GB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26" marR="4122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GB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26" marR="4122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GB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26" marR="41226" marT="0" marB="0"/>
                </a:tc>
                <a:extLst>
                  <a:ext uri="{0D108BD9-81ED-4DB2-BD59-A6C34878D82A}">
                    <a16:rowId xmlns:a16="http://schemas.microsoft.com/office/drawing/2014/main" val="268308178"/>
                  </a:ext>
                </a:extLst>
              </a:tr>
              <a:tr h="14486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MD</a:t>
                      </a:r>
                      <a:endParaRPr lang="en-GB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26" marR="4122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7</a:t>
                      </a:r>
                      <a:endParaRPr lang="en-GB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26" marR="4122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GB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26" marR="4122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GB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26" marR="41226" marT="0" marB="0"/>
                </a:tc>
                <a:extLst>
                  <a:ext uri="{0D108BD9-81ED-4DB2-BD59-A6C34878D82A}">
                    <a16:rowId xmlns:a16="http://schemas.microsoft.com/office/drawing/2014/main" val="3499380639"/>
                  </a:ext>
                </a:extLst>
              </a:tr>
              <a:tr h="14486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OK</a:t>
                      </a:r>
                      <a:endParaRPr lang="en-GB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26" marR="4122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6</a:t>
                      </a:r>
                      <a:endParaRPr lang="en-GB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26" marR="4122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GB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26" marR="4122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GB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26" marR="41226" marT="0" marB="0"/>
                </a:tc>
                <a:extLst>
                  <a:ext uri="{0D108BD9-81ED-4DB2-BD59-A6C34878D82A}">
                    <a16:rowId xmlns:a16="http://schemas.microsoft.com/office/drawing/2014/main" val="3497929152"/>
                  </a:ext>
                </a:extLst>
              </a:tr>
              <a:tr h="14486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IA</a:t>
                      </a:r>
                      <a:endParaRPr lang="en-GB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26" marR="4122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5</a:t>
                      </a:r>
                      <a:endParaRPr lang="en-GB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26" marR="4122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GB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26" marR="4122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GB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26" marR="41226" marT="0" marB="0"/>
                </a:tc>
                <a:extLst>
                  <a:ext uri="{0D108BD9-81ED-4DB2-BD59-A6C34878D82A}">
                    <a16:rowId xmlns:a16="http://schemas.microsoft.com/office/drawing/2014/main" val="371167002"/>
                  </a:ext>
                </a:extLst>
              </a:tr>
              <a:tr h="14486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ID</a:t>
                      </a:r>
                      <a:endParaRPr lang="en-GB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26" marR="4122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5</a:t>
                      </a:r>
                      <a:endParaRPr lang="en-GB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26" marR="4122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GB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26" marR="4122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GB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26" marR="41226" marT="0" marB="0"/>
                </a:tc>
                <a:extLst>
                  <a:ext uri="{0D108BD9-81ED-4DB2-BD59-A6C34878D82A}">
                    <a16:rowId xmlns:a16="http://schemas.microsoft.com/office/drawing/2014/main" val="4044454714"/>
                  </a:ext>
                </a:extLst>
              </a:tr>
              <a:tr h="14486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LA</a:t>
                      </a:r>
                      <a:endParaRPr lang="en-GB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26" marR="4122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5</a:t>
                      </a:r>
                      <a:endParaRPr lang="en-GB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26" marR="4122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GB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26" marR="4122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GB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26" marR="41226" marT="0" marB="0"/>
                </a:tc>
                <a:extLst>
                  <a:ext uri="{0D108BD9-81ED-4DB2-BD59-A6C34878D82A}">
                    <a16:rowId xmlns:a16="http://schemas.microsoft.com/office/drawing/2014/main" val="2396650740"/>
                  </a:ext>
                </a:extLst>
              </a:tr>
              <a:tr h="14486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NE</a:t>
                      </a:r>
                      <a:endParaRPr lang="en-GB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26" marR="4122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5</a:t>
                      </a:r>
                      <a:endParaRPr lang="en-GB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26" marR="4122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GB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26" marR="4122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GB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26" marR="41226" marT="0" marB="0"/>
                </a:tc>
                <a:extLst>
                  <a:ext uri="{0D108BD9-81ED-4DB2-BD59-A6C34878D82A}">
                    <a16:rowId xmlns:a16="http://schemas.microsoft.com/office/drawing/2014/main" val="3862482647"/>
                  </a:ext>
                </a:extLst>
              </a:tr>
              <a:tr h="14486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RI</a:t>
                      </a:r>
                      <a:endParaRPr lang="en-GB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26" marR="4122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5</a:t>
                      </a:r>
                      <a:endParaRPr lang="en-GB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26" marR="4122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GB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26" marR="4122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GB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26" marR="41226" marT="0" marB="0"/>
                </a:tc>
                <a:extLst>
                  <a:ext uri="{0D108BD9-81ED-4DB2-BD59-A6C34878D82A}">
                    <a16:rowId xmlns:a16="http://schemas.microsoft.com/office/drawing/2014/main" val="1497459486"/>
                  </a:ext>
                </a:extLst>
              </a:tr>
              <a:tr h="14486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HI</a:t>
                      </a:r>
                      <a:endParaRPr lang="en-GB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26" marR="4122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4</a:t>
                      </a:r>
                      <a:endParaRPr lang="en-GB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26" marR="4122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GB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26" marR="4122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GB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26" marR="41226" marT="0" marB="0"/>
                </a:tc>
                <a:extLst>
                  <a:ext uri="{0D108BD9-81ED-4DB2-BD59-A6C34878D82A}">
                    <a16:rowId xmlns:a16="http://schemas.microsoft.com/office/drawing/2014/main" val="3342809353"/>
                  </a:ext>
                </a:extLst>
              </a:tr>
              <a:tr h="14486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KY</a:t>
                      </a:r>
                      <a:endParaRPr lang="en-GB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26" marR="4122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4</a:t>
                      </a:r>
                      <a:endParaRPr lang="en-GB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26" marR="4122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GB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26" marR="4122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GB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26" marR="41226" marT="0" marB="0"/>
                </a:tc>
                <a:extLst>
                  <a:ext uri="{0D108BD9-81ED-4DB2-BD59-A6C34878D82A}">
                    <a16:rowId xmlns:a16="http://schemas.microsoft.com/office/drawing/2014/main" val="4269338946"/>
                  </a:ext>
                </a:extLst>
              </a:tr>
              <a:tr h="12262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NM</a:t>
                      </a:r>
                      <a:endParaRPr lang="en-GB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26" marR="4122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4</a:t>
                      </a:r>
                      <a:endParaRPr lang="en-GB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26" marR="4122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GB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26" marR="4122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GB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26" marR="41226" marT="0" marB="0"/>
                </a:tc>
                <a:extLst>
                  <a:ext uri="{0D108BD9-81ED-4DB2-BD59-A6C34878D82A}">
                    <a16:rowId xmlns:a16="http://schemas.microsoft.com/office/drawing/2014/main" val="991208536"/>
                  </a:ext>
                </a:extLst>
              </a:tr>
              <a:tr h="14486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SC</a:t>
                      </a:r>
                      <a:endParaRPr lang="en-GB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26" marR="4122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4</a:t>
                      </a:r>
                      <a:endParaRPr lang="en-GB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26" marR="4122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GB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26" marR="4122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GB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26" marR="41226" marT="0" marB="0"/>
                </a:tc>
                <a:extLst>
                  <a:ext uri="{0D108BD9-81ED-4DB2-BD59-A6C34878D82A}">
                    <a16:rowId xmlns:a16="http://schemas.microsoft.com/office/drawing/2014/main" val="3723899858"/>
                  </a:ext>
                </a:extLst>
              </a:tr>
              <a:tr h="14486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UT</a:t>
                      </a:r>
                      <a:endParaRPr lang="en-GB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26" marR="4122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4</a:t>
                      </a:r>
                      <a:endParaRPr lang="en-GB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26" marR="4122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GB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26" marR="4122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 dirty="0">
                          <a:effectLst/>
                        </a:rPr>
                        <a:t> </a:t>
                      </a:r>
                      <a:endParaRPr lang="en-GB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26" marR="41226" marT="0" marB="0"/>
                </a:tc>
                <a:extLst>
                  <a:ext uri="{0D108BD9-81ED-4DB2-BD59-A6C34878D82A}">
                    <a16:rowId xmlns:a16="http://schemas.microsoft.com/office/drawing/2014/main" val="2161955150"/>
                  </a:ext>
                </a:extLst>
              </a:tr>
            </a:tbl>
          </a:graphicData>
        </a:graphic>
      </p:graphicFrame>
      <p:sp>
        <p:nvSpPr>
          <p:cNvPr id="11" name="Rectangle 1">
            <a:extLst>
              <a:ext uri="{FF2B5EF4-FFF2-40B4-BE49-F238E27FC236}">
                <a16:creationId xmlns:a16="http://schemas.microsoft.com/office/drawing/2014/main" id="{F466E8E8-24E7-48CA-92FB-11C2D64A2C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3471" y="2021075"/>
            <a:ext cx="38924109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C7A551-E5FE-41CF-B544-5200147A68EE}"/>
              </a:ext>
            </a:extLst>
          </p:cNvPr>
          <p:cNvSpPr txBox="1"/>
          <p:nvPr/>
        </p:nvSpPr>
        <p:spPr>
          <a:xfrm>
            <a:off x="3683000" y="394050"/>
            <a:ext cx="837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table sorts the states by most to least number of craft breweries</a:t>
            </a:r>
          </a:p>
        </p:txBody>
      </p:sp>
    </p:spTree>
    <p:extLst>
      <p:ext uri="{BB962C8B-B14F-4D97-AF65-F5344CB8AC3E}">
        <p14:creationId xmlns:p14="http://schemas.microsoft.com/office/powerpoint/2010/main" val="39659292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38A195E-584A-485A-BECD-66468900B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0177A7-740C-43C7-8F2D-BD7067F12C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F525AAA-82CE-4027-A26C-B0EFFD856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-1265719" y="2187575"/>
            <a:ext cx="6857999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9753" y="88762"/>
            <a:ext cx="6415512" cy="301371"/>
          </a:xfrm>
        </p:spPr>
        <p:txBody>
          <a:bodyPr>
            <a:normAutofit fontScale="90000"/>
          </a:bodyPr>
          <a:lstStyle/>
          <a:p>
            <a:r>
              <a:rPr lang="en-US" sz="1600" b="1" i="1" dirty="0"/>
              <a:t>Issues with Missing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41FAF-730D-47FE-9638-C05616C31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01" y="723207"/>
            <a:ext cx="8337664" cy="1347331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endParaRPr lang="en-US" sz="2000" i="1" dirty="0"/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B89BE5-D754-4F4A-B746-8F7037BB796F}"/>
              </a:ext>
            </a:extLst>
          </p:cNvPr>
          <p:cNvSpPr txBox="1"/>
          <p:nvPr/>
        </p:nvSpPr>
        <p:spPr>
          <a:xfrm>
            <a:off x="4142339" y="523676"/>
            <a:ext cx="7803498" cy="984885"/>
          </a:xfrm>
          <a:prstGeom prst="rect">
            <a:avLst/>
          </a:prstGeom>
          <a:noFill/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i="1" dirty="0"/>
              <a:t>Summary of missing data:</a:t>
            </a:r>
            <a:endParaRPr lang="en-US" dirty="0"/>
          </a:p>
          <a:p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i="1" dirty="0"/>
              <a:t>Brewery Data Set</a:t>
            </a:r>
            <a:r>
              <a:rPr lang="en-US" sz="1400" dirty="0"/>
              <a:t>:  No missing data noted (no “NA’s”)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i="1" dirty="0"/>
              <a:t>Beer Data Set:        </a:t>
            </a:r>
            <a:r>
              <a:rPr lang="en-US" sz="1400" dirty="0"/>
              <a:t>62 (2.5%) ABV Values &amp;1005 (42%) IBU Values Missing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4C9435-A37D-4727-B603-75E119EB627B}"/>
              </a:ext>
            </a:extLst>
          </p:cNvPr>
          <p:cNvSpPr txBox="1"/>
          <p:nvPr/>
        </p:nvSpPr>
        <p:spPr>
          <a:xfrm>
            <a:off x="3984977" y="2032237"/>
            <a:ext cx="7803499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The beer and brewery data sets were joined using a left join on the </a:t>
            </a:r>
            <a:r>
              <a:rPr lang="en-GB" sz="14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Brewery_</a:t>
            </a:r>
            <a:r>
              <a:rPr lang="en-GB" sz="1400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en-GB" sz="1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in the beer file and the </a:t>
            </a:r>
            <a:r>
              <a:rPr lang="en-GB" sz="14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Brew_ID</a:t>
            </a:r>
            <a:r>
              <a:rPr lang="en-GB" sz="1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 column in the breweries file. No missing values were created as a result of this join and this allowed us to match each beer to the brewery that produced 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4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ea typeface="Times New Roman" panose="02020603050405020304" pitchFamily="18" charset="0"/>
                <a:cs typeface="Times New Roman" panose="02020603050405020304" pitchFamily="18" charset="0"/>
              </a:rPr>
              <a:t>The missing ABV and IBU values were present in the beer data file from the beginning.</a:t>
            </a:r>
          </a:p>
          <a:p>
            <a:endParaRPr lang="en-GB" sz="14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The missing values were replaced with the mean ABV and IBU for each beer style.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4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After this replacement process there were no missing values for ABV and only 52 (2.16%) missing values for IBU.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4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The missing IBU values were either in very small amounts, 1 or 2 beers, or belonged to very sweet styles of beer such as ciders. We felt comfortable omitting these beers from our analysis.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4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While there did not appear to be outliers skewing the mean, the mean must be used with caution. Extreme values can pull the mean in one direction or the other.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4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74230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38A195E-584A-485A-BECD-66468900B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0177A7-740C-43C7-8F2D-BD7067F12C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F525AAA-82CE-4027-A26C-B0EFFD856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-1265719" y="2187575"/>
            <a:ext cx="6857999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9752" y="232756"/>
            <a:ext cx="6415512" cy="91709"/>
          </a:xfrm>
        </p:spPr>
        <p:txBody>
          <a:bodyPr>
            <a:normAutofit fontScale="90000"/>
          </a:bodyPr>
          <a:lstStyle/>
          <a:p>
            <a:r>
              <a:rPr lang="en-US" sz="1600" b="1" i="1" dirty="0"/>
              <a:t>Median ABV and IBU by State  </a:t>
            </a:r>
            <a:br>
              <a:rPr lang="en-US" sz="1600" b="1" i="1" dirty="0"/>
            </a:br>
            <a:endParaRPr lang="en-US" sz="1600" b="1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41FAF-730D-47FE-9638-C05616C31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9545" y="1092539"/>
            <a:ext cx="7885719" cy="445205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endParaRPr lang="en-US" sz="2000" i="1" dirty="0"/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6FF7CE7-EF39-4CF1-AC8D-15F090626A39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1263" y="1478266"/>
            <a:ext cx="7695866" cy="3680598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B2A04B9-0895-4B5B-9603-035B438B158D}"/>
              </a:ext>
            </a:extLst>
          </p:cNvPr>
          <p:cNvSpPr txBox="1"/>
          <p:nvPr/>
        </p:nvSpPr>
        <p:spPr>
          <a:xfrm>
            <a:off x="3951264" y="619432"/>
            <a:ext cx="7695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following charts show the median (middle) ABV and IBU across all beer styles for each state</a:t>
            </a:r>
          </a:p>
        </p:txBody>
      </p:sp>
    </p:spTree>
    <p:extLst>
      <p:ext uri="{BB962C8B-B14F-4D97-AF65-F5344CB8AC3E}">
        <p14:creationId xmlns:p14="http://schemas.microsoft.com/office/powerpoint/2010/main" val="40474504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38A195E-584A-485A-BECD-66468900B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0177A7-740C-43C7-8F2D-BD7067F12C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F525AAA-82CE-4027-A26C-B0EFFD856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-1265719" y="2187575"/>
            <a:ext cx="6857999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9752" y="232756"/>
            <a:ext cx="6415512" cy="91709"/>
          </a:xfrm>
        </p:spPr>
        <p:txBody>
          <a:bodyPr>
            <a:normAutofit fontScale="90000"/>
          </a:bodyPr>
          <a:lstStyle/>
          <a:p>
            <a:r>
              <a:rPr lang="en-US" sz="1600" b="1" i="1" dirty="0"/>
              <a:t>Maximum abv and </a:t>
            </a:r>
            <a:r>
              <a:rPr lang="en-US" sz="1600" b="1" i="1" dirty="0" err="1"/>
              <a:t>ibu</a:t>
            </a:r>
            <a:r>
              <a:rPr lang="en-US" sz="1600" b="1" i="1" dirty="0"/>
              <a:t>  </a:t>
            </a:r>
            <a:br>
              <a:rPr lang="en-US" sz="1600" b="1" i="1" dirty="0"/>
            </a:br>
            <a:endParaRPr lang="en-US" sz="1600" b="1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41FAF-730D-47FE-9638-C05616C31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9545" y="1092539"/>
            <a:ext cx="7885719" cy="445205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endParaRPr lang="en-US" sz="2000" i="1" dirty="0"/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2A04B9-0895-4B5B-9603-035B438B158D}"/>
              </a:ext>
            </a:extLst>
          </p:cNvPr>
          <p:cNvSpPr txBox="1"/>
          <p:nvPr/>
        </p:nvSpPr>
        <p:spPr>
          <a:xfrm>
            <a:off x="3951263" y="906815"/>
            <a:ext cx="769586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Looking across all beer styles we found the following beers that represented the maximum ABV and maximum IBU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beer with the maximum ABV at 12.8%: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Lee Hill Series Vol. 5 – Belgian Style </a:t>
            </a:r>
            <a:r>
              <a:rPr lang="en-US" dirty="0" err="1"/>
              <a:t>Quadrupel</a:t>
            </a:r>
            <a:r>
              <a:rPr lang="en-US" dirty="0"/>
              <a:t> Ale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Quadrupel</a:t>
            </a:r>
            <a:r>
              <a:rPr lang="en-US" dirty="0"/>
              <a:t> (Quad)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Upslope Brewing Company Boulder, CO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beer with the maximum IBV at 138: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Bitter Bitch Imperial IPA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American Double / Imperial IPA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Astoria Brewing Company </a:t>
            </a:r>
            <a:r>
              <a:rPr lang="en-US" dirty="0" err="1"/>
              <a:t>Astoria,OR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3816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38A195E-584A-485A-BECD-66468900B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0177A7-740C-43C7-8F2D-BD7067F12C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F525AAA-82CE-4027-A26C-B0EFFD856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-1265719" y="2187575"/>
            <a:ext cx="6857999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53" y="173012"/>
            <a:ext cx="6415512" cy="133004"/>
          </a:xfrm>
        </p:spPr>
        <p:txBody>
          <a:bodyPr>
            <a:normAutofit fontScale="90000"/>
          </a:bodyPr>
          <a:lstStyle/>
          <a:p>
            <a:br>
              <a:rPr lang="en-US" sz="1600" b="1" i="1" dirty="0"/>
            </a:br>
            <a:r>
              <a:rPr lang="en-US" sz="1600" b="1" i="1" dirty="0"/>
              <a:t>Summary Statics FOR ABV</a:t>
            </a:r>
            <a:br>
              <a:rPr lang="en-US" sz="1600" b="1" i="1" dirty="0"/>
            </a:br>
            <a:endParaRPr lang="en-US" sz="1600" b="1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41FAF-730D-47FE-9638-C05616C31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9545" y="479028"/>
            <a:ext cx="7885719" cy="506556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000" dirty="0"/>
              <a:t>We next explored some summary statistics for ABV across all beer styles: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The minimum ABV found was 0.1%</a:t>
            </a:r>
          </a:p>
          <a:p>
            <a:pPr marL="457200" lvl="1" indent="0">
              <a:lnSpc>
                <a:spcPct val="100000"/>
              </a:lnSpc>
              <a:buNone/>
            </a:pPr>
            <a:endParaRPr lang="en-US" sz="1800" dirty="0"/>
          </a:p>
          <a:p>
            <a:pPr lvl="1">
              <a:lnSpc>
                <a:spcPct val="100000"/>
              </a:lnSpc>
            </a:pPr>
            <a:r>
              <a:rPr lang="en-US" sz="1800" dirty="0"/>
              <a:t>The maximum ABV found was 12.8%</a:t>
            </a:r>
          </a:p>
          <a:p>
            <a:pPr marL="457200" lvl="1" indent="0">
              <a:lnSpc>
                <a:spcPct val="100000"/>
              </a:lnSpc>
              <a:buNone/>
            </a:pPr>
            <a:endParaRPr lang="en-US" sz="1800" dirty="0"/>
          </a:p>
          <a:p>
            <a:pPr lvl="1">
              <a:lnSpc>
                <a:spcPct val="100000"/>
              </a:lnSpc>
            </a:pPr>
            <a:r>
              <a:rPr lang="en-US" sz="1800" dirty="0"/>
              <a:t>The median ABV was 5.6%</a:t>
            </a:r>
          </a:p>
          <a:p>
            <a:pPr lvl="1">
              <a:lnSpc>
                <a:spcPct val="100000"/>
              </a:lnSpc>
            </a:pPr>
            <a:endParaRPr lang="en-US" sz="1800" dirty="0"/>
          </a:p>
          <a:p>
            <a:pPr lvl="1">
              <a:lnSpc>
                <a:spcPct val="100000"/>
              </a:lnSpc>
            </a:pPr>
            <a:r>
              <a:rPr lang="en-US" sz="1800" dirty="0"/>
              <a:t>The mean ABV was 5.98%</a:t>
            </a:r>
          </a:p>
          <a:p>
            <a:pPr marL="457200" lvl="1" indent="0">
              <a:lnSpc>
                <a:spcPct val="100000"/>
              </a:lnSpc>
              <a:buNone/>
            </a:pPr>
            <a:endParaRPr lang="en-US" sz="1800" dirty="0"/>
          </a:p>
          <a:p>
            <a:pPr lvl="1">
              <a:lnSpc>
                <a:spcPct val="100000"/>
              </a:lnSpc>
            </a:pPr>
            <a:r>
              <a:rPr lang="en-US" sz="1800" dirty="0"/>
              <a:t>Most beers fall between 5% and 6.7% ABV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4874FD0-0122-43CB-9802-BF3B3543FD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5819438"/>
              </p:ext>
            </p:extLst>
          </p:nvPr>
        </p:nvGraphicFramePr>
        <p:xfrm>
          <a:off x="4166852" y="4402816"/>
          <a:ext cx="7662687" cy="10720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2850">
                  <a:extLst>
                    <a:ext uri="{9D8B030D-6E8A-4147-A177-3AD203B41FA5}">
                      <a16:colId xmlns:a16="http://schemas.microsoft.com/office/drawing/2014/main" val="1575952513"/>
                    </a:ext>
                  </a:extLst>
                </a:gridCol>
                <a:gridCol w="743276">
                  <a:extLst>
                    <a:ext uri="{9D8B030D-6E8A-4147-A177-3AD203B41FA5}">
                      <a16:colId xmlns:a16="http://schemas.microsoft.com/office/drawing/2014/main" val="456957441"/>
                    </a:ext>
                  </a:extLst>
                </a:gridCol>
                <a:gridCol w="1030210">
                  <a:extLst>
                    <a:ext uri="{9D8B030D-6E8A-4147-A177-3AD203B41FA5}">
                      <a16:colId xmlns:a16="http://schemas.microsoft.com/office/drawing/2014/main" val="2158818480"/>
                    </a:ext>
                  </a:extLst>
                </a:gridCol>
                <a:gridCol w="1150425">
                  <a:extLst>
                    <a:ext uri="{9D8B030D-6E8A-4147-A177-3AD203B41FA5}">
                      <a16:colId xmlns:a16="http://schemas.microsoft.com/office/drawing/2014/main" val="2502576633"/>
                    </a:ext>
                  </a:extLst>
                </a:gridCol>
                <a:gridCol w="903136">
                  <a:extLst>
                    <a:ext uri="{9D8B030D-6E8A-4147-A177-3AD203B41FA5}">
                      <a16:colId xmlns:a16="http://schemas.microsoft.com/office/drawing/2014/main" val="2498923786"/>
                    </a:ext>
                  </a:extLst>
                </a:gridCol>
                <a:gridCol w="812825">
                  <a:extLst>
                    <a:ext uri="{9D8B030D-6E8A-4147-A177-3AD203B41FA5}">
                      <a16:colId xmlns:a16="http://schemas.microsoft.com/office/drawing/2014/main" val="3700775293"/>
                    </a:ext>
                  </a:extLst>
                </a:gridCol>
                <a:gridCol w="1049898">
                  <a:extLst>
                    <a:ext uri="{9D8B030D-6E8A-4147-A177-3AD203B41FA5}">
                      <a16:colId xmlns:a16="http://schemas.microsoft.com/office/drawing/2014/main" val="247876573"/>
                    </a:ext>
                  </a:extLst>
                </a:gridCol>
                <a:gridCol w="960067">
                  <a:extLst>
                    <a:ext uri="{9D8B030D-6E8A-4147-A177-3AD203B41FA5}">
                      <a16:colId xmlns:a16="http://schemas.microsoft.com/office/drawing/2014/main" val="1999363073"/>
                    </a:ext>
                  </a:extLst>
                </a:gridCol>
              </a:tblGrid>
              <a:tr h="68221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r>
                        <a:rPr lang="en-US" baseline="30000" dirty="0"/>
                        <a:t>st</a:t>
                      </a:r>
                      <a:r>
                        <a:rPr lang="en-US" dirty="0"/>
                        <a:t> Qu.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Median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Mean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r>
                        <a:rPr lang="en-US" baseline="30000" dirty="0"/>
                        <a:t>rd</a:t>
                      </a:r>
                      <a:r>
                        <a:rPr lang="en-US" dirty="0"/>
                        <a:t> Qu.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 #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Std Dev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6838286"/>
                  </a:ext>
                </a:extLst>
              </a:tr>
              <a:tr h="38983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0.0010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0.056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0.05977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.128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0.0135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61473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4938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38A195E-584A-485A-BECD-66468900B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0177A7-740C-43C7-8F2D-BD7067F12C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F525AAA-82CE-4027-A26C-B0EFFD856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-1265719" y="2187575"/>
            <a:ext cx="6857999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6607" y="117524"/>
            <a:ext cx="6415512" cy="97608"/>
          </a:xfrm>
        </p:spPr>
        <p:txBody>
          <a:bodyPr>
            <a:normAutofit fontScale="90000"/>
          </a:bodyPr>
          <a:lstStyle/>
          <a:p>
            <a:br>
              <a:rPr lang="en-US" sz="1600" b="1" i="1" dirty="0"/>
            </a:br>
            <a:br>
              <a:rPr lang="en-US" sz="1600" b="1" i="1" dirty="0"/>
            </a:br>
            <a:br>
              <a:rPr lang="en-US" sz="1600" b="1" i="1" dirty="0"/>
            </a:br>
            <a:r>
              <a:rPr lang="en-US" sz="1600" b="1" i="1" dirty="0"/>
              <a:t>distribution of Abv across all beers</a:t>
            </a:r>
            <a:br>
              <a:rPr lang="en-US" sz="1600" b="1" i="1" dirty="0"/>
            </a:br>
            <a:br>
              <a:rPr lang="en-US" sz="1600" b="1" i="1" dirty="0"/>
            </a:br>
            <a:br>
              <a:rPr lang="en-US" sz="1600" b="1" i="1" dirty="0"/>
            </a:br>
            <a:endParaRPr lang="en-US" sz="1600" b="1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41FAF-730D-47FE-9638-C05616C31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9545" y="1092539"/>
            <a:ext cx="7885719" cy="445205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endParaRPr lang="en-US" sz="2000" i="1" dirty="0"/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C4896D6-F312-418E-B9D6-A35C088D9C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1122" y="2732614"/>
            <a:ext cx="8000997" cy="2400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7AA3C87-8096-48DA-9798-E6E9FB36BF14}"/>
              </a:ext>
            </a:extLst>
          </p:cNvPr>
          <p:cNvSpPr txBox="1"/>
          <p:nvPr/>
        </p:nvSpPr>
        <p:spPr>
          <a:xfrm>
            <a:off x="3911123" y="843608"/>
            <a:ext cx="80009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These plots show the distribution of ABV for all beer styles. Again, we see the majority of beers falling between 5% – 6.7% ABV</a:t>
            </a:r>
          </a:p>
          <a:p>
            <a:endParaRPr lang="en-US" dirty="0"/>
          </a:p>
          <a:p>
            <a:r>
              <a:rPr lang="en-US" dirty="0"/>
              <a:t>The boxplot shows us where our median ABV falls as well as showing other useful information such as outliers</a:t>
            </a:r>
          </a:p>
        </p:txBody>
      </p:sp>
    </p:spTree>
    <p:extLst>
      <p:ext uri="{BB962C8B-B14F-4D97-AF65-F5344CB8AC3E}">
        <p14:creationId xmlns:p14="http://schemas.microsoft.com/office/powerpoint/2010/main" val="20032966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Vapor Trail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3294B"/>
      </a:accent1>
      <a:accent2>
        <a:srgbClr val="C8102E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710EE66-8707-456F-8F2E-091D581CB03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AB96CC85-5758-41C0-8EFD-737AFB6912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0BEB954-4024-4CCF-A9D6-4C00FDC028D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1586</TotalTime>
  <Words>1456</Words>
  <Application>Microsoft Office PowerPoint</Application>
  <PresentationFormat>Widescreen</PresentationFormat>
  <Paragraphs>304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Century Gothic</vt:lpstr>
      <vt:lpstr>Vapor Trail</vt:lpstr>
      <vt:lpstr>Budweiser  craft brewery eda  Michael Burgess  Rob Pollock     </vt:lpstr>
      <vt:lpstr>Background Information</vt:lpstr>
      <vt:lpstr>Number of Craft Breweries By State </vt:lpstr>
      <vt:lpstr>Number of craft breweries by state</vt:lpstr>
      <vt:lpstr>Issues with Missing Data</vt:lpstr>
      <vt:lpstr>Median ABV and IBU by State   </vt:lpstr>
      <vt:lpstr>Maximum abv and ibu   </vt:lpstr>
      <vt:lpstr> Summary Statics FOR ABV </vt:lpstr>
      <vt:lpstr>   distribution of Abv across all beers   </vt:lpstr>
      <vt:lpstr> relationship between abv and ibu  </vt:lpstr>
      <vt:lpstr> using abv and ibu to  predict beer type  </vt:lpstr>
      <vt:lpstr> using abv and ibu to  predict beer type  </vt:lpstr>
      <vt:lpstr>Additional insights  </vt:lpstr>
      <vt:lpstr>In summary  </vt:lpstr>
      <vt:lpstr>Thank you for your time  Michael Burgess  Rob Pollock  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 6306 Unit 8  Michael Burgess  Rob Pollock</dc:title>
  <dc:creator>Robert Pollock</dc:creator>
  <cp:lastModifiedBy>Mike Burgess</cp:lastModifiedBy>
  <cp:revision>52</cp:revision>
  <dcterms:created xsi:type="dcterms:W3CDTF">2021-02-21T21:42:36Z</dcterms:created>
  <dcterms:modified xsi:type="dcterms:W3CDTF">2021-02-23T00:17:40Z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