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7add20230_4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7add20230_4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7add20230_4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7add20230_4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7add20230_4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7add20230_4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7add2023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7add2023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7add2023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7add2023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7add20230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7add20230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029c9279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029c9279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029c9279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029c9279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029c9279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029c9279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7add20230_4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7add20230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7add20230_4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7add20230_4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7add2023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7add2023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7add20230_4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7add20230_4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7add20230_4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7add20230_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7add20230_4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7add20230_4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7add20230_4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7add20230_4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7add20230_4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7add20230_4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522"/>
            <a:ext cx="9143999" cy="5176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</a:t>
            </a:r>
            <a:r>
              <a:rPr lang="pt-BR"/>
              <a:t> </a:t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1245849" y="4148190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SHOP TILE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6271349" y="4148190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MAP OBJECT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3176074" y="4148190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LAWN TILE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6271349" y="1697490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LANE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2315724" y="1697503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ITILE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(INTERFACE)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92" name="Google Shape;192;p22"/>
          <p:cNvCxnSpPr>
            <a:stCxn id="189" idx="0"/>
            <a:endCxn id="191" idx="2"/>
          </p:cNvCxnSpPr>
          <p:nvPr/>
        </p:nvCxnSpPr>
        <p:spPr>
          <a:xfrm flipH="1" rot="5400000">
            <a:off x="2576974" y="2742390"/>
            <a:ext cx="1951200" cy="860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2"/>
          <p:cNvCxnSpPr>
            <a:stCxn id="187" idx="0"/>
            <a:endCxn id="191" idx="2"/>
          </p:cNvCxnSpPr>
          <p:nvPr/>
        </p:nvCxnSpPr>
        <p:spPr>
          <a:xfrm rot="-5400000">
            <a:off x="1611849" y="2637690"/>
            <a:ext cx="1951200" cy="10698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2"/>
          <p:cNvSpPr txBox="1"/>
          <p:nvPr/>
        </p:nvSpPr>
        <p:spPr>
          <a:xfrm rot="3199024">
            <a:off x="3290228" y="2871248"/>
            <a:ext cx="1195206" cy="400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5" name="Google Shape;195;p22"/>
          <p:cNvSpPr/>
          <p:nvPr/>
        </p:nvSpPr>
        <p:spPr>
          <a:xfrm rot="-7088">
            <a:off x="3049674" y="215235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22"/>
          <p:cNvCxnSpPr>
            <a:stCxn id="189" idx="0"/>
            <a:endCxn id="190" idx="2"/>
          </p:cNvCxnSpPr>
          <p:nvPr/>
        </p:nvCxnSpPr>
        <p:spPr>
          <a:xfrm rot="-5400000">
            <a:off x="4554874" y="1624890"/>
            <a:ext cx="1951200" cy="309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2"/>
          <p:cNvCxnSpPr>
            <a:stCxn id="188" idx="0"/>
            <a:endCxn id="190" idx="2"/>
          </p:cNvCxnSpPr>
          <p:nvPr/>
        </p:nvCxnSpPr>
        <p:spPr>
          <a:xfrm rot="-5400000">
            <a:off x="6102749" y="3172290"/>
            <a:ext cx="1951200" cy="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2"/>
          <p:cNvSpPr/>
          <p:nvPr/>
        </p:nvSpPr>
        <p:spPr>
          <a:xfrm rot="-7088">
            <a:off x="7005599" y="215235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Rectangle: possui coordenadas, método para checar sobreposição, tamanho, etc.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Entity: inclui textura.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Character: inclui vida e métodos para tomar dano e checar se está vivo.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Plant: define o método act (será usado em polimorfismo) e inclui efeito sonoro de plantar.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pt-BR"/>
              <a:t>Esse sistema de classes foi pensado de modo a tornar fácil e eficiente a adição de novas plantas, zumbis e objetos.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Destaques do código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 do padrão de projeto Strategy</a:t>
            </a: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725" y="1410100"/>
            <a:ext cx="2728961" cy="34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2839" y="1410100"/>
            <a:ext cx="3164432" cy="215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4859" y="1839300"/>
            <a:ext cx="3200392" cy="215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4859" y="2198871"/>
            <a:ext cx="4009480" cy="188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12839" y="2531472"/>
            <a:ext cx="4099378" cy="314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4859" y="3045722"/>
            <a:ext cx="4953416" cy="21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 do padrão de projeto Singleton</a:t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 rotWithShape="1">
          <a:blip r:embed="rId3">
            <a:alphaModFix/>
          </a:blip>
          <a:srcRect b="82825" l="0" r="0" t="3230"/>
          <a:stretch/>
        </p:blipFill>
        <p:spPr>
          <a:xfrm>
            <a:off x="914400" y="3350675"/>
            <a:ext cx="7315200" cy="2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 rotWithShape="1">
          <a:blip r:embed="rId4">
            <a:alphaModFix/>
          </a:blip>
          <a:srcRect b="76929" l="893" r="893" t="8971"/>
          <a:stretch/>
        </p:blipFill>
        <p:spPr>
          <a:xfrm>
            <a:off x="914400" y="1517550"/>
            <a:ext cx="7315199" cy="2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 rotWithShape="1">
          <a:blip r:embed="rId4">
            <a:alphaModFix/>
          </a:blip>
          <a:srcRect b="0" l="893" r="893" t="39294"/>
          <a:stretch/>
        </p:blipFill>
        <p:spPr>
          <a:xfrm>
            <a:off x="914400" y="1871375"/>
            <a:ext cx="7315199" cy="10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 rotWithShape="1">
          <a:blip r:embed="rId3">
            <a:alphaModFix/>
          </a:blip>
          <a:srcRect b="0" l="0" r="0" t="44930"/>
          <a:stretch/>
        </p:blipFill>
        <p:spPr>
          <a:xfrm>
            <a:off x="914500" y="3693125"/>
            <a:ext cx="7315000" cy="9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		Uso de polimorfismo</a:t>
            </a:r>
            <a:endParaRPr/>
          </a:p>
        </p:txBody>
      </p:sp>
      <p:pic>
        <p:nvPicPr>
          <p:cNvPr id="235" name="Google Shape;235;p27"/>
          <p:cNvPicPr preferRelativeResize="0"/>
          <p:nvPr/>
        </p:nvPicPr>
        <p:blipFill rotWithShape="1">
          <a:blip r:embed="rId3">
            <a:alphaModFix/>
          </a:blip>
          <a:srcRect b="0" l="4754" r="3996" t="0"/>
          <a:stretch/>
        </p:blipFill>
        <p:spPr>
          <a:xfrm>
            <a:off x="495350" y="2174975"/>
            <a:ext cx="4673475" cy="15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 rotWithShape="1">
          <a:blip r:embed="rId4">
            <a:alphaModFix/>
          </a:blip>
          <a:srcRect b="0" l="4360" r="67935" t="91012"/>
          <a:stretch/>
        </p:blipFill>
        <p:spPr>
          <a:xfrm>
            <a:off x="495350" y="1530950"/>
            <a:ext cx="3410625" cy="3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Possíveis melhorias para o código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Tratamento de exceções na importação de mídias.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Aumento da robustez dos componentes (implementação de interfaces providas e requeridas).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Implementação de novas entidades (plantas, zumbis, projéteis, etc) a partir do sistema de classes já existente.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Ajustes na dificuldade do jogo / adição de diferentes fases.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Melhorias de responsividade.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Possíveis melhorias em Padrões de Projeto</a:t>
            </a:r>
            <a:endParaRPr/>
          </a:p>
        </p:txBody>
      </p:sp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387900" y="1489825"/>
            <a:ext cx="8368200" cy="1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movimentação de entidades poderia ser feita iterando-se sobre um vetor de objetos que implementam uma interface “DynamicEntity” → Strategy</a:t>
            </a:r>
            <a:endParaRPr/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50" y="3307950"/>
            <a:ext cx="5953050" cy="14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250" y="2440678"/>
            <a:ext cx="3804350" cy="7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jogo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87900" y="1489825"/>
            <a:ext cx="8368200" cy="3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jogador deve utilizar diferentes plantas para defender o seu jardim de uma invasão de zumbis.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jogo termina caso ao menos um zumbi atravesse o jardim (derrota) ou caso o jogador elimine todos os zumbis (vitória).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jardim é constituído por um tabuleiro celular de 5 linhas e 8 colunas. Cada posição pode receber uma única planta.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/>
              <a:t>Cada planta possui um custo de pontos para ser posicionada no tabuleiro. O jogador adquire tais pontos coletando sóis produzidos pela planta girassol.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Entidades do jogo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Implementamos 3 tipos diferentes de plantas:</a:t>
            </a:r>
            <a:endParaRPr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Pea Shooter - planta atiradora de ervilhas, ataca os zumbis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Sun Flower - planta geradora de sóis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Wall Nut - planta mais resistente, serve como um escudo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 3 tipos de zumbis, que diferem-se apenas na aparência e quantidade de vida.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pt-BR"/>
              <a:t>Além disso, também temos os sóis e as ervilhas.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600" y="-57150"/>
            <a:ext cx="93472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(MVC)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Controller</a:t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604775" y="23760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VIEW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2642448" y="23760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MASTER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4680112" y="3328412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ENTITY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2642454" y="1423606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INPUT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4680106" y="4280812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ACTION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LISTENER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4680112" y="23760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MAP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4680105" y="1423639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SHOP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6860478" y="2356375"/>
            <a:ext cx="1839900" cy="5697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Roboto Slab"/>
                <a:ea typeface="Roboto Slab"/>
                <a:cs typeface="Roboto Slab"/>
                <a:sym typeface="Roboto Slab"/>
              </a:rPr>
              <a:t>MODEL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01" name="Google Shape;101;p18"/>
          <p:cNvCxnSpPr>
            <a:stCxn id="93" idx="3"/>
            <a:endCxn id="94" idx="1"/>
          </p:cNvCxnSpPr>
          <p:nvPr/>
        </p:nvCxnSpPr>
        <p:spPr>
          <a:xfrm>
            <a:off x="2315975" y="2640913"/>
            <a:ext cx="326400" cy="6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8"/>
          <p:cNvCxnSpPr>
            <a:stCxn id="94" idx="3"/>
            <a:endCxn id="96" idx="2"/>
          </p:cNvCxnSpPr>
          <p:nvPr/>
        </p:nvCxnSpPr>
        <p:spPr>
          <a:xfrm rot="10800000">
            <a:off x="3498048" y="1953313"/>
            <a:ext cx="855600" cy="687600"/>
          </a:xfrm>
          <a:prstGeom prst="curvedConnector4">
            <a:avLst>
              <a:gd fmla="val 989" name="adj1"/>
              <a:gd fmla="val 75722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8"/>
          <p:cNvCxnSpPr>
            <a:stCxn id="94" idx="3"/>
            <a:endCxn id="98" idx="1"/>
          </p:cNvCxnSpPr>
          <p:nvPr/>
        </p:nvCxnSpPr>
        <p:spPr>
          <a:xfrm>
            <a:off x="4353648" y="2640913"/>
            <a:ext cx="326400" cy="600"/>
          </a:xfrm>
          <a:prstGeom prst="curvedConnector3">
            <a:avLst>
              <a:gd fmla="val 49995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8"/>
          <p:cNvCxnSpPr>
            <a:stCxn id="94" idx="3"/>
            <a:endCxn id="95" idx="1"/>
          </p:cNvCxnSpPr>
          <p:nvPr/>
        </p:nvCxnSpPr>
        <p:spPr>
          <a:xfrm>
            <a:off x="4353648" y="2640913"/>
            <a:ext cx="326400" cy="952500"/>
          </a:xfrm>
          <a:prstGeom prst="curvedConnector3">
            <a:avLst>
              <a:gd fmla="val 50010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8"/>
          <p:cNvCxnSpPr>
            <a:stCxn id="98" idx="3"/>
            <a:endCxn id="100" idx="1"/>
          </p:cNvCxnSpPr>
          <p:nvPr/>
        </p:nvCxnSpPr>
        <p:spPr>
          <a:xfrm>
            <a:off x="6391312" y="2640913"/>
            <a:ext cx="469200" cy="6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>
            <a:stCxn id="95" idx="3"/>
            <a:endCxn id="100" idx="1"/>
          </p:cNvCxnSpPr>
          <p:nvPr/>
        </p:nvCxnSpPr>
        <p:spPr>
          <a:xfrm flipH="1" rot="10800000">
            <a:off x="6391312" y="2641112"/>
            <a:ext cx="469200" cy="9522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8"/>
          <p:cNvCxnSpPr>
            <a:stCxn id="100" idx="1"/>
            <a:endCxn id="99" idx="3"/>
          </p:cNvCxnSpPr>
          <p:nvPr/>
        </p:nvCxnSpPr>
        <p:spPr>
          <a:xfrm rot="10800000">
            <a:off x="6391278" y="1688425"/>
            <a:ext cx="469200" cy="9528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8"/>
          <p:cNvSpPr/>
          <p:nvPr/>
        </p:nvSpPr>
        <p:spPr>
          <a:xfrm>
            <a:off x="2604075" y="1207875"/>
            <a:ext cx="4138338" cy="3666250"/>
          </a:xfrm>
          <a:prstGeom prst="flowChartProcess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2642450" y="4410400"/>
            <a:ext cx="19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CONTROLLER</a:t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10" name="Google Shape;110;p18"/>
          <p:cNvCxnSpPr>
            <a:stCxn id="99" idx="2"/>
            <a:endCxn id="98" idx="0"/>
          </p:cNvCxnSpPr>
          <p:nvPr/>
        </p:nvCxnSpPr>
        <p:spPr>
          <a:xfrm flipH="1" rot="-5400000">
            <a:off x="5324655" y="2164489"/>
            <a:ext cx="422700" cy="600"/>
          </a:xfrm>
          <a:prstGeom prst="curvedConnector3">
            <a:avLst>
              <a:gd fmla="val 49985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8"/>
          <p:cNvCxnSpPr>
            <a:stCxn id="95" idx="2"/>
            <a:endCxn id="97" idx="0"/>
          </p:cNvCxnSpPr>
          <p:nvPr/>
        </p:nvCxnSpPr>
        <p:spPr>
          <a:xfrm flipH="1" rot="-5400000">
            <a:off x="5324662" y="4069262"/>
            <a:ext cx="422700" cy="600"/>
          </a:xfrm>
          <a:prstGeom prst="curvedConnector3">
            <a:avLst>
              <a:gd fmla="val 49988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8"/>
          <p:cNvCxnSpPr>
            <a:stCxn id="97" idx="3"/>
            <a:endCxn id="100" idx="2"/>
          </p:cNvCxnSpPr>
          <p:nvPr/>
        </p:nvCxnSpPr>
        <p:spPr>
          <a:xfrm flipH="1" rot="10800000">
            <a:off x="6391306" y="2926012"/>
            <a:ext cx="1389000" cy="16197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8"/>
          <p:cNvSpPr/>
          <p:nvPr/>
        </p:nvSpPr>
        <p:spPr>
          <a:xfrm rot="5400000">
            <a:off x="2548150" y="2567425"/>
            <a:ext cx="1452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rot="-750959">
            <a:off x="3425378" y="1876817"/>
            <a:ext cx="145354" cy="147469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 rot="-7088">
            <a:off x="5463253" y="1914847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 rot="-7088">
            <a:off x="5463253" y="3824597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 rot="-5407088">
            <a:off x="6353853" y="4471897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 rot="5392912">
            <a:off x="6820578" y="2567122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 rot="8808146">
            <a:off x="4600659" y="3519540"/>
            <a:ext cx="145198" cy="147526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Controller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Master Controller: coordena as demais classes de controle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Entity Controller: controla o comportamento das entidades do jogo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Input Controller: controla as ações do jogador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Map Controller: controla o tabuleiro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Shop Controller: controla a loja de plantas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Action Listener: usado pelo model para notificar ao entity </a:t>
            </a:r>
            <a:r>
              <a:rPr lang="pt-BR"/>
              <a:t>controller sobre a criação de novas entidades</a:t>
            </a:r>
            <a:r>
              <a:rPr lang="pt-BR"/>
              <a:t>. Ex: criação de sóis pelo girassol ou de ervilhas pelo atirador de ervilhas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1200"/>
              </a:spcAft>
              <a:buSzPct val="100000"/>
              <a:buChar char="●"/>
            </a:pPr>
            <a:r>
              <a:rPr lang="pt-BR"/>
              <a:t>Master Controller e Action Listener são públicos, enquanto os demais são protegidos (visíveis apenas pelo pacote do controller)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View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87900" y="1489826"/>
            <a:ext cx="83682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Utilizamos o framework LibGDX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Acessa apenas o Master Controller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665875" y="344706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PLANTS VS ZOMBIES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4987475" y="26413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GAME SCREEN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2533150" y="26413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START SCREEN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3837250" y="3515538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GAME OVER SCREEN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3837250" y="41528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GAME WON SCREEN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37" name="Google Shape;137;p20"/>
          <p:cNvCxnSpPr>
            <a:stCxn id="132" idx="3"/>
            <a:endCxn id="134" idx="1"/>
          </p:cNvCxnSpPr>
          <p:nvPr/>
        </p:nvCxnSpPr>
        <p:spPr>
          <a:xfrm flipH="1" rot="10800000">
            <a:off x="2377075" y="2906163"/>
            <a:ext cx="156000" cy="805800"/>
          </a:xfrm>
          <a:prstGeom prst="curvedConnector3">
            <a:avLst>
              <a:gd fmla="val 50024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0"/>
          <p:cNvCxnSpPr>
            <a:stCxn id="134" idx="3"/>
            <a:endCxn id="133" idx="1"/>
          </p:cNvCxnSpPr>
          <p:nvPr/>
        </p:nvCxnSpPr>
        <p:spPr>
          <a:xfrm>
            <a:off x="4244350" y="2906213"/>
            <a:ext cx="743100" cy="600"/>
          </a:xfrm>
          <a:prstGeom prst="curvedConnector3">
            <a:avLst>
              <a:gd fmla="val 50002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0"/>
          <p:cNvCxnSpPr>
            <a:stCxn id="136" idx="1"/>
            <a:endCxn id="134" idx="2"/>
          </p:cNvCxnSpPr>
          <p:nvPr/>
        </p:nvCxnSpPr>
        <p:spPr>
          <a:xfrm rot="10800000">
            <a:off x="3388750" y="3171213"/>
            <a:ext cx="448500" cy="12465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0"/>
          <p:cNvCxnSpPr>
            <a:stCxn id="135" idx="1"/>
            <a:endCxn id="134" idx="2"/>
          </p:cNvCxnSpPr>
          <p:nvPr/>
        </p:nvCxnSpPr>
        <p:spPr>
          <a:xfrm rot="10800000">
            <a:off x="3388750" y="3171138"/>
            <a:ext cx="448500" cy="6093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0"/>
          <p:cNvCxnSpPr>
            <a:stCxn id="133" idx="2"/>
            <a:endCxn id="135" idx="3"/>
          </p:cNvCxnSpPr>
          <p:nvPr/>
        </p:nvCxnSpPr>
        <p:spPr>
          <a:xfrm rot="5400000">
            <a:off x="5391125" y="3328463"/>
            <a:ext cx="609300" cy="2946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0"/>
          <p:cNvCxnSpPr>
            <a:stCxn id="133" idx="2"/>
            <a:endCxn id="136" idx="3"/>
          </p:cNvCxnSpPr>
          <p:nvPr/>
        </p:nvCxnSpPr>
        <p:spPr>
          <a:xfrm rot="5400000">
            <a:off x="5072525" y="3647063"/>
            <a:ext cx="1246500" cy="2946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0"/>
          <p:cNvSpPr/>
          <p:nvPr/>
        </p:nvSpPr>
        <p:spPr>
          <a:xfrm>
            <a:off x="7165750" y="2641613"/>
            <a:ext cx="1711200" cy="5298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MASTER CONTROLLER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44" name="Google Shape;144;p20"/>
          <p:cNvCxnSpPr>
            <a:stCxn id="133" idx="3"/>
            <a:endCxn id="143" idx="1"/>
          </p:cNvCxnSpPr>
          <p:nvPr/>
        </p:nvCxnSpPr>
        <p:spPr>
          <a:xfrm>
            <a:off x="6698675" y="2906213"/>
            <a:ext cx="467100" cy="6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0"/>
          <p:cNvSpPr/>
          <p:nvPr/>
        </p:nvSpPr>
        <p:spPr>
          <a:xfrm>
            <a:off x="508750" y="2472950"/>
            <a:ext cx="6499875" cy="2377025"/>
          </a:xfrm>
          <a:prstGeom prst="flowChartProcess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665875" y="4327050"/>
            <a:ext cx="116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VIEW</a:t>
            </a:r>
            <a:endParaRPr sz="1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7" name="Google Shape;147;p20"/>
          <p:cNvSpPr/>
          <p:nvPr/>
        </p:nvSpPr>
        <p:spPr>
          <a:xfrm rot="-7088">
            <a:off x="3316003" y="3138797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 rot="-6683098">
            <a:off x="5482909" y="3706595"/>
            <a:ext cx="145626" cy="147692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 rot="-6683098">
            <a:off x="5482909" y="4343870"/>
            <a:ext cx="145626" cy="147692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 rot="2689977">
            <a:off x="2458778" y="2832404"/>
            <a:ext cx="145523" cy="147644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 rot="5392912">
            <a:off x="4911449" y="2831778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 rot="5392912">
            <a:off x="7078399" y="2831778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3667548" y="1300987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RECTANGLE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3667548" y="1957353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ENTITY (ABSTRACT)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2054160" y="2489518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CHARACTER (ABSTRACT)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2958588" y="3216361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PLANT (ABSTRACT)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440748" y="3216339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ZOMBIE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5280961" y="2489519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PROJECTILE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7142699" y="2489531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SUN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967663" y="4334415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PEA SHOOTER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2838897" y="4334413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SUN FLOWER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4710136" y="4334415"/>
            <a:ext cx="1613400" cy="499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Roboto Slab"/>
                <a:ea typeface="Roboto Slab"/>
                <a:cs typeface="Roboto Slab"/>
                <a:sym typeface="Roboto Slab"/>
              </a:rPr>
              <a:t>WALL NUT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68" name="Google Shape;168;p21"/>
          <p:cNvCxnSpPr>
            <a:stCxn id="160" idx="0"/>
            <a:endCxn id="159" idx="1"/>
          </p:cNvCxnSpPr>
          <p:nvPr/>
        </p:nvCxnSpPr>
        <p:spPr>
          <a:xfrm rot="-5400000">
            <a:off x="3123060" y="1945018"/>
            <a:ext cx="282300" cy="806700"/>
          </a:xfrm>
          <a:prstGeom prst="curvedConnector2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1"/>
          <p:cNvCxnSpPr>
            <a:stCxn id="158" idx="2"/>
            <a:endCxn id="159" idx="0"/>
          </p:cNvCxnSpPr>
          <p:nvPr/>
        </p:nvCxnSpPr>
        <p:spPr>
          <a:xfrm flipH="1" rot="-5400000">
            <a:off x="4396098" y="1878637"/>
            <a:ext cx="156900" cy="600"/>
          </a:xfrm>
          <a:prstGeom prst="curvedConnector3">
            <a:avLst>
              <a:gd fmla="val 49989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1"/>
          <p:cNvCxnSpPr>
            <a:stCxn id="163" idx="0"/>
            <a:endCxn id="159" idx="3"/>
          </p:cNvCxnSpPr>
          <p:nvPr/>
        </p:nvCxnSpPr>
        <p:spPr>
          <a:xfrm flipH="1" rot="5400000">
            <a:off x="5543161" y="1945019"/>
            <a:ext cx="282300" cy="806700"/>
          </a:xfrm>
          <a:prstGeom prst="curvedConnector2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1"/>
          <p:cNvCxnSpPr>
            <a:stCxn id="164" idx="0"/>
            <a:endCxn id="159" idx="3"/>
          </p:cNvCxnSpPr>
          <p:nvPr/>
        </p:nvCxnSpPr>
        <p:spPr>
          <a:xfrm flipH="1" rot="5400000">
            <a:off x="6473999" y="1014131"/>
            <a:ext cx="282300" cy="2668500"/>
          </a:xfrm>
          <a:prstGeom prst="curvedConnector2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1"/>
          <p:cNvCxnSpPr>
            <a:stCxn id="167" idx="0"/>
            <a:endCxn id="161" idx="2"/>
          </p:cNvCxnSpPr>
          <p:nvPr/>
        </p:nvCxnSpPr>
        <p:spPr>
          <a:xfrm flipH="1" rot="5400000">
            <a:off x="4331836" y="3149415"/>
            <a:ext cx="618600" cy="17514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1"/>
          <p:cNvCxnSpPr>
            <a:stCxn id="166" idx="0"/>
            <a:endCxn id="161" idx="2"/>
          </p:cNvCxnSpPr>
          <p:nvPr/>
        </p:nvCxnSpPr>
        <p:spPr>
          <a:xfrm rot="-5400000">
            <a:off x="3396147" y="3965263"/>
            <a:ext cx="618600" cy="1197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1"/>
          <p:cNvCxnSpPr>
            <a:stCxn id="165" idx="0"/>
            <a:endCxn id="161" idx="2"/>
          </p:cNvCxnSpPr>
          <p:nvPr/>
        </p:nvCxnSpPr>
        <p:spPr>
          <a:xfrm rot="-5400000">
            <a:off x="2460463" y="3029715"/>
            <a:ext cx="618600" cy="1990800"/>
          </a:xfrm>
          <a:prstGeom prst="curvedConnector3">
            <a:avLst>
              <a:gd fmla="val 49996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1"/>
          <p:cNvCxnSpPr>
            <a:stCxn id="162" idx="0"/>
            <a:endCxn id="160" idx="2"/>
          </p:cNvCxnSpPr>
          <p:nvPr/>
        </p:nvCxnSpPr>
        <p:spPr>
          <a:xfrm rot="-5400000">
            <a:off x="1940448" y="2295939"/>
            <a:ext cx="227400" cy="1613400"/>
          </a:xfrm>
          <a:prstGeom prst="curvedConnector3">
            <a:avLst>
              <a:gd fmla="val 49983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1"/>
          <p:cNvCxnSpPr>
            <a:stCxn id="161" idx="0"/>
            <a:endCxn id="160" idx="2"/>
          </p:cNvCxnSpPr>
          <p:nvPr/>
        </p:nvCxnSpPr>
        <p:spPr>
          <a:xfrm flipH="1" rot="5400000">
            <a:off x="3199338" y="2650411"/>
            <a:ext cx="227400" cy="904500"/>
          </a:xfrm>
          <a:prstGeom prst="curvedConnector3">
            <a:avLst>
              <a:gd fmla="val 49987" name="adj1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1"/>
          <p:cNvSpPr/>
          <p:nvPr/>
        </p:nvSpPr>
        <p:spPr>
          <a:xfrm rot="-7088">
            <a:off x="4401799" y="171735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 rot="-7088">
            <a:off x="2788099" y="291750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 rot="-7088">
            <a:off x="3692549" y="365090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 rot="5392912">
            <a:off x="3618474" y="213330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 rot="-5407088">
            <a:off x="5218674" y="2133303"/>
            <a:ext cx="145500" cy="147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