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7add20230_4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7add20230_4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add20230_4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7add20230_4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add20230_4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7add20230_4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7add202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7add202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add202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add202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add2023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add2023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29c927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29c927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29c927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29c927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029c927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029c927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add2023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add2023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add20230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add2023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add202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add20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add20230_4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add20230_4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dd20230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dd20230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add20230_4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add20230_4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add20230_4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add20230_4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add20230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add20230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2"/>
            <a:ext cx="9143999" cy="51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r>
              <a:rPr lang="pt-BR"/>
              <a:t> 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2458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SHOP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2713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MAP OBJECT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176074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LAWN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271349" y="16974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LANE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315724" y="169750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ITILE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(INTERFACE)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92" name="Google Shape;192;p22"/>
          <p:cNvCxnSpPr>
            <a:stCxn id="189" idx="0"/>
            <a:endCxn id="191" idx="2"/>
          </p:cNvCxnSpPr>
          <p:nvPr/>
        </p:nvCxnSpPr>
        <p:spPr>
          <a:xfrm flipH="1" rot="5400000">
            <a:off x="2576974" y="2742390"/>
            <a:ext cx="1951200" cy="860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stCxn id="187" idx="0"/>
            <a:endCxn id="191" idx="2"/>
          </p:cNvCxnSpPr>
          <p:nvPr/>
        </p:nvCxnSpPr>
        <p:spPr>
          <a:xfrm rot="-5400000">
            <a:off x="1611849" y="2637690"/>
            <a:ext cx="1951200" cy="10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 txBox="1"/>
          <p:nvPr/>
        </p:nvSpPr>
        <p:spPr>
          <a:xfrm rot="3199024">
            <a:off x="3290228" y="2871248"/>
            <a:ext cx="1195206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22"/>
          <p:cNvSpPr/>
          <p:nvPr/>
        </p:nvSpPr>
        <p:spPr>
          <a:xfrm rot="-7088">
            <a:off x="3049674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>
            <a:stCxn id="189" idx="0"/>
            <a:endCxn id="190" idx="2"/>
          </p:cNvCxnSpPr>
          <p:nvPr/>
        </p:nvCxnSpPr>
        <p:spPr>
          <a:xfrm rot="-5400000">
            <a:off x="4554874" y="1624890"/>
            <a:ext cx="1951200" cy="309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88" idx="0"/>
            <a:endCxn id="190" idx="2"/>
          </p:cNvCxnSpPr>
          <p:nvPr/>
        </p:nvCxnSpPr>
        <p:spPr>
          <a:xfrm rot="-5400000">
            <a:off x="6102749" y="3172290"/>
            <a:ext cx="19512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 rot="-7088">
            <a:off x="7005599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Rectangle: possui coordenadas, método para checar sobreposição, tamanho,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Entity: inclui textura.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Character: inclui vida e métodos para tomar dano e checar se está vivo.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Plant: define o método act (será usado em polimorfismo) e inclui efeito sonoro de plantar.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Esse sistema de classes foi pensado de modo a tornar fácil e eficiente a adição de novas plantas, zumbis e objetos.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do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Strategy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25" y="1410100"/>
            <a:ext cx="2728961" cy="3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839" y="1410100"/>
            <a:ext cx="316443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859" y="1839300"/>
            <a:ext cx="320039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859" y="2198871"/>
            <a:ext cx="4009480" cy="18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839" y="2531472"/>
            <a:ext cx="4099378" cy="31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859" y="3045722"/>
            <a:ext cx="4953416" cy="21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Singleton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82825" l="0" r="0" t="3230"/>
          <a:stretch/>
        </p:blipFill>
        <p:spPr>
          <a:xfrm>
            <a:off x="914400" y="3350675"/>
            <a:ext cx="73152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76929" l="893" r="893" t="8971"/>
          <a:stretch/>
        </p:blipFill>
        <p:spPr>
          <a:xfrm>
            <a:off x="914400" y="1517550"/>
            <a:ext cx="7315199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893" r="893" t="39294"/>
          <a:stretch/>
        </p:blipFill>
        <p:spPr>
          <a:xfrm>
            <a:off x="914400" y="1871375"/>
            <a:ext cx="7315199" cy="10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44930"/>
          <a:stretch/>
        </p:blipFill>
        <p:spPr>
          <a:xfrm>
            <a:off x="914500" y="3693125"/>
            <a:ext cx="7315000" cy="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Uso de polimorfismo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4754" r="3996" t="0"/>
          <a:stretch/>
        </p:blipFill>
        <p:spPr>
          <a:xfrm>
            <a:off x="495350" y="2174975"/>
            <a:ext cx="467347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4">
            <a:alphaModFix/>
          </a:blip>
          <a:srcRect b="0" l="4360" r="67935" t="91012"/>
          <a:stretch/>
        </p:blipFill>
        <p:spPr>
          <a:xfrm>
            <a:off x="495350" y="1530950"/>
            <a:ext cx="3410625" cy="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para o código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de exceções na importação de mídias.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da robustez dos componentes (implementação de interfaces providas e requeridas).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novas entidades (plantas, zumbis, projéteis, etc) a partir do sistema de classes já existente.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Ajustes na dificuldade do jogo / adição de diferentes fases.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 de responsividade.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em Padrões de Projeto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87900" y="1489825"/>
            <a:ext cx="8368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movimentação de entidades poderia ser feita iterando-se sobre um vetor de objetos que implementam uma interface “DynamicEntity” → Strategy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3307950"/>
            <a:ext cx="5953050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50" y="2440678"/>
            <a:ext cx="3804350" cy="7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83682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deve utilizar diferentes plantas para defender o seu jardim de uma invasão de zumbis.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jogo termina caso ao menos um zumbi atravesse o jardim (derrota) ou caso o jogador elimine todos os zumbis (vitória).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jardim é constituído por um tabuleiro celular de 5 linhas e 8 colunas. Cada posição pode receber uma única planta.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Cada planta possui um custo de pontos para ser posicionada no tabuleiro. O jogador adquire tais pontos coletando sóis produzidos pela planta girassol.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do jogo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Implementamos 3 tipos diferentes de plantas:</a:t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Pea Shooter - planta atiradora de ervilhas, ataca os zumbis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Sun Flower - planta geradora de sóis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Wall Nut - planta mais resistente, serve como um escudo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3 tipos de zumbis, que diferem-se apenas na aparência e quantidade de vida.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Além disso, também temos os sóis e as ervilhas.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600" y="-57150"/>
            <a:ext cx="934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(MVC)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4775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642448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680112" y="33284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642454" y="1423606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INPUT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80106" y="42808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80112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80105" y="1423639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SHOP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860478" y="2356375"/>
            <a:ext cx="1839900" cy="569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1" name="Google Shape;101;p18"/>
          <p:cNvCxnSpPr>
            <a:stCxn id="93" idx="3"/>
            <a:endCxn id="94" idx="1"/>
          </p:cNvCxnSpPr>
          <p:nvPr/>
        </p:nvCxnSpPr>
        <p:spPr>
          <a:xfrm>
            <a:off x="2315975" y="2640913"/>
            <a:ext cx="3264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4" idx="3"/>
            <a:endCxn id="96" idx="2"/>
          </p:cNvCxnSpPr>
          <p:nvPr/>
        </p:nvCxnSpPr>
        <p:spPr>
          <a:xfrm rot="10800000">
            <a:off x="3498048" y="1953313"/>
            <a:ext cx="855600" cy="687600"/>
          </a:xfrm>
          <a:prstGeom prst="curvedConnector4">
            <a:avLst>
              <a:gd fmla="val 989" name="adj1"/>
              <a:gd fmla="val 7572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4" idx="3"/>
            <a:endCxn id="98" idx="1"/>
          </p:cNvCxnSpPr>
          <p:nvPr/>
        </p:nvCxnSpPr>
        <p:spPr>
          <a:xfrm>
            <a:off x="4353648" y="2640913"/>
            <a:ext cx="3264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94" idx="3"/>
            <a:endCxn id="95" idx="1"/>
          </p:cNvCxnSpPr>
          <p:nvPr/>
        </p:nvCxnSpPr>
        <p:spPr>
          <a:xfrm>
            <a:off x="4353648" y="2640913"/>
            <a:ext cx="326400" cy="9525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98" idx="3"/>
            <a:endCxn id="100" idx="1"/>
          </p:cNvCxnSpPr>
          <p:nvPr/>
        </p:nvCxnSpPr>
        <p:spPr>
          <a:xfrm>
            <a:off x="6391312" y="2640913"/>
            <a:ext cx="4692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5" idx="3"/>
            <a:endCxn id="100" idx="1"/>
          </p:cNvCxnSpPr>
          <p:nvPr/>
        </p:nvCxnSpPr>
        <p:spPr>
          <a:xfrm flipH="1" rot="10800000">
            <a:off x="6391312" y="2641112"/>
            <a:ext cx="469200" cy="952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100" idx="1"/>
            <a:endCxn id="99" idx="3"/>
          </p:cNvCxnSpPr>
          <p:nvPr/>
        </p:nvCxnSpPr>
        <p:spPr>
          <a:xfrm rot="10800000">
            <a:off x="6391278" y="1688425"/>
            <a:ext cx="469200" cy="9528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2519050" y="1284075"/>
            <a:ext cx="4138338" cy="3666250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642450" y="4410400"/>
            <a:ext cx="1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CONTROLLER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0" name="Google Shape;110;p18"/>
          <p:cNvCxnSpPr>
            <a:stCxn id="99" idx="2"/>
            <a:endCxn id="98" idx="0"/>
          </p:cNvCxnSpPr>
          <p:nvPr/>
        </p:nvCxnSpPr>
        <p:spPr>
          <a:xfrm flipH="1" rot="-5400000">
            <a:off x="5324655" y="2164489"/>
            <a:ext cx="4227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95" idx="2"/>
            <a:endCxn id="97" idx="0"/>
          </p:cNvCxnSpPr>
          <p:nvPr/>
        </p:nvCxnSpPr>
        <p:spPr>
          <a:xfrm flipH="1" rot="-5400000">
            <a:off x="5324662" y="4069262"/>
            <a:ext cx="422700" cy="6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7" idx="3"/>
            <a:endCxn id="100" idx="2"/>
          </p:cNvCxnSpPr>
          <p:nvPr/>
        </p:nvCxnSpPr>
        <p:spPr>
          <a:xfrm flipH="1" rot="10800000">
            <a:off x="6391306" y="2926012"/>
            <a:ext cx="1389000" cy="161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 rot="5400000">
            <a:off x="2548150" y="2567425"/>
            <a:ext cx="1452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750959">
            <a:off x="3425378" y="1876817"/>
            <a:ext cx="145354" cy="14746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-7088">
            <a:off x="5463253" y="191484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-7088">
            <a:off x="5463253" y="38245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5407088">
            <a:off x="6353853" y="44718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392912">
            <a:off x="6820578" y="2567122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8808146">
            <a:off x="4600659" y="3519540"/>
            <a:ext cx="145198" cy="147526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Master Controller: coordena as demais classes de controle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Controller: controla o comportamento das entidades do jogo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Input Controller: controla as ações do jogador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Map Controller: controla o tabuleiro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Shop Controller: controla a loja de plantas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Listener: usado pelo model para notificar ao entity controller sobre a criação de novas entidades. Ex: criação de sóis pelo girassol ou de ervilhas pelo atirador de ervilhas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pt-BR"/>
              <a:t>Master Controller e Entity Listener são públicos, enquanto os demais são protegidos (visíveis apenas pelo pacote do controller)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489826"/>
            <a:ext cx="8368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o framework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Acessa apenas o Master Controller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5875" y="344706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PLANTS VS ZOMBIES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987475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33150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START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37250" y="3515538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OVER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837250" y="41528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WON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7" name="Google Shape;137;p20"/>
          <p:cNvCxnSpPr>
            <a:stCxn id="132" idx="3"/>
            <a:endCxn id="134" idx="1"/>
          </p:cNvCxnSpPr>
          <p:nvPr/>
        </p:nvCxnSpPr>
        <p:spPr>
          <a:xfrm flipH="1" rot="10800000">
            <a:off x="2377075" y="2906163"/>
            <a:ext cx="156000" cy="805800"/>
          </a:xfrm>
          <a:prstGeom prst="curvedConnector3">
            <a:avLst>
              <a:gd fmla="val 5002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4" idx="3"/>
            <a:endCxn id="133" idx="1"/>
          </p:cNvCxnSpPr>
          <p:nvPr/>
        </p:nvCxnSpPr>
        <p:spPr>
          <a:xfrm>
            <a:off x="4244350" y="2906213"/>
            <a:ext cx="743100" cy="6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36" idx="1"/>
            <a:endCxn id="134" idx="2"/>
          </p:cNvCxnSpPr>
          <p:nvPr/>
        </p:nvCxnSpPr>
        <p:spPr>
          <a:xfrm rot="10800000">
            <a:off x="3388750" y="3171213"/>
            <a:ext cx="448500" cy="1246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35" idx="1"/>
            <a:endCxn id="134" idx="2"/>
          </p:cNvCxnSpPr>
          <p:nvPr/>
        </p:nvCxnSpPr>
        <p:spPr>
          <a:xfrm rot="10800000">
            <a:off x="3388750" y="3171138"/>
            <a:ext cx="448500" cy="6093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33" idx="2"/>
            <a:endCxn id="135" idx="3"/>
          </p:cNvCxnSpPr>
          <p:nvPr/>
        </p:nvCxnSpPr>
        <p:spPr>
          <a:xfrm rot="5400000">
            <a:off x="5391125" y="3328463"/>
            <a:ext cx="6093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33" idx="2"/>
            <a:endCxn id="136" idx="3"/>
          </p:cNvCxnSpPr>
          <p:nvPr/>
        </p:nvCxnSpPr>
        <p:spPr>
          <a:xfrm rot="5400000">
            <a:off x="5072525" y="3647063"/>
            <a:ext cx="12465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/>
          <p:nvPr/>
        </p:nvSpPr>
        <p:spPr>
          <a:xfrm>
            <a:off x="7165750" y="26416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44;p20"/>
          <p:cNvCxnSpPr>
            <a:stCxn id="133" idx="3"/>
            <a:endCxn id="143" idx="1"/>
          </p:cNvCxnSpPr>
          <p:nvPr/>
        </p:nvCxnSpPr>
        <p:spPr>
          <a:xfrm>
            <a:off x="6698675" y="2906213"/>
            <a:ext cx="4671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508750" y="2472950"/>
            <a:ext cx="6499875" cy="2377025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65875" y="4327050"/>
            <a:ext cx="11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0"/>
          <p:cNvSpPr/>
          <p:nvPr/>
        </p:nvSpPr>
        <p:spPr>
          <a:xfrm rot="-7088">
            <a:off x="3316003" y="31387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-6683098">
            <a:off x="5482909" y="3706595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6683098">
            <a:off x="5482909" y="4343870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2689977">
            <a:off x="2458778" y="2832404"/>
            <a:ext cx="145523" cy="14764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392912">
            <a:off x="491144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5392912">
            <a:off x="707839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3667548" y="1300987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RECTANGLE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667548" y="195735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ENTITY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054160" y="2489518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CHARACTER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958588" y="321636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PLANT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40748" y="321633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ZOMBIE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280961" y="248951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PROJECTILE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142699" y="248953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67663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PEA SHOOTER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838897" y="433441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 FLOWER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10136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WALL NUT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8" name="Google Shape;168;p21"/>
          <p:cNvCxnSpPr>
            <a:stCxn id="160" idx="0"/>
            <a:endCxn id="159" idx="1"/>
          </p:cNvCxnSpPr>
          <p:nvPr/>
        </p:nvCxnSpPr>
        <p:spPr>
          <a:xfrm rot="-5400000">
            <a:off x="3123060" y="1945018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8" idx="2"/>
            <a:endCxn id="159" idx="0"/>
          </p:cNvCxnSpPr>
          <p:nvPr/>
        </p:nvCxnSpPr>
        <p:spPr>
          <a:xfrm flipH="1" rot="-5400000">
            <a:off x="4396098" y="1878637"/>
            <a:ext cx="156900" cy="600"/>
          </a:xfrm>
          <a:prstGeom prst="curvedConnector3">
            <a:avLst>
              <a:gd fmla="val 49989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3" idx="0"/>
            <a:endCxn id="159" idx="3"/>
          </p:cNvCxnSpPr>
          <p:nvPr/>
        </p:nvCxnSpPr>
        <p:spPr>
          <a:xfrm flipH="1" rot="5400000">
            <a:off x="5543161" y="1945019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4" idx="0"/>
            <a:endCxn id="159" idx="3"/>
          </p:cNvCxnSpPr>
          <p:nvPr/>
        </p:nvCxnSpPr>
        <p:spPr>
          <a:xfrm flipH="1" rot="5400000">
            <a:off x="6473999" y="1014131"/>
            <a:ext cx="282300" cy="26685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67" idx="0"/>
            <a:endCxn id="161" idx="2"/>
          </p:cNvCxnSpPr>
          <p:nvPr/>
        </p:nvCxnSpPr>
        <p:spPr>
          <a:xfrm flipH="1" rot="5400000">
            <a:off x="4331836" y="3149415"/>
            <a:ext cx="618600" cy="17514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66" idx="0"/>
            <a:endCxn id="161" idx="2"/>
          </p:cNvCxnSpPr>
          <p:nvPr/>
        </p:nvCxnSpPr>
        <p:spPr>
          <a:xfrm rot="-5400000">
            <a:off x="3396147" y="3965263"/>
            <a:ext cx="618600" cy="1197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65" idx="0"/>
            <a:endCxn id="161" idx="2"/>
          </p:cNvCxnSpPr>
          <p:nvPr/>
        </p:nvCxnSpPr>
        <p:spPr>
          <a:xfrm rot="-5400000">
            <a:off x="2460463" y="3029715"/>
            <a:ext cx="618600" cy="19908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62" idx="0"/>
            <a:endCxn id="160" idx="2"/>
          </p:cNvCxnSpPr>
          <p:nvPr/>
        </p:nvCxnSpPr>
        <p:spPr>
          <a:xfrm rot="-5400000">
            <a:off x="1940448" y="2295939"/>
            <a:ext cx="227400" cy="16134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61" idx="0"/>
            <a:endCxn id="160" idx="2"/>
          </p:cNvCxnSpPr>
          <p:nvPr/>
        </p:nvCxnSpPr>
        <p:spPr>
          <a:xfrm flipH="1" rot="5400000">
            <a:off x="3199338" y="2650411"/>
            <a:ext cx="227400" cy="904500"/>
          </a:xfrm>
          <a:prstGeom prst="curvedConnector3">
            <a:avLst>
              <a:gd fmla="val 49987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/>
          <p:nvPr/>
        </p:nvSpPr>
        <p:spPr>
          <a:xfrm rot="-7088">
            <a:off x="4401799" y="1717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-7088">
            <a:off x="2788099" y="29175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 rot="-7088">
            <a:off x="3692549" y="36509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392912">
            <a:off x="36184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 rot="-5407088">
            <a:off x="52186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