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0a7161a7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0a7161a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0a7161a7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0a7161a7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0af8cdcac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0af8cdcac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09be4bc9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09be4bc9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0a7161a79_1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0a7161a79_1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0a7161a79_1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0a7161a79_1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0a7161a79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0a7161a79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0a7161a79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0a7161a79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0a7161a79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0a7161a79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09be4bc9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09be4bc9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0af8cdcac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0af8cdcac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0a7161a79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0a7161a79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0a7161a79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00a7161a79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0a7161a79_1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00a7161a79_1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00a7161a79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00a7161a79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00a7161a79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00a7161a79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0a7161a79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0a7161a79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00a7161a79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00a7161a79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00a7161a79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00a7161a79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00a7161a79_1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00a7161a79_1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00a7161a79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00a7161a79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09be4bc9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09be4bc9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009be4bc9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009be4bc9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00a7161a79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00a7161a79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00a7161a79_1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00a7161a79_1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00a7161a79_1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00a7161a79_1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009be4bc9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009be4bc9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00a7161a79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00a7161a79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09be4bc97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09be4bc97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09be4bc97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09be4bc97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09be4bc97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09be4bc97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0af8cdca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0af8cdca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0a7161a79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0a7161a79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09be4bc97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09be4bc97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8.jpg"/><Relationship Id="rId5" Type="http://schemas.openxmlformats.org/officeDocument/2006/relationships/image" Target="../media/image2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8.jpg"/><Relationship Id="rId5" Type="http://schemas.openxmlformats.org/officeDocument/2006/relationships/image" Target="../media/image25.jpg"/><Relationship Id="rId6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11" Type="http://schemas.openxmlformats.org/officeDocument/2006/relationships/image" Target="../media/image24.png"/><Relationship Id="rId10" Type="http://schemas.openxmlformats.org/officeDocument/2006/relationships/image" Target="../media/image27.png"/><Relationship Id="rId12" Type="http://schemas.openxmlformats.org/officeDocument/2006/relationships/image" Target="../media/image23.png"/><Relationship Id="rId9" Type="http://schemas.openxmlformats.org/officeDocument/2006/relationships/image" Target="../media/image26.png"/><Relationship Id="rId5" Type="http://schemas.openxmlformats.org/officeDocument/2006/relationships/image" Target="../media/image8.png"/><Relationship Id="rId6" Type="http://schemas.openxmlformats.org/officeDocument/2006/relationships/image" Target="../media/image17.png"/><Relationship Id="rId7" Type="http://schemas.openxmlformats.org/officeDocument/2006/relationships/image" Target="../media/image22.png"/><Relationship Id="rId8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4.png"/><Relationship Id="rId13" Type="http://schemas.openxmlformats.org/officeDocument/2006/relationships/image" Target="../media/image30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31.png"/><Relationship Id="rId9" Type="http://schemas.openxmlformats.org/officeDocument/2006/relationships/image" Target="../media/image27.png"/><Relationship Id="rId14" Type="http://schemas.openxmlformats.org/officeDocument/2006/relationships/image" Target="../media/image16.png"/><Relationship Id="rId5" Type="http://schemas.openxmlformats.org/officeDocument/2006/relationships/image" Target="../media/image29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Relationship Id="rId8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7.png"/><Relationship Id="rId10" Type="http://schemas.openxmlformats.org/officeDocument/2006/relationships/image" Target="../media/image40.png"/><Relationship Id="rId13" Type="http://schemas.openxmlformats.org/officeDocument/2006/relationships/image" Target="../media/image35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32.png"/><Relationship Id="rId9" Type="http://schemas.openxmlformats.org/officeDocument/2006/relationships/image" Target="../media/image39.png"/><Relationship Id="rId15" Type="http://schemas.openxmlformats.org/officeDocument/2006/relationships/image" Target="../media/image38.png"/><Relationship Id="rId14" Type="http://schemas.openxmlformats.org/officeDocument/2006/relationships/image" Target="../media/image42.png"/><Relationship Id="rId16" Type="http://schemas.openxmlformats.org/officeDocument/2006/relationships/image" Target="../media/image43.png"/><Relationship Id="rId5" Type="http://schemas.openxmlformats.org/officeDocument/2006/relationships/image" Target="../media/image45.png"/><Relationship Id="rId6" Type="http://schemas.openxmlformats.org/officeDocument/2006/relationships/image" Target="../media/image41.png"/><Relationship Id="rId7" Type="http://schemas.openxmlformats.org/officeDocument/2006/relationships/image" Target="../media/image36.png"/><Relationship Id="rId8" Type="http://schemas.openxmlformats.org/officeDocument/2006/relationships/image" Target="../media/image4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4.png"/><Relationship Id="rId4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8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4.png"/><Relationship Id="rId8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0" Type="http://schemas.openxmlformats.org/officeDocument/2006/relationships/image" Target="../media/image1.png"/><Relationship Id="rId9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8.jpg"/><Relationship Id="rId5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043275"/>
            <a:ext cx="8520600" cy="6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Noto Sans KR"/>
                <a:ea typeface="Noto Sans KR"/>
                <a:cs typeface="Noto Sans KR"/>
                <a:sym typeface="Noto Sans KR"/>
              </a:rPr>
              <a:t>FACEMOJI</a:t>
            </a:r>
            <a:endParaRPr sz="40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77125"/>
            <a:ext cx="85206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Noto Sans KR"/>
                <a:ea typeface="Noto Sans KR"/>
                <a:cs typeface="Noto Sans KR"/>
                <a:sym typeface="Noto Sans KR"/>
              </a:rPr>
              <a:t>TEAM4</a:t>
            </a:r>
            <a:endParaRPr sz="20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Noto Sans KR"/>
                <a:ea typeface="Noto Sans KR"/>
                <a:cs typeface="Noto Sans KR"/>
                <a:sym typeface="Noto Sans KR"/>
              </a:rPr>
              <a:t>곽준호 김선준 박지호 박종석</a:t>
            </a:r>
            <a:endParaRPr sz="20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246" y="970096"/>
            <a:ext cx="1767500" cy="17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But...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922" y="152397"/>
            <a:ext cx="463675" cy="4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800" y="1645475"/>
            <a:ext cx="2350849" cy="185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2483" y="1645475"/>
            <a:ext cx="2325618" cy="18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2077800" y="3812150"/>
            <a:ext cx="2350800" cy="11466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Noto Sans KR"/>
                <a:ea typeface="Noto Sans KR"/>
                <a:cs typeface="Noto Sans KR"/>
                <a:sym typeface="Noto Sans KR"/>
              </a:rPr>
              <a:t>need to know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latin typeface="Noto Sans KR"/>
                <a:ea typeface="Noto Sans KR"/>
                <a:cs typeface="Noto Sans KR"/>
                <a:sym typeface="Noto Sans KR"/>
              </a:rPr>
              <a:t>the name of emoji 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>
                <a:latin typeface="Noto Sans KR"/>
                <a:ea typeface="Noto Sans KR"/>
                <a:cs typeface="Noto Sans KR"/>
                <a:sym typeface="Noto Sans KR"/>
              </a:rPr>
              <a:t>in advance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069900"/>
            <a:ext cx="85206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ko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poor, naive, primitive, boring interface</a:t>
            </a:r>
            <a:endParaRPr i="1">
              <a:solidFill>
                <a:srgbClr val="FF0000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4669875" y="3812175"/>
            <a:ext cx="2350800" cy="11466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Noto Sans KR"/>
                <a:ea typeface="Noto Sans KR"/>
                <a:cs typeface="Noto Sans KR"/>
                <a:sym typeface="Noto Sans KR"/>
              </a:rPr>
              <a:t>limited emotions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latin typeface="Noto Sans KR"/>
                <a:ea typeface="Noto Sans KR"/>
                <a:cs typeface="Noto Sans KR"/>
                <a:sym typeface="Noto Sans KR"/>
              </a:rPr>
              <a:t>&amp;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>
                <a:latin typeface="Noto Sans KR"/>
                <a:ea typeface="Noto Sans KR"/>
                <a:cs typeface="Noto Sans KR"/>
                <a:sym typeface="Noto Sans KR"/>
              </a:rPr>
              <a:t>limited emojis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3167725" y="3544688"/>
            <a:ext cx="171000" cy="220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5759788" y="3544688"/>
            <a:ext cx="171000" cy="220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But...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922" y="152397"/>
            <a:ext cx="463675" cy="4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800" y="1645475"/>
            <a:ext cx="2350849" cy="185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2483" y="1645475"/>
            <a:ext cx="2325618" cy="18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2077800" y="3812150"/>
            <a:ext cx="2350800" cy="11466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Noto Sans KR"/>
                <a:ea typeface="Noto Sans KR"/>
                <a:cs typeface="Noto Sans KR"/>
                <a:sym typeface="Noto Sans KR"/>
              </a:rPr>
              <a:t>need to know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latin typeface="Noto Sans KR"/>
                <a:ea typeface="Noto Sans KR"/>
                <a:cs typeface="Noto Sans KR"/>
                <a:sym typeface="Noto Sans KR"/>
              </a:rPr>
              <a:t>the name of emoji 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>
                <a:latin typeface="Noto Sans KR"/>
                <a:ea typeface="Noto Sans KR"/>
                <a:cs typeface="Noto Sans KR"/>
                <a:sym typeface="Noto Sans KR"/>
              </a:rPr>
              <a:t>in advance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069900"/>
            <a:ext cx="85206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ko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poor, naive, primitive, boring interface</a:t>
            </a:r>
            <a:endParaRPr i="1">
              <a:solidFill>
                <a:srgbClr val="FF0000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4669875" y="3812175"/>
            <a:ext cx="2350800" cy="11466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Noto Sans KR"/>
                <a:ea typeface="Noto Sans KR"/>
                <a:cs typeface="Noto Sans KR"/>
                <a:sym typeface="Noto Sans KR"/>
              </a:rPr>
              <a:t>limited emotions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latin typeface="Noto Sans KR"/>
                <a:ea typeface="Noto Sans KR"/>
                <a:cs typeface="Noto Sans KR"/>
                <a:sym typeface="Noto Sans KR"/>
              </a:rPr>
              <a:t>&amp;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>
                <a:latin typeface="Noto Sans KR"/>
                <a:ea typeface="Noto Sans KR"/>
                <a:cs typeface="Noto Sans KR"/>
                <a:sym typeface="Noto Sans KR"/>
              </a:rPr>
              <a:t>limited emojis</a:t>
            </a:r>
            <a:endParaRPr sz="14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3167725" y="3544688"/>
            <a:ext cx="171000" cy="220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5759788" y="3544688"/>
            <a:ext cx="171000" cy="220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23"/>
          <p:cNvGrpSpPr/>
          <p:nvPr/>
        </p:nvGrpSpPr>
        <p:grpSpPr>
          <a:xfrm>
            <a:off x="2723574" y="1796706"/>
            <a:ext cx="3696859" cy="2057439"/>
            <a:chOff x="3396125" y="2094975"/>
            <a:chExt cx="2258728" cy="1071025"/>
          </a:xfrm>
        </p:grpSpPr>
        <p:pic>
          <p:nvPicPr>
            <p:cNvPr id="164" name="Google Shape;164;p23"/>
            <p:cNvPicPr preferRelativeResize="0"/>
            <p:nvPr/>
          </p:nvPicPr>
          <p:blipFill rotWithShape="1">
            <a:blip r:embed="rId6">
              <a:alphaModFix amt="65000"/>
            </a:blip>
            <a:srcRect b="30146" l="0" r="0" t="20850"/>
            <a:stretch/>
          </p:blipFill>
          <p:spPr>
            <a:xfrm>
              <a:off x="3396150" y="2095000"/>
              <a:ext cx="2258703" cy="10710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2580000" dist="47625">
                <a:srgbClr val="000000">
                  <a:alpha val="33000"/>
                </a:srgbClr>
              </a:outerShdw>
            </a:effectLst>
          </p:spPr>
        </p:pic>
        <p:sp>
          <p:nvSpPr>
            <p:cNvPr id="165" name="Google Shape;165;p23"/>
            <p:cNvSpPr/>
            <p:nvPr/>
          </p:nvSpPr>
          <p:spPr>
            <a:xfrm>
              <a:off x="3396125" y="2094975"/>
              <a:ext cx="2258700" cy="1071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400">
                  <a:solidFill>
                    <a:schemeClr val="lt1"/>
                  </a:solidFill>
                  <a:highlight>
                    <a:srgbClr val="000000"/>
                  </a:highlight>
                  <a:latin typeface="Noto Sans KR"/>
                  <a:ea typeface="Noto Sans KR"/>
                  <a:cs typeface="Noto Sans KR"/>
                  <a:sym typeface="Noto Sans KR"/>
                </a:rPr>
                <a:t>Can’t we do better?</a:t>
              </a:r>
              <a:endParaRPr sz="2400">
                <a:solidFill>
                  <a:schemeClr val="lt1"/>
                </a:solidFill>
                <a:highlight>
                  <a:srgbClr val="000000"/>
                </a:highlight>
                <a:latin typeface="Noto Sans KR"/>
                <a:ea typeface="Noto Sans KR"/>
                <a:cs typeface="Noto Sans KR"/>
                <a:sym typeface="Noto Sans KR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Key Components of Our Approach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922" y="152397"/>
            <a:ext cx="463675" cy="4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KR"/>
              <a:buChar char="●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ML based Face Detection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KR"/>
              <a:buChar char="●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Graph Structured </a:t>
            </a: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Emoji Classification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850" y="2353200"/>
            <a:ext cx="3602226" cy="20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8500" y="1908200"/>
            <a:ext cx="3399550" cy="25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Target Users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KR"/>
              <a:buAutoNum type="arabicPeriod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Creature of Habits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KR"/>
              <a:buAutoNum type="arabicPeriod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Emotionally-Drained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KR"/>
              <a:buAutoNum type="arabicPeriod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Elderly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KR"/>
              <a:buAutoNum type="arabicPeriod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Young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Target Users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KR"/>
              <a:buAutoNum type="arabicPeriod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Creature of Habits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KR"/>
              <a:buAutoNum type="arabicPeriod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Emotionally-Drained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KR"/>
              <a:buAutoNum type="arabicPeriod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Elderly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KR"/>
              <a:buAutoNum type="arabicPeriod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Young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825" y="1274475"/>
            <a:ext cx="4731750" cy="25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Target Users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KR"/>
              <a:buAutoNum type="arabicPeriod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Creature of Habits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KR"/>
              <a:buAutoNum type="arabicPeriod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Emotionally-Drained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KR"/>
              <a:buAutoNum type="arabicPeriod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Elderly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KR"/>
              <a:buAutoNum type="arabicPeriod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Young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97" name="Google Shape;19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Noto Sans KR"/>
                <a:ea typeface="Noto Sans KR"/>
                <a:cs typeface="Noto Sans KR"/>
                <a:sym typeface="Noto Sans KR"/>
              </a:rPr>
              <a:t>Demo</a:t>
            </a:r>
            <a:endParaRPr sz="4000"/>
          </a:p>
        </p:txBody>
      </p:sp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922" y="152397"/>
            <a:ext cx="463675" cy="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Demo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KR"/>
              <a:buChar char="●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Basic Keyboard, with Camera Feature Integrated.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KR"/>
              <a:buChar char="●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Analyzing Real Time Video and Extract Facial Information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922" y="152397"/>
            <a:ext cx="463675" cy="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Noto Sans KR"/>
                <a:ea typeface="Noto Sans KR"/>
                <a:cs typeface="Noto Sans KR"/>
                <a:sym typeface="Noto Sans KR"/>
              </a:rPr>
              <a:t>System Architecture Overview</a:t>
            </a:r>
            <a:endParaRPr sz="4000"/>
          </a:p>
        </p:txBody>
      </p:sp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922" y="152397"/>
            <a:ext cx="463675" cy="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362" y="2991675"/>
            <a:ext cx="714975" cy="6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/>
          <p:nvPr/>
        </p:nvSpPr>
        <p:spPr>
          <a:xfrm>
            <a:off x="1074650" y="1313163"/>
            <a:ext cx="1273500" cy="165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1"/>
          <p:cNvPicPr preferRelativeResize="0"/>
          <p:nvPr/>
        </p:nvPicPr>
        <p:blipFill rotWithShape="1">
          <a:blip r:embed="rId4">
            <a:alphaModFix/>
          </a:blip>
          <a:srcRect b="0" l="24371" r="23927" t="0"/>
          <a:stretch/>
        </p:blipFill>
        <p:spPr>
          <a:xfrm>
            <a:off x="1009400" y="1198488"/>
            <a:ext cx="1418575" cy="274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28" name="Google Shape;22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7922" y="152397"/>
            <a:ext cx="463675" cy="4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3197" y="2692087"/>
            <a:ext cx="1708474" cy="1138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" name="Google Shape;230;p31"/>
          <p:cNvGrpSpPr/>
          <p:nvPr/>
        </p:nvGrpSpPr>
        <p:grpSpPr>
          <a:xfrm>
            <a:off x="1150366" y="1635259"/>
            <a:ext cx="483913" cy="164398"/>
            <a:chOff x="2329850" y="995825"/>
            <a:chExt cx="993050" cy="535500"/>
          </a:xfrm>
        </p:grpSpPr>
        <p:sp>
          <p:nvSpPr>
            <p:cNvPr id="231" name="Google Shape;231;p31"/>
            <p:cNvSpPr/>
            <p:nvPr/>
          </p:nvSpPr>
          <p:spPr>
            <a:xfrm>
              <a:off x="2329850" y="1211825"/>
              <a:ext cx="253800" cy="319500"/>
            </a:xfrm>
            <a:prstGeom prst="diagStripe">
              <a:avLst>
                <a:gd fmla="val 58826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2395600" y="995825"/>
              <a:ext cx="927300" cy="436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31"/>
          <p:cNvGrpSpPr/>
          <p:nvPr/>
        </p:nvGrpSpPr>
        <p:grpSpPr>
          <a:xfrm flipH="1">
            <a:off x="1805366" y="1799659"/>
            <a:ext cx="483913" cy="164398"/>
            <a:chOff x="2329850" y="995825"/>
            <a:chExt cx="993050" cy="535500"/>
          </a:xfrm>
        </p:grpSpPr>
        <p:sp>
          <p:nvSpPr>
            <p:cNvPr id="234" name="Google Shape;234;p31"/>
            <p:cNvSpPr/>
            <p:nvPr/>
          </p:nvSpPr>
          <p:spPr>
            <a:xfrm>
              <a:off x="2329850" y="1211825"/>
              <a:ext cx="253800" cy="319500"/>
            </a:xfrm>
            <a:prstGeom prst="diagStripe">
              <a:avLst>
                <a:gd fmla="val 58826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2395600" y="995825"/>
              <a:ext cx="927300" cy="436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31"/>
          <p:cNvGrpSpPr/>
          <p:nvPr/>
        </p:nvGrpSpPr>
        <p:grpSpPr>
          <a:xfrm flipH="1">
            <a:off x="1805366" y="2445734"/>
            <a:ext cx="483913" cy="164399"/>
            <a:chOff x="2329850" y="995825"/>
            <a:chExt cx="993050" cy="535500"/>
          </a:xfrm>
        </p:grpSpPr>
        <p:sp>
          <p:nvSpPr>
            <p:cNvPr id="237" name="Google Shape;237;p31"/>
            <p:cNvSpPr/>
            <p:nvPr/>
          </p:nvSpPr>
          <p:spPr>
            <a:xfrm>
              <a:off x="2329850" y="1211825"/>
              <a:ext cx="253800" cy="319500"/>
            </a:xfrm>
            <a:prstGeom prst="diagStripe">
              <a:avLst>
                <a:gd fmla="val 58826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2395600" y="995825"/>
              <a:ext cx="927300" cy="436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31"/>
          <p:cNvGrpSpPr/>
          <p:nvPr/>
        </p:nvGrpSpPr>
        <p:grpSpPr>
          <a:xfrm>
            <a:off x="1150366" y="2058959"/>
            <a:ext cx="483913" cy="164399"/>
            <a:chOff x="2329850" y="995825"/>
            <a:chExt cx="993050" cy="535500"/>
          </a:xfrm>
        </p:grpSpPr>
        <p:sp>
          <p:nvSpPr>
            <p:cNvPr id="240" name="Google Shape;240;p31"/>
            <p:cNvSpPr/>
            <p:nvPr/>
          </p:nvSpPr>
          <p:spPr>
            <a:xfrm>
              <a:off x="2329850" y="1211825"/>
              <a:ext cx="253800" cy="319500"/>
            </a:xfrm>
            <a:prstGeom prst="diagStripe">
              <a:avLst>
                <a:gd fmla="val 58826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2395600" y="995825"/>
              <a:ext cx="927300" cy="436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Google Shape;242;p31"/>
          <p:cNvGrpSpPr/>
          <p:nvPr/>
        </p:nvGrpSpPr>
        <p:grpSpPr>
          <a:xfrm>
            <a:off x="1150366" y="2228618"/>
            <a:ext cx="483913" cy="164399"/>
            <a:chOff x="2329850" y="995825"/>
            <a:chExt cx="993050" cy="535500"/>
          </a:xfrm>
        </p:grpSpPr>
        <p:sp>
          <p:nvSpPr>
            <p:cNvPr id="243" name="Google Shape;243;p31"/>
            <p:cNvSpPr/>
            <p:nvPr/>
          </p:nvSpPr>
          <p:spPr>
            <a:xfrm>
              <a:off x="2329850" y="1211825"/>
              <a:ext cx="253800" cy="319500"/>
            </a:xfrm>
            <a:prstGeom prst="diagStripe">
              <a:avLst>
                <a:gd fmla="val 58826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2395600" y="995825"/>
              <a:ext cx="927300" cy="436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31"/>
          <p:cNvGrpSpPr/>
          <p:nvPr/>
        </p:nvGrpSpPr>
        <p:grpSpPr>
          <a:xfrm>
            <a:off x="1150366" y="2610143"/>
            <a:ext cx="483913" cy="164399"/>
            <a:chOff x="2329850" y="995825"/>
            <a:chExt cx="993050" cy="535500"/>
          </a:xfrm>
        </p:grpSpPr>
        <p:sp>
          <p:nvSpPr>
            <p:cNvPr id="246" name="Google Shape;246;p31"/>
            <p:cNvSpPr/>
            <p:nvPr/>
          </p:nvSpPr>
          <p:spPr>
            <a:xfrm>
              <a:off x="2329850" y="1211825"/>
              <a:ext cx="253800" cy="319500"/>
            </a:xfrm>
            <a:prstGeom prst="diagStripe">
              <a:avLst>
                <a:gd fmla="val 58826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2395600" y="995825"/>
              <a:ext cx="927300" cy="436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31"/>
          <p:cNvSpPr/>
          <p:nvPr/>
        </p:nvSpPr>
        <p:spPr>
          <a:xfrm>
            <a:off x="1108025" y="2834030"/>
            <a:ext cx="1221300" cy="134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1"/>
          <p:cNvSpPr/>
          <p:nvPr/>
        </p:nvSpPr>
        <p:spPr>
          <a:xfrm>
            <a:off x="1150375" y="2861165"/>
            <a:ext cx="1000500" cy="80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"/>
          <p:cNvSpPr/>
          <p:nvPr/>
        </p:nvSpPr>
        <p:spPr>
          <a:xfrm>
            <a:off x="2190575" y="2851285"/>
            <a:ext cx="98700" cy="99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2947825" y="1313163"/>
            <a:ext cx="1273500" cy="165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1"/>
          <p:cNvPicPr preferRelativeResize="0"/>
          <p:nvPr/>
        </p:nvPicPr>
        <p:blipFill rotWithShape="1">
          <a:blip r:embed="rId4">
            <a:alphaModFix/>
          </a:blip>
          <a:srcRect b="0" l="24371" r="23927" t="0"/>
          <a:stretch/>
        </p:blipFill>
        <p:spPr>
          <a:xfrm>
            <a:off x="2882575" y="1198488"/>
            <a:ext cx="1418575" cy="2743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31"/>
          <p:cNvGrpSpPr/>
          <p:nvPr/>
        </p:nvGrpSpPr>
        <p:grpSpPr>
          <a:xfrm>
            <a:off x="3023541" y="1635259"/>
            <a:ext cx="483913" cy="164398"/>
            <a:chOff x="2329850" y="995825"/>
            <a:chExt cx="993050" cy="535500"/>
          </a:xfrm>
        </p:grpSpPr>
        <p:sp>
          <p:nvSpPr>
            <p:cNvPr id="254" name="Google Shape;254;p31"/>
            <p:cNvSpPr/>
            <p:nvPr/>
          </p:nvSpPr>
          <p:spPr>
            <a:xfrm>
              <a:off x="2329850" y="1211825"/>
              <a:ext cx="253800" cy="319500"/>
            </a:xfrm>
            <a:prstGeom prst="diagStripe">
              <a:avLst>
                <a:gd fmla="val 58826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2395600" y="995825"/>
              <a:ext cx="927300" cy="436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31"/>
          <p:cNvGrpSpPr/>
          <p:nvPr/>
        </p:nvGrpSpPr>
        <p:grpSpPr>
          <a:xfrm flipH="1">
            <a:off x="3678541" y="1799659"/>
            <a:ext cx="483913" cy="164398"/>
            <a:chOff x="2329850" y="995825"/>
            <a:chExt cx="993050" cy="535500"/>
          </a:xfrm>
        </p:grpSpPr>
        <p:sp>
          <p:nvSpPr>
            <p:cNvPr id="257" name="Google Shape;257;p31"/>
            <p:cNvSpPr/>
            <p:nvPr/>
          </p:nvSpPr>
          <p:spPr>
            <a:xfrm>
              <a:off x="2329850" y="1211825"/>
              <a:ext cx="253800" cy="319500"/>
            </a:xfrm>
            <a:prstGeom prst="diagStripe">
              <a:avLst>
                <a:gd fmla="val 58826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2395600" y="995825"/>
              <a:ext cx="927300" cy="436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31"/>
          <p:cNvGrpSpPr/>
          <p:nvPr/>
        </p:nvGrpSpPr>
        <p:grpSpPr>
          <a:xfrm flipH="1">
            <a:off x="3678541" y="2445734"/>
            <a:ext cx="483913" cy="164399"/>
            <a:chOff x="2329850" y="995825"/>
            <a:chExt cx="993050" cy="535500"/>
          </a:xfrm>
        </p:grpSpPr>
        <p:sp>
          <p:nvSpPr>
            <p:cNvPr id="260" name="Google Shape;260;p31"/>
            <p:cNvSpPr/>
            <p:nvPr/>
          </p:nvSpPr>
          <p:spPr>
            <a:xfrm>
              <a:off x="2329850" y="1211825"/>
              <a:ext cx="253800" cy="319500"/>
            </a:xfrm>
            <a:prstGeom prst="diagStripe">
              <a:avLst>
                <a:gd fmla="val 58826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2395600" y="995825"/>
              <a:ext cx="927300" cy="436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31"/>
          <p:cNvGrpSpPr/>
          <p:nvPr/>
        </p:nvGrpSpPr>
        <p:grpSpPr>
          <a:xfrm>
            <a:off x="3023541" y="2058959"/>
            <a:ext cx="483913" cy="164399"/>
            <a:chOff x="2329850" y="995825"/>
            <a:chExt cx="993050" cy="535500"/>
          </a:xfrm>
        </p:grpSpPr>
        <p:sp>
          <p:nvSpPr>
            <p:cNvPr id="263" name="Google Shape;263;p31"/>
            <p:cNvSpPr/>
            <p:nvPr/>
          </p:nvSpPr>
          <p:spPr>
            <a:xfrm>
              <a:off x="2329850" y="1211825"/>
              <a:ext cx="253800" cy="319500"/>
            </a:xfrm>
            <a:prstGeom prst="diagStripe">
              <a:avLst>
                <a:gd fmla="val 58826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2395600" y="995825"/>
              <a:ext cx="927300" cy="436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31"/>
          <p:cNvGrpSpPr/>
          <p:nvPr/>
        </p:nvGrpSpPr>
        <p:grpSpPr>
          <a:xfrm>
            <a:off x="3023541" y="2228618"/>
            <a:ext cx="483913" cy="164399"/>
            <a:chOff x="2329850" y="995825"/>
            <a:chExt cx="993050" cy="535500"/>
          </a:xfrm>
        </p:grpSpPr>
        <p:sp>
          <p:nvSpPr>
            <p:cNvPr id="266" name="Google Shape;266;p31"/>
            <p:cNvSpPr/>
            <p:nvPr/>
          </p:nvSpPr>
          <p:spPr>
            <a:xfrm>
              <a:off x="2329850" y="1211825"/>
              <a:ext cx="253800" cy="319500"/>
            </a:xfrm>
            <a:prstGeom prst="diagStripe">
              <a:avLst>
                <a:gd fmla="val 58826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2395600" y="995825"/>
              <a:ext cx="927300" cy="436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" name="Google Shape;268;p31"/>
          <p:cNvGrpSpPr/>
          <p:nvPr/>
        </p:nvGrpSpPr>
        <p:grpSpPr>
          <a:xfrm>
            <a:off x="3023541" y="2610143"/>
            <a:ext cx="483913" cy="164399"/>
            <a:chOff x="2329850" y="995825"/>
            <a:chExt cx="993050" cy="535500"/>
          </a:xfrm>
        </p:grpSpPr>
        <p:sp>
          <p:nvSpPr>
            <p:cNvPr id="269" name="Google Shape;269;p31"/>
            <p:cNvSpPr/>
            <p:nvPr/>
          </p:nvSpPr>
          <p:spPr>
            <a:xfrm>
              <a:off x="2329850" y="1211825"/>
              <a:ext cx="253800" cy="319500"/>
            </a:xfrm>
            <a:prstGeom prst="diagStripe">
              <a:avLst>
                <a:gd fmla="val 58826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2395600" y="995825"/>
              <a:ext cx="927300" cy="436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31"/>
          <p:cNvSpPr/>
          <p:nvPr/>
        </p:nvSpPr>
        <p:spPr>
          <a:xfrm>
            <a:off x="2981200" y="2834030"/>
            <a:ext cx="1221300" cy="134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"/>
          <p:cNvSpPr/>
          <p:nvPr/>
        </p:nvSpPr>
        <p:spPr>
          <a:xfrm>
            <a:off x="3023550" y="2861165"/>
            <a:ext cx="1000500" cy="80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"/>
          <p:cNvSpPr/>
          <p:nvPr/>
        </p:nvSpPr>
        <p:spPr>
          <a:xfrm>
            <a:off x="4063750" y="2851285"/>
            <a:ext cx="98700" cy="99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662" y="2988862"/>
            <a:ext cx="714975" cy="6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1"/>
          <p:cNvSpPr/>
          <p:nvPr/>
        </p:nvSpPr>
        <p:spPr>
          <a:xfrm>
            <a:off x="4908125" y="1310350"/>
            <a:ext cx="1273500" cy="165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" name="Google Shape;276;p31"/>
          <p:cNvGrpSpPr/>
          <p:nvPr/>
        </p:nvGrpSpPr>
        <p:grpSpPr>
          <a:xfrm>
            <a:off x="4983841" y="1632447"/>
            <a:ext cx="483913" cy="164398"/>
            <a:chOff x="2329850" y="995825"/>
            <a:chExt cx="993050" cy="535500"/>
          </a:xfrm>
        </p:grpSpPr>
        <p:sp>
          <p:nvSpPr>
            <p:cNvPr id="277" name="Google Shape;277;p31"/>
            <p:cNvSpPr/>
            <p:nvPr/>
          </p:nvSpPr>
          <p:spPr>
            <a:xfrm>
              <a:off x="2329850" y="1211825"/>
              <a:ext cx="253800" cy="319500"/>
            </a:xfrm>
            <a:prstGeom prst="diagStripe">
              <a:avLst>
                <a:gd fmla="val 58826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2395600" y="995825"/>
              <a:ext cx="927300" cy="436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31"/>
          <p:cNvGrpSpPr/>
          <p:nvPr/>
        </p:nvGrpSpPr>
        <p:grpSpPr>
          <a:xfrm flipH="1">
            <a:off x="5638841" y="1796847"/>
            <a:ext cx="483913" cy="164398"/>
            <a:chOff x="2329850" y="995825"/>
            <a:chExt cx="993050" cy="535500"/>
          </a:xfrm>
        </p:grpSpPr>
        <p:sp>
          <p:nvSpPr>
            <p:cNvPr id="280" name="Google Shape;280;p31"/>
            <p:cNvSpPr/>
            <p:nvPr/>
          </p:nvSpPr>
          <p:spPr>
            <a:xfrm>
              <a:off x="2329850" y="1211825"/>
              <a:ext cx="253800" cy="319500"/>
            </a:xfrm>
            <a:prstGeom prst="diagStripe">
              <a:avLst>
                <a:gd fmla="val 58826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2395600" y="995825"/>
              <a:ext cx="927300" cy="436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" name="Google Shape;282;p31"/>
          <p:cNvGrpSpPr/>
          <p:nvPr/>
        </p:nvGrpSpPr>
        <p:grpSpPr>
          <a:xfrm flipH="1">
            <a:off x="5638841" y="2442922"/>
            <a:ext cx="483913" cy="164399"/>
            <a:chOff x="2329850" y="995825"/>
            <a:chExt cx="993050" cy="535500"/>
          </a:xfrm>
        </p:grpSpPr>
        <p:sp>
          <p:nvSpPr>
            <p:cNvPr id="283" name="Google Shape;283;p31"/>
            <p:cNvSpPr/>
            <p:nvPr/>
          </p:nvSpPr>
          <p:spPr>
            <a:xfrm>
              <a:off x="2329850" y="1211825"/>
              <a:ext cx="253800" cy="319500"/>
            </a:xfrm>
            <a:prstGeom prst="diagStripe">
              <a:avLst>
                <a:gd fmla="val 58826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2395600" y="995825"/>
              <a:ext cx="927300" cy="436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31"/>
          <p:cNvGrpSpPr/>
          <p:nvPr/>
        </p:nvGrpSpPr>
        <p:grpSpPr>
          <a:xfrm>
            <a:off x="4983841" y="2056147"/>
            <a:ext cx="483913" cy="164399"/>
            <a:chOff x="2329850" y="995825"/>
            <a:chExt cx="993050" cy="535500"/>
          </a:xfrm>
        </p:grpSpPr>
        <p:sp>
          <p:nvSpPr>
            <p:cNvPr id="286" name="Google Shape;286;p31"/>
            <p:cNvSpPr/>
            <p:nvPr/>
          </p:nvSpPr>
          <p:spPr>
            <a:xfrm>
              <a:off x="2329850" y="1211825"/>
              <a:ext cx="253800" cy="319500"/>
            </a:xfrm>
            <a:prstGeom prst="diagStripe">
              <a:avLst>
                <a:gd fmla="val 58826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2395600" y="995825"/>
              <a:ext cx="927300" cy="436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31"/>
          <p:cNvGrpSpPr/>
          <p:nvPr/>
        </p:nvGrpSpPr>
        <p:grpSpPr>
          <a:xfrm>
            <a:off x="4983841" y="2225806"/>
            <a:ext cx="483913" cy="164399"/>
            <a:chOff x="2329850" y="995825"/>
            <a:chExt cx="993050" cy="535500"/>
          </a:xfrm>
        </p:grpSpPr>
        <p:sp>
          <p:nvSpPr>
            <p:cNvPr id="289" name="Google Shape;289;p31"/>
            <p:cNvSpPr/>
            <p:nvPr/>
          </p:nvSpPr>
          <p:spPr>
            <a:xfrm>
              <a:off x="2329850" y="1211825"/>
              <a:ext cx="253800" cy="319500"/>
            </a:xfrm>
            <a:prstGeom prst="diagStripe">
              <a:avLst>
                <a:gd fmla="val 58826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2395600" y="995825"/>
              <a:ext cx="927300" cy="436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31"/>
          <p:cNvGrpSpPr/>
          <p:nvPr/>
        </p:nvGrpSpPr>
        <p:grpSpPr>
          <a:xfrm>
            <a:off x="4983841" y="2607331"/>
            <a:ext cx="483913" cy="164399"/>
            <a:chOff x="2329850" y="995825"/>
            <a:chExt cx="993050" cy="535500"/>
          </a:xfrm>
        </p:grpSpPr>
        <p:sp>
          <p:nvSpPr>
            <p:cNvPr id="292" name="Google Shape;292;p31"/>
            <p:cNvSpPr/>
            <p:nvPr/>
          </p:nvSpPr>
          <p:spPr>
            <a:xfrm>
              <a:off x="2329850" y="1211825"/>
              <a:ext cx="253800" cy="319500"/>
            </a:xfrm>
            <a:prstGeom prst="diagStripe">
              <a:avLst>
                <a:gd fmla="val 58826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2395600" y="995825"/>
              <a:ext cx="927300" cy="436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31"/>
          <p:cNvSpPr/>
          <p:nvPr/>
        </p:nvSpPr>
        <p:spPr>
          <a:xfrm>
            <a:off x="4941500" y="2831217"/>
            <a:ext cx="1221300" cy="134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1"/>
          <p:cNvSpPr/>
          <p:nvPr/>
        </p:nvSpPr>
        <p:spPr>
          <a:xfrm>
            <a:off x="4983850" y="2858353"/>
            <a:ext cx="1000500" cy="80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1"/>
          <p:cNvSpPr/>
          <p:nvPr/>
        </p:nvSpPr>
        <p:spPr>
          <a:xfrm>
            <a:off x="6024050" y="2848472"/>
            <a:ext cx="98700" cy="99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" name="Google Shape;297;p31"/>
          <p:cNvGrpSpPr/>
          <p:nvPr/>
        </p:nvGrpSpPr>
        <p:grpSpPr>
          <a:xfrm>
            <a:off x="5270550" y="3353584"/>
            <a:ext cx="548638" cy="585829"/>
            <a:chOff x="6244832" y="2993075"/>
            <a:chExt cx="2178000" cy="2372737"/>
          </a:xfrm>
        </p:grpSpPr>
        <p:sp>
          <p:nvSpPr>
            <p:cNvPr id="298" name="Google Shape;298;p31"/>
            <p:cNvSpPr/>
            <p:nvPr/>
          </p:nvSpPr>
          <p:spPr>
            <a:xfrm>
              <a:off x="6548325" y="2993075"/>
              <a:ext cx="1581000" cy="1611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99" name="Google Shape;299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794050" y="3133162"/>
              <a:ext cx="354175" cy="3541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300" name="Google Shape;300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174413" y="3016538"/>
              <a:ext cx="328800" cy="328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301" name="Google Shape;301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548250" y="3145851"/>
              <a:ext cx="328800" cy="328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cxnSp>
          <p:nvCxnSpPr>
            <p:cNvPr id="302" name="Google Shape;302;p31"/>
            <p:cNvCxnSpPr>
              <a:endCxn id="298" idx="6"/>
            </p:cNvCxnSpPr>
            <p:nvPr/>
          </p:nvCxnSpPr>
          <p:spPr>
            <a:xfrm flipH="1" rot="10800000">
              <a:off x="6538425" y="3798725"/>
              <a:ext cx="1590900" cy="201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303" name="Google Shape;303;p31"/>
            <p:cNvCxnSpPr/>
            <p:nvPr/>
          </p:nvCxnSpPr>
          <p:spPr>
            <a:xfrm>
              <a:off x="6688900" y="3363250"/>
              <a:ext cx="455700" cy="2538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304" name="Google Shape;304;p31"/>
            <p:cNvCxnSpPr/>
            <p:nvPr/>
          </p:nvCxnSpPr>
          <p:spPr>
            <a:xfrm>
              <a:off x="7052950" y="3056813"/>
              <a:ext cx="199500" cy="4332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305" name="Google Shape;305;p31"/>
            <p:cNvCxnSpPr/>
            <p:nvPr/>
          </p:nvCxnSpPr>
          <p:spPr>
            <a:xfrm flipH="1">
              <a:off x="7538725" y="3363263"/>
              <a:ext cx="455700" cy="2538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306" name="Google Shape;306;p31"/>
            <p:cNvCxnSpPr/>
            <p:nvPr/>
          </p:nvCxnSpPr>
          <p:spPr>
            <a:xfrm flipH="1">
              <a:off x="7430875" y="3056825"/>
              <a:ext cx="199500" cy="4332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pic>
          <p:nvPicPr>
            <p:cNvPr id="307" name="Google Shape;307;p3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052950" y="3391250"/>
              <a:ext cx="571725" cy="5717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308" name="Google Shape;308;p3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723350" y="3512700"/>
              <a:ext cx="328800" cy="328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309" name="Google Shape;309;p31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600100" y="3500013"/>
              <a:ext cx="354175" cy="3541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310" name="Google Shape;310;p31"/>
            <p:cNvSpPr/>
            <p:nvPr/>
          </p:nvSpPr>
          <p:spPr>
            <a:xfrm>
              <a:off x="6244832" y="3963012"/>
              <a:ext cx="2178000" cy="140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1" name="Google Shape;311;p31"/>
          <p:cNvPicPr preferRelativeResize="0"/>
          <p:nvPr/>
        </p:nvPicPr>
        <p:blipFill rotWithShape="1">
          <a:blip r:embed="rId4">
            <a:alphaModFix/>
          </a:blip>
          <a:srcRect b="0" l="24371" r="23927" t="0"/>
          <a:stretch/>
        </p:blipFill>
        <p:spPr>
          <a:xfrm>
            <a:off x="4835587" y="1201266"/>
            <a:ext cx="1418575" cy="274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1"/>
          <p:cNvSpPr/>
          <p:nvPr/>
        </p:nvSpPr>
        <p:spPr>
          <a:xfrm>
            <a:off x="6878500" y="1315950"/>
            <a:ext cx="1273500" cy="1656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31"/>
          <p:cNvPicPr preferRelativeResize="0"/>
          <p:nvPr/>
        </p:nvPicPr>
        <p:blipFill rotWithShape="1">
          <a:blip r:embed="rId4">
            <a:alphaModFix/>
          </a:blip>
          <a:srcRect b="0" l="24371" r="23927" t="0"/>
          <a:stretch/>
        </p:blipFill>
        <p:spPr>
          <a:xfrm>
            <a:off x="6813250" y="1201275"/>
            <a:ext cx="1418575" cy="274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7047" y="2694875"/>
            <a:ext cx="1708474" cy="1138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Google Shape;315;p31"/>
          <p:cNvGrpSpPr/>
          <p:nvPr/>
        </p:nvGrpSpPr>
        <p:grpSpPr>
          <a:xfrm flipH="1">
            <a:off x="7609216" y="1617166"/>
            <a:ext cx="483913" cy="164399"/>
            <a:chOff x="2329850" y="995825"/>
            <a:chExt cx="993050" cy="535500"/>
          </a:xfrm>
        </p:grpSpPr>
        <p:sp>
          <p:nvSpPr>
            <p:cNvPr id="316" name="Google Shape;316;p31"/>
            <p:cNvSpPr/>
            <p:nvPr/>
          </p:nvSpPr>
          <p:spPr>
            <a:xfrm>
              <a:off x="2329850" y="1211825"/>
              <a:ext cx="253800" cy="319500"/>
            </a:xfrm>
            <a:prstGeom prst="diagStripe">
              <a:avLst>
                <a:gd fmla="val 58826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2395600" y="995825"/>
              <a:ext cx="927300" cy="436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31"/>
          <p:cNvGrpSpPr/>
          <p:nvPr/>
        </p:nvGrpSpPr>
        <p:grpSpPr>
          <a:xfrm flipH="1">
            <a:off x="7609216" y="2263241"/>
            <a:ext cx="483913" cy="164399"/>
            <a:chOff x="2329850" y="995825"/>
            <a:chExt cx="993050" cy="535500"/>
          </a:xfrm>
        </p:grpSpPr>
        <p:sp>
          <p:nvSpPr>
            <p:cNvPr id="319" name="Google Shape;319;p31"/>
            <p:cNvSpPr/>
            <p:nvPr/>
          </p:nvSpPr>
          <p:spPr>
            <a:xfrm>
              <a:off x="2329850" y="1211825"/>
              <a:ext cx="253800" cy="319500"/>
            </a:xfrm>
            <a:prstGeom prst="diagStripe">
              <a:avLst>
                <a:gd fmla="val 58826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2395600" y="995825"/>
              <a:ext cx="927300" cy="436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Google Shape;321;p31"/>
          <p:cNvGrpSpPr/>
          <p:nvPr/>
        </p:nvGrpSpPr>
        <p:grpSpPr>
          <a:xfrm>
            <a:off x="6954216" y="1876466"/>
            <a:ext cx="483913" cy="164399"/>
            <a:chOff x="2329850" y="995825"/>
            <a:chExt cx="993050" cy="535500"/>
          </a:xfrm>
        </p:grpSpPr>
        <p:sp>
          <p:nvSpPr>
            <p:cNvPr id="322" name="Google Shape;322;p31"/>
            <p:cNvSpPr/>
            <p:nvPr/>
          </p:nvSpPr>
          <p:spPr>
            <a:xfrm>
              <a:off x="2329850" y="1211825"/>
              <a:ext cx="253800" cy="319500"/>
            </a:xfrm>
            <a:prstGeom prst="diagStripe">
              <a:avLst>
                <a:gd fmla="val 58826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2395600" y="995825"/>
              <a:ext cx="927300" cy="436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31"/>
          <p:cNvGrpSpPr/>
          <p:nvPr/>
        </p:nvGrpSpPr>
        <p:grpSpPr>
          <a:xfrm>
            <a:off x="6954216" y="2046125"/>
            <a:ext cx="483913" cy="164399"/>
            <a:chOff x="2329850" y="995825"/>
            <a:chExt cx="993050" cy="535500"/>
          </a:xfrm>
        </p:grpSpPr>
        <p:sp>
          <p:nvSpPr>
            <p:cNvPr id="325" name="Google Shape;325;p31"/>
            <p:cNvSpPr/>
            <p:nvPr/>
          </p:nvSpPr>
          <p:spPr>
            <a:xfrm>
              <a:off x="2329850" y="1211825"/>
              <a:ext cx="253800" cy="319500"/>
            </a:xfrm>
            <a:prstGeom prst="diagStripe">
              <a:avLst>
                <a:gd fmla="val 58826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2395600" y="995825"/>
              <a:ext cx="927300" cy="436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Google Shape;327;p31"/>
          <p:cNvGrpSpPr/>
          <p:nvPr/>
        </p:nvGrpSpPr>
        <p:grpSpPr>
          <a:xfrm>
            <a:off x="6954216" y="2427650"/>
            <a:ext cx="483913" cy="164399"/>
            <a:chOff x="2329850" y="995825"/>
            <a:chExt cx="993050" cy="535500"/>
          </a:xfrm>
        </p:grpSpPr>
        <p:sp>
          <p:nvSpPr>
            <p:cNvPr id="328" name="Google Shape;328;p31"/>
            <p:cNvSpPr/>
            <p:nvPr/>
          </p:nvSpPr>
          <p:spPr>
            <a:xfrm>
              <a:off x="2329850" y="1211825"/>
              <a:ext cx="253800" cy="319500"/>
            </a:xfrm>
            <a:prstGeom prst="diagStripe">
              <a:avLst>
                <a:gd fmla="val 58826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2395600" y="995825"/>
              <a:ext cx="927300" cy="436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31"/>
          <p:cNvSpPr/>
          <p:nvPr/>
        </p:nvSpPr>
        <p:spPr>
          <a:xfrm>
            <a:off x="6911875" y="2836817"/>
            <a:ext cx="1221300" cy="134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1"/>
          <p:cNvSpPr/>
          <p:nvPr/>
        </p:nvSpPr>
        <p:spPr>
          <a:xfrm>
            <a:off x="6954225" y="2863953"/>
            <a:ext cx="1000500" cy="80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1"/>
          <p:cNvSpPr/>
          <p:nvPr/>
        </p:nvSpPr>
        <p:spPr>
          <a:xfrm>
            <a:off x="7994425" y="2854072"/>
            <a:ext cx="98700" cy="99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31"/>
          <p:cNvGrpSpPr/>
          <p:nvPr/>
        </p:nvGrpSpPr>
        <p:grpSpPr>
          <a:xfrm flipH="1">
            <a:off x="7609216" y="2620908"/>
            <a:ext cx="483913" cy="164399"/>
            <a:chOff x="2329850" y="995825"/>
            <a:chExt cx="993050" cy="535500"/>
          </a:xfrm>
        </p:grpSpPr>
        <p:sp>
          <p:nvSpPr>
            <p:cNvPr id="334" name="Google Shape;334;p31"/>
            <p:cNvSpPr/>
            <p:nvPr/>
          </p:nvSpPr>
          <p:spPr>
            <a:xfrm>
              <a:off x="2329850" y="1211825"/>
              <a:ext cx="253800" cy="319500"/>
            </a:xfrm>
            <a:prstGeom prst="diagStripe">
              <a:avLst>
                <a:gd fmla="val 58826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2395600" y="995825"/>
              <a:ext cx="927300" cy="4368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6" name="Google Shape;336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68150" y="2621962"/>
            <a:ext cx="134100" cy="1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Noto Sans KR"/>
                <a:ea typeface="Noto Sans KR"/>
                <a:cs typeface="Noto Sans KR"/>
                <a:sym typeface="Noto Sans KR"/>
              </a:rPr>
              <a:t>Project Idea</a:t>
            </a:r>
            <a:endParaRPr sz="4000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922" y="152397"/>
            <a:ext cx="463675" cy="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/>
          <p:nvPr/>
        </p:nvSpPr>
        <p:spPr>
          <a:xfrm>
            <a:off x="497513" y="370825"/>
            <a:ext cx="7909500" cy="4572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43" name="Google Shape;3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922" y="152397"/>
            <a:ext cx="463675" cy="463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Google Shape;344;p32"/>
          <p:cNvGrpSpPr/>
          <p:nvPr/>
        </p:nvGrpSpPr>
        <p:grpSpPr>
          <a:xfrm>
            <a:off x="3207450" y="3063275"/>
            <a:ext cx="1104900" cy="1582200"/>
            <a:chOff x="2659525" y="1882750"/>
            <a:chExt cx="1104900" cy="1582200"/>
          </a:xfrm>
        </p:grpSpPr>
        <p:sp>
          <p:nvSpPr>
            <p:cNvPr id="345" name="Google Shape;345;p32"/>
            <p:cNvSpPr/>
            <p:nvPr/>
          </p:nvSpPr>
          <p:spPr>
            <a:xfrm>
              <a:off x="2659525" y="1882750"/>
              <a:ext cx="1104900" cy="1582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346" name="Google Shape;346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45162" y="2359300"/>
              <a:ext cx="733626" cy="733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48299" y="1903750"/>
              <a:ext cx="927351" cy="4636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8" name="Google Shape;348;p32"/>
            <p:cNvSpPr txBox="1"/>
            <p:nvPr/>
          </p:nvSpPr>
          <p:spPr>
            <a:xfrm>
              <a:off x="2659525" y="3110800"/>
              <a:ext cx="1104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Noto Sans KR"/>
                  <a:ea typeface="Noto Sans KR"/>
                  <a:cs typeface="Noto Sans KR"/>
                  <a:sym typeface="Noto Sans KR"/>
                </a:rPr>
                <a:t>Face Analyzer</a:t>
              </a:r>
              <a:endParaRPr sz="1100">
                <a:latin typeface="Noto Sans KR"/>
                <a:ea typeface="Noto Sans KR"/>
                <a:cs typeface="Noto Sans KR"/>
                <a:sym typeface="Noto Sans KR"/>
              </a:endParaRPr>
            </a:p>
          </p:txBody>
        </p:sp>
      </p:grpSp>
      <p:grpSp>
        <p:nvGrpSpPr>
          <p:cNvPr id="349" name="Google Shape;349;p32"/>
          <p:cNvGrpSpPr/>
          <p:nvPr/>
        </p:nvGrpSpPr>
        <p:grpSpPr>
          <a:xfrm>
            <a:off x="5678356" y="720846"/>
            <a:ext cx="1310285" cy="1172811"/>
            <a:chOff x="6244875" y="2993075"/>
            <a:chExt cx="2178000" cy="1878000"/>
          </a:xfrm>
        </p:grpSpPr>
        <p:sp>
          <p:nvSpPr>
            <p:cNvPr id="350" name="Google Shape;350;p32"/>
            <p:cNvSpPr/>
            <p:nvPr/>
          </p:nvSpPr>
          <p:spPr>
            <a:xfrm>
              <a:off x="6548325" y="2993075"/>
              <a:ext cx="1581000" cy="1611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1" name="Google Shape;351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794050" y="3133162"/>
              <a:ext cx="354175" cy="3541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352" name="Google Shape;352;p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74413" y="3016538"/>
              <a:ext cx="328800" cy="328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353" name="Google Shape;353;p3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548250" y="3145851"/>
              <a:ext cx="328800" cy="328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cxnSp>
          <p:nvCxnSpPr>
            <p:cNvPr id="354" name="Google Shape;354;p32"/>
            <p:cNvCxnSpPr>
              <a:endCxn id="350" idx="6"/>
            </p:cNvCxnSpPr>
            <p:nvPr/>
          </p:nvCxnSpPr>
          <p:spPr>
            <a:xfrm flipH="1" rot="10800000">
              <a:off x="6538425" y="3798725"/>
              <a:ext cx="1590900" cy="201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32"/>
            <p:cNvCxnSpPr/>
            <p:nvPr/>
          </p:nvCxnSpPr>
          <p:spPr>
            <a:xfrm>
              <a:off x="6688900" y="3363250"/>
              <a:ext cx="455700" cy="2538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32"/>
            <p:cNvCxnSpPr/>
            <p:nvPr/>
          </p:nvCxnSpPr>
          <p:spPr>
            <a:xfrm>
              <a:off x="7052950" y="3056813"/>
              <a:ext cx="199500" cy="4332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32"/>
            <p:cNvCxnSpPr/>
            <p:nvPr/>
          </p:nvCxnSpPr>
          <p:spPr>
            <a:xfrm flipH="1">
              <a:off x="7538725" y="3363263"/>
              <a:ext cx="455700" cy="2538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32"/>
            <p:cNvCxnSpPr/>
            <p:nvPr/>
          </p:nvCxnSpPr>
          <p:spPr>
            <a:xfrm flipH="1">
              <a:off x="7430875" y="3056825"/>
              <a:ext cx="199500" cy="4332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59" name="Google Shape;359;p3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052950" y="3391250"/>
              <a:ext cx="571725" cy="5717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360" name="Google Shape;360;p3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723350" y="3512700"/>
              <a:ext cx="328800" cy="328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361" name="Google Shape;361;p3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600100" y="3500013"/>
              <a:ext cx="354175" cy="3541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362" name="Google Shape;362;p32"/>
            <p:cNvSpPr/>
            <p:nvPr/>
          </p:nvSpPr>
          <p:spPr>
            <a:xfrm>
              <a:off x="6244875" y="3962975"/>
              <a:ext cx="2178000" cy="9081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32"/>
          <p:cNvGrpSpPr/>
          <p:nvPr/>
        </p:nvGrpSpPr>
        <p:grpSpPr>
          <a:xfrm>
            <a:off x="3183975" y="547350"/>
            <a:ext cx="1862100" cy="1561050"/>
            <a:chOff x="1593950" y="615125"/>
            <a:chExt cx="1862100" cy="1561050"/>
          </a:xfrm>
        </p:grpSpPr>
        <p:sp>
          <p:nvSpPr>
            <p:cNvPr id="364" name="Google Shape;364;p32"/>
            <p:cNvSpPr/>
            <p:nvPr/>
          </p:nvSpPr>
          <p:spPr>
            <a:xfrm>
              <a:off x="1593950" y="615125"/>
              <a:ext cx="1862100" cy="15591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365" name="Google Shape;365;p3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647887" y="659137"/>
              <a:ext cx="1754224" cy="1169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6" name="Google Shape;366;p32"/>
            <p:cNvSpPr txBox="1"/>
            <p:nvPr/>
          </p:nvSpPr>
          <p:spPr>
            <a:xfrm>
              <a:off x="1593950" y="1822175"/>
              <a:ext cx="1862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Noto Sans KR"/>
                  <a:ea typeface="Noto Sans KR"/>
                  <a:cs typeface="Noto Sans KR"/>
                  <a:sym typeface="Noto Sans KR"/>
                </a:rPr>
                <a:t>Keyboard Service</a:t>
              </a:r>
              <a:endParaRPr sz="1100">
                <a:latin typeface="Noto Sans KR"/>
                <a:ea typeface="Noto Sans KR"/>
                <a:cs typeface="Noto Sans KR"/>
                <a:sym typeface="Noto Sans KR"/>
              </a:endParaRPr>
            </a:p>
          </p:txBody>
        </p:sp>
      </p:grpSp>
      <p:grpSp>
        <p:nvGrpSpPr>
          <p:cNvPr id="367" name="Google Shape;367;p32"/>
          <p:cNvGrpSpPr/>
          <p:nvPr/>
        </p:nvGrpSpPr>
        <p:grpSpPr>
          <a:xfrm>
            <a:off x="5461700" y="3856125"/>
            <a:ext cx="2108400" cy="773400"/>
            <a:chOff x="2900550" y="2449325"/>
            <a:chExt cx="2108400" cy="773400"/>
          </a:xfrm>
        </p:grpSpPr>
        <p:sp>
          <p:nvSpPr>
            <p:cNvPr id="368" name="Google Shape;368;p32"/>
            <p:cNvSpPr/>
            <p:nvPr/>
          </p:nvSpPr>
          <p:spPr>
            <a:xfrm>
              <a:off x="2910000" y="2449325"/>
              <a:ext cx="2089500" cy="7734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9" name="Google Shape;369;p32"/>
            <p:cNvSpPr txBox="1"/>
            <p:nvPr/>
          </p:nvSpPr>
          <p:spPr>
            <a:xfrm>
              <a:off x="2900550" y="2659015"/>
              <a:ext cx="21084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Noto Sans KR"/>
                  <a:ea typeface="Noto Sans KR"/>
                  <a:cs typeface="Noto Sans KR"/>
                  <a:sym typeface="Noto Sans KR"/>
                </a:rPr>
                <a:t>Emoji Mapping Engine</a:t>
              </a:r>
              <a:endParaRPr sz="1100">
                <a:latin typeface="Noto Sans KR"/>
                <a:ea typeface="Noto Sans KR"/>
                <a:cs typeface="Noto Sans KR"/>
                <a:sym typeface="Noto Sans KR"/>
              </a:endParaRPr>
            </a:p>
          </p:txBody>
        </p:sp>
      </p:grpSp>
      <p:grpSp>
        <p:nvGrpSpPr>
          <p:cNvPr id="370" name="Google Shape;370;p32"/>
          <p:cNvGrpSpPr/>
          <p:nvPr/>
        </p:nvGrpSpPr>
        <p:grpSpPr>
          <a:xfrm>
            <a:off x="6956696" y="2016000"/>
            <a:ext cx="1317508" cy="989700"/>
            <a:chOff x="3309696" y="3840450"/>
            <a:chExt cx="1478685" cy="989700"/>
          </a:xfrm>
        </p:grpSpPr>
        <p:sp>
          <p:nvSpPr>
            <p:cNvPr id="371" name="Google Shape;371;p32"/>
            <p:cNvSpPr/>
            <p:nvPr/>
          </p:nvSpPr>
          <p:spPr>
            <a:xfrm>
              <a:off x="3309696" y="3840450"/>
              <a:ext cx="1445400" cy="9897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372" name="Google Shape;372;p32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3400703" y="4293918"/>
              <a:ext cx="443850" cy="4438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3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3431499" y="3932855"/>
              <a:ext cx="382250" cy="291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32"/>
            <p:cNvSpPr txBox="1"/>
            <p:nvPr/>
          </p:nvSpPr>
          <p:spPr>
            <a:xfrm>
              <a:off x="3775581" y="3878175"/>
              <a:ext cx="10128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Noto Sans KR"/>
                  <a:ea typeface="Noto Sans KR"/>
                  <a:cs typeface="Noto Sans KR"/>
                  <a:sym typeface="Noto Sans KR"/>
                </a:rPr>
                <a:t>Graph Structured</a:t>
              </a:r>
              <a:endParaRPr sz="1100">
                <a:latin typeface="Noto Sans KR"/>
                <a:ea typeface="Noto Sans KR"/>
                <a:cs typeface="Noto Sans KR"/>
                <a:sym typeface="Noto Sans K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latin typeface="Noto Sans KR"/>
                  <a:ea typeface="Noto Sans KR"/>
                  <a:cs typeface="Noto Sans KR"/>
                  <a:sym typeface="Noto Sans KR"/>
                </a:rPr>
                <a:t>Emoji Database</a:t>
              </a:r>
              <a:endParaRPr sz="1100">
                <a:latin typeface="Noto Sans KR"/>
                <a:ea typeface="Noto Sans KR"/>
                <a:cs typeface="Noto Sans KR"/>
                <a:sym typeface="Noto Sans KR"/>
              </a:endParaRPr>
            </a:p>
          </p:txBody>
        </p:sp>
      </p:grpSp>
      <p:sp>
        <p:nvSpPr>
          <p:cNvPr id="375" name="Google Shape;375;p32"/>
          <p:cNvSpPr/>
          <p:nvPr/>
        </p:nvSpPr>
        <p:spPr>
          <a:xfrm>
            <a:off x="910650" y="2504275"/>
            <a:ext cx="690000" cy="30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2"/>
          <p:cNvSpPr/>
          <p:nvPr/>
        </p:nvSpPr>
        <p:spPr>
          <a:xfrm rot="-2268697">
            <a:off x="2118120" y="1795485"/>
            <a:ext cx="689973" cy="30508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2"/>
          <p:cNvSpPr/>
          <p:nvPr/>
        </p:nvSpPr>
        <p:spPr>
          <a:xfrm flipH="1" rot="-8531303">
            <a:off x="2160370" y="3597410"/>
            <a:ext cx="689973" cy="30508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2"/>
          <p:cNvSpPr txBox="1"/>
          <p:nvPr/>
        </p:nvSpPr>
        <p:spPr>
          <a:xfrm>
            <a:off x="868375" y="2171550"/>
            <a:ext cx="69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input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379" name="Google Shape;379;p32"/>
          <p:cNvSpPr txBox="1"/>
          <p:nvPr/>
        </p:nvSpPr>
        <p:spPr>
          <a:xfrm rot="1143">
            <a:off x="2033224" y="1437125"/>
            <a:ext cx="90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Noto Sans KR"/>
                <a:ea typeface="Noto Sans KR"/>
                <a:cs typeface="Noto Sans KR"/>
                <a:sym typeface="Noto Sans KR"/>
              </a:rPr>
              <a:t>normal input</a:t>
            </a:r>
            <a:endParaRPr sz="9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380" name="Google Shape;380;p32"/>
          <p:cNvSpPr txBox="1"/>
          <p:nvPr/>
        </p:nvSpPr>
        <p:spPr>
          <a:xfrm rot="5714">
            <a:off x="2139197" y="3152425"/>
            <a:ext cx="902401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Noto Sans KR"/>
                <a:ea typeface="Noto Sans KR"/>
                <a:cs typeface="Noto Sans KR"/>
                <a:sym typeface="Noto Sans KR"/>
              </a:rPr>
              <a:t>video input</a:t>
            </a:r>
            <a:endParaRPr sz="9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381" name="Google Shape;381;p32"/>
          <p:cNvSpPr/>
          <p:nvPr/>
        </p:nvSpPr>
        <p:spPr>
          <a:xfrm rot="-1495">
            <a:off x="4499630" y="4252715"/>
            <a:ext cx="690000" cy="30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2"/>
          <p:cNvSpPr txBox="1"/>
          <p:nvPr/>
        </p:nvSpPr>
        <p:spPr>
          <a:xfrm rot="6040">
            <a:off x="4374762" y="3928575"/>
            <a:ext cx="1024502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Noto Sans KR"/>
                <a:ea typeface="Noto Sans KR"/>
                <a:cs typeface="Noto Sans KR"/>
                <a:sym typeface="Noto Sans KR"/>
              </a:rPr>
              <a:t>facial features</a:t>
            </a:r>
            <a:endParaRPr sz="9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383" name="Google Shape;383;p32"/>
          <p:cNvSpPr/>
          <p:nvPr/>
        </p:nvSpPr>
        <p:spPr>
          <a:xfrm rot="-336910">
            <a:off x="2213917" y="2510211"/>
            <a:ext cx="3243866" cy="23964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2"/>
          <p:cNvSpPr txBox="1"/>
          <p:nvPr/>
        </p:nvSpPr>
        <p:spPr>
          <a:xfrm rot="1494">
            <a:off x="2139201" y="2313400"/>
            <a:ext cx="1380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Noto Sans KR"/>
                <a:ea typeface="Noto Sans KR"/>
                <a:cs typeface="Noto Sans KR"/>
                <a:sym typeface="Noto Sans KR"/>
              </a:rPr>
              <a:t>touch input</a:t>
            </a:r>
            <a:endParaRPr sz="9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385" name="Google Shape;385;p32"/>
          <p:cNvSpPr/>
          <p:nvPr/>
        </p:nvSpPr>
        <p:spPr>
          <a:xfrm>
            <a:off x="5633125" y="2016025"/>
            <a:ext cx="1323600" cy="989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32"/>
          <p:cNvSpPr/>
          <p:nvPr/>
        </p:nvSpPr>
        <p:spPr>
          <a:xfrm rot="-5402033">
            <a:off x="6262245" y="3278372"/>
            <a:ext cx="507300" cy="30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2"/>
          <p:cNvSpPr txBox="1"/>
          <p:nvPr/>
        </p:nvSpPr>
        <p:spPr>
          <a:xfrm rot="6040">
            <a:off x="5461687" y="3334425"/>
            <a:ext cx="1024502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Noto Sans KR"/>
                <a:ea typeface="Noto Sans KR"/>
                <a:cs typeface="Noto Sans KR"/>
                <a:sym typeface="Noto Sans KR"/>
              </a:rPr>
              <a:t>single emoji</a:t>
            </a:r>
            <a:endParaRPr sz="9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388" name="Google Shape;388;p32"/>
          <p:cNvSpPr txBox="1"/>
          <p:nvPr/>
        </p:nvSpPr>
        <p:spPr>
          <a:xfrm>
            <a:off x="5760925" y="2086075"/>
            <a:ext cx="106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KR"/>
                <a:ea typeface="Noto Sans KR"/>
                <a:cs typeface="Noto Sans KR"/>
                <a:sym typeface="Noto Sans KR"/>
              </a:rPr>
              <a:t>BFS</a:t>
            </a:r>
            <a:endParaRPr sz="11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KR"/>
                <a:ea typeface="Noto Sans KR"/>
                <a:cs typeface="Noto Sans KR"/>
                <a:sym typeface="Noto Sans KR"/>
              </a:rPr>
              <a:t>Graph</a:t>
            </a:r>
            <a:endParaRPr sz="11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KR"/>
                <a:ea typeface="Noto Sans KR"/>
                <a:cs typeface="Noto Sans KR"/>
                <a:sym typeface="Noto Sans KR"/>
              </a:rPr>
              <a:t>Traversal</a:t>
            </a:r>
            <a:endParaRPr sz="11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KR"/>
                <a:ea typeface="Noto Sans KR"/>
                <a:cs typeface="Noto Sans KR"/>
                <a:sym typeface="Noto Sans KR"/>
              </a:rPr>
              <a:t>Engine</a:t>
            </a:r>
            <a:endParaRPr sz="11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grpSp>
        <p:nvGrpSpPr>
          <p:cNvPr id="389" name="Google Shape;389;p32"/>
          <p:cNvGrpSpPr/>
          <p:nvPr/>
        </p:nvGrpSpPr>
        <p:grpSpPr>
          <a:xfrm>
            <a:off x="6766325" y="2422650"/>
            <a:ext cx="368925" cy="176400"/>
            <a:chOff x="6738150" y="2647900"/>
            <a:chExt cx="368925" cy="176400"/>
          </a:xfrm>
        </p:grpSpPr>
        <p:sp>
          <p:nvSpPr>
            <p:cNvPr id="390" name="Google Shape;390;p32"/>
            <p:cNvSpPr/>
            <p:nvPr/>
          </p:nvSpPr>
          <p:spPr>
            <a:xfrm>
              <a:off x="6801675" y="2647900"/>
              <a:ext cx="305400" cy="176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 flipH="1">
              <a:off x="6738150" y="2647900"/>
              <a:ext cx="305400" cy="176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32"/>
          <p:cNvSpPr/>
          <p:nvPr/>
        </p:nvSpPr>
        <p:spPr>
          <a:xfrm rot="-5402033">
            <a:off x="6079845" y="1538072"/>
            <a:ext cx="507300" cy="30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 txBox="1"/>
          <p:nvPr/>
        </p:nvSpPr>
        <p:spPr>
          <a:xfrm rot="5860">
            <a:off x="5982847" y="1390475"/>
            <a:ext cx="1935903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Noto Sans KR"/>
                <a:ea typeface="Noto Sans KR"/>
                <a:cs typeface="Noto Sans KR"/>
                <a:sym typeface="Noto Sans KR"/>
              </a:rPr>
              <a:t>one emoji</a:t>
            </a:r>
            <a:endParaRPr sz="9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Noto Sans KR"/>
                <a:ea typeface="Noto Sans KR"/>
                <a:cs typeface="Noto Sans KR"/>
                <a:sym typeface="Noto Sans KR"/>
              </a:rPr>
              <a:t>&amp;</a:t>
            </a:r>
            <a:endParaRPr sz="9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Noto Sans KR"/>
                <a:ea typeface="Noto Sans KR"/>
                <a:cs typeface="Noto Sans KR"/>
                <a:sym typeface="Noto Sans KR"/>
              </a:rPr>
              <a:t>adjacent emojis</a:t>
            </a:r>
            <a:endParaRPr sz="900"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399" name="Google Shape;3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922" y="152397"/>
            <a:ext cx="463675" cy="463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0" name="Google Shape;400;p33"/>
          <p:cNvCxnSpPr/>
          <p:nvPr/>
        </p:nvCxnSpPr>
        <p:spPr>
          <a:xfrm>
            <a:off x="2881859" y="1741035"/>
            <a:ext cx="636300" cy="33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33"/>
          <p:cNvCxnSpPr/>
          <p:nvPr/>
        </p:nvCxnSpPr>
        <p:spPr>
          <a:xfrm>
            <a:off x="3818419" y="2303020"/>
            <a:ext cx="433800" cy="48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33"/>
          <p:cNvCxnSpPr/>
          <p:nvPr/>
        </p:nvCxnSpPr>
        <p:spPr>
          <a:xfrm flipH="1">
            <a:off x="4415371" y="1702047"/>
            <a:ext cx="49200" cy="106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33"/>
          <p:cNvCxnSpPr/>
          <p:nvPr/>
        </p:nvCxnSpPr>
        <p:spPr>
          <a:xfrm flipH="1" rot="10800000">
            <a:off x="2731756" y="1547036"/>
            <a:ext cx="1628400" cy="6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33"/>
          <p:cNvCxnSpPr/>
          <p:nvPr/>
        </p:nvCxnSpPr>
        <p:spPr>
          <a:xfrm flipH="1" rot="10800000">
            <a:off x="2849175" y="2978380"/>
            <a:ext cx="1419900" cy="21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33"/>
          <p:cNvCxnSpPr/>
          <p:nvPr/>
        </p:nvCxnSpPr>
        <p:spPr>
          <a:xfrm flipH="1" rot="10800000">
            <a:off x="1997401" y="3236617"/>
            <a:ext cx="692100" cy="576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33"/>
          <p:cNvCxnSpPr/>
          <p:nvPr/>
        </p:nvCxnSpPr>
        <p:spPr>
          <a:xfrm flipH="1" rot="10800000">
            <a:off x="3674784" y="2952971"/>
            <a:ext cx="669000" cy="89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33"/>
          <p:cNvCxnSpPr/>
          <p:nvPr/>
        </p:nvCxnSpPr>
        <p:spPr>
          <a:xfrm rot="10800000">
            <a:off x="4442154" y="2920725"/>
            <a:ext cx="834900" cy="90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33"/>
          <p:cNvCxnSpPr/>
          <p:nvPr/>
        </p:nvCxnSpPr>
        <p:spPr>
          <a:xfrm rot="10800000">
            <a:off x="4595524" y="1510692"/>
            <a:ext cx="521700" cy="66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33"/>
          <p:cNvCxnSpPr/>
          <p:nvPr/>
        </p:nvCxnSpPr>
        <p:spPr>
          <a:xfrm rot="10800000">
            <a:off x="5156445" y="2201101"/>
            <a:ext cx="740700" cy="68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3"/>
          <p:cNvCxnSpPr/>
          <p:nvPr/>
        </p:nvCxnSpPr>
        <p:spPr>
          <a:xfrm rot="10800000">
            <a:off x="4488809" y="2884901"/>
            <a:ext cx="1313700" cy="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33"/>
          <p:cNvCxnSpPr/>
          <p:nvPr/>
        </p:nvCxnSpPr>
        <p:spPr>
          <a:xfrm flipH="1">
            <a:off x="5972329" y="2096448"/>
            <a:ext cx="1001700" cy="714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33"/>
          <p:cNvCxnSpPr/>
          <p:nvPr/>
        </p:nvCxnSpPr>
        <p:spPr>
          <a:xfrm rot="10800000">
            <a:off x="5972213" y="2952540"/>
            <a:ext cx="985500" cy="38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33"/>
          <p:cNvCxnSpPr/>
          <p:nvPr/>
        </p:nvCxnSpPr>
        <p:spPr>
          <a:xfrm rot="10800000">
            <a:off x="6892436" y="2074069"/>
            <a:ext cx="133800" cy="118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33"/>
          <p:cNvCxnSpPr/>
          <p:nvPr/>
        </p:nvCxnSpPr>
        <p:spPr>
          <a:xfrm rot="10800000">
            <a:off x="5276881" y="3741100"/>
            <a:ext cx="714900" cy="52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lightly Smiling Face" id="415" name="Google Shape;415;p33" title="Slightly Smiling Fac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7422" y="2670324"/>
            <a:ext cx="478181" cy="4734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iling Face with Halo" id="416" name="Google Shape;416;p33" title="Smiling Face with Hal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6901" y="2885543"/>
            <a:ext cx="478181" cy="4734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iling Face with Smiling Eyes" id="417" name="Google Shape;417;p33" title="Smiling Face with Smiling Eyes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9179" y="1947624"/>
            <a:ext cx="478181" cy="4734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iling Face with Hearts" id="418" name="Google Shape;418;p33" title="Smiling Face with Hearts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77944" y="2635824"/>
            <a:ext cx="478181" cy="4734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iling Face" id="419" name="Google Shape;419;p33" title="Smiling Face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05919" y="1975912"/>
            <a:ext cx="478181" cy="4734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 Savoring Food" id="420" name="Google Shape;420;p33" title="Face Savoring Food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34494" y="3554206"/>
            <a:ext cx="478181" cy="4734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pside-Down Face" id="421" name="Google Shape;421;p33" title="Upside-Down Face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00660" y="3621343"/>
            <a:ext cx="478181" cy="4734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iling Face with Heart-Eyes" id="422" name="Google Shape;422;p33" title="Smiling Face with Heart-Eyes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53777" y="1829573"/>
            <a:ext cx="478181" cy="4734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 Blowing a Kiss" id="423" name="Google Shape;423;p33" title="Face Blowing a Kiss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93744" y="3080759"/>
            <a:ext cx="478181" cy="4734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issing Face with Closed Eyes" id="424" name="Google Shape;424;p33" title="Kissing Face with Closed Eyes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267455" y="1290525"/>
            <a:ext cx="478181" cy="4734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issing Face with Smiling Eyes" id="425" name="Google Shape;425;p33" title="Kissing Face with Smiling Eyes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430435" y="1436587"/>
            <a:ext cx="478181" cy="4734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 with Crossed-Out Eyes" id="426" name="Google Shape;426;p33" title="Face with Crossed-Out Eyes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795475" y="3554206"/>
            <a:ext cx="478181" cy="4734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 with Tongue" id="427" name="Google Shape;427;p33" title="Face with Tongue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799772" y="4060928"/>
            <a:ext cx="478181" cy="473447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Noto Sans KR"/>
                <a:ea typeface="Noto Sans KR"/>
                <a:cs typeface="Noto Sans KR"/>
                <a:sym typeface="Noto Sans KR"/>
              </a:rPr>
              <a:t>emoji graph would be like...</a:t>
            </a:r>
            <a:endParaRPr sz="2800">
              <a:solidFill>
                <a:srgbClr val="000000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latin typeface="Noto Sans KR"/>
                <a:ea typeface="Noto Sans KR"/>
                <a:cs typeface="Noto Sans KR"/>
                <a:sym typeface="Noto Sans KR"/>
              </a:rPr>
              <a:t>Key Technical Challenges &amp; Solutions</a:t>
            </a:r>
            <a:endParaRPr sz="3500"/>
          </a:p>
        </p:txBody>
      </p:sp>
      <p:sp>
        <p:nvSpPr>
          <p:cNvPr id="434" name="Google Shape;43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35" name="Google Shape;4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922" y="152397"/>
            <a:ext cx="463675" cy="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Challenge &amp; Solution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441" name="Google Shape;44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Noto Sans KR"/>
              <a:buChar char="●"/>
            </a:pPr>
            <a:r>
              <a:rPr lang="ko" sz="1700">
                <a:latin typeface="Noto Sans KR"/>
                <a:ea typeface="Noto Sans KR"/>
                <a:cs typeface="Noto Sans KR"/>
                <a:sym typeface="Noto Sans KR"/>
              </a:rPr>
              <a:t>Challenge</a:t>
            </a:r>
            <a:br>
              <a:rPr lang="ko" sz="1700">
                <a:latin typeface="Noto Sans KR"/>
                <a:ea typeface="Noto Sans KR"/>
                <a:cs typeface="Noto Sans KR"/>
                <a:sym typeface="Noto Sans KR"/>
              </a:rPr>
            </a:br>
            <a:r>
              <a:rPr lang="ko" sz="1500">
                <a:latin typeface="Noto Sans KR"/>
                <a:ea typeface="Noto Sans KR"/>
                <a:cs typeface="Noto Sans KR"/>
                <a:sym typeface="Noto Sans KR"/>
              </a:rPr>
              <a:t>As Hangul letter is combination of consonants and vowels, naïve implementation of keyboard makes Hangeul output separated, such as “안녕” into “ㅇㅏㄴㄴㅕㅇ”.</a:t>
            </a:r>
            <a:endParaRPr sz="15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oto Sans KR"/>
              <a:buChar char="●"/>
            </a:pPr>
            <a:r>
              <a:rPr lang="ko" sz="1700">
                <a:latin typeface="Noto Sans KR"/>
                <a:ea typeface="Noto Sans KR"/>
                <a:cs typeface="Noto Sans KR"/>
                <a:sym typeface="Noto Sans KR"/>
              </a:rPr>
              <a:t>Solution</a:t>
            </a:r>
            <a:br>
              <a:rPr lang="ko" sz="1700">
                <a:latin typeface="Noto Sans KR"/>
                <a:ea typeface="Noto Sans KR"/>
                <a:cs typeface="Noto Sans KR"/>
                <a:sym typeface="Noto Sans KR"/>
              </a:rPr>
            </a:br>
            <a:r>
              <a:rPr lang="ko" sz="1500">
                <a:latin typeface="Noto Sans KR"/>
                <a:ea typeface="Noto Sans KR"/>
                <a:cs typeface="Noto Sans KR"/>
                <a:sym typeface="Noto Sans KR"/>
              </a:rPr>
              <a:t>We designed 4-states automata. Each state represents initial state, 초성이 들어온 상태, 중성이 들어온 상태, and 종성이 들어온 상태. This states enable proper processing of consonants and vowels in Hangul.</a:t>
            </a:r>
            <a:endParaRPr sz="22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442" name="Google Shape;44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43" name="Google Shape;4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922" y="152397"/>
            <a:ext cx="463675" cy="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Challenge &amp; Solution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449" name="Google Shape;44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Noto Sans KR"/>
              <a:buChar char="●"/>
            </a:pPr>
            <a:r>
              <a:rPr lang="ko" sz="1700">
                <a:latin typeface="Noto Sans KR"/>
                <a:ea typeface="Noto Sans KR"/>
                <a:cs typeface="Noto Sans KR"/>
                <a:sym typeface="Noto Sans KR"/>
              </a:rPr>
              <a:t>Challenge</a:t>
            </a:r>
            <a:br>
              <a:rPr lang="ko" sz="1700">
                <a:latin typeface="Noto Sans KR"/>
                <a:ea typeface="Noto Sans KR"/>
                <a:cs typeface="Noto Sans KR"/>
                <a:sym typeface="Noto Sans KR"/>
              </a:rPr>
            </a:br>
            <a:r>
              <a:rPr lang="ko" sz="1500">
                <a:latin typeface="Noto Sans KR"/>
                <a:ea typeface="Noto Sans KR"/>
                <a:cs typeface="Noto Sans KR"/>
                <a:sym typeface="Noto Sans KR"/>
              </a:rPr>
              <a:t>With a class which inherits AppCompatActivity, it is impossible to make a keyboard application that is usable in other applications.</a:t>
            </a:r>
            <a:endParaRPr sz="15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oto Sans KR"/>
              <a:buChar char="●"/>
            </a:pPr>
            <a:r>
              <a:rPr lang="ko" sz="1700">
                <a:latin typeface="Noto Sans KR"/>
                <a:ea typeface="Noto Sans KR"/>
                <a:cs typeface="Noto Sans KR"/>
                <a:sym typeface="Noto Sans KR"/>
              </a:rPr>
              <a:t>Solution</a:t>
            </a:r>
            <a:endParaRPr sz="17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Noto Sans KR"/>
                <a:ea typeface="Noto Sans KR"/>
                <a:cs typeface="Noto Sans KR"/>
                <a:sym typeface="Noto Sans KR"/>
              </a:rPr>
              <a:t>We made an application as a service form. We defined a class which inherits InputMethodService, and processed keyboard input with currentInputConnection object.</a:t>
            </a:r>
            <a:endParaRPr sz="15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450" name="Google Shape;45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51" name="Google Shape;4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922" y="152397"/>
            <a:ext cx="463675" cy="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Challenge &amp; Solution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457" name="Google Shape;45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Noto Sans KR"/>
              <a:buChar char="●"/>
            </a:pPr>
            <a:r>
              <a:rPr lang="ko" sz="1700">
                <a:latin typeface="Noto Sans KR"/>
                <a:ea typeface="Noto Sans KR"/>
                <a:cs typeface="Noto Sans KR"/>
                <a:sym typeface="Noto Sans KR"/>
              </a:rPr>
              <a:t>Challenge</a:t>
            </a:r>
            <a:br>
              <a:rPr lang="ko" sz="1700">
                <a:latin typeface="Noto Sans KR"/>
                <a:ea typeface="Noto Sans KR"/>
                <a:cs typeface="Noto Sans KR"/>
                <a:sym typeface="Noto Sans KR"/>
              </a:rPr>
            </a:br>
            <a:r>
              <a:rPr lang="ko" sz="1500">
                <a:latin typeface="Noto Sans KR"/>
                <a:ea typeface="Noto Sans KR"/>
                <a:cs typeface="Noto Sans KR"/>
                <a:sym typeface="Noto Sans KR"/>
              </a:rPr>
              <a:t>KeyboardCamera class is not a context and does not have a lifecycle, which does not fit with CameraX api.</a:t>
            </a:r>
            <a:endParaRPr sz="15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oto Sans KR"/>
              <a:buChar char="●"/>
            </a:pPr>
            <a:r>
              <a:rPr lang="ko" sz="1700">
                <a:latin typeface="Noto Sans KR"/>
                <a:ea typeface="Noto Sans KR"/>
                <a:cs typeface="Noto Sans KR"/>
                <a:sym typeface="Noto Sans KR"/>
              </a:rPr>
              <a:t>Solution</a:t>
            </a:r>
            <a:endParaRPr sz="17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Noto Sans KR"/>
                <a:ea typeface="Noto Sans KR"/>
                <a:cs typeface="Noto Sans KR"/>
                <a:sym typeface="Noto Sans KR"/>
              </a:rPr>
              <a:t>We made KeyboardCamera class include a ‘service’ to have a class, and inherit LifecycleOwner interface to have a lifecycle.</a:t>
            </a:r>
            <a:endParaRPr sz="15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458" name="Google Shape;45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59" name="Google Shape;4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922" y="152397"/>
            <a:ext cx="463675" cy="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Challenge &amp; Solution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465" name="Google Shape;46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Noto Sans KR"/>
              <a:buChar char="●"/>
            </a:pPr>
            <a:r>
              <a:rPr lang="ko" sz="1700">
                <a:latin typeface="Noto Sans KR"/>
                <a:ea typeface="Noto Sans KR"/>
                <a:cs typeface="Noto Sans KR"/>
                <a:sym typeface="Noto Sans KR"/>
              </a:rPr>
              <a:t>Challenge</a:t>
            </a:r>
            <a:br>
              <a:rPr lang="ko" sz="1700">
                <a:latin typeface="Noto Sans KR"/>
                <a:ea typeface="Noto Sans KR"/>
                <a:cs typeface="Noto Sans KR"/>
                <a:sym typeface="Noto Sans KR"/>
              </a:rPr>
            </a:br>
            <a:r>
              <a:rPr lang="ko" sz="1500">
                <a:latin typeface="Noto Sans KR"/>
                <a:ea typeface="Noto Sans KR"/>
                <a:cs typeface="Noto Sans KR"/>
                <a:sym typeface="Noto Sans KR"/>
              </a:rPr>
              <a:t>It is difficult to keep the text erased by pressing and holding the</a:t>
            </a:r>
            <a:r>
              <a:rPr lang="ko" sz="1500">
                <a:latin typeface="Noto Sans KR"/>
                <a:ea typeface="Noto Sans KR"/>
                <a:cs typeface="Noto Sans KR"/>
                <a:sym typeface="Noto Sans KR"/>
              </a:rPr>
              <a:t> </a:t>
            </a:r>
            <a:r>
              <a:rPr lang="ko" sz="1500">
                <a:latin typeface="Noto Sans KR"/>
                <a:ea typeface="Noto Sans KR"/>
                <a:cs typeface="Noto Sans KR"/>
                <a:sym typeface="Noto Sans KR"/>
              </a:rPr>
              <a:t>backspace button.</a:t>
            </a:r>
            <a:endParaRPr sz="15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oto Sans KR"/>
              <a:buChar char="●"/>
            </a:pPr>
            <a:r>
              <a:rPr lang="ko" sz="1700">
                <a:latin typeface="Noto Sans KR"/>
                <a:ea typeface="Noto Sans KR"/>
                <a:cs typeface="Noto Sans KR"/>
                <a:sym typeface="Noto Sans KR"/>
              </a:rPr>
              <a:t>Solution</a:t>
            </a:r>
            <a:endParaRPr sz="17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Noto Sans KR"/>
                <a:ea typeface="Noto Sans KR"/>
                <a:cs typeface="Noto Sans KR"/>
                <a:sym typeface="Noto Sans KR"/>
              </a:rPr>
              <a:t>We added onTouchListener, and made action_down event to keep erasing the text. In order to add feedback to the backspace button, we had to modify isPressed property of the view programmatically.</a:t>
            </a:r>
            <a:endParaRPr sz="15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466" name="Google Shape;46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67" name="Google Shape;4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922" y="152397"/>
            <a:ext cx="463675" cy="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Challenge &amp; Solution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473" name="Google Shape;47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Noto Sans KR"/>
              <a:buChar char="●"/>
            </a:pPr>
            <a:r>
              <a:rPr lang="ko" sz="1700">
                <a:latin typeface="Noto Sans KR"/>
                <a:ea typeface="Noto Sans KR"/>
                <a:cs typeface="Noto Sans KR"/>
                <a:sym typeface="Noto Sans KR"/>
              </a:rPr>
              <a:t>Challenge</a:t>
            </a:r>
            <a:br>
              <a:rPr lang="ko" sz="1700">
                <a:latin typeface="Noto Sans KR"/>
                <a:ea typeface="Noto Sans KR"/>
                <a:cs typeface="Noto Sans KR"/>
                <a:sym typeface="Noto Sans KR"/>
              </a:rPr>
            </a:br>
            <a:r>
              <a:rPr lang="ko" sz="1500">
                <a:latin typeface="Noto Sans KR"/>
                <a:ea typeface="Noto Sans KR"/>
                <a:cs typeface="Noto Sans KR"/>
                <a:sym typeface="Noto Sans KR"/>
              </a:rPr>
              <a:t>It is impossible to pass face information to FaceContourOverlay in FaceAnalyzer class, which is necessary to display face to screen.</a:t>
            </a:r>
            <a:endParaRPr sz="1500"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oto Sans KR"/>
              <a:buChar char="●"/>
            </a:pPr>
            <a:r>
              <a:rPr lang="ko" sz="1700">
                <a:latin typeface="Noto Sans KR"/>
                <a:ea typeface="Noto Sans KR"/>
                <a:cs typeface="Noto Sans KR"/>
                <a:sym typeface="Noto Sans KR"/>
              </a:rPr>
              <a:t>Solution</a:t>
            </a:r>
            <a:br>
              <a:rPr lang="ko" sz="1700">
                <a:latin typeface="Noto Sans KR"/>
                <a:ea typeface="Noto Sans KR"/>
                <a:cs typeface="Noto Sans KR"/>
                <a:sym typeface="Noto Sans KR"/>
              </a:rPr>
            </a:br>
            <a:r>
              <a:rPr lang="ko" sz="1500">
                <a:latin typeface="Noto Sans KR"/>
                <a:ea typeface="Noto Sans KR"/>
                <a:cs typeface="Noto Sans KR"/>
                <a:sym typeface="Noto Sans KR"/>
              </a:rPr>
              <a:t>We made an abstract interface in FaceAnalyzer class. Then, we added createFaceDetector function which returns FaceAnalyzer instance, and passed face information with implementing abstract interface.</a:t>
            </a:r>
            <a:endParaRPr sz="15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474" name="Google Shape;47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75" name="Google Shape;4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922" y="152397"/>
            <a:ext cx="463675" cy="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Challenges to be Addressed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481" name="Google Shape;48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Mapping face detection results to single emoji.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KR"/>
              <a:buChar char="●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Make graph of emojis with respect to their similarity in meaning &amp; context.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482" name="Google Shape;48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83" name="Google Shape;4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922" y="152397"/>
            <a:ext cx="463675" cy="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latin typeface="Noto Sans KR"/>
                <a:ea typeface="Noto Sans KR"/>
                <a:cs typeface="Noto Sans KR"/>
                <a:sym typeface="Noto Sans KR"/>
              </a:rPr>
              <a:t>Project Schedule</a:t>
            </a:r>
            <a:endParaRPr sz="3500"/>
          </a:p>
        </p:txBody>
      </p:sp>
      <p:sp>
        <p:nvSpPr>
          <p:cNvPr id="489" name="Google Shape;48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90" name="Google Shape;4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922" y="152397"/>
            <a:ext cx="463675" cy="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922" y="152397"/>
            <a:ext cx="463675" cy="4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4904150"/>
            <a:ext cx="8520600" cy="2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i="1" lang="ko" sz="500">
                <a:latin typeface="Noto Sans KR"/>
                <a:ea typeface="Noto Sans KR"/>
                <a:cs typeface="Noto Sans KR"/>
                <a:sym typeface="Noto Sans KR"/>
              </a:rPr>
              <a:t>image source : unsplash.com</a:t>
            </a:r>
            <a:endParaRPr i="1" sz="5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4737" y="853575"/>
            <a:ext cx="5154526" cy="34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Timeline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496" name="Google Shape;49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497" name="Google Shape;49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5900"/>
            <a:ext cx="8839202" cy="258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7922" y="152397"/>
            <a:ext cx="463675" cy="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latin typeface="Noto Sans KR"/>
                <a:ea typeface="Noto Sans KR"/>
                <a:cs typeface="Noto Sans KR"/>
                <a:sym typeface="Noto Sans KR"/>
              </a:rPr>
              <a:t>Final Deliverable</a:t>
            </a:r>
            <a:endParaRPr sz="3500"/>
          </a:p>
        </p:txBody>
      </p:sp>
      <p:sp>
        <p:nvSpPr>
          <p:cNvPr id="504" name="Google Shape;50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505" name="Google Shape;50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922" y="152397"/>
            <a:ext cx="463675" cy="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44"/>
          <p:cNvGrpSpPr/>
          <p:nvPr/>
        </p:nvGrpSpPr>
        <p:grpSpPr>
          <a:xfrm>
            <a:off x="6412043" y="865527"/>
            <a:ext cx="1838450" cy="1561933"/>
            <a:chOff x="6244875" y="2993075"/>
            <a:chExt cx="2178000" cy="1878000"/>
          </a:xfrm>
        </p:grpSpPr>
        <p:sp>
          <p:nvSpPr>
            <p:cNvPr id="511" name="Google Shape;511;p44"/>
            <p:cNvSpPr/>
            <p:nvPr/>
          </p:nvSpPr>
          <p:spPr>
            <a:xfrm>
              <a:off x="6548325" y="2993075"/>
              <a:ext cx="1581000" cy="1611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CFE2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12" name="Google Shape;512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94050" y="3133162"/>
              <a:ext cx="354175" cy="3541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513" name="Google Shape;513;p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74413" y="3016538"/>
              <a:ext cx="328800" cy="328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514" name="Google Shape;514;p4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548250" y="3145851"/>
              <a:ext cx="328800" cy="328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cxnSp>
          <p:nvCxnSpPr>
            <p:cNvPr id="515" name="Google Shape;515;p44"/>
            <p:cNvCxnSpPr>
              <a:endCxn id="511" idx="6"/>
            </p:cNvCxnSpPr>
            <p:nvPr/>
          </p:nvCxnSpPr>
          <p:spPr>
            <a:xfrm flipH="1" rot="10800000">
              <a:off x="6538425" y="3798725"/>
              <a:ext cx="1590900" cy="201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44"/>
            <p:cNvCxnSpPr/>
            <p:nvPr/>
          </p:nvCxnSpPr>
          <p:spPr>
            <a:xfrm>
              <a:off x="6688900" y="3363250"/>
              <a:ext cx="455700" cy="2538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44"/>
            <p:cNvCxnSpPr/>
            <p:nvPr/>
          </p:nvCxnSpPr>
          <p:spPr>
            <a:xfrm>
              <a:off x="7052950" y="3056813"/>
              <a:ext cx="199500" cy="4332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44"/>
            <p:cNvCxnSpPr/>
            <p:nvPr/>
          </p:nvCxnSpPr>
          <p:spPr>
            <a:xfrm flipH="1">
              <a:off x="7538725" y="3363263"/>
              <a:ext cx="455700" cy="2538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9" name="Google Shape;519;p44"/>
            <p:cNvCxnSpPr/>
            <p:nvPr/>
          </p:nvCxnSpPr>
          <p:spPr>
            <a:xfrm flipH="1">
              <a:off x="7430875" y="3056825"/>
              <a:ext cx="199500" cy="433200"/>
            </a:xfrm>
            <a:prstGeom prst="straightConnector1">
              <a:avLst/>
            </a:prstGeom>
            <a:noFill/>
            <a:ln cap="flat" cmpd="sng" w="9525">
              <a:solidFill>
                <a:srgbClr val="C9DAF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520" name="Google Shape;520;p4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52950" y="3391250"/>
              <a:ext cx="571725" cy="5717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521" name="Google Shape;521;p4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723350" y="3512700"/>
              <a:ext cx="328800" cy="328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522" name="Google Shape;522;p4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600100" y="3500013"/>
              <a:ext cx="354175" cy="3541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523" name="Google Shape;523;p44"/>
            <p:cNvSpPr/>
            <p:nvPr/>
          </p:nvSpPr>
          <p:spPr>
            <a:xfrm>
              <a:off x="6244875" y="3962975"/>
              <a:ext cx="2178000" cy="908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Google Shape;52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Final Deliverable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525" name="Google Shape;52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KR"/>
              <a:buChar char="●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A Keyboard app with novel emoji interface.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KR"/>
              <a:buChar char="●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The interface first receives video input of face.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KR"/>
              <a:buChar char="●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Then it recommends corresponding emoji, with several similar emojis.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KR"/>
              <a:buChar char="●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User can select specific emoji, and choose whether to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KR"/>
              <a:buChar char="○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continue traverse from that emoji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KR"/>
              <a:buChar char="○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or type that emoji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KR"/>
              <a:buChar char="●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User can personalize recommendation engine.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526" name="Google Shape;52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527" name="Google Shape;527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27922" y="152397"/>
            <a:ext cx="463675" cy="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latin typeface="Noto Sans KR"/>
                <a:ea typeface="Noto Sans KR"/>
                <a:cs typeface="Noto Sans KR"/>
                <a:sym typeface="Noto Sans KR"/>
              </a:rPr>
              <a:t>Success Criteria</a:t>
            </a:r>
            <a:endParaRPr sz="3500"/>
          </a:p>
        </p:txBody>
      </p:sp>
      <p:sp>
        <p:nvSpPr>
          <p:cNvPr id="533" name="Google Shape;53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534" name="Google Shape;5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922" y="152397"/>
            <a:ext cx="463675" cy="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Success Criteria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540" name="Google Shape;54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KR"/>
              <a:buChar char="●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Accuracy 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KR"/>
              <a:buChar char="○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Intended emoji should be recommended with 80% accuracy.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KR"/>
              <a:buChar char="○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Searching specific emoji in mind should be done in at most three step.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KR"/>
              <a:buChar char="●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Latency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KR"/>
              <a:buChar char="○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Face detection should be done in 1 second.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KR"/>
              <a:buChar char="○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Latency of processes other than face detection should be negligible.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KR"/>
              <a:buChar char="●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UI/UX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KR"/>
              <a:buChar char="○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Graph traversal should be done in intuitive manner.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541" name="Google Shape;54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542" name="Google Shape;54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922" y="152397"/>
            <a:ext cx="463675" cy="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latin typeface="Noto Sans KR"/>
                <a:ea typeface="Noto Sans KR"/>
                <a:cs typeface="Noto Sans KR"/>
                <a:sym typeface="Noto Sans KR"/>
              </a:rPr>
              <a:t>Questions?</a:t>
            </a:r>
            <a:endParaRPr sz="3500"/>
          </a:p>
        </p:txBody>
      </p:sp>
      <p:sp>
        <p:nvSpPr>
          <p:cNvPr id="548" name="Google Shape;54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549" name="Google Shape;54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922" y="152397"/>
            <a:ext cx="463675" cy="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4924849"/>
            <a:ext cx="85206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ko" sz="500">
                <a:latin typeface="Noto Sans KR"/>
                <a:ea typeface="Noto Sans KR"/>
                <a:cs typeface="Noto Sans KR"/>
                <a:sym typeface="Noto Sans KR"/>
              </a:rPr>
              <a:t>reference : wikipedia</a:t>
            </a:r>
            <a:endParaRPr i="1" sz="5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8003"/>
          <a:stretch/>
        </p:blipFill>
        <p:spPr>
          <a:xfrm>
            <a:off x="228550" y="283875"/>
            <a:ext cx="2710250" cy="246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0" l="0" r="0" t="7132"/>
          <a:stretch/>
        </p:blipFill>
        <p:spPr>
          <a:xfrm>
            <a:off x="3125700" y="283875"/>
            <a:ext cx="2485975" cy="250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5">
            <a:alphaModFix/>
          </a:blip>
          <a:srcRect b="0" l="0" r="0" t="9934"/>
          <a:stretch/>
        </p:blipFill>
        <p:spPr>
          <a:xfrm>
            <a:off x="5737075" y="672325"/>
            <a:ext cx="2895850" cy="21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575" y="3120450"/>
            <a:ext cx="1636875" cy="120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28225" y="3172625"/>
            <a:ext cx="1691300" cy="11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76963" y="2943762"/>
            <a:ext cx="3352910" cy="916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27922" y="152397"/>
            <a:ext cx="463675" cy="4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44513" y="3946300"/>
            <a:ext cx="3736674" cy="7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922" y="152397"/>
            <a:ext cx="463675" cy="4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047" y="946025"/>
            <a:ext cx="4583801" cy="325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922" y="152397"/>
            <a:ext cx="463675" cy="4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3012" y="1713900"/>
            <a:ext cx="4137976" cy="3133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4924849"/>
            <a:ext cx="85206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i="1" lang="ko">
                <a:latin typeface="Noto Sans KR"/>
                <a:ea typeface="Noto Sans KR"/>
                <a:cs typeface="Noto Sans KR"/>
                <a:sym typeface="Noto Sans KR"/>
              </a:rPr>
              <a:t>Reference : https://blog.emojipedia.org/emoji-use-at-all-time-high.</a:t>
            </a:r>
            <a:endParaRPr i="1">
              <a:latin typeface="Noto Sans KR"/>
              <a:ea typeface="Noto Sans KR"/>
              <a:cs typeface="Noto Sans KR"/>
              <a:sym typeface="Noto Sans KR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5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314275"/>
            <a:ext cx="85206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KR"/>
              <a:buChar char="●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92% of the online population uses emoji daily.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KR"/>
              <a:buChar char="●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Emojis are processed by the brain as non-verbal information.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KR"/>
              <a:buChar char="●"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Comments and shares in SNS increase by 33% when emojis are present.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11339" l="0" r="0" t="0"/>
          <a:stretch/>
        </p:blipFill>
        <p:spPr>
          <a:xfrm>
            <a:off x="254900" y="1172300"/>
            <a:ext cx="3808075" cy="279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7922" y="152397"/>
            <a:ext cx="463675" cy="4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4924849"/>
            <a:ext cx="85206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ko" sz="500">
                <a:latin typeface="Noto Sans KR"/>
                <a:ea typeface="Noto Sans KR"/>
                <a:cs typeface="Noto Sans KR"/>
                <a:sym typeface="Noto Sans KR"/>
              </a:rPr>
              <a:t>Reference : https://blog.emojipedia.org/one-year-on-bored-of-the-pandemic/</a:t>
            </a:r>
            <a:endParaRPr i="1" sz="5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034473"/>
            <a:ext cx="3508750" cy="3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/>
          <p:nvPr/>
        </p:nvSpPr>
        <p:spPr>
          <a:xfrm>
            <a:off x="4619325" y="993925"/>
            <a:ext cx="236700" cy="35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11339" l="0" r="0" t="0"/>
          <a:stretch/>
        </p:blipFill>
        <p:spPr>
          <a:xfrm>
            <a:off x="254900" y="1172300"/>
            <a:ext cx="3808075" cy="279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7922" y="152397"/>
            <a:ext cx="463675" cy="4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4924849"/>
            <a:ext cx="85206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ko" sz="500">
                <a:latin typeface="Noto Sans KR"/>
                <a:ea typeface="Noto Sans KR"/>
                <a:cs typeface="Noto Sans KR"/>
                <a:sym typeface="Noto Sans KR"/>
              </a:rPr>
              <a:t>Reference : https://blog.emojipedia.org/one-year-on-bored-of-the-pandemic/</a:t>
            </a:r>
            <a:endParaRPr i="1" sz="5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034473"/>
            <a:ext cx="3508750" cy="3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/>
        </p:nvSpPr>
        <p:spPr>
          <a:xfrm>
            <a:off x="4619325" y="993925"/>
            <a:ext cx="236700" cy="35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Google Shape;122;p20"/>
          <p:cNvGrpSpPr/>
          <p:nvPr/>
        </p:nvGrpSpPr>
        <p:grpSpPr>
          <a:xfrm>
            <a:off x="2292947" y="1424755"/>
            <a:ext cx="4558108" cy="2546434"/>
            <a:chOff x="3302315" y="1845947"/>
            <a:chExt cx="2748000" cy="1413900"/>
          </a:xfrm>
        </p:grpSpPr>
        <p:pic>
          <p:nvPicPr>
            <p:cNvPr id="123" name="Google Shape;123;p20"/>
            <p:cNvPicPr preferRelativeResize="0"/>
            <p:nvPr/>
          </p:nvPicPr>
          <p:blipFill rotWithShape="1">
            <a:blip r:embed="rId6">
              <a:alphaModFix amt="65000"/>
            </a:blip>
            <a:srcRect b="30146" l="0" r="0" t="20850"/>
            <a:stretch/>
          </p:blipFill>
          <p:spPr>
            <a:xfrm>
              <a:off x="3302345" y="1845979"/>
              <a:ext cx="2747938" cy="1413827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2580000" dist="47625">
                <a:srgbClr val="000000">
                  <a:alpha val="33000"/>
                </a:srgbClr>
              </a:outerShdw>
            </a:effectLst>
          </p:spPr>
        </p:pic>
        <p:sp>
          <p:nvSpPr>
            <p:cNvPr id="124" name="Google Shape;124;p20"/>
            <p:cNvSpPr/>
            <p:nvPr/>
          </p:nvSpPr>
          <p:spPr>
            <a:xfrm>
              <a:off x="3302315" y="1845947"/>
              <a:ext cx="2748000" cy="1413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600">
                  <a:solidFill>
                    <a:schemeClr val="lt1"/>
                  </a:solidFill>
                  <a:highlight>
                    <a:srgbClr val="000000"/>
                  </a:highlight>
                  <a:latin typeface="Noto Sans KR"/>
                  <a:ea typeface="Noto Sans KR"/>
                  <a:cs typeface="Noto Sans KR"/>
                  <a:sym typeface="Noto Sans KR"/>
                </a:rPr>
                <a:t>emoji = global standard</a:t>
              </a:r>
              <a:endParaRPr sz="2600">
                <a:solidFill>
                  <a:schemeClr val="lt1"/>
                </a:solidFill>
                <a:highlight>
                  <a:srgbClr val="000000"/>
                </a:highlight>
                <a:latin typeface="Noto Sans KR"/>
                <a:ea typeface="Noto Sans KR"/>
                <a:cs typeface="Noto Sans KR"/>
                <a:sym typeface="Noto Sans KR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oto Sans KR"/>
                <a:ea typeface="Noto Sans KR"/>
                <a:cs typeface="Noto Sans KR"/>
                <a:sym typeface="Noto Sans KR"/>
              </a:rPr>
              <a:t>But...</a:t>
            </a:r>
            <a:endParaRPr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7922" y="152397"/>
            <a:ext cx="463675" cy="4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800" y="1645475"/>
            <a:ext cx="2350849" cy="185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2483" y="1645475"/>
            <a:ext cx="2325618" cy="18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069900"/>
            <a:ext cx="85206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ko">
                <a:solidFill>
                  <a:srgbClr val="FF0000"/>
                </a:solidFill>
                <a:latin typeface="Noto Sans KR"/>
                <a:ea typeface="Noto Sans KR"/>
                <a:cs typeface="Noto Sans KR"/>
                <a:sym typeface="Noto Sans KR"/>
              </a:rPr>
              <a:t>poor, naive, primitive, boring interface</a:t>
            </a:r>
            <a:endParaRPr i="1">
              <a:solidFill>
                <a:srgbClr val="FF0000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