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7620000" cx="10160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0">
          <p15:clr>
            <a:srgbClr val="000000"/>
          </p15:clr>
        </p15:guide>
        <p15:guide id="2" pos="320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061CE-7870-44AC-AB18-1D2A6CA6C24F}">
  <a:tblStyle styleId="{C74061CE-7870-44AC-AB18-1D2A6CA6C2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0" orient="horz"/>
        <p:guide pos="3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GillSans-bold.fntdata"/><Relationship Id="rId25" Type="http://schemas.openxmlformats.org/officeDocument/2006/relationships/slide" Target="slides/slide18.xml"/><Relationship Id="rId47" Type="http://schemas.openxmlformats.org/officeDocument/2006/relationships/font" Target="fonts/GillSans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424053" lvl="2" marL="1371600" algn="l">
              <a:spcBef>
                <a:spcPts val="600"/>
              </a:spcBef>
              <a:spcAft>
                <a:spcPts val="0"/>
              </a:spcAft>
              <a:buSzPts val="3078"/>
              <a:buChar char="‣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 rot="5400000">
            <a:off x="4851400" y="2527300"/>
            <a:ext cx="68707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 rot="5400000">
            <a:off x="330200" y="381000"/>
            <a:ext cx="68707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424053" lvl="2" marL="1371600" algn="l">
              <a:spcBef>
                <a:spcPts val="600"/>
              </a:spcBef>
              <a:spcAft>
                <a:spcPts val="0"/>
              </a:spcAft>
              <a:buSzPts val="3078"/>
              <a:buChar char="‣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 rot="5400000">
            <a:off x="2292350" y="-31750"/>
            <a:ext cx="5321300" cy="8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424053" lvl="2" marL="1371600" algn="l">
              <a:spcBef>
                <a:spcPts val="600"/>
              </a:spcBef>
              <a:spcAft>
                <a:spcPts val="0"/>
              </a:spcAft>
              <a:buSzPts val="3078"/>
              <a:buChar char="‣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/>
          <p:nvPr>
            <p:ph idx="2" type="pic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116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Char char="●"/>
              <a:defRPr sz="3200"/>
            </a:lvl1pPr>
            <a:lvl2pPr indent="-3708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2pPr>
            <a:lvl3pPr indent="-489204" lvl="2" marL="1371600" algn="l">
              <a:spcBef>
                <a:spcPts val="600"/>
              </a:spcBef>
              <a:spcAft>
                <a:spcPts val="0"/>
              </a:spcAft>
              <a:buSzPts val="4104"/>
              <a:buChar char="‣"/>
              <a:defRPr sz="2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5052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1pPr>
            <a:lvl2pPr indent="-3302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000"/>
            </a:lvl2pPr>
            <a:lvl3pPr indent="-424053" lvl="2" marL="1371600" algn="l">
              <a:spcBef>
                <a:spcPts val="600"/>
              </a:spcBef>
              <a:spcAft>
                <a:spcPts val="0"/>
              </a:spcAft>
              <a:buSzPts val="3078"/>
              <a:buChar char="‣"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" name="Google Shape;74;p21"/>
          <p:cNvSpPr txBox="1"/>
          <p:nvPr>
            <p:ph idx="3" type="body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75" name="Google Shape;75;p21"/>
          <p:cNvSpPr txBox="1"/>
          <p:nvPr>
            <p:ph idx="4" type="body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5052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1pPr>
            <a:lvl2pPr indent="-3302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000"/>
            </a:lvl2pPr>
            <a:lvl3pPr indent="-424053" lvl="2" marL="1371600" algn="l">
              <a:spcBef>
                <a:spcPts val="600"/>
              </a:spcBef>
              <a:spcAft>
                <a:spcPts val="0"/>
              </a:spcAft>
              <a:buSzPts val="3078"/>
              <a:buChar char="‣"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4830762" y="2506663"/>
            <a:ext cx="66548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658812" y="534988"/>
            <a:ext cx="6654800" cy="59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508000" y="1752600"/>
            <a:ext cx="43688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1pPr>
            <a:lvl2pPr indent="-350519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2pPr>
            <a:lvl3pPr indent="-445769" lvl="2" marL="1371600" algn="l">
              <a:spcBef>
                <a:spcPts val="600"/>
              </a:spcBef>
              <a:spcAft>
                <a:spcPts val="0"/>
              </a:spcAft>
              <a:buSzPts val="3420"/>
              <a:buChar char="‣"/>
              <a:defRPr sz="2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5029200" y="1752600"/>
            <a:ext cx="43688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1pPr>
            <a:lvl2pPr indent="-350519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2pPr>
            <a:lvl3pPr indent="-445769" lvl="2" marL="1371600" algn="l">
              <a:spcBef>
                <a:spcPts val="600"/>
              </a:spcBef>
              <a:spcAft>
                <a:spcPts val="0"/>
              </a:spcAft>
              <a:buSzPts val="3420"/>
              <a:buChar char="‣"/>
              <a:defRPr sz="2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736"/>
              <a:buNone/>
              <a:defRPr sz="16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2394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subTitle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3pPr>
            <a:lvl4pPr lvl="3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4pPr>
            <a:lvl5pPr lvl="4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5pPr>
            <a:lvl6pPr lvl="5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6pPr>
            <a:lvl7pPr lvl="6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7pPr>
            <a:lvl8pPr lvl="7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SzPts val="239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4978400" y="2654300"/>
            <a:ext cx="44704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200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1pPr>
            <a:lvl2pPr indent="-3200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●"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116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60"/>
              <a:buChar char="●"/>
              <a:defRPr sz="3200"/>
            </a:lvl1pPr>
            <a:lvl2pPr indent="-37084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5052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1pPr>
            <a:lvl2pPr indent="-3302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5052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1pPr>
            <a:lvl2pPr indent="-3302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245100" y="2387600"/>
            <a:ext cx="18923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1pPr>
            <a:lvl2pPr indent="-350519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7289800" y="2387600"/>
            <a:ext cx="18923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7084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Char char="●"/>
              <a:defRPr sz="2800"/>
            </a:lvl1pPr>
            <a:lvl2pPr indent="-350519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Char char="●"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30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988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6196012" y="6572250"/>
            <a:ext cx="2540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Explorations in Computing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97900" y="6273800"/>
            <a:ext cx="992187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6197600" y="67691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2012 John S. Conery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30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988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06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Helvetica Neue"/>
              <a:buChar char="‣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45.png"/><Relationship Id="rId6" Type="http://schemas.openxmlformats.org/officeDocument/2006/relationships/image" Target="../media/image32.png"/><Relationship Id="rId7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/>
        </p:nvSpPr>
        <p:spPr>
          <a:xfrm>
            <a:off x="990600" y="1333500"/>
            <a:ext cx="8178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Font typeface="Helvetica Neue"/>
              <a:buNone/>
            </a:pPr>
            <a:r>
              <a:rPr b="0" i="1" lang="en-US" sz="22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Breaking large problems into smaller subproblems</a:t>
            </a:r>
            <a:endParaRPr/>
          </a:p>
        </p:txBody>
      </p:sp>
      <p:sp>
        <p:nvSpPr>
          <p:cNvPr id="91" name="Google Shape;91;p25"/>
          <p:cNvSpPr txBox="1"/>
          <p:nvPr>
            <p:ph type="title"/>
          </p:nvPr>
        </p:nvSpPr>
        <p:spPr>
          <a:xfrm>
            <a:off x="990600" y="203200"/>
            <a:ext cx="87503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1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/>
          </a:p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66712" lvl="0" marL="633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endParaRPr/>
          </a:p>
          <a:p>
            <a:pPr indent="-366712" lvl="0" marL="63341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Experiments</a:t>
            </a:r>
            <a:endParaRPr/>
          </a:p>
          <a:p>
            <a:pPr indent="-366712" lvl="0" marL="63341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/>
          </a:p>
          <a:p>
            <a:pPr indent="-366712" lvl="0" marL="63341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 Experiments</a:t>
            </a:r>
            <a:endParaRPr/>
          </a:p>
          <a:p>
            <a:pPr indent="-366712" lvl="0" marL="63341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Methods</a:t>
            </a:r>
            <a:endParaRPr/>
          </a:p>
        </p:txBody>
      </p:sp>
      <p:pic>
        <p:nvPicPr>
          <p:cNvPr descr="Image result for divide and conquer" id="93" name="Google Shape;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12" y="2819400"/>
            <a:ext cx="4116387" cy="316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Description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algorithm uses two variables to keep track of the boundaries of the region to search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the index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below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leftmost item in the region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the index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above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rightmost region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14800"/>
            <a:ext cx="6638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685925" y="3746500"/>
            <a:ext cx="19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8289925" y="3746500"/>
            <a:ext cx="19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854325" y="5181600"/>
            <a:ext cx="444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values when searching an array of n items: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 = -1</a:t>
            </a:r>
            <a:endParaRPr b="0" i="1" sz="1600" u="none">
              <a:solidFill>
                <a:srgbClr val="000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 =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Description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algorithm is based on an iteration (“loop”) that keeps making the region smaller and smaller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region is the complete array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next one is either the upper half or lower half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one after that is one quarter, then one eighth, then...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14800"/>
            <a:ext cx="6638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685925" y="3746500"/>
            <a:ext cx="19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/>
          </a:p>
        </p:txBody>
      </p:sp>
      <p:sp>
        <p:nvSpPr>
          <p:cNvPr id="195" name="Google Shape;195;p35"/>
          <p:cNvSpPr txBox="1"/>
          <p:nvPr/>
        </p:nvSpPr>
        <p:spPr>
          <a:xfrm>
            <a:off x="8289925" y="3746500"/>
            <a:ext cx="19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/>
          </a:p>
        </p:txBody>
      </p:sp>
      <p:sp>
        <p:nvSpPr>
          <p:cNvPr id="196" name="Google Shape;196;p35"/>
          <p:cNvSpPr txBox="1"/>
          <p:nvPr/>
        </p:nvSpPr>
        <p:spPr>
          <a:xfrm>
            <a:off x="2854325" y="5181600"/>
            <a:ext cx="444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values when searching an array of n items: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 = -1</a:t>
            </a:r>
            <a:endParaRPr b="0" i="1" sz="1600" u="none">
              <a:solidFill>
                <a:srgbClr val="000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 =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Description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heart of the algorithm contains these operations: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mid = (lower + upper) / 2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mid if k ==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upper = mid 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lower = mid if k &gt;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iteration when searching for 57 in a list of size 15:</a:t>
            </a:r>
            <a:endParaRPr/>
          </a:p>
          <a:p>
            <a:pPr indent="-215900" lvl="0" marL="317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4965700"/>
            <a:ext cx="6638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1673225" y="4597400"/>
            <a:ext cx="190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8242300" y="4597400"/>
            <a:ext cx="1889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2028825" y="6070600"/>
            <a:ext cx="15113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 = -1</a:t>
            </a:r>
            <a:endParaRPr b="0" i="1" sz="1600" u="none">
              <a:solidFill>
                <a:srgbClr val="000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 = 15</a:t>
            </a:r>
            <a:endParaRPr/>
          </a:p>
        </p:txBody>
      </p:sp>
      <p:grpSp>
        <p:nvGrpSpPr>
          <p:cNvPr id="207" name="Google Shape;207;p36"/>
          <p:cNvGrpSpPr/>
          <p:nvPr/>
        </p:nvGrpSpPr>
        <p:grpSpPr>
          <a:xfrm>
            <a:off x="3883025" y="5524500"/>
            <a:ext cx="2362200" cy="1168400"/>
            <a:chOff x="0" y="0"/>
            <a:chExt cx="1488" cy="736"/>
          </a:xfrm>
        </p:grpSpPr>
        <p:sp>
          <p:nvSpPr>
            <p:cNvPr id="208" name="Google Shape;208;p36"/>
            <p:cNvSpPr txBox="1"/>
            <p:nvPr/>
          </p:nvSpPr>
          <p:spPr>
            <a:xfrm>
              <a:off x="0" y="344"/>
              <a:ext cx="1488" cy="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Courier"/>
                <a:buNone/>
              </a:pPr>
              <a:r>
                <a:rPr b="0" i="0" lang="en-US" sz="16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mid = 14 / 2 = 7</a:t>
              </a:r>
              <a:endParaRPr b="0" i="1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36"/>
            <p:cNvSpPr txBox="1"/>
            <p:nvPr/>
          </p:nvSpPr>
          <p:spPr>
            <a:xfrm>
              <a:off x="674" y="0"/>
              <a:ext cx="131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/>
            </a:p>
          </p:txBody>
        </p:sp>
      </p:grpSp>
      <p:sp>
        <p:nvSpPr>
          <p:cNvPr id="210" name="Google Shape;210;p36"/>
          <p:cNvSpPr txBox="1"/>
          <p:nvPr/>
        </p:nvSpPr>
        <p:spPr>
          <a:xfrm>
            <a:off x="6448425" y="6083300"/>
            <a:ext cx="23622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 for next iteration: 7</a:t>
            </a:r>
            <a:endParaRPr b="0" i="1" sz="1600" u="none">
              <a:solidFill>
                <a:srgbClr val="000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>
              <a:solidFill>
                <a:srgbClr val="000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Description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remaining iterations when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for 57:</a:t>
            </a:r>
            <a:endParaRPr/>
          </a:p>
          <a:p>
            <a:pPr indent="0" lvl="1" marL="1651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-1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7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3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3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16510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3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7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5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found it!</a:t>
            </a:r>
            <a:endParaRPr/>
          </a:p>
        </p:txBody>
      </p:sp>
      <p:grpSp>
        <p:nvGrpSpPr>
          <p:cNvPr id="217" name="Google Shape;217;p37"/>
          <p:cNvGrpSpPr/>
          <p:nvPr/>
        </p:nvGrpSpPr>
        <p:grpSpPr>
          <a:xfrm>
            <a:off x="2955925" y="2743200"/>
            <a:ext cx="6705600" cy="1130300"/>
            <a:chOff x="0" y="0"/>
            <a:chExt cx="4223" cy="712"/>
          </a:xfrm>
        </p:grpSpPr>
        <p:pic>
          <p:nvPicPr>
            <p:cNvPr id="218" name="Google Shape;218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" y="232"/>
              <a:ext cx="4182" cy="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37"/>
            <p:cNvSpPr txBox="1"/>
            <p:nvPr/>
          </p:nvSpPr>
          <p:spPr>
            <a:xfrm>
              <a:off x="0" y="0"/>
              <a:ext cx="119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</a:t>
              </a:r>
              <a:endParaRPr/>
            </a:p>
          </p:txBody>
        </p:sp>
        <p:sp>
          <p:nvSpPr>
            <p:cNvPr id="220" name="Google Shape;220;p37"/>
            <p:cNvSpPr txBox="1"/>
            <p:nvPr/>
          </p:nvSpPr>
          <p:spPr>
            <a:xfrm>
              <a:off x="2071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</a:t>
              </a:r>
              <a:endParaRPr/>
            </a:p>
          </p:txBody>
        </p:sp>
      </p:grpSp>
      <p:grpSp>
        <p:nvGrpSpPr>
          <p:cNvPr id="221" name="Google Shape;221;p37"/>
          <p:cNvGrpSpPr/>
          <p:nvPr/>
        </p:nvGrpSpPr>
        <p:grpSpPr>
          <a:xfrm>
            <a:off x="3022600" y="4191000"/>
            <a:ext cx="6638925" cy="1143000"/>
            <a:chOff x="0" y="0"/>
            <a:chExt cx="4182" cy="720"/>
          </a:xfrm>
        </p:grpSpPr>
        <p:pic>
          <p:nvPicPr>
            <p:cNvPr id="222" name="Google Shape;22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0"/>
              <a:ext cx="4182" cy="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37"/>
            <p:cNvSpPr txBox="1"/>
            <p:nvPr/>
          </p:nvSpPr>
          <p:spPr>
            <a:xfrm>
              <a:off x="966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</a:t>
              </a:r>
              <a:endParaRPr/>
            </a:p>
          </p:txBody>
        </p:sp>
        <p:sp>
          <p:nvSpPr>
            <p:cNvPr id="224" name="Google Shape;224;p37"/>
            <p:cNvSpPr txBox="1"/>
            <p:nvPr/>
          </p:nvSpPr>
          <p:spPr>
            <a:xfrm>
              <a:off x="2030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</a:t>
              </a:r>
              <a:endParaRPr/>
            </a:p>
          </p:txBody>
        </p:sp>
      </p:grpSp>
      <p:sp>
        <p:nvSpPr>
          <p:cNvPr id="225" name="Google Shape;225;p37"/>
          <p:cNvSpPr txBox="1"/>
          <p:nvPr/>
        </p:nvSpPr>
        <p:spPr>
          <a:xfrm>
            <a:off x="4548187" y="2743200"/>
            <a:ext cx="2079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5386387" y="4191000"/>
            <a:ext cx="2079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4162425" y="5778500"/>
            <a:ext cx="4356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search required only 3 comparisons: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a[7]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a[3]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a[5]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4445000" y="1397000"/>
            <a:ext cx="53594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5765800" y="673100"/>
            <a:ext cx="3517900" cy="17653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  <p:txBody>
          <a:bodyPr anchorCtr="0" anchor="ctr" bIns="127000" lIns="127000" spcFirstLastPara="1" rIns="127000" wrap="square" tIns="127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(lower + upper) / 2return mid if k == a[mid]upper = mid if k &lt; a[mid]lower = mid if k &gt; a[mid]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Unsuccessful Searches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44500" y="1816100"/>
            <a:ext cx="9271000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in this algorithm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item we’re looking for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not in the array?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search for 58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3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7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5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5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5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7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6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6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5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 = 6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5</a:t>
            </a:r>
            <a:b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= 5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4445000" y="1397000"/>
            <a:ext cx="53594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5765800" y="673100"/>
            <a:ext cx="3517900" cy="17653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  <p:txBody>
          <a:bodyPr anchorCtr="0" anchor="ctr" bIns="127000" lIns="127000" spcFirstLastPara="1" rIns="127000" wrap="square" tIns="127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mid = (lower + upper) / 2return mid if k == a[mid]upper = mid if k &lt; a[mid]lower = mid if k &gt; a[mid]</a:t>
            </a:r>
            <a:endParaRPr/>
          </a:p>
        </p:txBody>
      </p:sp>
      <p:grpSp>
        <p:nvGrpSpPr>
          <p:cNvPr id="238" name="Google Shape;238;p38"/>
          <p:cNvGrpSpPr/>
          <p:nvPr/>
        </p:nvGrpSpPr>
        <p:grpSpPr>
          <a:xfrm>
            <a:off x="3022600" y="3175000"/>
            <a:ext cx="6638925" cy="1143000"/>
            <a:chOff x="0" y="0"/>
            <a:chExt cx="4182" cy="720"/>
          </a:xfrm>
        </p:grpSpPr>
        <p:pic>
          <p:nvPicPr>
            <p:cNvPr id="239" name="Google Shape;23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0"/>
              <a:ext cx="4182" cy="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8"/>
            <p:cNvSpPr txBox="1"/>
            <p:nvPr/>
          </p:nvSpPr>
          <p:spPr>
            <a:xfrm>
              <a:off x="966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</a:t>
              </a:r>
              <a:endParaRPr/>
            </a:p>
          </p:txBody>
        </p:sp>
        <p:sp>
          <p:nvSpPr>
            <p:cNvPr id="241" name="Google Shape;241;p38"/>
            <p:cNvSpPr txBox="1"/>
            <p:nvPr/>
          </p:nvSpPr>
          <p:spPr>
            <a:xfrm>
              <a:off x="2030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</a:t>
              </a:r>
              <a:endParaRPr/>
            </a:p>
          </p:txBody>
        </p:sp>
        <p:sp>
          <p:nvSpPr>
            <p:cNvPr id="242" name="Google Shape;242;p38"/>
            <p:cNvSpPr txBox="1"/>
            <p:nvPr/>
          </p:nvSpPr>
          <p:spPr>
            <a:xfrm>
              <a:off x="1489" y="0"/>
              <a:ext cx="131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/>
            </a:p>
          </p:txBody>
        </p:sp>
      </p:grpSp>
      <p:grpSp>
        <p:nvGrpSpPr>
          <p:cNvPr id="243" name="Google Shape;243;p38"/>
          <p:cNvGrpSpPr/>
          <p:nvPr/>
        </p:nvGrpSpPr>
        <p:grpSpPr>
          <a:xfrm>
            <a:off x="3022600" y="4521200"/>
            <a:ext cx="6638925" cy="1143000"/>
            <a:chOff x="0" y="0"/>
            <a:chExt cx="4182" cy="720"/>
          </a:xfrm>
        </p:grpSpPr>
        <p:pic>
          <p:nvPicPr>
            <p:cNvPr id="244" name="Google Shape;244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0"/>
              <a:ext cx="4182" cy="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8"/>
            <p:cNvSpPr txBox="1"/>
            <p:nvPr/>
          </p:nvSpPr>
          <p:spPr>
            <a:xfrm>
              <a:off x="1494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</a:t>
              </a:r>
              <a:endParaRPr/>
            </a:p>
          </p:txBody>
        </p:sp>
        <p:sp>
          <p:nvSpPr>
            <p:cNvPr id="246" name="Google Shape;246;p38"/>
            <p:cNvSpPr txBox="1"/>
            <p:nvPr/>
          </p:nvSpPr>
          <p:spPr>
            <a:xfrm>
              <a:off x="2030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</a:t>
              </a:r>
              <a:endParaRPr/>
            </a:p>
          </p:txBody>
        </p:sp>
        <p:sp>
          <p:nvSpPr>
            <p:cNvPr id="247" name="Google Shape;247;p38"/>
            <p:cNvSpPr txBox="1"/>
            <p:nvPr/>
          </p:nvSpPr>
          <p:spPr>
            <a:xfrm>
              <a:off x="1761" y="0"/>
              <a:ext cx="131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/>
            </a:p>
          </p:txBody>
        </p:sp>
      </p:grpSp>
      <p:grpSp>
        <p:nvGrpSpPr>
          <p:cNvPr id="248" name="Google Shape;248;p38"/>
          <p:cNvGrpSpPr/>
          <p:nvPr/>
        </p:nvGrpSpPr>
        <p:grpSpPr>
          <a:xfrm>
            <a:off x="3022600" y="5867400"/>
            <a:ext cx="6638925" cy="1143000"/>
            <a:chOff x="0" y="0"/>
            <a:chExt cx="4182" cy="720"/>
          </a:xfrm>
        </p:grpSpPr>
        <p:pic>
          <p:nvPicPr>
            <p:cNvPr id="249" name="Google Shape;24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0"/>
              <a:ext cx="4182" cy="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8"/>
            <p:cNvSpPr txBox="1"/>
            <p:nvPr/>
          </p:nvSpPr>
          <p:spPr>
            <a:xfrm>
              <a:off x="1494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</a:t>
              </a:r>
              <a:endParaRPr/>
            </a:p>
          </p:txBody>
        </p:sp>
        <p:sp>
          <p:nvSpPr>
            <p:cNvPr id="251" name="Google Shape;251;p38"/>
            <p:cNvSpPr txBox="1"/>
            <p:nvPr/>
          </p:nvSpPr>
          <p:spPr>
            <a:xfrm>
              <a:off x="1766" y="0"/>
              <a:ext cx="12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</a:t>
              </a:r>
              <a:endParaRPr/>
            </a:p>
          </p:txBody>
        </p:sp>
      </p:grpSp>
      <p:grpSp>
        <p:nvGrpSpPr>
          <p:cNvPr id="252" name="Google Shape;252;p38"/>
          <p:cNvGrpSpPr/>
          <p:nvPr/>
        </p:nvGrpSpPr>
        <p:grpSpPr>
          <a:xfrm>
            <a:off x="1028700" y="5473700"/>
            <a:ext cx="3057525" cy="1397000"/>
            <a:chOff x="0" y="0"/>
            <a:chExt cx="1926" cy="880"/>
          </a:xfrm>
        </p:grpSpPr>
        <p:sp>
          <p:nvSpPr>
            <p:cNvPr id="253" name="Google Shape;253;p38"/>
            <p:cNvSpPr txBox="1"/>
            <p:nvPr/>
          </p:nvSpPr>
          <p:spPr>
            <a:xfrm>
              <a:off x="1006" y="0"/>
              <a:ext cx="920" cy="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uh-oh... </a:t>
              </a:r>
              <a:r>
                <a:rPr b="0" i="0" lang="en-US" sz="16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lower</a:t>
              </a: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b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didn’t change!</a:t>
              </a: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0" y="200"/>
              <a:ext cx="880" cy="208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0" y="672"/>
              <a:ext cx="880" cy="208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Unsuccessful Searches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444500" y="1816100"/>
            <a:ext cx="9271000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fix this problem we have to add another condition to the loop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want the result to be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nil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 region shrinks to 0 items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happens when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equals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lower + 1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17500" lvl="1" marL="685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mid = (lower + upper) / 2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nil if upper == lower + 1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mid if k ==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upper = mid 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lower = mid if k &gt; a[mid]</a:t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1295400" y="3454400"/>
            <a:ext cx="4191000" cy="3810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Courier"/>
              <a:buNone/>
            </a:pPr>
            <a:r>
              <a:rPr b="0" i="0" lang="en-US" sz="3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Statements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when a program has tests for opposite conditions the test is written in the form of an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statement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upper = mid 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lower = mid if k &gt;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normally write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upper = mid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lower = mid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end</a:t>
            </a:r>
            <a:endParaRPr/>
          </a:p>
        </p:txBody>
      </p:sp>
      <p:grpSp>
        <p:nvGrpSpPr>
          <p:cNvPr id="269" name="Google Shape;269;p40"/>
          <p:cNvGrpSpPr/>
          <p:nvPr/>
        </p:nvGrpSpPr>
        <p:grpSpPr>
          <a:xfrm>
            <a:off x="1346200" y="4419600"/>
            <a:ext cx="6854825" cy="1066800"/>
            <a:chOff x="0" y="0"/>
            <a:chExt cx="4318" cy="672"/>
          </a:xfrm>
        </p:grpSpPr>
        <p:sp>
          <p:nvSpPr>
            <p:cNvPr id="270" name="Google Shape;270;p40"/>
            <p:cNvSpPr txBox="1"/>
            <p:nvPr/>
          </p:nvSpPr>
          <p:spPr>
            <a:xfrm>
              <a:off x="1982" y="416"/>
              <a:ext cx="233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if</a:t>
              </a:r>
              <a:r>
                <a:rPr b="0" i="1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and </a:t>
              </a:r>
              <a:r>
                <a:rPr b="1" i="0" lang="en-US" sz="18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else</a:t>
              </a:r>
              <a:r>
                <a:rPr b="0" i="1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are keywords</a:t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0" y="0"/>
              <a:ext cx="304" cy="224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2" name="Google Shape;272;p40"/>
            <p:cNvCxnSpPr/>
            <p:nvPr/>
          </p:nvCxnSpPr>
          <p:spPr>
            <a:xfrm>
              <a:off x="368" y="176"/>
              <a:ext cx="1496" cy="31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73" name="Google Shape;273;p40"/>
            <p:cNvSpPr/>
            <p:nvPr/>
          </p:nvSpPr>
          <p:spPr>
            <a:xfrm>
              <a:off x="8" y="448"/>
              <a:ext cx="472" cy="224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4" name="Google Shape;274;p40"/>
            <p:cNvCxnSpPr/>
            <p:nvPr/>
          </p:nvCxnSpPr>
          <p:spPr>
            <a:xfrm>
              <a:off x="504" y="536"/>
              <a:ext cx="1344" cy="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Courier"/>
              <a:buNone/>
            </a:pPr>
            <a:r>
              <a:rPr b="0" i="0" lang="en-US" sz="3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Statements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are three conditions we can use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elsif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(a combination of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 k ==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mid 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upper = mid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lower = mid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end</a:t>
            </a:r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1333500" y="3556000"/>
            <a:ext cx="825500" cy="3556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Method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full definition of a method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does a binary search of an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look for an item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shown at right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is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bsearch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distinguish it from the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search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 shown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previous slides</a:t>
            </a:r>
            <a:endParaRPr/>
          </a:p>
        </p:txBody>
      </p:sp>
      <p:sp>
        <p:nvSpPr>
          <p:cNvPr id="288" name="Google Shape;288;p42"/>
          <p:cNvSpPr txBox="1"/>
          <p:nvPr/>
        </p:nvSpPr>
        <p:spPr>
          <a:xfrm>
            <a:off x="4991100" y="1752600"/>
            <a:ext cx="4775200" cy="41021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  <p:txBody>
          <a:bodyPr anchorCtr="0" anchor="ctr" bIns="127000" lIns="127000" spcFirstLastPara="1" rIns="127000" wrap="square" tIns="127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bsearch(a, k)  lower = -1  upper = a.length  while true    mid = (lower + upper) / 2    return nil if upper == lower + 1    if k == a[mid]      return mid     elsif k &lt; a[mid]      upper = mid    else      lower = mid    end  endend</a:t>
            </a:r>
            <a:endParaRPr/>
          </a:p>
        </p:txBody>
      </p:sp>
      <p:grpSp>
        <p:nvGrpSpPr>
          <p:cNvPr id="289" name="Google Shape;289;p42"/>
          <p:cNvGrpSpPr/>
          <p:nvPr/>
        </p:nvGrpSpPr>
        <p:grpSpPr>
          <a:xfrm>
            <a:off x="1889125" y="2527300"/>
            <a:ext cx="4752975" cy="2882900"/>
            <a:chOff x="0" y="0"/>
            <a:chExt cx="2993" cy="1816"/>
          </a:xfrm>
        </p:grpSpPr>
        <p:sp>
          <p:nvSpPr>
            <p:cNvPr id="290" name="Google Shape;290;p42"/>
            <p:cNvSpPr txBox="1"/>
            <p:nvPr/>
          </p:nvSpPr>
          <p:spPr>
            <a:xfrm>
              <a:off x="0" y="1584"/>
              <a:ext cx="173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800"/>
                <a:buFont typeface="Helvetica Neue"/>
                <a:buNone/>
              </a:pPr>
              <a:r>
                <a:rPr b="0" i="1" lang="en-US" sz="18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Is this an infinite loop??</a:t>
              </a:r>
              <a:endParaRPr/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2113" y="32"/>
              <a:ext cx="880" cy="208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292" name="Google Shape;29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3" y="0"/>
              <a:ext cx="296" cy="17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Comparisons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444500" y="1816100"/>
            <a:ext cx="92710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we’re searching we’re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reducing an area of size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down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an area of size 1</a:t>
            </a:r>
            <a:endParaRPr/>
          </a:p>
          <a:p>
            <a:pPr indent="-381000" lvl="1" marL="698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8 in this diagram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successful search might return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first comparison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unsuccessful search does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                    iterations  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5613400"/>
            <a:ext cx="26162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1000" y="2857500"/>
            <a:ext cx="37973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400" y="4876800"/>
            <a:ext cx="1257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Searches</a:t>
            </a:r>
            <a:endParaRPr/>
          </a:p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508000" y="1816100"/>
            <a:ext cx="88900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previous slides on iterative algorithms introduced search algorithms that did a “linear scan” through a list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a particular item: 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search(a,x)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952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Helvetica Neue"/>
              <a:buChar char="‣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at the front of </a:t>
            </a:r>
            <a:r>
              <a:rPr b="0" i="0" lang="en-U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scan right until </a:t>
            </a:r>
            <a:r>
              <a:rPr b="0" i="0" lang="en-U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found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the largest item: 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max(a)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952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Helvetica Neue"/>
              <a:buChar char="‣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place-holder to </a:t>
            </a:r>
            <a:r>
              <a:rPr b="0" i="0" lang="en-U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a[0]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scan from </a:t>
            </a:r>
            <a:r>
              <a:rPr b="0" i="0" lang="en-U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a[1]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0" i="0" lang="en-US" sz="1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a[n-1]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updating place-holder</a:t>
            </a:r>
            <a:endParaRPr/>
          </a:p>
        </p:txBody>
      </p:sp>
      <p:pic>
        <p:nvPicPr>
          <p:cNvPr id="100" name="Google Shape;1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00" y="4483100"/>
            <a:ext cx="407035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computer science a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description of a problem is one where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problem can be broken into smaller parts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part is a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version of the original problem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“base case” that can be solved immediately (i.e. it has no sub-problems)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can be described recursively:</a:t>
            </a:r>
            <a:endParaRPr/>
          </a:p>
          <a:p>
            <a:pPr indent="-317500" lvl="1" marL="6858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search(a, k, lower, upper):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mid = (lower + upper) / 2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nil if mid == lower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mid if k ==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search(a, k, lower, mid) if k &lt; a[mid]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search(a, k, mid, upper) if k &gt; a[mid]</a:t>
            </a:r>
            <a:endParaRPr/>
          </a:p>
        </p:txBody>
      </p:sp>
      <p:grpSp>
        <p:nvGrpSpPr>
          <p:cNvPr id="308" name="Google Shape;308;p44"/>
          <p:cNvGrpSpPr/>
          <p:nvPr/>
        </p:nvGrpSpPr>
        <p:grpSpPr>
          <a:xfrm>
            <a:off x="1282700" y="4102100"/>
            <a:ext cx="7477125" cy="1397000"/>
            <a:chOff x="0" y="0"/>
            <a:chExt cx="4710" cy="880"/>
          </a:xfrm>
        </p:grpSpPr>
        <p:sp>
          <p:nvSpPr>
            <p:cNvPr id="309" name="Google Shape;309;p44"/>
            <p:cNvSpPr txBox="1"/>
            <p:nvPr/>
          </p:nvSpPr>
          <p:spPr>
            <a:xfrm>
              <a:off x="2950" y="0"/>
              <a:ext cx="1760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base cases -- no further breakdown required</a:t>
              </a:r>
              <a:endParaRPr/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0" y="640"/>
              <a:ext cx="2384" cy="240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11" name="Google Shape;311;p44"/>
            <p:cNvCxnSpPr/>
            <p:nvPr/>
          </p:nvCxnSpPr>
          <p:spPr>
            <a:xfrm flipH="1" rot="10800000">
              <a:off x="2402" y="240"/>
              <a:ext cx="462" cy="375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grpSp>
        <p:nvGrpSpPr>
          <p:cNvPr id="312" name="Google Shape;312;p44"/>
          <p:cNvGrpSpPr/>
          <p:nvPr/>
        </p:nvGrpSpPr>
        <p:grpSpPr>
          <a:xfrm>
            <a:off x="1270000" y="5791200"/>
            <a:ext cx="7616825" cy="1435100"/>
            <a:chOff x="0" y="0"/>
            <a:chExt cx="4798" cy="904"/>
          </a:xfrm>
        </p:grpSpPr>
        <p:sp>
          <p:nvSpPr>
            <p:cNvPr id="313" name="Google Shape;313;p44"/>
            <p:cNvSpPr txBox="1"/>
            <p:nvPr/>
          </p:nvSpPr>
          <p:spPr>
            <a:xfrm>
              <a:off x="2686" y="552"/>
              <a:ext cx="2112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recursion-- smaller instances of the original problem</a:t>
              </a:r>
              <a:endParaRPr/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0" y="0"/>
              <a:ext cx="2784" cy="248"/>
            </a:xfrm>
            <a:prstGeom prst="roundRect">
              <a:avLst>
                <a:gd fmla="val 10451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15" name="Google Shape;315;p44"/>
            <p:cNvCxnSpPr/>
            <p:nvPr/>
          </p:nvCxnSpPr>
          <p:spPr>
            <a:xfrm>
              <a:off x="2034" y="326"/>
              <a:ext cx="542" cy="32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Methods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write recursive methods in Ruby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body of a method will have a call to itself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rsearch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RecursionLab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1016000" y="3517900"/>
            <a:ext cx="6438900" cy="33147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  <p:txBody>
          <a:bodyPr anchorCtr="0" anchor="ctr" bIns="127000" lIns="127000" spcFirstLastPara="1" rIns="127000" wrap="square" tIns="127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rsearch(a, k, lower = -1, upper = a.length)  mid = (lower + upper) / 2  if mid == lower    return nil  elsif a[mid] == k    return mid  elsif k &lt; a[mid]    return rsearch(a, k, lower, mid)  else    return rsearch(a, k, mid, upper)  endend</a:t>
            </a:r>
            <a:endParaRPr/>
          </a:p>
        </p:txBody>
      </p:sp>
      <p:grpSp>
        <p:nvGrpSpPr>
          <p:cNvPr id="323" name="Google Shape;323;p45"/>
          <p:cNvGrpSpPr/>
          <p:nvPr/>
        </p:nvGrpSpPr>
        <p:grpSpPr>
          <a:xfrm>
            <a:off x="3263900" y="2616200"/>
            <a:ext cx="5940425" cy="1371600"/>
            <a:chOff x="0" y="0"/>
            <a:chExt cx="3742" cy="864"/>
          </a:xfrm>
        </p:grpSpPr>
        <p:sp>
          <p:nvSpPr>
            <p:cNvPr id="324" name="Google Shape;324;p45"/>
            <p:cNvSpPr txBox="1"/>
            <p:nvPr/>
          </p:nvSpPr>
          <p:spPr>
            <a:xfrm>
              <a:off x="2414" y="0"/>
              <a:ext cx="1328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default values for </a:t>
              </a:r>
              <a:r>
                <a:rPr b="0" i="0" lang="en-US" sz="16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lower</a:t>
              </a: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b="0" i="0" lang="en-US" sz="16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upper</a:t>
              </a:r>
              <a:endParaRPr/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0" y="688"/>
              <a:ext cx="2224" cy="17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26" name="Google Shape;326;p45"/>
            <p:cNvCxnSpPr/>
            <p:nvPr/>
          </p:nvCxnSpPr>
          <p:spPr>
            <a:xfrm flipH="1" rot="10800000">
              <a:off x="2032" y="215"/>
              <a:ext cx="296" cy="425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grpSp>
        <p:nvGrpSpPr>
          <p:cNvPr id="327" name="Google Shape;327;p45"/>
          <p:cNvGrpSpPr/>
          <p:nvPr/>
        </p:nvGrpSpPr>
        <p:grpSpPr>
          <a:xfrm>
            <a:off x="2387600" y="5384800"/>
            <a:ext cx="7388225" cy="787400"/>
            <a:chOff x="0" y="0"/>
            <a:chExt cx="4654" cy="496"/>
          </a:xfrm>
        </p:grpSpPr>
        <p:sp>
          <p:nvSpPr>
            <p:cNvPr id="328" name="Google Shape;328;p45"/>
            <p:cNvSpPr/>
            <p:nvPr/>
          </p:nvSpPr>
          <p:spPr>
            <a:xfrm>
              <a:off x="0" y="16"/>
              <a:ext cx="2032" cy="17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0" y="320"/>
              <a:ext cx="2032" cy="17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45"/>
            <p:cNvSpPr txBox="1"/>
            <p:nvPr/>
          </p:nvSpPr>
          <p:spPr>
            <a:xfrm>
              <a:off x="3326" y="0"/>
              <a:ext cx="1328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method calls itself...</a:t>
              </a:r>
              <a:endParaRPr/>
            </a:p>
          </p:txBody>
        </p:sp>
        <p:cxnSp>
          <p:nvCxnSpPr>
            <p:cNvPr id="331" name="Google Shape;331;p45"/>
            <p:cNvCxnSpPr/>
            <p:nvPr/>
          </p:nvCxnSpPr>
          <p:spPr>
            <a:xfrm>
              <a:off x="2096" y="72"/>
              <a:ext cx="1200" cy="3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332" name="Google Shape;332;p45"/>
            <p:cNvCxnSpPr/>
            <p:nvPr/>
          </p:nvCxnSpPr>
          <p:spPr>
            <a:xfrm flipH="1" rot="10800000">
              <a:off x="2096" y="160"/>
              <a:ext cx="1208" cy="22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Methods (cont’d)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80"/>
              <a:buNone/>
            </a:pPr>
            <a:r>
              <a:rPr b="0" i="0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&gt;&gt;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rsearch(a, 29)</a:t>
            </a:r>
            <a:endParaRPr b="0" i="0" sz="1600" u="non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80"/>
              <a:buNone/>
            </a:pPr>
            <a:r>
              <a:rPr b="0" i="0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[ 12 19 29 *58 68 72 96 98 ]</a:t>
            </a:r>
            <a:endParaRPr b="0" i="0" sz="1600" u="non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80"/>
              <a:buNone/>
            </a:pPr>
            <a:r>
              <a:rPr b="0" i="0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[ 12 *19 29 ] 58 68 72 96 98</a:t>
            </a:r>
            <a:endParaRPr b="0" i="0" sz="1600" u="non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80"/>
              <a:buNone/>
            </a:pPr>
            <a:r>
              <a:rPr b="0" i="0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12 19 [ *29 ] 58 68 72 96 98</a:t>
            </a:r>
            <a:endParaRPr b="0" i="0" sz="1600" u="non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80"/>
              <a:buNone/>
            </a:pPr>
            <a:r>
              <a:rPr b="0" i="0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=&gt; 2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1854200" y="3822700"/>
            <a:ext cx="6438900" cy="34036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  <p:txBody>
          <a:bodyPr anchorCtr="0" anchor="ctr" bIns="127000" lIns="127000" spcFirstLastPara="1" rIns="127000" wrap="square" tIns="127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rsearch(a, k, lower = -1, upper = a.length)  mid = (lower + upper) / 2  if mid == lower    return nil  elsif a[mid] == k    return mid  elsif k &lt; a[mid]    return rsearch(a, k, lower, mid)  else    return rsearch(a, k, mid, upper)  endend</a:t>
            </a:r>
            <a:endParaRPr/>
          </a:p>
        </p:txBody>
      </p:sp>
      <p:sp>
        <p:nvSpPr>
          <p:cNvPr id="340" name="Google Shape;340;p46"/>
          <p:cNvSpPr txBox="1"/>
          <p:nvPr/>
        </p:nvSpPr>
        <p:spPr>
          <a:xfrm>
            <a:off x="5330825" y="2476500"/>
            <a:ext cx="3822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-1,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5330825" y="2806700"/>
            <a:ext cx="389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</p:txBody>
      </p:sp>
      <p:sp>
        <p:nvSpPr>
          <p:cNvPr id="342" name="Google Shape;342;p46"/>
          <p:cNvSpPr txBox="1"/>
          <p:nvPr/>
        </p:nvSpPr>
        <p:spPr>
          <a:xfrm>
            <a:off x="5330825" y="3149600"/>
            <a:ext cx="33274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where 29 was found</a:t>
            </a:r>
            <a:endParaRPr/>
          </a:p>
        </p:txBody>
      </p:sp>
      <p:sp>
        <p:nvSpPr>
          <p:cNvPr id="343" name="Google Shape;343;p46"/>
          <p:cNvSpPr txBox="1"/>
          <p:nvPr/>
        </p:nvSpPr>
        <p:spPr>
          <a:xfrm>
            <a:off x="5330825" y="2146300"/>
            <a:ext cx="332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call,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-1, </a:t>
            </a:r>
            <a:r>
              <a:rPr b="0" i="0" lang="en-US" sz="1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8</a:t>
            </a:r>
            <a:endParaRPr/>
          </a:p>
        </p:txBody>
      </p:sp>
      <p:grpSp>
        <p:nvGrpSpPr>
          <p:cNvPr id="344" name="Google Shape;344;p46"/>
          <p:cNvGrpSpPr/>
          <p:nvPr/>
        </p:nvGrpSpPr>
        <p:grpSpPr>
          <a:xfrm>
            <a:off x="3213100" y="5765800"/>
            <a:ext cx="3225800" cy="762000"/>
            <a:chOff x="0" y="0"/>
            <a:chExt cx="2032" cy="480"/>
          </a:xfrm>
        </p:grpSpPr>
        <p:sp>
          <p:nvSpPr>
            <p:cNvPr id="345" name="Google Shape;345;p46"/>
            <p:cNvSpPr/>
            <p:nvPr/>
          </p:nvSpPr>
          <p:spPr>
            <a:xfrm>
              <a:off x="0" y="0"/>
              <a:ext cx="2032" cy="17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0" y="304"/>
              <a:ext cx="2032" cy="17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 Sorting Algorithms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divide and conquer strategy used to make a more efficient search algorithm can also be applied to sorting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well-known sorting algorithms: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</a:t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 list into big values and small values, then sort each part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subgroups of size 2, merge them into sorted groups of size 4, merge those into sorted groups of size 8, ...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remaining slides will have an overview of each algorithm, and a look at how Merge Sort can be implemented in Ruby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merge sort algorithm works from “the bottom up”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by solving the smallest pieces of the main problem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combining their results into larger solutions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eventually the original problem will be solved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sorting playing cards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the cards into groups of two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each group -- put the smaller of the two on the top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groups of two into groups of four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groups of four into groups of eight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/>
          </a:p>
          <a:p>
            <a:pPr indent="-3175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[ see example next slide 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 (cont’d)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with a hand of seven cards</a:t>
            </a:r>
            <a:endParaRPr/>
          </a:p>
        </p:txBody>
      </p:sp>
      <p:pic>
        <p:nvPicPr>
          <p:cNvPr id="365" name="Google Shape;3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65400"/>
            <a:ext cx="21971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600" y="2463800"/>
            <a:ext cx="4368800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300" y="4813300"/>
            <a:ext cx="23749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4737100"/>
            <a:ext cx="29464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makes this method more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than simple insertion sort?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two piles is a very simple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need to look at the two cards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on the top of each pile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look deeper into either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example: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2 with 5, pick up the 2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5 with 7, pick up the 5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7 with 10, pick up the 7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 </a:t>
            </a: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200" y="1803400"/>
            <a:ext cx="23749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4406900"/>
            <a:ext cx="2946400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example, using an array of numbers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blocks are indicated by adjacent cells with the same color</a:t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0" y="3873500"/>
            <a:ext cx="6985000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00" y="4673600"/>
            <a:ext cx="6985000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500" y="5473700"/>
            <a:ext cx="6985000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7500" y="6273800"/>
            <a:ext cx="6985000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7500" y="3073400"/>
            <a:ext cx="6985000" cy="760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51"/>
          <p:cNvGrpSpPr/>
          <p:nvPr/>
        </p:nvGrpSpPr>
        <p:grpSpPr>
          <a:xfrm>
            <a:off x="1625600" y="3149600"/>
            <a:ext cx="1117600" cy="1295400"/>
            <a:chOff x="0" y="0"/>
            <a:chExt cx="704" cy="816"/>
          </a:xfrm>
        </p:grpSpPr>
        <p:sp>
          <p:nvSpPr>
            <p:cNvPr id="389" name="Google Shape;389;p51"/>
            <p:cNvSpPr/>
            <p:nvPr/>
          </p:nvSpPr>
          <p:spPr>
            <a:xfrm>
              <a:off x="0" y="0"/>
              <a:ext cx="704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0" y="504"/>
              <a:ext cx="704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1" name="Google Shape;391;p51"/>
          <p:cNvGrpSpPr/>
          <p:nvPr/>
        </p:nvGrpSpPr>
        <p:grpSpPr>
          <a:xfrm>
            <a:off x="1625600" y="3949700"/>
            <a:ext cx="1930400" cy="1295400"/>
            <a:chOff x="0" y="0"/>
            <a:chExt cx="1216" cy="816"/>
          </a:xfrm>
        </p:grpSpPr>
        <p:sp>
          <p:nvSpPr>
            <p:cNvPr id="392" name="Google Shape;392;p51"/>
            <p:cNvSpPr/>
            <p:nvPr/>
          </p:nvSpPr>
          <p:spPr>
            <a:xfrm>
              <a:off x="0" y="0"/>
              <a:ext cx="1216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0" y="504"/>
              <a:ext cx="1216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4" name="Google Shape;394;p51"/>
          <p:cNvGrpSpPr/>
          <p:nvPr/>
        </p:nvGrpSpPr>
        <p:grpSpPr>
          <a:xfrm>
            <a:off x="1625600" y="4749800"/>
            <a:ext cx="3594100" cy="1295400"/>
            <a:chOff x="0" y="0"/>
            <a:chExt cx="2264" cy="816"/>
          </a:xfrm>
        </p:grpSpPr>
        <p:sp>
          <p:nvSpPr>
            <p:cNvPr id="395" name="Google Shape;395;p51"/>
            <p:cNvSpPr/>
            <p:nvPr/>
          </p:nvSpPr>
          <p:spPr>
            <a:xfrm>
              <a:off x="0" y="0"/>
              <a:ext cx="2264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0" y="504"/>
              <a:ext cx="2264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97" name="Google Shape;397;p51"/>
          <p:cNvGrpSpPr/>
          <p:nvPr/>
        </p:nvGrpSpPr>
        <p:grpSpPr>
          <a:xfrm>
            <a:off x="1625600" y="5549900"/>
            <a:ext cx="6946900" cy="1295400"/>
            <a:chOff x="0" y="0"/>
            <a:chExt cx="4376" cy="816"/>
          </a:xfrm>
        </p:grpSpPr>
        <p:sp>
          <p:nvSpPr>
            <p:cNvPr id="398" name="Google Shape;398;p51"/>
            <p:cNvSpPr/>
            <p:nvPr/>
          </p:nvSpPr>
          <p:spPr>
            <a:xfrm>
              <a:off x="0" y="0"/>
              <a:ext cx="4376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0" y="504"/>
              <a:ext cx="4376" cy="312"/>
            </a:xfrm>
            <a:prstGeom prst="roundRect">
              <a:avLst>
                <a:gd fmla="val 830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Courier"/>
              <a:buNone/>
            </a:pPr>
            <a:r>
              <a:rPr b="0" i="0" lang="en-US" sz="3600" u="none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rPr>
              <a:t>msort</a:t>
            </a: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Demo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444500" y="1816100"/>
            <a:ext cx="92710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merge sort algorithm has been implemented in RubyLabs as a method named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msort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complicated than most algorithms in the book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described in the text, if you want to learn more (but it’s optional reading)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should know: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variable that defines the group size, is initialized to 1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size doubles on each successive iteration of the main loop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helper procedure named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merge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called from the main loop, does the hard work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statement in the main loop is on line 5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we’ll attach a probe here to look at the array at the start of each iteration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special version of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brackets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draw pairs of brackets around each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Comparisons in Merge Sort</a:t>
            </a:r>
            <a:endParaRPr/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completely sort an array with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 requires log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iterations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group size starts at 1 and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doubles on each iteration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each iteration there are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comparisons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comparisons occur in the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merge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values at the front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each group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have to work all the way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end of each group, but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might stop early (e.g. with cards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pile is emptied but more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 one left in the other pile)</a:t>
            </a:r>
            <a:endParaRPr/>
          </a:p>
        </p:txBody>
      </p:sp>
      <p:grpSp>
        <p:nvGrpSpPr>
          <p:cNvPr id="412" name="Google Shape;412;p53"/>
          <p:cNvGrpSpPr/>
          <p:nvPr/>
        </p:nvGrpSpPr>
        <p:grpSpPr>
          <a:xfrm>
            <a:off x="5648325" y="5549900"/>
            <a:ext cx="3190875" cy="342900"/>
            <a:chOff x="0" y="0"/>
            <a:chExt cx="2009" cy="216"/>
          </a:xfrm>
        </p:grpSpPr>
        <p:sp>
          <p:nvSpPr>
            <p:cNvPr id="413" name="Google Shape;413;p53"/>
            <p:cNvSpPr txBox="1"/>
            <p:nvPr/>
          </p:nvSpPr>
          <p:spPr>
            <a:xfrm>
              <a:off x="0" y="0"/>
              <a:ext cx="1424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 comparisons  ≈ </a:t>
              </a:r>
              <a:endParaRPr/>
            </a:p>
          </p:txBody>
        </p:sp>
        <p:pic>
          <p:nvPicPr>
            <p:cNvPr id="414" name="Google Shape;414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9" y="24"/>
              <a:ext cx="720" cy="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5" name="Google Shape;4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0" y="2971800"/>
            <a:ext cx="39243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/>
          <p:nvPr/>
        </p:nvSpPr>
        <p:spPr>
          <a:xfrm>
            <a:off x="5588000" y="3556000"/>
            <a:ext cx="6477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6261100" y="3556000"/>
            <a:ext cx="6477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53"/>
          <p:cNvSpPr/>
          <p:nvPr/>
        </p:nvSpPr>
        <p:spPr>
          <a:xfrm>
            <a:off x="6934200" y="3556000"/>
            <a:ext cx="6477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607300" y="3556000"/>
            <a:ext cx="6477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5588000" y="4089400"/>
            <a:ext cx="13208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6934200" y="4089400"/>
            <a:ext cx="13208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5626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8928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" name="Google Shape;424;p53"/>
          <p:cNvSpPr/>
          <p:nvPr/>
        </p:nvSpPr>
        <p:spPr>
          <a:xfrm>
            <a:off x="62357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65786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69215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" name="Google Shape;427;p53"/>
          <p:cNvSpPr/>
          <p:nvPr/>
        </p:nvSpPr>
        <p:spPr>
          <a:xfrm>
            <a:off x="72644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p53"/>
          <p:cNvSpPr/>
          <p:nvPr/>
        </p:nvSpPr>
        <p:spPr>
          <a:xfrm>
            <a:off x="76073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53"/>
          <p:cNvSpPr/>
          <p:nvPr/>
        </p:nvSpPr>
        <p:spPr>
          <a:xfrm>
            <a:off x="7950200" y="2984500"/>
            <a:ext cx="330200" cy="317500"/>
          </a:xfrm>
          <a:prstGeom prst="roundRect">
            <a:avLst>
              <a:gd fmla="val 10800" name="adj"/>
            </a:avLst>
          </a:prstGeom>
          <a:noFill/>
          <a:ln cap="flat" cmpd="sng" w="254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Sorts</a:t>
            </a:r>
            <a:endParaRPr/>
          </a:p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08000" y="18161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Those slides also introduced a sorting algorithm that used a similar strategy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 the list from left to right, and for each item </a:t>
            </a: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the list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 left to find a place for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re-insert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the list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“insertion sort” algorithm has nested loops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loop is a linear progression left to right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loop scans back to find a place for </a:t>
            </a: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comparisons made when sorting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list of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 is as high as </a:t>
            </a:r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6375400"/>
            <a:ext cx="2565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7700" y="6096000"/>
            <a:ext cx="1727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7700" y="4864100"/>
            <a:ext cx="2222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7700" y="2413000"/>
            <a:ext cx="2768600" cy="97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7700" y="3632200"/>
            <a:ext cx="1511300" cy="9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</a:t>
            </a:r>
            <a:endParaRPr/>
          </a:p>
        </p:txBody>
      </p:sp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 is another divide-and-conquer sorting algorithm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idea is to partition the array into two regions: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items are moved to the left side of the array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items are moved to the right side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partitioning, repeat the sort on the left and right sides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region is a sub-problem, a smaller version of the original problem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question: how do we decide which items are “small” and which are “large”?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common technique: use the first item in the region as a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less than the pivot ends up in the left region</a:t>
            </a:r>
            <a:endParaRPr/>
          </a:p>
          <a:p>
            <a:pPr indent="-317499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items greater than or equal to the pivot go in the right region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828800"/>
            <a:ext cx="60833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5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Example</a:t>
            </a:r>
            <a:endParaRPr/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700" y="3683000"/>
            <a:ext cx="54229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700" y="4445000"/>
            <a:ext cx="54229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700" y="5207000"/>
            <a:ext cx="5422900" cy="62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55"/>
          <p:cNvGrpSpPr/>
          <p:nvPr/>
        </p:nvGrpSpPr>
        <p:grpSpPr>
          <a:xfrm>
            <a:off x="1155700" y="2921000"/>
            <a:ext cx="8455025" cy="622300"/>
            <a:chOff x="0" y="0"/>
            <a:chExt cx="5326" cy="392"/>
          </a:xfrm>
        </p:grpSpPr>
        <p:pic>
          <p:nvPicPr>
            <p:cNvPr id="446" name="Google Shape;446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341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55"/>
            <p:cNvSpPr txBox="1"/>
            <p:nvPr/>
          </p:nvSpPr>
          <p:spPr>
            <a:xfrm>
              <a:off x="3766" y="24"/>
              <a:ext cx="1560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 partitioning algorithm works from both ends</a:t>
              </a:r>
              <a:endParaRPr/>
            </a:p>
          </p:txBody>
        </p:sp>
      </p:grpSp>
      <p:sp>
        <p:nvSpPr>
          <p:cNvPr id="448" name="Google Shape;448;p55"/>
          <p:cNvSpPr txBox="1"/>
          <p:nvPr/>
        </p:nvSpPr>
        <p:spPr>
          <a:xfrm>
            <a:off x="7134225" y="4470400"/>
            <a:ext cx="27559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finds a large item on the left and a small item on the right it swaps them</a:t>
            </a:r>
            <a:endParaRPr/>
          </a:p>
        </p:txBody>
      </p:sp>
      <p:grpSp>
        <p:nvGrpSpPr>
          <p:cNvPr id="449" name="Google Shape;449;p55"/>
          <p:cNvGrpSpPr/>
          <p:nvPr/>
        </p:nvGrpSpPr>
        <p:grpSpPr>
          <a:xfrm>
            <a:off x="1155700" y="5956300"/>
            <a:ext cx="8734425" cy="977900"/>
            <a:chOff x="0" y="0"/>
            <a:chExt cx="5502" cy="616"/>
          </a:xfrm>
        </p:grpSpPr>
        <p:pic>
          <p:nvPicPr>
            <p:cNvPr id="450" name="Google Shape;450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8"/>
              <a:ext cx="3416" cy="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55"/>
            <p:cNvSpPr txBox="1"/>
            <p:nvPr/>
          </p:nvSpPr>
          <p:spPr>
            <a:xfrm>
              <a:off x="3766" y="0"/>
              <a:ext cx="1736" cy="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When there are no more exchanges to make the two regions are complete</a:t>
              </a:r>
              <a:endParaRPr/>
            </a:p>
          </p:txBody>
        </p:sp>
      </p:grpSp>
      <p:grpSp>
        <p:nvGrpSpPr>
          <p:cNvPr id="452" name="Google Shape;452;p55"/>
          <p:cNvGrpSpPr/>
          <p:nvPr/>
        </p:nvGrpSpPr>
        <p:grpSpPr>
          <a:xfrm>
            <a:off x="1206500" y="5943600"/>
            <a:ext cx="2463800" cy="1435100"/>
            <a:chOff x="0" y="0"/>
            <a:chExt cx="1552" cy="904"/>
          </a:xfrm>
        </p:grpSpPr>
        <p:sp>
          <p:nvSpPr>
            <p:cNvPr id="453" name="Google Shape;453;p55"/>
            <p:cNvSpPr txBox="1"/>
            <p:nvPr/>
          </p:nvSpPr>
          <p:spPr>
            <a:xfrm>
              <a:off x="222" y="696"/>
              <a:ext cx="125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Numbers below 79</a:t>
              </a:r>
              <a:endParaRPr/>
            </a:p>
          </p:txBody>
        </p:sp>
        <p:sp>
          <p:nvSpPr>
            <p:cNvPr id="454" name="Google Shape;454;p55"/>
            <p:cNvSpPr/>
            <p:nvPr/>
          </p:nvSpPr>
          <p:spPr>
            <a:xfrm>
              <a:off x="0" y="0"/>
              <a:ext cx="1552" cy="656"/>
            </a:xfrm>
            <a:prstGeom prst="roundRect">
              <a:avLst>
                <a:gd fmla="val 3951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55" name="Google Shape;455;p55"/>
          <p:cNvGrpSpPr/>
          <p:nvPr/>
        </p:nvGrpSpPr>
        <p:grpSpPr>
          <a:xfrm>
            <a:off x="3733800" y="5943600"/>
            <a:ext cx="2806700" cy="1422400"/>
            <a:chOff x="0" y="0"/>
            <a:chExt cx="1768" cy="896"/>
          </a:xfrm>
        </p:grpSpPr>
        <p:sp>
          <p:nvSpPr>
            <p:cNvPr id="456" name="Google Shape;456;p55"/>
            <p:cNvSpPr txBox="1"/>
            <p:nvPr/>
          </p:nvSpPr>
          <p:spPr>
            <a:xfrm>
              <a:off x="253" y="704"/>
              <a:ext cx="14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Numbers 79 and above</a:t>
              </a:r>
              <a:endParaRPr/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0" y="0"/>
              <a:ext cx="1768" cy="656"/>
            </a:xfrm>
            <a:prstGeom prst="roundRect">
              <a:avLst>
                <a:gd fmla="val 3951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 Algorithm</a:t>
            </a:r>
            <a:endParaRPr/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the partition step does all the hard work the QuickSort algorithm is straightforward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is the outline:</a:t>
            </a:r>
            <a:endParaRPr/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qsort(a, lower, upper):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lower &lt; upper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mid = partition(a, lower, upper)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qsort(a, lower, mid)</a:t>
            </a:r>
            <a:endParaRPr b="0" i="0" sz="16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368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qsort(a, mid+1, upper)</a:t>
            </a:r>
            <a:endParaRPr/>
          </a:p>
        </p:txBody>
      </p:sp>
      <p:grpSp>
        <p:nvGrpSpPr>
          <p:cNvPr id="464" name="Google Shape;464;p56"/>
          <p:cNvGrpSpPr/>
          <p:nvPr/>
        </p:nvGrpSpPr>
        <p:grpSpPr>
          <a:xfrm>
            <a:off x="2413000" y="3657600"/>
            <a:ext cx="7299325" cy="1600200"/>
            <a:chOff x="0" y="0"/>
            <a:chExt cx="4598" cy="1008"/>
          </a:xfrm>
        </p:grpSpPr>
        <p:sp>
          <p:nvSpPr>
            <p:cNvPr id="465" name="Google Shape;465;p56"/>
            <p:cNvSpPr txBox="1"/>
            <p:nvPr/>
          </p:nvSpPr>
          <p:spPr>
            <a:xfrm>
              <a:off x="3110" y="360"/>
              <a:ext cx="1488" cy="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 call to </a:t>
              </a:r>
              <a:r>
                <a:rPr b="0" i="0" lang="en-US" sz="1600" u="none">
                  <a:solidFill>
                    <a:srgbClr val="000080"/>
                  </a:solidFill>
                  <a:latin typeface="Courier"/>
                  <a:ea typeface="Courier"/>
                  <a:cs typeface="Courier"/>
                  <a:sym typeface="Courier"/>
                </a:rPr>
                <a:t>partition</a:t>
              </a: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returns the location of the boundary between sub-regions</a:t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0" y="0"/>
              <a:ext cx="2352" cy="224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67" name="Google Shape;467;p56"/>
            <p:cNvCxnSpPr/>
            <p:nvPr/>
          </p:nvCxnSpPr>
          <p:spPr>
            <a:xfrm>
              <a:off x="2392" y="160"/>
              <a:ext cx="680" cy="239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grpSp>
        <p:nvGrpSpPr>
          <p:cNvPr id="468" name="Google Shape;468;p56"/>
          <p:cNvGrpSpPr/>
          <p:nvPr/>
        </p:nvGrpSpPr>
        <p:grpSpPr>
          <a:xfrm>
            <a:off x="1600200" y="4025900"/>
            <a:ext cx="6207125" cy="1905000"/>
            <a:chOff x="0" y="0"/>
            <a:chExt cx="3910" cy="1200"/>
          </a:xfrm>
        </p:grpSpPr>
        <p:sp>
          <p:nvSpPr>
            <p:cNvPr id="469" name="Google Shape;469;p56"/>
            <p:cNvSpPr txBox="1"/>
            <p:nvPr/>
          </p:nvSpPr>
          <p:spPr>
            <a:xfrm>
              <a:off x="2422" y="848"/>
              <a:ext cx="1488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Recursive calls to sort each sub-region</a:t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0" y="0"/>
              <a:ext cx="1984" cy="472"/>
            </a:xfrm>
            <a:prstGeom prst="roundRect">
              <a:avLst>
                <a:gd fmla="val 5491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71" name="Google Shape;471;p56"/>
            <p:cNvCxnSpPr/>
            <p:nvPr/>
          </p:nvCxnSpPr>
          <p:spPr>
            <a:xfrm>
              <a:off x="1976" y="496"/>
              <a:ext cx="408" cy="3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grpSp>
        <p:nvGrpSpPr>
          <p:cNvPr id="472" name="Google Shape;472;p56"/>
          <p:cNvGrpSpPr/>
          <p:nvPr/>
        </p:nvGrpSpPr>
        <p:grpSpPr>
          <a:xfrm>
            <a:off x="1752600" y="2628900"/>
            <a:ext cx="6410325" cy="1028700"/>
            <a:chOff x="0" y="0"/>
            <a:chExt cx="4038" cy="648"/>
          </a:xfrm>
        </p:grpSpPr>
        <p:sp>
          <p:nvSpPr>
            <p:cNvPr id="473" name="Google Shape;473;p56"/>
            <p:cNvSpPr txBox="1"/>
            <p:nvPr/>
          </p:nvSpPr>
          <p:spPr>
            <a:xfrm>
              <a:off x="2550" y="0"/>
              <a:ext cx="1488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Base case: empty region</a:t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0" y="440"/>
              <a:ext cx="1184" cy="208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75" name="Google Shape;475;p56"/>
            <p:cNvCxnSpPr/>
            <p:nvPr/>
          </p:nvCxnSpPr>
          <p:spPr>
            <a:xfrm flipH="1" rot="10800000">
              <a:off x="1216" y="160"/>
              <a:ext cx="1192" cy="36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 Performance</a:t>
            </a:r>
            <a:endParaRPr/>
          </a:p>
        </p:txBody>
      </p:sp>
      <p:sp>
        <p:nvSpPr>
          <p:cNvPr id="481" name="Google Shape;481;p57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 is not guaranteed to be more efficient than Insertion Sort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makes an unlucky choice for the pivot the array will not be divided equally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case: sorting an array that is already in order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analysis of the average number of steps for random lists is fairly complex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Bottom line:  to sort a list of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 requires approximately 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8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tests on real-world data show that QuickSort is very effective in practice and it is a popular choice in many applications</a:t>
            </a:r>
            <a:endParaRPr/>
          </a:p>
        </p:txBody>
      </p:sp>
      <p:pic>
        <p:nvPicPr>
          <p:cNvPr id="482" name="Google Shape;4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4165600"/>
            <a:ext cx="2667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Recap:  Divide and Conquer Algorithms</a:t>
            </a:r>
            <a:endParaRPr/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divide and conquer strategy often reduces the number of iterations of the main loop from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log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search: 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sort: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QuickSort: 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may not look like much, but the reduction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number of iterations is significant for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larger problems</a:t>
            </a:r>
            <a:endParaRPr/>
          </a:p>
        </p:txBody>
      </p:sp>
      <p:pic>
        <p:nvPicPr>
          <p:cNvPr id="489" name="Google Shape;4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3378200"/>
            <a:ext cx="3175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7800" y="2654300"/>
            <a:ext cx="1016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5100" y="3556000"/>
            <a:ext cx="14732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5100" y="3111500"/>
            <a:ext cx="14732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/>
          </a:p>
        </p:txBody>
      </p:sp>
      <p:sp>
        <p:nvSpPr>
          <p:cNvPr id="498" name="Google Shape;498;p59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introduced the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strategy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searching: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952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Helvetica Neue"/>
              <a:buChar char="‣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requires list to be sorted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sorting:  QuickSort and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sort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317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will find an item using at most            comparisons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 and merge sort do at most                  comparisons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algorithm that uses divide and conquer can be written using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iteration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= “self-similar”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problem that can be divided into smaller subproblems of the same type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recursive method calls itself</a:t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100" y="3429000"/>
            <a:ext cx="673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0" y="3873500"/>
            <a:ext cx="1143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common theme for the previous slides: iterate over every location in the list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common theme for this chapter’s slides: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a problem into smaller pieces and solve the smaller sub-problems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may not seem like that big a deal, but the improvement can be dramatic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approximate number of comparisons (worst case):</a:t>
            </a:r>
            <a:endParaRPr/>
          </a:p>
        </p:txBody>
      </p:sp>
      <p:graphicFrame>
        <p:nvGraphicFramePr>
          <p:cNvPr id="118" name="Google Shape;118;p28"/>
          <p:cNvGraphicFramePr/>
          <p:nvPr/>
        </p:nvGraphicFramePr>
        <p:xfrm>
          <a:off x="889000" y="44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{C74061CE-7870-44AC-AB18-1D2A6CA6C24F}</a:tableStyleId>
              </a:tblPr>
              <a:tblGrid>
                <a:gridCol w="1346200"/>
                <a:gridCol w="1346200"/>
                <a:gridCol w="1346200"/>
              </a:tblGrid>
              <a:tr h="4921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search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 100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 1,000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search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 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bsearch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28"/>
          <p:cNvGraphicFramePr/>
          <p:nvPr/>
        </p:nvGraphicFramePr>
        <p:xfrm>
          <a:off x="5232400" y="44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{C74061CE-7870-44AC-AB18-1D2A6CA6C24F}</a:tableStyleId>
              </a:tblPr>
              <a:tblGrid>
                <a:gridCol w="1346200"/>
                <a:gridCol w="1347775"/>
                <a:gridCol w="1346200"/>
              </a:tblGrid>
              <a:tr h="4921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i="1" lang="en-US" sz="1800" u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sort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 100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 1,000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isort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500,000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msort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10,000</a:t>
                      </a:r>
                      <a:endParaRPr/>
                    </a:p>
                  </a:txBody>
                  <a:tcPr marT="127025" marB="127025" marR="127000" marL="127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a Dictionary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get a general sense of how the divide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conquer strategy improves search,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how people find information in 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phone book or dictionary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you want to find “janissary” in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dictionary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book near the middle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heading on the top left page is “kiwi”,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move back a small number of pages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you find “hypotenuse”, so move forward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“ichthyology”, move forward again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pages you move gets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(or at least adjusts in response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the words you find)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900" y="2133600"/>
            <a:ext cx="161290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a Dictionary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detailed specification of this process: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Gill San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is to search for a word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w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region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book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Gill San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region is the entire book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Gill San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each step pick a word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middle of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current region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Gill San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now two smaller regions: the part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part after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Gill San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w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comes before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repeat the search on the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region before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otherwise search the region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following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x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(go back to step 3)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at first a “region” is of a group of pages,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eventually a region is a set of words on</a:t>
            </a:r>
            <a:b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page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700" y="1739900"/>
            <a:ext cx="2073275" cy="2540000"/>
          </a:xfrm>
          <a:prstGeom prst="rect">
            <a:avLst/>
          </a:prstGeom>
          <a:noFill/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100" y="4584700"/>
            <a:ext cx="2794000" cy="2247900"/>
          </a:xfrm>
          <a:prstGeom prst="rect">
            <a:avLst/>
          </a:prstGeom>
          <a:noFill/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Note About Organization 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important note:  an efficient search depends on having the data organized in some fashion 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books in a library are scattered all over the place we would have to do an iterative search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at one end of the room and progress toward the other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books are sorted or carefully cataloged we can try a binary search or other method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4470400"/>
            <a:ext cx="3619500" cy="2495550"/>
          </a:xfrm>
          <a:prstGeom prst="rect">
            <a:avLst/>
          </a:prstGeom>
          <a:noFill/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</p:pic>
      <p:grpSp>
        <p:nvGrpSpPr>
          <p:cNvPr id="142" name="Google Shape;142;p31"/>
          <p:cNvGrpSpPr/>
          <p:nvPr/>
        </p:nvGrpSpPr>
        <p:grpSpPr>
          <a:xfrm>
            <a:off x="1231900" y="4470400"/>
            <a:ext cx="3619500" cy="2762250"/>
            <a:chOff x="0" y="0"/>
            <a:chExt cx="2280" cy="1740"/>
          </a:xfrm>
        </p:grpSpPr>
        <p:sp>
          <p:nvSpPr>
            <p:cNvPr id="143" name="Google Shape;143;p31"/>
            <p:cNvSpPr txBox="1"/>
            <p:nvPr/>
          </p:nvSpPr>
          <p:spPr>
            <a:xfrm>
              <a:off x="32" y="1588"/>
              <a:ext cx="1541" cy="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http://www.endlessbookshelf.net/shelves.html</a:t>
              </a:r>
              <a:endParaRPr/>
            </a:p>
          </p:txBody>
        </p:sp>
        <p:pic>
          <p:nvPicPr>
            <p:cNvPr id="144" name="Google Shape;14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280" cy="1556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76199">
                <a:schemeClr val="lt2">
                  <a:alpha val="74901"/>
                </a:scheme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binary search algorithm uses the divide-and-conquer strategy to search through an array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array </a:t>
            </a: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sorted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6350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“zeroing in” strategy for looking up a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 in the dictionary won’t work it the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are not in alphabetical order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will not work unless the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is sorted</a:t>
            </a:r>
            <a:endParaRPr/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3009900"/>
            <a:ext cx="16129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4610100"/>
            <a:ext cx="2540000" cy="1733550"/>
          </a:xfrm>
          <a:prstGeom prst="rect">
            <a:avLst/>
          </a:prstGeom>
          <a:noFill/>
          <a:ln>
            <a:noFill/>
          </a:ln>
          <a:effectLst>
            <a:outerShdw blurRad="63500" dir="2700000" dist="76199">
              <a:schemeClr val="lt2">
                <a:alpha val="74901"/>
              </a:schemeClr>
            </a:outerShdw>
          </a:effectLst>
        </p:spPr>
      </p:pic>
      <p:grpSp>
        <p:nvGrpSpPr>
          <p:cNvPr id="153" name="Google Shape;153;p32"/>
          <p:cNvGrpSpPr/>
          <p:nvPr/>
        </p:nvGrpSpPr>
        <p:grpSpPr>
          <a:xfrm>
            <a:off x="6718300" y="4533900"/>
            <a:ext cx="1905000" cy="1905000"/>
            <a:chOff x="0" y="0"/>
            <a:chExt cx="1200" cy="1200"/>
          </a:xfrm>
        </p:grpSpPr>
        <p:sp>
          <p:nvSpPr>
            <p:cNvPr id="154" name="Google Shape;154;p32"/>
            <p:cNvSpPr/>
            <p:nvPr/>
          </p:nvSpPr>
          <p:spPr>
            <a:xfrm>
              <a:off x="0" y="0"/>
              <a:ext cx="1200" cy="1200"/>
            </a:xfrm>
            <a:prstGeom prst="ellipse">
              <a:avLst/>
            </a:prstGeom>
            <a:noFill/>
            <a:ln cap="flat" cmpd="sng" w="1270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55" name="Google Shape;155;p32"/>
            <p:cNvCxnSpPr/>
            <p:nvPr/>
          </p:nvCxnSpPr>
          <p:spPr>
            <a:xfrm>
              <a:off x="144" y="144"/>
              <a:ext cx="900" cy="900"/>
            </a:xfrm>
            <a:prstGeom prst="straightConnector1">
              <a:avLst/>
            </a:prstGeom>
            <a:noFill/>
            <a:ln cap="flat" cmpd="sng" w="1270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5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search a list of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items, first look at the item in location </a:t>
            </a:r>
            <a:r>
              <a:rPr b="0" i="1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</a:t>
            </a:r>
            <a:endParaRPr/>
          </a:p>
          <a:p>
            <a:pPr indent="-317500" lvl="1" marL="635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search either the region from 0 to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/2-1 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the region from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/2+1 to </a:t>
            </a:r>
            <a:r>
              <a:rPr b="0" i="1" lang="en-US" sz="16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endParaRPr/>
          </a:p>
          <a:p>
            <a:pPr indent="-317500" lvl="0" marL="3175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searching for 57 in a sorted list of 15 numbers</a:t>
            </a:r>
            <a:endParaRPr/>
          </a:p>
        </p:txBody>
      </p:sp>
      <p:grpSp>
        <p:nvGrpSpPr>
          <p:cNvPr id="162" name="Google Shape;162;p33"/>
          <p:cNvGrpSpPr/>
          <p:nvPr/>
        </p:nvGrpSpPr>
        <p:grpSpPr>
          <a:xfrm>
            <a:off x="1495425" y="6083300"/>
            <a:ext cx="7291387" cy="889000"/>
            <a:chOff x="0" y="0"/>
            <a:chExt cx="4592" cy="560"/>
          </a:xfrm>
        </p:grpSpPr>
        <p:pic>
          <p:nvPicPr>
            <p:cNvPr id="163" name="Google Shape;16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" y="0"/>
              <a:ext cx="4335" cy="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33"/>
            <p:cNvSpPr txBox="1"/>
            <p:nvPr/>
          </p:nvSpPr>
          <p:spPr>
            <a:xfrm>
              <a:off x="0" y="2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400"/>
                <a:buFont typeface="Gill Sans"/>
                <a:buNone/>
              </a:pPr>
              <a:r>
                <a:rPr b="0" i="0" lang="en-US" sz="1400" u="none">
                  <a:solidFill>
                    <a:srgbClr val="000080"/>
                  </a:solidFill>
                  <a:latin typeface="Gill Sans"/>
                  <a:ea typeface="Gill Sans"/>
                  <a:cs typeface="Gill Sans"/>
                  <a:sym typeface="Gill Sans"/>
                </a:rPr>
                <a:t>①</a:t>
              </a: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1495425" y="4205287"/>
            <a:ext cx="7145337" cy="1846262"/>
            <a:chOff x="0" y="0"/>
            <a:chExt cx="4500" cy="1162"/>
          </a:xfrm>
        </p:grpSpPr>
        <p:grpSp>
          <p:nvGrpSpPr>
            <p:cNvPr id="166" name="Google Shape;166;p33"/>
            <p:cNvGrpSpPr/>
            <p:nvPr/>
          </p:nvGrpSpPr>
          <p:grpSpPr>
            <a:xfrm>
              <a:off x="0" y="918"/>
              <a:ext cx="4500" cy="244"/>
              <a:chOff x="0" y="0"/>
              <a:chExt cx="4500" cy="244"/>
            </a:xfrm>
          </p:grpSpPr>
          <p:pic>
            <p:nvPicPr>
              <p:cNvPr id="167" name="Google Shape;167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57" y="0"/>
                <a:ext cx="4243" cy="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33"/>
              <p:cNvSpPr txBox="1"/>
              <p:nvPr/>
            </p:nvSpPr>
            <p:spPr>
              <a:xfrm>
                <a:off x="0" y="52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80"/>
                  </a:buClr>
                  <a:buSzPts val="1400"/>
                  <a:buFont typeface="Gill Sans"/>
                  <a:buNone/>
                </a:pPr>
                <a:r>
                  <a:rPr b="0" i="0" lang="en-US" sz="1400" u="none">
                    <a:solidFill>
                      <a:srgbClr val="00008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②</a:t>
                </a:r>
                <a:endParaRPr/>
              </a:p>
            </p:txBody>
          </p:sp>
        </p:grpSp>
        <p:pic>
          <p:nvPicPr>
            <p:cNvPr id="169" name="Google Shape;169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5" y="0"/>
              <a:ext cx="1056" cy="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33"/>
          <p:cNvGrpSpPr/>
          <p:nvPr/>
        </p:nvGrpSpPr>
        <p:grpSpPr>
          <a:xfrm>
            <a:off x="1495425" y="4432300"/>
            <a:ext cx="7154862" cy="1308100"/>
            <a:chOff x="0" y="0"/>
            <a:chExt cx="4506" cy="824"/>
          </a:xfrm>
        </p:grpSpPr>
        <p:sp>
          <p:nvSpPr>
            <p:cNvPr id="171" name="Google Shape;171;p33"/>
            <p:cNvSpPr txBox="1"/>
            <p:nvPr/>
          </p:nvSpPr>
          <p:spPr>
            <a:xfrm>
              <a:off x="0" y="612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400"/>
                <a:buFont typeface="Gill Sans"/>
                <a:buNone/>
              </a:pPr>
              <a:r>
                <a:rPr b="0" i="0" lang="en-US" sz="1400" u="none">
                  <a:solidFill>
                    <a:srgbClr val="000080"/>
                  </a:solidFill>
                  <a:latin typeface="Gill Sans"/>
                  <a:ea typeface="Gill Sans"/>
                  <a:cs typeface="Gill Sans"/>
                  <a:sym typeface="Gill Sans"/>
                </a:rPr>
                <a:t>③</a:t>
              </a:r>
              <a:endParaRPr/>
            </a:p>
          </p:txBody>
        </p:sp>
        <p:pic>
          <p:nvPicPr>
            <p:cNvPr id="172" name="Google Shape;172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97" y="592"/>
              <a:ext cx="3209" cy="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09" y="0"/>
              <a:ext cx="631" cy="2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33"/>
          <p:cNvGrpSpPr/>
          <p:nvPr/>
        </p:nvGrpSpPr>
        <p:grpSpPr>
          <a:xfrm>
            <a:off x="1736725" y="3860800"/>
            <a:ext cx="6646862" cy="1587500"/>
            <a:chOff x="0" y="0"/>
            <a:chExt cx="4186" cy="999"/>
          </a:xfrm>
        </p:grpSpPr>
        <p:sp>
          <p:nvSpPr>
            <p:cNvPr id="175" name="Google Shape;175;p33"/>
            <p:cNvSpPr txBox="1"/>
            <p:nvPr/>
          </p:nvSpPr>
          <p:spPr>
            <a:xfrm>
              <a:off x="2263" y="136"/>
              <a:ext cx="1424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600"/>
                <a:buFont typeface="Helvetica Neue"/>
                <a:buNone/>
              </a:pPr>
              <a:r>
                <a:rPr b="0" i="1" lang="en-US" sz="1600" u="none">
                  <a:solidFill>
                    <a:srgbClr val="000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start in the middle </a:t>
              </a:r>
              <a:endParaRPr/>
            </a:p>
          </p:txBody>
        </p:sp>
        <p:pic>
          <p:nvPicPr>
            <p:cNvPr id="176" name="Google Shape;176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4186" cy="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