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472" r:id="rId3"/>
    <p:sldId id="330" r:id="rId4"/>
    <p:sldId id="426" r:id="rId5"/>
    <p:sldId id="428" r:id="rId6"/>
    <p:sldId id="470" r:id="rId7"/>
    <p:sldId id="471" r:id="rId8"/>
    <p:sldId id="427" r:id="rId9"/>
    <p:sldId id="431" r:id="rId10"/>
    <p:sldId id="448" r:id="rId11"/>
    <p:sldId id="449" r:id="rId12"/>
    <p:sldId id="450" r:id="rId13"/>
    <p:sldId id="432" r:id="rId14"/>
    <p:sldId id="473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8" r:id="rId23"/>
    <p:sldId id="469" r:id="rId24"/>
    <p:sldId id="433" r:id="rId25"/>
    <p:sldId id="474" r:id="rId26"/>
    <p:sldId id="434" r:id="rId27"/>
    <p:sldId id="435" r:id="rId28"/>
    <p:sldId id="436" r:id="rId29"/>
    <p:sldId id="458" r:id="rId30"/>
    <p:sldId id="437" r:id="rId31"/>
    <p:sldId id="438" r:id="rId32"/>
    <p:sldId id="439" r:id="rId33"/>
    <p:sldId id="440" r:id="rId34"/>
    <p:sldId id="441" r:id="rId35"/>
    <p:sldId id="443" r:id="rId36"/>
    <p:sldId id="442" r:id="rId37"/>
    <p:sldId id="444" r:id="rId38"/>
    <p:sldId id="445" r:id="rId39"/>
    <p:sldId id="446" r:id="rId40"/>
    <p:sldId id="414" r:id="rId41"/>
    <p:sldId id="415" r:id="rId42"/>
    <p:sldId id="416" r:id="rId43"/>
    <p:sldId id="417" r:id="rId44"/>
    <p:sldId id="366" r:id="rId45"/>
    <p:sldId id="455" r:id="rId46"/>
    <p:sldId id="451" r:id="rId47"/>
    <p:sldId id="456" r:id="rId48"/>
    <p:sldId id="457" r:id="rId49"/>
    <p:sldId id="452" r:id="rId50"/>
    <p:sldId id="453" r:id="rId51"/>
    <p:sldId id="454" r:id="rId52"/>
  </p:sldIdLst>
  <p:sldSz cx="9144000" cy="6858000" type="screen4x3"/>
  <p:notesSz cx="6858000" cy="9144000"/>
  <p:custDataLst>
    <p:tags r:id="rId54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8000"/>
    <a:srgbClr val="CCCCFF"/>
    <a:srgbClr val="FFFF66"/>
    <a:srgbClr val="FFCCFF"/>
    <a:srgbClr val="A50021"/>
    <a:srgbClr val="FF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82" autoAdjust="0"/>
    <p:restoredTop sz="94660"/>
  </p:normalViewPr>
  <p:slideViewPr>
    <p:cSldViewPr showGuides="1">
      <p:cViewPr varScale="1">
        <p:scale>
          <a:sx n="77" d="100"/>
          <a:sy n="77" d="100"/>
        </p:scale>
        <p:origin x="-96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6E60296-4B57-4538-BDD3-37C78D1AEA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188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1BD55-C0C9-450E-ABBA-39B4985DED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97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CA9EA-76D1-4FDF-B1A4-1B4BA9AD7F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82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20F9A-62FF-4072-8F1F-17794FF9AD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74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2B9EF-4E7C-452F-A9A5-138ACAAEC3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464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610E9-CB07-4AC5-8325-74CED02149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83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EE946-EF43-4F61-AA3E-F352C8C54B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301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AAAB0-262C-43EA-89FC-F4EBDB44C88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821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96032-6DB0-4927-86EA-2E85306C27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12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CAEAF-8863-4CC4-9B8B-E7212DA6D2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414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E7622-94F2-4815-8F0F-B97661DA5A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641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ABB6D-3207-40B4-BEC4-86E0951CB3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47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FF47451-C7C9-48A1-8AB7-AF844765ED5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8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9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534400" cy="914400"/>
          </a:xfrm>
        </p:spPr>
        <p:txBody>
          <a:bodyPr/>
          <a:lstStyle/>
          <a:p>
            <a:r>
              <a:rPr lang="en-US" altLang="zh-TW">
                <a:latin typeface="Comic Sans MS" pitchFamily="66" charset="0"/>
              </a:rPr>
              <a:t>Graph Colouring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6248400"/>
            <a:ext cx="30480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>
                <a:latin typeface="Comic Sans MS" pitchFamily="66" charset="0"/>
              </a:rPr>
              <a:t>Lecture 20: Nov 25</a:t>
            </a:r>
          </a:p>
        </p:txBody>
      </p:sp>
      <p:sp>
        <p:nvSpPr>
          <p:cNvPr id="2165" name="Rectangle 117"/>
          <p:cNvSpPr>
            <a:spLocks noChangeArrowheads="1"/>
          </p:cNvSpPr>
          <p:nvPr/>
        </p:nvSpPr>
        <p:spPr bwMode="auto">
          <a:xfrm>
            <a:off x="4343400" y="16764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237" name="Picture 189" descr="Icosahedr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00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39" name="Group 191"/>
          <p:cNvGrpSpPr>
            <a:grpSpLocks/>
          </p:cNvGrpSpPr>
          <p:nvPr/>
        </p:nvGrpSpPr>
        <p:grpSpPr bwMode="auto">
          <a:xfrm>
            <a:off x="4953000" y="4419600"/>
            <a:ext cx="1752600" cy="1524000"/>
            <a:chOff x="3360" y="1680"/>
            <a:chExt cx="1104" cy="960"/>
          </a:xfrm>
        </p:grpSpPr>
        <p:sp>
          <p:nvSpPr>
            <p:cNvPr id="2240" name="Oval 192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1" name="Oval 193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" name="Oval 194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" name="Oval 195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4" name="Oval 196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45" name="AutoShape 197"/>
            <p:cNvCxnSpPr>
              <a:cxnSpLocks noChangeShapeType="1"/>
              <a:stCxn id="2240" idx="6"/>
              <a:endCxn id="2244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6" name="AutoShape 198"/>
            <p:cNvCxnSpPr>
              <a:cxnSpLocks noChangeShapeType="1"/>
              <a:stCxn id="2243" idx="6"/>
              <a:endCxn id="2242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7" name="AutoShape 199"/>
            <p:cNvCxnSpPr>
              <a:cxnSpLocks noChangeShapeType="1"/>
              <a:stCxn id="2242" idx="4"/>
              <a:endCxn id="2244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8" name="AutoShape 200"/>
            <p:cNvCxnSpPr>
              <a:cxnSpLocks noChangeShapeType="1"/>
              <a:stCxn id="2243" idx="2"/>
              <a:endCxn id="2241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9" name="AutoShape 201"/>
            <p:cNvCxnSpPr>
              <a:cxnSpLocks noChangeShapeType="1"/>
              <a:stCxn id="2241" idx="4"/>
              <a:endCxn id="2240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0" name="AutoShape 202"/>
            <p:cNvCxnSpPr>
              <a:cxnSpLocks noChangeShapeType="1"/>
              <a:stCxn id="2243" idx="4"/>
              <a:endCxn id="2244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1" name="AutoShape 203"/>
            <p:cNvCxnSpPr>
              <a:cxnSpLocks noChangeShapeType="1"/>
              <a:stCxn id="2243" idx="4"/>
              <a:endCxn id="2240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2" name="AutoShape 204"/>
            <p:cNvCxnSpPr>
              <a:cxnSpLocks noChangeShapeType="1"/>
              <a:stCxn id="2241" idx="6"/>
              <a:endCxn id="2242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3" name="AutoShape 205"/>
            <p:cNvCxnSpPr>
              <a:cxnSpLocks noChangeShapeType="1"/>
              <a:stCxn id="2244" idx="1"/>
              <a:endCxn id="2241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" name="AutoShape 206"/>
            <p:cNvCxnSpPr>
              <a:cxnSpLocks noChangeShapeType="1"/>
              <a:stCxn id="2240" idx="7"/>
              <a:endCxn id="2242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" name="AutoShape 207"/>
            <p:cNvCxnSpPr>
              <a:cxnSpLocks noChangeShapeType="1"/>
              <a:stCxn id="2242" idx="6"/>
              <a:endCxn id="2242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256" name="Picture 208" descr="us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4876800" cy="304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Text Box 2"/>
          <p:cNvSpPr txBox="1">
            <a:spLocks noChangeArrowheads="1"/>
          </p:cNvSpPr>
          <p:nvPr/>
        </p:nvSpPr>
        <p:spPr bwMode="auto">
          <a:xfrm>
            <a:off x="3241675" y="457200"/>
            <a:ext cx="262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Bipartite Graphs</a:t>
            </a: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2444750" y="1371600"/>
            <a:ext cx="42703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When exactly is a graph 2-colourable?</a:t>
            </a:r>
          </a:p>
        </p:txBody>
      </p:sp>
      <p:sp>
        <p:nvSpPr>
          <p:cNvPr id="698404" name="Line 36"/>
          <p:cNvSpPr>
            <a:spLocks noChangeShapeType="1"/>
          </p:cNvSpPr>
          <p:nvPr/>
        </p:nvSpPr>
        <p:spPr bwMode="auto">
          <a:xfrm>
            <a:off x="990600" y="36576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05" name="Line 37"/>
          <p:cNvSpPr>
            <a:spLocks noChangeShapeType="1"/>
          </p:cNvSpPr>
          <p:nvPr/>
        </p:nvSpPr>
        <p:spPr bwMode="auto">
          <a:xfrm>
            <a:off x="990600" y="41910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06" name="Line 38"/>
          <p:cNvSpPr>
            <a:spLocks noChangeShapeType="1"/>
          </p:cNvSpPr>
          <p:nvPr/>
        </p:nvSpPr>
        <p:spPr bwMode="auto">
          <a:xfrm flipH="1">
            <a:off x="990600" y="4191000"/>
            <a:ext cx="3048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07" name="Line 39"/>
          <p:cNvSpPr>
            <a:spLocks noChangeShapeType="1"/>
          </p:cNvSpPr>
          <p:nvPr/>
        </p:nvSpPr>
        <p:spPr bwMode="auto">
          <a:xfrm flipH="1">
            <a:off x="990600" y="48006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08" name="Line 40"/>
          <p:cNvSpPr>
            <a:spLocks noChangeShapeType="1"/>
          </p:cNvSpPr>
          <p:nvPr/>
        </p:nvSpPr>
        <p:spPr bwMode="auto">
          <a:xfrm flipH="1">
            <a:off x="990600" y="4800600"/>
            <a:ext cx="2971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09" name="Oval 41"/>
          <p:cNvSpPr>
            <a:spLocks noChangeArrowheads="1"/>
          </p:cNvSpPr>
          <p:nvPr/>
        </p:nvSpPr>
        <p:spPr bwMode="auto">
          <a:xfrm>
            <a:off x="914400" y="47244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0" name="Oval 42"/>
          <p:cNvSpPr>
            <a:spLocks noChangeArrowheads="1"/>
          </p:cNvSpPr>
          <p:nvPr/>
        </p:nvSpPr>
        <p:spPr bwMode="auto">
          <a:xfrm>
            <a:off x="914400" y="41148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1" name="Oval 43"/>
          <p:cNvSpPr>
            <a:spLocks noChangeArrowheads="1"/>
          </p:cNvSpPr>
          <p:nvPr/>
        </p:nvSpPr>
        <p:spPr bwMode="auto">
          <a:xfrm>
            <a:off x="914400" y="35814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2" name="Oval 44"/>
          <p:cNvSpPr>
            <a:spLocks noChangeArrowheads="1"/>
          </p:cNvSpPr>
          <p:nvPr/>
        </p:nvSpPr>
        <p:spPr bwMode="auto">
          <a:xfrm>
            <a:off x="3962400" y="5334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3" name="Oval 45"/>
          <p:cNvSpPr>
            <a:spLocks noChangeArrowheads="1"/>
          </p:cNvSpPr>
          <p:nvPr/>
        </p:nvSpPr>
        <p:spPr bwMode="auto">
          <a:xfrm>
            <a:off x="3962400" y="4724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4" name="Oval 46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5" name="Oval 47"/>
          <p:cNvSpPr>
            <a:spLocks noChangeArrowheads="1"/>
          </p:cNvSpPr>
          <p:nvPr/>
        </p:nvSpPr>
        <p:spPr bwMode="auto">
          <a:xfrm>
            <a:off x="3962400" y="3581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6" name="Oval 48"/>
          <p:cNvSpPr>
            <a:spLocks noChangeArrowheads="1"/>
          </p:cNvSpPr>
          <p:nvPr/>
        </p:nvSpPr>
        <p:spPr bwMode="auto">
          <a:xfrm>
            <a:off x="914400" y="5334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7" name="Oval 49"/>
          <p:cNvSpPr>
            <a:spLocks noChangeArrowheads="1"/>
          </p:cNvSpPr>
          <p:nvPr/>
        </p:nvSpPr>
        <p:spPr bwMode="auto">
          <a:xfrm>
            <a:off x="533400" y="3276600"/>
            <a:ext cx="914400" cy="2438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8" name="Oval 50"/>
          <p:cNvSpPr>
            <a:spLocks noChangeArrowheads="1"/>
          </p:cNvSpPr>
          <p:nvPr/>
        </p:nvSpPr>
        <p:spPr bwMode="auto">
          <a:xfrm>
            <a:off x="3581400" y="3276600"/>
            <a:ext cx="914400" cy="2438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9" name="Line 51"/>
          <p:cNvSpPr>
            <a:spLocks noChangeShapeType="1"/>
          </p:cNvSpPr>
          <p:nvPr/>
        </p:nvSpPr>
        <p:spPr bwMode="auto">
          <a:xfrm>
            <a:off x="990600" y="3657600"/>
            <a:ext cx="3048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20" name="Line 52"/>
          <p:cNvSpPr>
            <a:spLocks noChangeShapeType="1"/>
          </p:cNvSpPr>
          <p:nvPr/>
        </p:nvSpPr>
        <p:spPr bwMode="auto">
          <a:xfrm>
            <a:off x="990600" y="3657600"/>
            <a:ext cx="3048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21" name="Line 53"/>
          <p:cNvSpPr>
            <a:spLocks noChangeShapeType="1"/>
          </p:cNvSpPr>
          <p:nvPr/>
        </p:nvSpPr>
        <p:spPr bwMode="auto">
          <a:xfrm flipV="1">
            <a:off x="990600" y="3657600"/>
            <a:ext cx="3048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22" name="Line 54"/>
          <p:cNvSpPr>
            <a:spLocks noChangeShapeType="1"/>
          </p:cNvSpPr>
          <p:nvPr/>
        </p:nvSpPr>
        <p:spPr bwMode="auto">
          <a:xfrm>
            <a:off x="990600" y="4191000"/>
            <a:ext cx="3048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23" name="Line 55"/>
          <p:cNvSpPr>
            <a:spLocks noChangeShapeType="1"/>
          </p:cNvSpPr>
          <p:nvPr/>
        </p:nvSpPr>
        <p:spPr bwMode="auto">
          <a:xfrm flipV="1">
            <a:off x="990600" y="3657600"/>
            <a:ext cx="3048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24" name="Line 56"/>
          <p:cNvSpPr>
            <a:spLocks noChangeShapeType="1"/>
          </p:cNvSpPr>
          <p:nvPr/>
        </p:nvSpPr>
        <p:spPr bwMode="auto">
          <a:xfrm>
            <a:off x="990600" y="4800600"/>
            <a:ext cx="3048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25" name="Line 57"/>
          <p:cNvSpPr>
            <a:spLocks noChangeShapeType="1"/>
          </p:cNvSpPr>
          <p:nvPr/>
        </p:nvSpPr>
        <p:spPr bwMode="auto">
          <a:xfrm>
            <a:off x="990600" y="5410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26" name="Text Box 58"/>
          <p:cNvSpPr txBox="1">
            <a:spLocks noChangeArrowheads="1"/>
          </p:cNvSpPr>
          <p:nvPr/>
        </p:nvSpPr>
        <p:spPr bwMode="auto">
          <a:xfrm>
            <a:off x="601663" y="2214563"/>
            <a:ext cx="3817937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a bipartite graph 2-colourable?</a:t>
            </a:r>
          </a:p>
        </p:txBody>
      </p:sp>
      <p:sp>
        <p:nvSpPr>
          <p:cNvPr id="698427" name="Text Box 59"/>
          <p:cNvSpPr txBox="1">
            <a:spLocks noChangeArrowheads="1"/>
          </p:cNvSpPr>
          <p:nvPr/>
        </p:nvSpPr>
        <p:spPr bwMode="auto">
          <a:xfrm>
            <a:off x="4953000" y="5491163"/>
            <a:ext cx="381793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a 2-colourable graph bipartite?</a:t>
            </a:r>
          </a:p>
        </p:txBody>
      </p:sp>
      <p:sp>
        <p:nvSpPr>
          <p:cNvPr id="698428" name="Oval 60"/>
          <p:cNvSpPr>
            <a:spLocks noChangeArrowheads="1"/>
          </p:cNvSpPr>
          <p:nvPr/>
        </p:nvSpPr>
        <p:spPr bwMode="auto">
          <a:xfrm>
            <a:off x="51816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29" name="Oval 61"/>
          <p:cNvSpPr>
            <a:spLocks noChangeArrowheads="1"/>
          </p:cNvSpPr>
          <p:nvPr/>
        </p:nvSpPr>
        <p:spPr bwMode="auto">
          <a:xfrm>
            <a:off x="51816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0" name="Oval 62"/>
          <p:cNvSpPr>
            <a:spLocks noChangeArrowheads="1"/>
          </p:cNvSpPr>
          <p:nvPr/>
        </p:nvSpPr>
        <p:spPr bwMode="auto">
          <a:xfrm>
            <a:off x="6096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1" name="Oval 63"/>
          <p:cNvSpPr>
            <a:spLocks noChangeArrowheads="1"/>
          </p:cNvSpPr>
          <p:nvPr/>
        </p:nvSpPr>
        <p:spPr bwMode="auto">
          <a:xfrm>
            <a:off x="60960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2" name="Oval 64"/>
          <p:cNvSpPr>
            <a:spLocks noChangeArrowheads="1"/>
          </p:cNvSpPr>
          <p:nvPr/>
        </p:nvSpPr>
        <p:spPr bwMode="auto">
          <a:xfrm>
            <a:off x="70104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3" name="Oval 65"/>
          <p:cNvSpPr>
            <a:spLocks noChangeArrowheads="1"/>
          </p:cNvSpPr>
          <p:nvPr/>
        </p:nvSpPr>
        <p:spPr bwMode="auto">
          <a:xfrm>
            <a:off x="70104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4" name="Oval 66"/>
          <p:cNvSpPr>
            <a:spLocks noChangeArrowheads="1"/>
          </p:cNvSpPr>
          <p:nvPr/>
        </p:nvSpPr>
        <p:spPr bwMode="auto">
          <a:xfrm>
            <a:off x="79248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5" name="Oval 67"/>
          <p:cNvSpPr>
            <a:spLocks noChangeArrowheads="1"/>
          </p:cNvSpPr>
          <p:nvPr/>
        </p:nvSpPr>
        <p:spPr bwMode="auto">
          <a:xfrm>
            <a:off x="79248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6" name="Line 68"/>
          <p:cNvSpPr>
            <a:spLocks noChangeShapeType="1"/>
          </p:cNvSpPr>
          <p:nvPr/>
        </p:nvSpPr>
        <p:spPr bwMode="auto">
          <a:xfrm>
            <a:off x="5257800" y="2133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37" name="Line 69"/>
          <p:cNvSpPr>
            <a:spLocks noChangeShapeType="1"/>
          </p:cNvSpPr>
          <p:nvPr/>
        </p:nvSpPr>
        <p:spPr bwMode="auto">
          <a:xfrm>
            <a:off x="5257800" y="2133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38" name="Line 70"/>
          <p:cNvSpPr>
            <a:spLocks noChangeShapeType="1"/>
          </p:cNvSpPr>
          <p:nvPr/>
        </p:nvSpPr>
        <p:spPr bwMode="auto">
          <a:xfrm>
            <a:off x="5257800" y="4876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39" name="Line 71"/>
          <p:cNvSpPr>
            <a:spLocks noChangeShapeType="1"/>
          </p:cNvSpPr>
          <p:nvPr/>
        </p:nvSpPr>
        <p:spPr bwMode="auto">
          <a:xfrm>
            <a:off x="8001000" y="2133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0" name="Line 72"/>
          <p:cNvSpPr>
            <a:spLocks noChangeShapeType="1"/>
          </p:cNvSpPr>
          <p:nvPr/>
        </p:nvSpPr>
        <p:spPr bwMode="auto">
          <a:xfrm>
            <a:off x="6172200" y="3048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1" name="Line 73"/>
          <p:cNvSpPr>
            <a:spLocks noChangeShapeType="1"/>
          </p:cNvSpPr>
          <p:nvPr/>
        </p:nvSpPr>
        <p:spPr bwMode="auto">
          <a:xfrm>
            <a:off x="61722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2" name="Line 74"/>
          <p:cNvSpPr>
            <a:spLocks noChangeShapeType="1"/>
          </p:cNvSpPr>
          <p:nvPr/>
        </p:nvSpPr>
        <p:spPr bwMode="auto">
          <a:xfrm>
            <a:off x="7086600" y="3048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3" name="Line 75"/>
          <p:cNvSpPr>
            <a:spLocks noChangeShapeType="1"/>
          </p:cNvSpPr>
          <p:nvPr/>
        </p:nvSpPr>
        <p:spPr bwMode="auto">
          <a:xfrm>
            <a:off x="61722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4" name="Line 76"/>
          <p:cNvSpPr>
            <a:spLocks noChangeShapeType="1"/>
          </p:cNvSpPr>
          <p:nvPr/>
        </p:nvSpPr>
        <p:spPr bwMode="auto">
          <a:xfrm>
            <a:off x="5257800" y="2133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5" name="Line 77"/>
          <p:cNvSpPr>
            <a:spLocks noChangeShapeType="1"/>
          </p:cNvSpPr>
          <p:nvPr/>
        </p:nvSpPr>
        <p:spPr bwMode="auto">
          <a:xfrm flipH="1">
            <a:off x="52578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6" name="Line 78"/>
          <p:cNvSpPr>
            <a:spLocks noChangeShapeType="1"/>
          </p:cNvSpPr>
          <p:nvPr/>
        </p:nvSpPr>
        <p:spPr bwMode="auto">
          <a:xfrm flipV="1">
            <a:off x="7086600" y="2133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7" name="Line 79"/>
          <p:cNvSpPr>
            <a:spLocks noChangeShapeType="1"/>
          </p:cNvSpPr>
          <p:nvPr/>
        </p:nvSpPr>
        <p:spPr bwMode="auto">
          <a:xfrm>
            <a:off x="7086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8" name="Oval 80"/>
          <p:cNvSpPr>
            <a:spLocks noChangeArrowheads="1"/>
          </p:cNvSpPr>
          <p:nvPr/>
        </p:nvSpPr>
        <p:spPr bwMode="auto">
          <a:xfrm>
            <a:off x="5181600" y="20574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49" name="Oval 81"/>
          <p:cNvSpPr>
            <a:spLocks noChangeArrowheads="1"/>
          </p:cNvSpPr>
          <p:nvPr/>
        </p:nvSpPr>
        <p:spPr bwMode="auto">
          <a:xfrm>
            <a:off x="5181600" y="4800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0" name="Oval 82"/>
          <p:cNvSpPr>
            <a:spLocks noChangeArrowheads="1"/>
          </p:cNvSpPr>
          <p:nvPr/>
        </p:nvSpPr>
        <p:spPr bwMode="auto">
          <a:xfrm>
            <a:off x="6096000" y="3886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1" name="Oval 83"/>
          <p:cNvSpPr>
            <a:spLocks noChangeArrowheads="1"/>
          </p:cNvSpPr>
          <p:nvPr/>
        </p:nvSpPr>
        <p:spPr bwMode="auto">
          <a:xfrm>
            <a:off x="60960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2" name="Oval 84"/>
          <p:cNvSpPr>
            <a:spLocks noChangeArrowheads="1"/>
          </p:cNvSpPr>
          <p:nvPr/>
        </p:nvSpPr>
        <p:spPr bwMode="auto">
          <a:xfrm>
            <a:off x="7010400" y="29718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3" name="Oval 85"/>
          <p:cNvSpPr>
            <a:spLocks noChangeArrowheads="1"/>
          </p:cNvSpPr>
          <p:nvPr/>
        </p:nvSpPr>
        <p:spPr bwMode="auto">
          <a:xfrm>
            <a:off x="70104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4" name="Oval 86"/>
          <p:cNvSpPr>
            <a:spLocks noChangeArrowheads="1"/>
          </p:cNvSpPr>
          <p:nvPr/>
        </p:nvSpPr>
        <p:spPr bwMode="auto">
          <a:xfrm>
            <a:off x="7924800" y="4800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5" name="Oval 87"/>
          <p:cNvSpPr>
            <a:spLocks noChangeArrowheads="1"/>
          </p:cNvSpPr>
          <p:nvPr/>
        </p:nvSpPr>
        <p:spPr bwMode="auto">
          <a:xfrm>
            <a:off x="7924800" y="2057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6" name="Text Box 88"/>
          <p:cNvSpPr txBox="1">
            <a:spLocks noChangeArrowheads="1"/>
          </p:cNvSpPr>
          <p:nvPr/>
        </p:nvSpPr>
        <p:spPr bwMode="auto">
          <a:xfrm>
            <a:off x="1371600" y="6172200"/>
            <a:ext cx="6375400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Fact.</a:t>
            </a:r>
            <a:r>
              <a:rPr lang="en-US" altLang="en-US"/>
              <a:t>  A graph is 2-colourable if and only if it is bipartite.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9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9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9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9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9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9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9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9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9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9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9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9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9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9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9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9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9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9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9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9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9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9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9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9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9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9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9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9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9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9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9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69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9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9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9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9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69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9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04" grpId="0" animBg="1"/>
      <p:bldP spid="698405" grpId="0" animBg="1"/>
      <p:bldP spid="698406" grpId="0" animBg="1"/>
      <p:bldP spid="698407" grpId="0" animBg="1"/>
      <p:bldP spid="698408" grpId="0" animBg="1"/>
      <p:bldP spid="698409" grpId="0" animBg="1"/>
      <p:bldP spid="698410" grpId="0" animBg="1"/>
      <p:bldP spid="698411" grpId="0" animBg="1"/>
      <p:bldP spid="698412" grpId="0" animBg="1"/>
      <p:bldP spid="698413" grpId="0" animBg="1"/>
      <p:bldP spid="698414" grpId="0" animBg="1"/>
      <p:bldP spid="698415" grpId="0" animBg="1"/>
      <p:bldP spid="698416" grpId="0" animBg="1"/>
      <p:bldP spid="698417" grpId="0" animBg="1"/>
      <p:bldP spid="698418" grpId="0" animBg="1"/>
      <p:bldP spid="698419" grpId="0" animBg="1"/>
      <p:bldP spid="698420" grpId="0" animBg="1"/>
      <p:bldP spid="698421" grpId="0" animBg="1"/>
      <p:bldP spid="698422" grpId="0" animBg="1"/>
      <p:bldP spid="698423" grpId="0" animBg="1"/>
      <p:bldP spid="698424" grpId="0" animBg="1"/>
      <p:bldP spid="698425" grpId="0" animBg="1"/>
      <p:bldP spid="698426" grpId="0" animBg="1"/>
      <p:bldP spid="698427" grpId="0" animBg="1"/>
      <p:bldP spid="698428" grpId="0" animBg="1"/>
      <p:bldP spid="698429" grpId="0" animBg="1"/>
      <p:bldP spid="698430" grpId="0" animBg="1"/>
      <p:bldP spid="698431" grpId="0" animBg="1"/>
      <p:bldP spid="698432" grpId="0" animBg="1"/>
      <p:bldP spid="698433" grpId="0" animBg="1"/>
      <p:bldP spid="698434" grpId="0" animBg="1"/>
      <p:bldP spid="698435" grpId="0" animBg="1"/>
      <p:bldP spid="698436" grpId="0" animBg="1"/>
      <p:bldP spid="698437" grpId="0" animBg="1"/>
      <p:bldP spid="698438" grpId="0" animBg="1"/>
      <p:bldP spid="698439" grpId="0" animBg="1"/>
      <p:bldP spid="698440" grpId="0" animBg="1"/>
      <p:bldP spid="698441" grpId="0" animBg="1"/>
      <p:bldP spid="698442" grpId="0" animBg="1"/>
      <p:bldP spid="698443" grpId="0" animBg="1"/>
      <p:bldP spid="698444" grpId="0" animBg="1"/>
      <p:bldP spid="698445" grpId="0" animBg="1"/>
      <p:bldP spid="698446" grpId="0" animBg="1"/>
      <p:bldP spid="698447" grpId="0" animBg="1"/>
      <p:bldP spid="698448" grpId="0" animBg="1"/>
      <p:bldP spid="698449" grpId="0" animBg="1"/>
      <p:bldP spid="698450" grpId="0" animBg="1"/>
      <p:bldP spid="698451" grpId="0" animBg="1"/>
      <p:bldP spid="698452" grpId="0" animBg="1"/>
      <p:bldP spid="698453" grpId="0" animBg="1"/>
      <p:bldP spid="698454" grpId="0" animBg="1"/>
      <p:bldP spid="698455" grpId="0" animBg="1"/>
      <p:bldP spid="6984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Text Box 2"/>
          <p:cNvSpPr txBox="1">
            <a:spLocks noChangeArrowheads="1"/>
          </p:cNvSpPr>
          <p:nvPr/>
        </p:nvSpPr>
        <p:spPr bwMode="auto">
          <a:xfrm>
            <a:off x="3241675" y="457200"/>
            <a:ext cx="262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Bipartite Graphs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2590800" y="1371600"/>
            <a:ext cx="39116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When exactly is a graph </a:t>
            </a:r>
            <a:r>
              <a:rPr lang="en-US" altLang="en-US" b="1"/>
              <a:t>bipartite</a:t>
            </a:r>
            <a:r>
              <a:rPr lang="en-US" altLang="en-US"/>
              <a:t>?</a:t>
            </a: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>
            <a:off x="2971800" y="25146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397" name="Line 5"/>
          <p:cNvSpPr>
            <a:spLocks noChangeShapeType="1"/>
          </p:cNvSpPr>
          <p:nvPr/>
        </p:nvSpPr>
        <p:spPr bwMode="auto">
          <a:xfrm>
            <a:off x="2971800" y="30480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398" name="Line 6"/>
          <p:cNvSpPr>
            <a:spLocks noChangeShapeType="1"/>
          </p:cNvSpPr>
          <p:nvPr/>
        </p:nvSpPr>
        <p:spPr bwMode="auto">
          <a:xfrm flipH="1">
            <a:off x="2971800" y="3048000"/>
            <a:ext cx="3048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399" name="Line 7"/>
          <p:cNvSpPr>
            <a:spLocks noChangeShapeType="1"/>
          </p:cNvSpPr>
          <p:nvPr/>
        </p:nvSpPr>
        <p:spPr bwMode="auto">
          <a:xfrm flipH="1">
            <a:off x="2971800" y="36576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H="1">
            <a:off x="2971800" y="3657600"/>
            <a:ext cx="2971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01" name="Oval 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2" name="Oval 10"/>
          <p:cNvSpPr>
            <a:spLocks noChangeArrowheads="1"/>
          </p:cNvSpPr>
          <p:nvPr/>
        </p:nvSpPr>
        <p:spPr bwMode="auto">
          <a:xfrm>
            <a:off x="2895600" y="29718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3" name="Oval 11"/>
          <p:cNvSpPr>
            <a:spLocks noChangeArrowheads="1"/>
          </p:cNvSpPr>
          <p:nvPr/>
        </p:nvSpPr>
        <p:spPr bwMode="auto">
          <a:xfrm>
            <a:off x="2895600" y="24384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4" name="Oval 12"/>
          <p:cNvSpPr>
            <a:spLocks noChangeArrowheads="1"/>
          </p:cNvSpPr>
          <p:nvPr/>
        </p:nvSpPr>
        <p:spPr bwMode="auto">
          <a:xfrm>
            <a:off x="5943600" y="4191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5" name="Oval 13"/>
          <p:cNvSpPr>
            <a:spLocks noChangeArrowheads="1"/>
          </p:cNvSpPr>
          <p:nvPr/>
        </p:nvSpPr>
        <p:spPr bwMode="auto">
          <a:xfrm>
            <a:off x="5943600" y="3581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6" name="Oval 14"/>
          <p:cNvSpPr>
            <a:spLocks noChangeArrowheads="1"/>
          </p:cNvSpPr>
          <p:nvPr/>
        </p:nvSpPr>
        <p:spPr bwMode="auto">
          <a:xfrm>
            <a:off x="5943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7" name="Oval 15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8" name="Oval 16"/>
          <p:cNvSpPr>
            <a:spLocks noChangeArrowheads="1"/>
          </p:cNvSpPr>
          <p:nvPr/>
        </p:nvSpPr>
        <p:spPr bwMode="auto">
          <a:xfrm>
            <a:off x="2895600" y="4191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9" name="Oval 17"/>
          <p:cNvSpPr>
            <a:spLocks noChangeArrowheads="1"/>
          </p:cNvSpPr>
          <p:nvPr/>
        </p:nvSpPr>
        <p:spPr bwMode="auto">
          <a:xfrm>
            <a:off x="2514600" y="2133600"/>
            <a:ext cx="914400" cy="2438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0" name="Oval 18"/>
          <p:cNvSpPr>
            <a:spLocks noChangeArrowheads="1"/>
          </p:cNvSpPr>
          <p:nvPr/>
        </p:nvSpPr>
        <p:spPr bwMode="auto">
          <a:xfrm>
            <a:off x="5562600" y="2133600"/>
            <a:ext cx="914400" cy="2438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1" name="Line 19"/>
          <p:cNvSpPr>
            <a:spLocks noChangeShapeType="1"/>
          </p:cNvSpPr>
          <p:nvPr/>
        </p:nvSpPr>
        <p:spPr bwMode="auto">
          <a:xfrm>
            <a:off x="2971800" y="2514600"/>
            <a:ext cx="3048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>
            <a:off x="2971800" y="2514600"/>
            <a:ext cx="3048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 flipV="1">
            <a:off x="2971800" y="2514600"/>
            <a:ext cx="3048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>
            <a:off x="2971800" y="3048000"/>
            <a:ext cx="3048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15" name="Line 23"/>
          <p:cNvSpPr>
            <a:spLocks noChangeShapeType="1"/>
          </p:cNvSpPr>
          <p:nvPr/>
        </p:nvSpPr>
        <p:spPr bwMode="auto">
          <a:xfrm flipV="1">
            <a:off x="2971800" y="2514600"/>
            <a:ext cx="3048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2971800" y="3657600"/>
            <a:ext cx="3048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17" name="Line 25"/>
          <p:cNvSpPr>
            <a:spLocks noChangeShapeType="1"/>
          </p:cNvSpPr>
          <p:nvPr/>
        </p:nvSpPr>
        <p:spPr bwMode="auto">
          <a:xfrm>
            <a:off x="2971800" y="4267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18" name="Text Box 26"/>
          <p:cNvSpPr txBox="1">
            <a:spLocks noChangeArrowheads="1"/>
          </p:cNvSpPr>
          <p:nvPr/>
        </p:nvSpPr>
        <p:spPr bwMode="auto">
          <a:xfrm>
            <a:off x="2339975" y="4876800"/>
            <a:ext cx="43656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a bipartite graph has an odd cycle?</a:t>
            </a: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1371600" y="5567363"/>
            <a:ext cx="64325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a graph does not have an odd cycle, then it is bipartite?</a:t>
            </a:r>
          </a:p>
        </p:txBody>
      </p:sp>
      <p:sp>
        <p:nvSpPr>
          <p:cNvPr id="699449" name="Text Box 57"/>
          <p:cNvSpPr txBox="1">
            <a:spLocks noChangeArrowheads="1"/>
          </p:cNvSpPr>
          <p:nvPr/>
        </p:nvSpPr>
        <p:spPr bwMode="auto">
          <a:xfrm>
            <a:off x="7010400" y="4891088"/>
            <a:ext cx="54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18" grpId="0" animBg="1"/>
      <p:bldP spid="699419" grpId="0" animBg="1"/>
      <p:bldP spid="6994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Text Box 2"/>
          <p:cNvSpPr txBox="1">
            <a:spLocks noChangeArrowheads="1"/>
          </p:cNvSpPr>
          <p:nvPr/>
        </p:nvSpPr>
        <p:spPr bwMode="auto">
          <a:xfrm>
            <a:off x="3241675" y="457200"/>
            <a:ext cx="262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Bipartite Graphs</a:t>
            </a:r>
          </a:p>
        </p:txBody>
      </p:sp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2590800" y="1371600"/>
            <a:ext cx="39116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When exactly is a graph </a:t>
            </a:r>
            <a:r>
              <a:rPr lang="en-US" altLang="en-US" b="1"/>
              <a:t>bipartite</a:t>
            </a:r>
            <a:r>
              <a:rPr lang="en-US" altLang="en-US"/>
              <a:t>?</a:t>
            </a:r>
          </a:p>
        </p:txBody>
      </p:sp>
      <p:sp>
        <p:nvSpPr>
          <p:cNvPr id="700443" name="Text Box 27"/>
          <p:cNvSpPr txBox="1">
            <a:spLocks noChangeArrowheads="1"/>
          </p:cNvSpPr>
          <p:nvPr/>
        </p:nvSpPr>
        <p:spPr bwMode="auto">
          <a:xfrm>
            <a:off x="1371600" y="5567363"/>
            <a:ext cx="64325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a graph does not have an odd cycle, then it is bipartite?</a:t>
            </a:r>
          </a:p>
        </p:txBody>
      </p:sp>
      <p:sp>
        <p:nvSpPr>
          <p:cNvPr id="700445" name="Oval 2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46" name="Oval 30"/>
          <p:cNvSpPr>
            <a:spLocks noChangeArrowheads="1"/>
          </p:cNvSpPr>
          <p:nvPr/>
        </p:nvSpPr>
        <p:spPr bwMode="auto">
          <a:xfrm>
            <a:off x="838200" y="3581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47" name="Oval 31"/>
          <p:cNvSpPr>
            <a:spLocks noChangeArrowheads="1"/>
          </p:cNvSpPr>
          <p:nvPr/>
        </p:nvSpPr>
        <p:spPr bwMode="auto">
          <a:xfrm>
            <a:off x="2667000" y="3581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48" name="Oval 32"/>
          <p:cNvSpPr>
            <a:spLocks noChangeArrowheads="1"/>
          </p:cNvSpPr>
          <p:nvPr/>
        </p:nvSpPr>
        <p:spPr bwMode="auto">
          <a:xfrm>
            <a:off x="3581400" y="3581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49" name="Oval 33"/>
          <p:cNvSpPr>
            <a:spLocks noChangeArrowheads="1"/>
          </p:cNvSpPr>
          <p:nvPr/>
        </p:nvSpPr>
        <p:spPr bwMode="auto">
          <a:xfrm>
            <a:off x="4495800" y="3581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51" name="Oval 35"/>
          <p:cNvSpPr>
            <a:spLocks noChangeArrowheads="1"/>
          </p:cNvSpPr>
          <p:nvPr/>
        </p:nvSpPr>
        <p:spPr bwMode="auto">
          <a:xfrm>
            <a:off x="1752600" y="3581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52" name="Line 36"/>
          <p:cNvSpPr>
            <a:spLocks noChangeShapeType="1"/>
          </p:cNvSpPr>
          <p:nvPr/>
        </p:nvSpPr>
        <p:spPr bwMode="auto">
          <a:xfrm>
            <a:off x="914400" y="36576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53" name="Line 37"/>
          <p:cNvSpPr>
            <a:spLocks noChangeShapeType="1"/>
          </p:cNvSpPr>
          <p:nvPr/>
        </p:nvSpPr>
        <p:spPr bwMode="auto">
          <a:xfrm>
            <a:off x="1828800" y="3657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54" name="Line 38"/>
          <p:cNvSpPr>
            <a:spLocks noChangeShapeType="1"/>
          </p:cNvSpPr>
          <p:nvPr/>
        </p:nvSpPr>
        <p:spPr bwMode="auto">
          <a:xfrm>
            <a:off x="2743200" y="365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55" name="Line 39"/>
          <p:cNvSpPr>
            <a:spLocks noChangeShapeType="1"/>
          </p:cNvSpPr>
          <p:nvPr/>
        </p:nvSpPr>
        <p:spPr bwMode="auto">
          <a:xfrm flipV="1">
            <a:off x="2743200" y="3657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56" name="Line 40"/>
          <p:cNvSpPr>
            <a:spLocks noChangeShapeType="1"/>
          </p:cNvSpPr>
          <p:nvPr/>
        </p:nvSpPr>
        <p:spPr bwMode="auto">
          <a:xfrm flipV="1">
            <a:off x="2743200" y="36576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57" name="Text Box 41"/>
          <p:cNvSpPr txBox="1">
            <a:spLocks noChangeArrowheads="1"/>
          </p:cNvSpPr>
          <p:nvPr/>
        </p:nvSpPr>
        <p:spPr bwMode="auto">
          <a:xfrm>
            <a:off x="5105400" y="2133600"/>
            <a:ext cx="381000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Clr>
                <a:schemeClr val="accent2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The idea is like colouring a tree.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Pick a vertex v, colour it </a:t>
            </a:r>
            <a:r>
              <a:rPr lang="en-US" altLang="en-US">
                <a:solidFill>
                  <a:srgbClr val="A50021"/>
                </a:solidFill>
                <a:latin typeface="Comic Sans MS" pitchFamily="66" charset="0"/>
              </a:rPr>
              <a:t>red</a:t>
            </a:r>
            <a:r>
              <a:rPr lang="en-US" altLang="en-US">
                <a:latin typeface="Comic Sans MS" pitchFamily="66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Colour all its neighbour </a:t>
            </a:r>
            <a:r>
              <a:rPr lang="en-US" altLang="en-US">
                <a:solidFill>
                  <a:srgbClr val="008000"/>
                </a:solidFill>
                <a:latin typeface="Comic Sans MS" pitchFamily="66" charset="0"/>
              </a:rPr>
              <a:t>green</a:t>
            </a:r>
            <a:r>
              <a:rPr lang="en-US" altLang="en-US">
                <a:latin typeface="Comic Sans MS" pitchFamily="66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Colour all neighbours of </a:t>
            </a:r>
            <a:r>
              <a:rPr lang="en-US" altLang="en-US">
                <a:solidFill>
                  <a:srgbClr val="008000"/>
                </a:solidFill>
                <a:latin typeface="Comic Sans MS" pitchFamily="66" charset="0"/>
              </a:rPr>
              <a:t>green</a:t>
            </a:r>
            <a:r>
              <a:rPr lang="en-US" altLang="en-US">
                <a:latin typeface="Comic Sans MS" pitchFamily="66" charset="0"/>
              </a:rPr>
              <a:t> vertices </a:t>
            </a:r>
            <a:r>
              <a:rPr lang="en-US" altLang="en-US">
                <a:solidFill>
                  <a:srgbClr val="A50021"/>
                </a:solidFill>
                <a:latin typeface="Comic Sans MS" pitchFamily="66" charset="0"/>
              </a:rPr>
              <a:t>red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Repeat until all vertices are coloured.</a:t>
            </a:r>
          </a:p>
        </p:txBody>
      </p:sp>
      <p:sp>
        <p:nvSpPr>
          <p:cNvPr id="700458" name="Line 42"/>
          <p:cNvSpPr>
            <a:spLocks noChangeShapeType="1"/>
          </p:cNvSpPr>
          <p:nvPr/>
        </p:nvSpPr>
        <p:spPr bwMode="auto">
          <a:xfrm>
            <a:off x="9144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59" name="Line 43"/>
          <p:cNvSpPr>
            <a:spLocks noChangeShapeType="1"/>
          </p:cNvSpPr>
          <p:nvPr/>
        </p:nvSpPr>
        <p:spPr bwMode="auto">
          <a:xfrm>
            <a:off x="27432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60" name="AutoShape 44"/>
          <p:cNvSpPr>
            <a:spLocks noChangeArrowheads="1"/>
          </p:cNvSpPr>
          <p:nvPr/>
        </p:nvSpPr>
        <p:spPr bwMode="auto">
          <a:xfrm>
            <a:off x="228600" y="4724400"/>
            <a:ext cx="4343400" cy="457200"/>
          </a:xfrm>
          <a:prstGeom prst="wedgeRoundRectCallout">
            <a:avLst>
              <a:gd name="adj1" fmla="val -22074"/>
              <a:gd name="adj2" fmla="val -26145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No such edge because no triangle</a:t>
            </a:r>
          </a:p>
        </p:txBody>
      </p:sp>
      <p:sp>
        <p:nvSpPr>
          <p:cNvPr id="700461" name="Oval 45"/>
          <p:cNvSpPr>
            <a:spLocks noChangeArrowheads="1"/>
          </p:cNvSpPr>
          <p:nvPr/>
        </p:nvSpPr>
        <p:spPr bwMode="auto">
          <a:xfrm>
            <a:off x="914400" y="2895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2" name="Oval 46"/>
          <p:cNvSpPr>
            <a:spLocks noChangeArrowheads="1"/>
          </p:cNvSpPr>
          <p:nvPr/>
        </p:nvSpPr>
        <p:spPr bwMode="auto">
          <a:xfrm>
            <a:off x="1752600" y="2895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3" name="Oval 47"/>
          <p:cNvSpPr>
            <a:spLocks noChangeArrowheads="1"/>
          </p:cNvSpPr>
          <p:nvPr/>
        </p:nvSpPr>
        <p:spPr bwMode="auto">
          <a:xfrm>
            <a:off x="2438400" y="2895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4" name="Oval 48"/>
          <p:cNvSpPr>
            <a:spLocks noChangeArrowheads="1"/>
          </p:cNvSpPr>
          <p:nvPr/>
        </p:nvSpPr>
        <p:spPr bwMode="auto">
          <a:xfrm>
            <a:off x="3200400" y="2895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5" name="Oval 49"/>
          <p:cNvSpPr>
            <a:spLocks noChangeArrowheads="1"/>
          </p:cNvSpPr>
          <p:nvPr/>
        </p:nvSpPr>
        <p:spPr bwMode="auto">
          <a:xfrm>
            <a:off x="3886200" y="2895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6" name="Oval 50"/>
          <p:cNvSpPr>
            <a:spLocks noChangeArrowheads="1"/>
          </p:cNvSpPr>
          <p:nvPr/>
        </p:nvSpPr>
        <p:spPr bwMode="auto">
          <a:xfrm>
            <a:off x="4572000" y="2895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8" name="Line 52"/>
          <p:cNvSpPr>
            <a:spLocks noChangeShapeType="1"/>
          </p:cNvSpPr>
          <p:nvPr/>
        </p:nvSpPr>
        <p:spPr bwMode="auto">
          <a:xfrm flipV="1">
            <a:off x="914400" y="2971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69" name="Line 53"/>
          <p:cNvSpPr>
            <a:spLocks noChangeShapeType="1"/>
          </p:cNvSpPr>
          <p:nvPr/>
        </p:nvSpPr>
        <p:spPr bwMode="auto">
          <a:xfrm>
            <a:off x="990600" y="29718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0" name="Line 54"/>
          <p:cNvSpPr>
            <a:spLocks noChangeShapeType="1"/>
          </p:cNvSpPr>
          <p:nvPr/>
        </p:nvSpPr>
        <p:spPr bwMode="auto">
          <a:xfrm flipV="1">
            <a:off x="914400" y="29718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1" name="Line 55"/>
          <p:cNvSpPr>
            <a:spLocks noChangeShapeType="1"/>
          </p:cNvSpPr>
          <p:nvPr/>
        </p:nvSpPr>
        <p:spPr bwMode="auto">
          <a:xfrm flipV="1"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2" name="Line 56"/>
          <p:cNvSpPr>
            <a:spLocks noChangeShapeType="1"/>
          </p:cNvSpPr>
          <p:nvPr/>
        </p:nvSpPr>
        <p:spPr bwMode="auto">
          <a:xfrm flipH="1" flipV="1">
            <a:off x="2514600" y="2971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3" name="Line 57"/>
          <p:cNvSpPr>
            <a:spLocks noChangeShapeType="1"/>
          </p:cNvSpPr>
          <p:nvPr/>
        </p:nvSpPr>
        <p:spPr bwMode="auto">
          <a:xfrm flipV="1">
            <a:off x="2743200" y="2971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4" name="Line 58"/>
          <p:cNvSpPr>
            <a:spLocks noChangeShapeType="1"/>
          </p:cNvSpPr>
          <p:nvPr/>
        </p:nvSpPr>
        <p:spPr bwMode="auto">
          <a:xfrm flipV="1">
            <a:off x="3657600" y="2971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5" name="Line 59"/>
          <p:cNvSpPr>
            <a:spLocks noChangeShapeType="1"/>
          </p:cNvSpPr>
          <p:nvPr/>
        </p:nvSpPr>
        <p:spPr bwMode="auto">
          <a:xfrm flipH="1" flipV="1">
            <a:off x="2514600" y="2971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6" name="Line 60"/>
          <p:cNvSpPr>
            <a:spLocks noChangeShapeType="1"/>
          </p:cNvSpPr>
          <p:nvPr/>
        </p:nvSpPr>
        <p:spPr bwMode="auto">
          <a:xfrm flipH="1" flipV="1">
            <a:off x="3962400" y="2971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7" name="Line 61"/>
          <p:cNvSpPr>
            <a:spLocks noChangeShapeType="1"/>
          </p:cNvSpPr>
          <p:nvPr/>
        </p:nvSpPr>
        <p:spPr bwMode="auto">
          <a:xfrm flipV="1">
            <a:off x="4572000" y="2971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8" name="Line 62"/>
          <p:cNvSpPr>
            <a:spLocks noChangeShapeType="1"/>
          </p:cNvSpPr>
          <p:nvPr/>
        </p:nvSpPr>
        <p:spPr bwMode="auto">
          <a:xfrm flipV="1">
            <a:off x="3657600" y="29718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9" name="Text Box 63"/>
          <p:cNvSpPr txBox="1">
            <a:spLocks noChangeArrowheads="1"/>
          </p:cNvSpPr>
          <p:nvPr/>
        </p:nvSpPr>
        <p:spPr bwMode="auto">
          <a:xfrm>
            <a:off x="1066800" y="6172200"/>
            <a:ext cx="7010400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Theorem.</a:t>
            </a:r>
            <a:r>
              <a:rPr lang="en-US" altLang="en-US"/>
              <a:t>  A graph is bipartite if and only if it has no odd cycle.</a:t>
            </a:r>
          </a:p>
        </p:txBody>
      </p:sp>
      <p:sp>
        <p:nvSpPr>
          <p:cNvPr id="700480" name="Line 64"/>
          <p:cNvSpPr>
            <a:spLocks noChangeShapeType="1"/>
          </p:cNvSpPr>
          <p:nvPr/>
        </p:nvSpPr>
        <p:spPr bwMode="auto">
          <a:xfrm>
            <a:off x="32766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81" name="Line 65"/>
          <p:cNvSpPr>
            <a:spLocks noChangeShapeType="1"/>
          </p:cNvSpPr>
          <p:nvPr/>
        </p:nvSpPr>
        <p:spPr bwMode="auto">
          <a:xfrm flipH="1">
            <a:off x="9906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82" name="AutoShape 66"/>
          <p:cNvSpPr>
            <a:spLocks noChangeArrowheads="1"/>
          </p:cNvSpPr>
          <p:nvPr/>
        </p:nvSpPr>
        <p:spPr bwMode="auto">
          <a:xfrm>
            <a:off x="381000" y="1981200"/>
            <a:ext cx="4343400" cy="457200"/>
          </a:xfrm>
          <a:prstGeom prst="wedgeRoundRectCallout">
            <a:avLst>
              <a:gd name="adj1" fmla="val -26278"/>
              <a:gd name="adj2" fmla="val 12881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No such edge because no 5-cycle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0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0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0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0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0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0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0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0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0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0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0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0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0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0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0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0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0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0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0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0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0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0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0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0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0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0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0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00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0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45" grpId="0" animBg="1"/>
      <p:bldP spid="700446" grpId="0" animBg="1"/>
      <p:bldP spid="700447" grpId="0" animBg="1"/>
      <p:bldP spid="700448" grpId="0" animBg="1"/>
      <p:bldP spid="700449" grpId="0" animBg="1"/>
      <p:bldP spid="700451" grpId="0" animBg="1"/>
      <p:bldP spid="700452" grpId="0" animBg="1"/>
      <p:bldP spid="700453" grpId="0" animBg="1"/>
      <p:bldP spid="700454" grpId="0" animBg="1"/>
      <p:bldP spid="700455" grpId="0" animBg="1"/>
      <p:bldP spid="700456" grpId="0" animBg="1"/>
      <p:bldP spid="700458" grpId="0" animBg="1"/>
      <p:bldP spid="700459" grpId="0" animBg="1"/>
      <p:bldP spid="700460" grpId="0" animBg="1"/>
      <p:bldP spid="700461" grpId="0" animBg="1"/>
      <p:bldP spid="700462" grpId="0" animBg="1"/>
      <p:bldP spid="700463" grpId="0" animBg="1"/>
      <p:bldP spid="700464" grpId="0" animBg="1"/>
      <p:bldP spid="700465" grpId="0" animBg="1"/>
      <p:bldP spid="700466" grpId="0" animBg="1"/>
      <p:bldP spid="700468" grpId="0" animBg="1"/>
      <p:bldP spid="700469" grpId="0" animBg="1"/>
      <p:bldP spid="700470" grpId="0" animBg="1"/>
      <p:bldP spid="700471" grpId="0" animBg="1"/>
      <p:bldP spid="700472" grpId="0" animBg="1"/>
      <p:bldP spid="700473" grpId="0" animBg="1"/>
      <p:bldP spid="700474" grpId="0" animBg="1"/>
      <p:bldP spid="700475" grpId="0" animBg="1"/>
      <p:bldP spid="700476" grpId="0" animBg="1"/>
      <p:bldP spid="700477" grpId="0" animBg="1"/>
      <p:bldP spid="700478" grpId="0" animBg="1"/>
      <p:bldP spid="700479" grpId="0" animBg="1"/>
      <p:bldP spid="700480" grpId="0" animBg="1"/>
      <p:bldP spid="700481" grpId="0" animBg="1"/>
      <p:bldP spid="7004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Text Box 2"/>
          <p:cNvSpPr txBox="1">
            <a:spLocks noChangeArrowheads="1"/>
          </p:cNvSpPr>
          <p:nvPr/>
        </p:nvSpPr>
        <p:spPr bwMode="auto">
          <a:xfrm>
            <a:off x="3100388" y="457200"/>
            <a:ext cx="2919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Chromatic Number</a:t>
            </a:r>
          </a:p>
        </p:txBody>
      </p:sp>
      <p:sp>
        <p:nvSpPr>
          <p:cNvPr id="691203" name="Text Box 3"/>
          <p:cNvSpPr txBox="1">
            <a:spLocks noChangeArrowheads="1"/>
          </p:cNvSpPr>
          <p:nvPr/>
        </p:nvSpPr>
        <p:spPr bwMode="auto">
          <a:xfrm>
            <a:off x="1524000" y="5338763"/>
            <a:ext cx="35020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graphs are 3-colourable?</a:t>
            </a:r>
          </a:p>
        </p:txBody>
      </p:sp>
      <p:sp>
        <p:nvSpPr>
          <p:cNvPr id="691204" name="Text Box 4"/>
          <p:cNvSpPr txBox="1">
            <a:spLocks noChangeArrowheads="1"/>
          </p:cNvSpPr>
          <p:nvPr/>
        </p:nvSpPr>
        <p:spPr bwMode="auto">
          <a:xfrm>
            <a:off x="1524000" y="6034088"/>
            <a:ext cx="4371975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 one knows a good characterization…</a:t>
            </a:r>
          </a:p>
        </p:txBody>
      </p:sp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1527175" y="1447800"/>
            <a:ext cx="602615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do we estimate the chromatic number of a graph?</a:t>
            </a: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1316038" y="2209800"/>
            <a:ext cx="470376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there is a complete subgraph of size k,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then we need at least k colours?</a:t>
            </a:r>
          </a:p>
        </p:txBody>
      </p:sp>
      <p:sp>
        <p:nvSpPr>
          <p:cNvPr id="691207" name="Text Box 7"/>
          <p:cNvSpPr txBox="1">
            <a:spLocks noChangeArrowheads="1"/>
          </p:cNvSpPr>
          <p:nvPr/>
        </p:nvSpPr>
        <p:spPr bwMode="auto">
          <a:xfrm>
            <a:off x="5126038" y="2605088"/>
            <a:ext cx="630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91208" name="Text Box 8"/>
          <p:cNvSpPr txBox="1">
            <a:spLocks noChangeArrowheads="1"/>
          </p:cNvSpPr>
          <p:nvPr/>
        </p:nvSpPr>
        <p:spPr bwMode="auto">
          <a:xfrm>
            <a:off x="3279775" y="3352800"/>
            <a:ext cx="25209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the converse true?</a:t>
            </a:r>
          </a:p>
        </p:txBody>
      </p:sp>
      <p:sp>
        <p:nvSpPr>
          <p:cNvPr id="691209" name="Text Box 9"/>
          <p:cNvSpPr txBox="1">
            <a:spLocks noChangeArrowheads="1"/>
          </p:cNvSpPr>
          <p:nvPr/>
        </p:nvSpPr>
        <p:spPr bwMode="auto">
          <a:xfrm>
            <a:off x="1066800" y="4021138"/>
            <a:ext cx="521493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a graph has no complete subgraph of size 4,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then we can colour it using 4 colours?</a:t>
            </a:r>
          </a:p>
        </p:txBody>
      </p:sp>
      <p:grpSp>
        <p:nvGrpSpPr>
          <p:cNvPr id="691210" name="Group 10"/>
          <p:cNvGrpSpPr>
            <a:grpSpLocks/>
          </p:cNvGrpSpPr>
          <p:nvPr/>
        </p:nvGrpSpPr>
        <p:grpSpPr bwMode="auto">
          <a:xfrm>
            <a:off x="6629400" y="3962400"/>
            <a:ext cx="1752600" cy="1524000"/>
            <a:chOff x="3264" y="1632"/>
            <a:chExt cx="1104" cy="960"/>
          </a:xfrm>
        </p:grpSpPr>
        <p:sp>
          <p:nvSpPr>
            <p:cNvPr id="691211" name="Oval 11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2" name="Oval 12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3" name="Oval 13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4" name="Oval 14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5" name="Oval 15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1216" name="AutoShape 16"/>
            <p:cNvCxnSpPr>
              <a:cxnSpLocks noChangeShapeType="1"/>
              <a:stCxn id="691211" idx="6"/>
              <a:endCxn id="691215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17" name="AutoShape 17"/>
            <p:cNvCxnSpPr>
              <a:cxnSpLocks noChangeShapeType="1"/>
              <a:stCxn id="691214" idx="6"/>
              <a:endCxn id="691213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18" name="AutoShape 18"/>
            <p:cNvCxnSpPr>
              <a:cxnSpLocks noChangeShapeType="1"/>
              <a:stCxn id="691213" idx="4"/>
              <a:endCxn id="691215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19" name="AutoShape 19"/>
            <p:cNvCxnSpPr>
              <a:cxnSpLocks noChangeShapeType="1"/>
              <a:stCxn id="691214" idx="2"/>
              <a:endCxn id="691212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20" name="AutoShape 20"/>
            <p:cNvCxnSpPr>
              <a:cxnSpLocks noChangeShapeType="1"/>
              <a:stCxn id="691212" idx="4"/>
              <a:endCxn id="691211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1221" name="Oval 21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1222" name="AutoShape 22"/>
            <p:cNvCxnSpPr>
              <a:cxnSpLocks noChangeShapeType="1"/>
              <a:stCxn id="691214" idx="4"/>
              <a:endCxn id="691221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23" name="AutoShape 23"/>
            <p:cNvCxnSpPr>
              <a:cxnSpLocks noChangeShapeType="1"/>
              <a:stCxn id="691221" idx="6"/>
              <a:endCxn id="691213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24" name="AutoShape 24"/>
            <p:cNvCxnSpPr>
              <a:cxnSpLocks noChangeShapeType="1"/>
              <a:stCxn id="691221" idx="5"/>
              <a:endCxn id="691215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25" name="AutoShape 25"/>
            <p:cNvCxnSpPr>
              <a:cxnSpLocks noChangeShapeType="1"/>
              <a:stCxn id="691221" idx="3"/>
              <a:endCxn id="691211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26" name="AutoShape 26"/>
            <p:cNvCxnSpPr>
              <a:cxnSpLocks noChangeShapeType="1"/>
              <a:stCxn id="691221" idx="2"/>
              <a:endCxn id="691212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1227" name="Text Box 27"/>
          <p:cNvSpPr txBox="1">
            <a:spLocks noChangeArrowheads="1"/>
          </p:cNvSpPr>
          <p:nvPr/>
        </p:nvSpPr>
        <p:spPr bwMode="auto">
          <a:xfrm>
            <a:off x="5334000" y="44196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grpSp>
        <p:nvGrpSpPr>
          <p:cNvPr id="691228" name="Group 28"/>
          <p:cNvGrpSpPr>
            <a:grpSpLocks/>
          </p:cNvGrpSpPr>
          <p:nvPr/>
        </p:nvGrpSpPr>
        <p:grpSpPr bwMode="auto">
          <a:xfrm>
            <a:off x="6629400" y="2057400"/>
            <a:ext cx="1752600" cy="1524000"/>
            <a:chOff x="3360" y="1680"/>
            <a:chExt cx="1104" cy="960"/>
          </a:xfrm>
        </p:grpSpPr>
        <p:sp>
          <p:nvSpPr>
            <p:cNvPr id="691229" name="Oval 29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30" name="Oval 30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31" name="Oval 31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32" name="Oval 32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33" name="Oval 33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1234" name="AutoShape 34"/>
            <p:cNvCxnSpPr>
              <a:cxnSpLocks noChangeShapeType="1"/>
              <a:stCxn id="691229" idx="6"/>
              <a:endCxn id="691233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35" name="AutoShape 35"/>
            <p:cNvCxnSpPr>
              <a:cxnSpLocks noChangeShapeType="1"/>
              <a:stCxn id="691232" idx="6"/>
              <a:endCxn id="691231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36" name="AutoShape 36"/>
            <p:cNvCxnSpPr>
              <a:cxnSpLocks noChangeShapeType="1"/>
              <a:stCxn id="691231" idx="4"/>
              <a:endCxn id="691233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37" name="AutoShape 37"/>
            <p:cNvCxnSpPr>
              <a:cxnSpLocks noChangeShapeType="1"/>
              <a:stCxn id="691232" idx="2"/>
              <a:endCxn id="691230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38" name="AutoShape 38"/>
            <p:cNvCxnSpPr>
              <a:cxnSpLocks noChangeShapeType="1"/>
              <a:stCxn id="691230" idx="4"/>
              <a:endCxn id="691229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39" name="AutoShape 39"/>
            <p:cNvCxnSpPr>
              <a:cxnSpLocks noChangeShapeType="1"/>
              <a:stCxn id="691232" idx="4"/>
              <a:endCxn id="691233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40" name="AutoShape 40"/>
            <p:cNvCxnSpPr>
              <a:cxnSpLocks noChangeShapeType="1"/>
              <a:stCxn id="691232" idx="4"/>
              <a:endCxn id="691229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41" name="AutoShape 41"/>
            <p:cNvCxnSpPr>
              <a:cxnSpLocks noChangeShapeType="1"/>
              <a:stCxn id="691230" idx="6"/>
              <a:endCxn id="691231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42" name="AutoShape 42"/>
            <p:cNvCxnSpPr>
              <a:cxnSpLocks noChangeShapeType="1"/>
              <a:stCxn id="691233" idx="1"/>
              <a:endCxn id="691230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43" name="AutoShape 43"/>
            <p:cNvCxnSpPr>
              <a:cxnSpLocks noChangeShapeType="1"/>
              <a:stCxn id="691229" idx="7"/>
              <a:endCxn id="691231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44" name="AutoShape 44"/>
            <p:cNvCxnSpPr>
              <a:cxnSpLocks noChangeShapeType="1"/>
              <a:stCxn id="691231" idx="6"/>
              <a:endCxn id="691231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9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9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9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animBg="1"/>
      <p:bldP spid="691204" grpId="0" animBg="1"/>
      <p:bldP spid="691206" grpId="0"/>
      <p:bldP spid="691207" grpId="0"/>
      <p:bldP spid="691208" grpId="0" animBg="1"/>
      <p:bldP spid="691209" grpId="0"/>
      <p:bldP spid="6912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3632200" y="2286000"/>
            <a:ext cx="1879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 coloring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Applications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Planar graphs</a:t>
            </a:r>
          </a:p>
        </p:txBody>
      </p:sp>
    </p:spTree>
    <p:extLst>
      <p:ext uri="{BB962C8B-B14F-4D97-AF65-F5344CB8AC3E}">
        <p14:creationId xmlns:p14="http://schemas.microsoft.com/office/powerpoint/2010/main" val="32906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Text Box 2"/>
          <p:cNvSpPr txBox="1">
            <a:spLocks noChangeArrowheads="1"/>
          </p:cNvSpPr>
          <p:nvPr/>
        </p:nvSpPr>
        <p:spPr bwMode="auto">
          <a:xfrm>
            <a:off x="3571875" y="457200"/>
            <a:ext cx="199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Flight Gates</a:t>
            </a:r>
          </a:p>
        </p:txBody>
      </p:sp>
      <p:pic>
        <p:nvPicPr>
          <p:cNvPr id="710659" name="Picture 3" descr="j03209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9388"/>
            <a:ext cx="3276600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4400550" y="1600200"/>
            <a:ext cx="43624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flights need gates, but times overlap.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how many 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gates needed?</a:t>
            </a: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2590800" y="3200400"/>
            <a:ext cx="60325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endParaRPr kumimoji="0" lang="en-US" altLang="en-US"/>
          </a:p>
          <a:p>
            <a:pPr algn="r"/>
            <a:r>
              <a:rPr kumimoji="0" lang="en-US" altLang="en-US"/>
              <a:t>122</a:t>
            </a:r>
          </a:p>
          <a:p>
            <a:pPr algn="r"/>
            <a:endParaRPr kumimoji="0" lang="en-US" altLang="en-US"/>
          </a:p>
          <a:p>
            <a:pPr algn="r"/>
            <a:r>
              <a:rPr kumimoji="0" lang="en-US" altLang="en-US"/>
              <a:t>145</a:t>
            </a:r>
          </a:p>
          <a:p>
            <a:pPr algn="r"/>
            <a:r>
              <a:rPr kumimoji="0" lang="en-US" altLang="en-US"/>
              <a:t> </a:t>
            </a:r>
          </a:p>
          <a:p>
            <a:pPr algn="r"/>
            <a:r>
              <a:rPr kumimoji="0" lang="en-US" altLang="en-US"/>
              <a:t> 67</a:t>
            </a:r>
          </a:p>
          <a:p>
            <a:pPr algn="r"/>
            <a:endParaRPr kumimoji="0" lang="en-US" altLang="en-US"/>
          </a:p>
          <a:p>
            <a:pPr algn="r"/>
            <a:r>
              <a:rPr kumimoji="0" lang="en-US" altLang="en-US"/>
              <a:t>257</a:t>
            </a:r>
          </a:p>
          <a:p>
            <a:pPr algn="r"/>
            <a:endParaRPr kumimoji="0" lang="en-US" altLang="en-US"/>
          </a:p>
          <a:p>
            <a:pPr algn="r"/>
            <a:r>
              <a:rPr kumimoji="0" lang="en-US" altLang="en-US"/>
              <a:t>306</a:t>
            </a:r>
          </a:p>
          <a:p>
            <a:pPr algn="r"/>
            <a:endParaRPr kumimoji="0" lang="en-US" altLang="en-US"/>
          </a:p>
          <a:p>
            <a:pPr algn="r"/>
            <a:r>
              <a:rPr kumimoji="0" lang="en-US" altLang="en-US"/>
              <a:t>  99</a:t>
            </a:r>
          </a:p>
        </p:txBody>
      </p:sp>
      <p:sp>
        <p:nvSpPr>
          <p:cNvPr id="710662" name="Rectangle 6"/>
          <p:cNvSpPr>
            <a:spLocks noChangeArrowheads="1"/>
          </p:cNvSpPr>
          <p:nvPr/>
        </p:nvSpPr>
        <p:spPr bwMode="auto">
          <a:xfrm>
            <a:off x="3317875" y="3429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3" name="Rectangle 7"/>
          <p:cNvSpPr>
            <a:spLocks noChangeArrowheads="1"/>
          </p:cNvSpPr>
          <p:nvPr/>
        </p:nvSpPr>
        <p:spPr bwMode="auto">
          <a:xfrm>
            <a:off x="3317875" y="3962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3317875" y="4495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3317875" y="5029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6" name="Rectangle 10"/>
          <p:cNvSpPr>
            <a:spLocks noChangeArrowheads="1"/>
          </p:cNvSpPr>
          <p:nvPr/>
        </p:nvSpPr>
        <p:spPr bwMode="auto">
          <a:xfrm>
            <a:off x="3317875" y="5562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7" name="Rectangle 11"/>
          <p:cNvSpPr>
            <a:spLocks noChangeArrowheads="1"/>
          </p:cNvSpPr>
          <p:nvPr/>
        </p:nvSpPr>
        <p:spPr bwMode="auto">
          <a:xfrm>
            <a:off x="3317875" y="6096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8" name="Rectangle 12"/>
          <p:cNvSpPr>
            <a:spLocks noChangeArrowheads="1"/>
          </p:cNvSpPr>
          <p:nvPr/>
        </p:nvSpPr>
        <p:spPr bwMode="auto">
          <a:xfrm>
            <a:off x="2251075" y="32766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9" name="Rectangle 13"/>
          <p:cNvSpPr>
            <a:spLocks noChangeArrowheads="1"/>
          </p:cNvSpPr>
          <p:nvPr/>
        </p:nvSpPr>
        <p:spPr bwMode="auto">
          <a:xfrm>
            <a:off x="3317875" y="50292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0" name="Rectangle 14"/>
          <p:cNvSpPr>
            <a:spLocks noChangeArrowheads="1"/>
          </p:cNvSpPr>
          <p:nvPr/>
        </p:nvSpPr>
        <p:spPr bwMode="auto">
          <a:xfrm>
            <a:off x="3622675" y="34290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1" name="Rectangle 15"/>
          <p:cNvSpPr>
            <a:spLocks noChangeArrowheads="1"/>
          </p:cNvSpPr>
          <p:nvPr/>
        </p:nvSpPr>
        <p:spPr bwMode="auto">
          <a:xfrm>
            <a:off x="3698875" y="60960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2" name="Rectangle 16"/>
          <p:cNvSpPr>
            <a:spLocks noChangeArrowheads="1"/>
          </p:cNvSpPr>
          <p:nvPr/>
        </p:nvSpPr>
        <p:spPr bwMode="auto">
          <a:xfrm>
            <a:off x="4308475" y="39624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3" name="Rectangle 17"/>
          <p:cNvSpPr>
            <a:spLocks noChangeArrowheads="1"/>
          </p:cNvSpPr>
          <p:nvPr/>
        </p:nvSpPr>
        <p:spPr bwMode="auto">
          <a:xfrm>
            <a:off x="5222875" y="44958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4" name="Rectangle 18"/>
          <p:cNvSpPr>
            <a:spLocks noChangeArrowheads="1"/>
          </p:cNvSpPr>
          <p:nvPr/>
        </p:nvSpPr>
        <p:spPr bwMode="auto">
          <a:xfrm>
            <a:off x="4689475" y="55626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5" name="Text Box 19"/>
          <p:cNvSpPr txBox="1">
            <a:spLocks noChangeArrowheads="1"/>
          </p:cNvSpPr>
          <p:nvPr/>
        </p:nvSpPr>
        <p:spPr bwMode="auto">
          <a:xfrm>
            <a:off x="1122363" y="4543425"/>
            <a:ext cx="919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0" lang="en-US" altLang="en-US"/>
              <a:t>Flights</a:t>
            </a:r>
          </a:p>
        </p:txBody>
      </p:sp>
      <p:grpSp>
        <p:nvGrpSpPr>
          <p:cNvPr id="710676" name="Group 20"/>
          <p:cNvGrpSpPr>
            <a:grpSpLocks/>
          </p:cNvGrpSpPr>
          <p:nvPr/>
        </p:nvGrpSpPr>
        <p:grpSpPr bwMode="auto">
          <a:xfrm>
            <a:off x="3276600" y="2819400"/>
            <a:ext cx="2835275" cy="366713"/>
            <a:chOff x="1584" y="1342"/>
            <a:chExt cx="1786" cy="231"/>
          </a:xfrm>
        </p:grpSpPr>
        <p:sp>
          <p:nvSpPr>
            <p:cNvPr id="710677" name="Text Box 21"/>
            <p:cNvSpPr txBox="1">
              <a:spLocks noChangeArrowheads="1"/>
            </p:cNvSpPr>
            <p:nvPr/>
          </p:nvSpPr>
          <p:spPr bwMode="auto">
            <a:xfrm>
              <a:off x="1584" y="1342"/>
              <a:ext cx="4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time</a:t>
              </a:r>
            </a:p>
          </p:txBody>
        </p:sp>
        <p:sp>
          <p:nvSpPr>
            <p:cNvPr id="710678" name="Line 22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0679" name="Group 23"/>
          <p:cNvGrpSpPr>
            <a:grpSpLocks/>
          </p:cNvGrpSpPr>
          <p:nvPr/>
        </p:nvGrpSpPr>
        <p:grpSpPr bwMode="auto">
          <a:xfrm>
            <a:off x="3698875" y="3962400"/>
            <a:ext cx="2286000" cy="2590800"/>
            <a:chOff x="2496" y="2064"/>
            <a:chExt cx="1440" cy="1632"/>
          </a:xfrm>
        </p:grpSpPr>
        <p:sp>
          <p:nvSpPr>
            <p:cNvPr id="710680" name="Rectangle 24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1" name="Rectangle 25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2" name="Rectangle 26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0683" name="Line 27"/>
          <p:cNvSpPr>
            <a:spLocks noChangeShapeType="1"/>
          </p:cNvSpPr>
          <p:nvPr/>
        </p:nvSpPr>
        <p:spPr bwMode="auto">
          <a:xfrm flipH="1">
            <a:off x="4911725" y="2667000"/>
            <a:ext cx="41275" cy="41148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1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1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1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0" grpId="0"/>
      <p:bldP spid="710661" grpId="0"/>
      <p:bldP spid="710662" grpId="0" animBg="1"/>
      <p:bldP spid="710663" grpId="0" animBg="1"/>
      <p:bldP spid="710664" grpId="0" animBg="1"/>
      <p:bldP spid="710665" grpId="0" animBg="1"/>
      <p:bldP spid="710666" grpId="0" animBg="1"/>
      <p:bldP spid="710667" grpId="0" animBg="1"/>
      <p:bldP spid="710668" grpId="0" animBg="1"/>
      <p:bldP spid="710669" grpId="0" animBg="1"/>
      <p:bldP spid="710670" grpId="0" animBg="1"/>
      <p:bldP spid="710671" grpId="0" animBg="1"/>
      <p:bldP spid="710672" grpId="0" animBg="1"/>
      <p:bldP spid="710673" grpId="0" animBg="1"/>
      <p:bldP spid="710674" grpId="0" animBg="1"/>
      <p:bldP spid="710675" grpId="0"/>
      <p:bldP spid="7106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Conflict Graph</a:t>
            </a:r>
          </a:p>
        </p:txBody>
      </p:sp>
      <p:sp>
        <p:nvSpPr>
          <p:cNvPr id="711683" name="Oval 3"/>
          <p:cNvSpPr>
            <a:spLocks noChangeArrowheads="1"/>
          </p:cNvSpPr>
          <p:nvPr/>
        </p:nvSpPr>
        <p:spPr bwMode="auto">
          <a:xfrm>
            <a:off x="1033463" y="4176713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84" name="Oval 4"/>
          <p:cNvSpPr>
            <a:spLocks noChangeArrowheads="1"/>
          </p:cNvSpPr>
          <p:nvPr/>
        </p:nvSpPr>
        <p:spPr bwMode="auto">
          <a:xfrm>
            <a:off x="5224463" y="2347913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85" name="Oval 5"/>
          <p:cNvSpPr>
            <a:spLocks noChangeArrowheads="1"/>
          </p:cNvSpPr>
          <p:nvPr/>
        </p:nvSpPr>
        <p:spPr bwMode="auto">
          <a:xfrm>
            <a:off x="3319463" y="5287963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86" name="Text Box 6"/>
          <p:cNvSpPr txBox="1">
            <a:spLocks noChangeArrowheads="1"/>
          </p:cNvSpPr>
          <p:nvPr/>
        </p:nvSpPr>
        <p:spPr bwMode="auto">
          <a:xfrm>
            <a:off x="3370263" y="56530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99</a:t>
            </a:r>
          </a:p>
        </p:txBody>
      </p:sp>
      <p:sp>
        <p:nvSpPr>
          <p:cNvPr id="711687" name="Text Box 7"/>
          <p:cNvSpPr txBox="1">
            <a:spLocks noChangeArrowheads="1"/>
          </p:cNvSpPr>
          <p:nvPr/>
        </p:nvSpPr>
        <p:spPr bwMode="auto">
          <a:xfrm>
            <a:off x="5453063" y="2268538"/>
            <a:ext cx="566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145</a:t>
            </a:r>
          </a:p>
        </p:txBody>
      </p:sp>
      <p:sp>
        <p:nvSpPr>
          <p:cNvPr id="711688" name="Text Box 8"/>
          <p:cNvSpPr txBox="1">
            <a:spLocks noChangeArrowheads="1"/>
          </p:cNvSpPr>
          <p:nvPr/>
        </p:nvSpPr>
        <p:spPr bwMode="auto">
          <a:xfrm>
            <a:off x="423863" y="45545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306</a:t>
            </a:r>
          </a:p>
        </p:txBody>
      </p:sp>
      <p:cxnSp>
        <p:nvCxnSpPr>
          <p:cNvPr id="711689" name="AutoShape 9"/>
          <p:cNvCxnSpPr>
            <a:cxnSpLocks noChangeShapeType="1"/>
          </p:cNvCxnSpPr>
          <p:nvPr/>
        </p:nvCxnSpPr>
        <p:spPr bwMode="auto">
          <a:xfrm flipV="1">
            <a:off x="1262063" y="2543175"/>
            <a:ext cx="3995737" cy="1747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11690" name="Group 10"/>
          <p:cNvGrpSpPr>
            <a:grpSpLocks/>
          </p:cNvGrpSpPr>
          <p:nvPr/>
        </p:nvGrpSpPr>
        <p:grpSpPr bwMode="auto">
          <a:xfrm>
            <a:off x="481013" y="1433513"/>
            <a:ext cx="3098800" cy="1755775"/>
            <a:chOff x="288" y="1054"/>
            <a:chExt cx="1952" cy="1106"/>
          </a:xfrm>
        </p:grpSpPr>
        <p:sp>
          <p:nvSpPr>
            <p:cNvPr id="711691" name="Text Box 11"/>
            <p:cNvSpPr txBox="1">
              <a:spLocks noChangeArrowheads="1"/>
            </p:cNvSpPr>
            <p:nvPr/>
          </p:nvSpPr>
          <p:spPr bwMode="auto">
            <a:xfrm>
              <a:off x="288" y="1054"/>
              <a:ext cx="17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Needs gate at same time</a:t>
              </a:r>
            </a:p>
          </p:txBody>
        </p:sp>
        <p:sp>
          <p:nvSpPr>
            <p:cNvPr id="711692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11693" name="AutoShape 13"/>
          <p:cNvCxnSpPr>
            <a:cxnSpLocks noChangeShapeType="1"/>
          </p:cNvCxnSpPr>
          <p:nvPr/>
        </p:nvCxnSpPr>
        <p:spPr bwMode="auto">
          <a:xfrm flipV="1">
            <a:off x="3406775" y="2530475"/>
            <a:ext cx="1824038" cy="2744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1694" name="Freeform 14"/>
          <p:cNvSpPr>
            <a:spLocks/>
          </p:cNvSpPr>
          <p:nvPr/>
        </p:nvSpPr>
        <p:spPr bwMode="auto">
          <a:xfrm>
            <a:off x="1978025" y="2233613"/>
            <a:ext cx="2171700" cy="1846262"/>
          </a:xfrm>
          <a:custGeom>
            <a:avLst/>
            <a:gdLst>
              <a:gd name="T0" fmla="*/ 0 w 1368"/>
              <a:gd name="T1" fmla="*/ 0 h 1163"/>
              <a:gd name="T2" fmla="*/ 648 w 1368"/>
              <a:gd name="T3" fmla="*/ 976 h 1163"/>
              <a:gd name="T4" fmla="*/ 1368 w 1368"/>
              <a:gd name="T5" fmla="*/ 112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1695" name="Group 15"/>
          <p:cNvGrpSpPr>
            <a:grpSpLocks/>
          </p:cNvGrpSpPr>
          <p:nvPr/>
        </p:nvGrpSpPr>
        <p:grpSpPr bwMode="auto">
          <a:xfrm>
            <a:off x="1204913" y="3783013"/>
            <a:ext cx="2108200" cy="1587500"/>
            <a:chOff x="1384" y="2296"/>
            <a:chExt cx="1328" cy="1000"/>
          </a:xfrm>
        </p:grpSpPr>
        <p:sp>
          <p:nvSpPr>
            <p:cNvPr id="711696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1697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1698" name="Text Box 18"/>
          <p:cNvSpPr txBox="1">
            <a:spLocks noChangeArrowheads="1"/>
          </p:cNvSpPr>
          <p:nvPr/>
        </p:nvSpPr>
        <p:spPr bwMode="auto">
          <a:xfrm>
            <a:off x="4953000" y="4341813"/>
            <a:ext cx="3748088" cy="925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en-US"/>
              <a:t> Each vertex represents a flight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en-US"/>
              <a:t> Each edge represents a conflict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1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Text Box 2"/>
          <p:cNvSpPr txBox="1">
            <a:spLocks noChangeArrowheads="1"/>
          </p:cNvSpPr>
          <p:nvPr/>
        </p:nvSpPr>
        <p:spPr bwMode="auto">
          <a:xfrm>
            <a:off x="2092325" y="1219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257</a:t>
            </a:r>
          </a:p>
        </p:txBody>
      </p:sp>
      <p:sp>
        <p:nvSpPr>
          <p:cNvPr id="712707" name="Text Box 3"/>
          <p:cNvSpPr txBox="1">
            <a:spLocks noChangeArrowheads="1"/>
          </p:cNvSpPr>
          <p:nvPr/>
        </p:nvSpPr>
        <p:spPr bwMode="auto">
          <a:xfrm>
            <a:off x="4413250" y="258286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67</a:t>
            </a:r>
          </a:p>
        </p:txBody>
      </p:sp>
      <p:sp>
        <p:nvSpPr>
          <p:cNvPr id="712708" name="Text Box 4"/>
          <p:cNvSpPr txBox="1">
            <a:spLocks noChangeArrowheads="1"/>
          </p:cNvSpPr>
          <p:nvPr/>
        </p:nvSpPr>
        <p:spPr bwMode="auto">
          <a:xfrm>
            <a:off x="3379788" y="33940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12709" name="Text Box 5"/>
          <p:cNvSpPr txBox="1">
            <a:spLocks noChangeArrowheads="1"/>
          </p:cNvSpPr>
          <p:nvPr/>
        </p:nvSpPr>
        <p:spPr bwMode="auto">
          <a:xfrm>
            <a:off x="4343400" y="1457325"/>
            <a:ext cx="56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145</a:t>
            </a:r>
          </a:p>
        </p:txBody>
      </p:sp>
      <p:sp>
        <p:nvSpPr>
          <p:cNvPr id="712710" name="Text Box 6"/>
          <p:cNvSpPr txBox="1">
            <a:spLocks noChangeArrowheads="1"/>
          </p:cNvSpPr>
          <p:nvPr/>
        </p:nvSpPr>
        <p:spPr bwMode="auto">
          <a:xfrm>
            <a:off x="2057400" y="27559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306</a:t>
            </a:r>
          </a:p>
        </p:txBody>
      </p:sp>
      <p:sp>
        <p:nvSpPr>
          <p:cNvPr id="712711" name="Text Box 7"/>
          <p:cNvSpPr txBox="1">
            <a:spLocks noChangeArrowheads="1"/>
          </p:cNvSpPr>
          <p:nvPr/>
        </p:nvSpPr>
        <p:spPr bwMode="auto">
          <a:xfrm>
            <a:off x="3303588" y="1219200"/>
            <a:ext cx="56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122</a:t>
            </a:r>
          </a:p>
        </p:txBody>
      </p:sp>
      <p:grpSp>
        <p:nvGrpSpPr>
          <p:cNvPr id="712712" name="Group 8"/>
          <p:cNvGrpSpPr>
            <a:grpSpLocks/>
          </p:cNvGrpSpPr>
          <p:nvPr/>
        </p:nvGrpSpPr>
        <p:grpSpPr bwMode="auto">
          <a:xfrm>
            <a:off x="2362200" y="1524000"/>
            <a:ext cx="2078038" cy="1798638"/>
            <a:chOff x="1276" y="1392"/>
            <a:chExt cx="2880" cy="1996"/>
          </a:xfrm>
        </p:grpSpPr>
        <p:sp>
          <p:nvSpPr>
            <p:cNvPr id="712713" name="Oval 9"/>
            <p:cNvSpPr>
              <a:spLocks noChangeArrowheads="1"/>
            </p:cNvSpPr>
            <p:nvPr/>
          </p:nvSpPr>
          <p:spPr bwMode="auto">
            <a:xfrm>
              <a:off x="1420" y="144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4" name="Oval 10"/>
            <p:cNvSpPr>
              <a:spLocks noChangeArrowheads="1"/>
            </p:cNvSpPr>
            <p:nvPr/>
          </p:nvSpPr>
          <p:spPr bwMode="auto">
            <a:xfrm>
              <a:off x="2764" y="14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5" name="Oval 11"/>
            <p:cNvSpPr>
              <a:spLocks noChangeArrowheads="1"/>
            </p:cNvSpPr>
            <p:nvPr/>
          </p:nvSpPr>
          <p:spPr bwMode="auto">
            <a:xfrm>
              <a:off x="1276" y="254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6" name="Oval 12"/>
            <p:cNvSpPr>
              <a:spLocks noChangeArrowheads="1"/>
            </p:cNvSpPr>
            <p:nvPr/>
          </p:nvSpPr>
          <p:spPr bwMode="auto">
            <a:xfrm>
              <a:off x="4012" y="259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7" name="Oval 13"/>
            <p:cNvSpPr>
              <a:spLocks noChangeArrowheads="1"/>
            </p:cNvSpPr>
            <p:nvPr/>
          </p:nvSpPr>
          <p:spPr bwMode="auto">
            <a:xfrm>
              <a:off x="3916" y="139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8" name="Oval 14"/>
            <p:cNvSpPr>
              <a:spLocks noChangeArrowheads="1"/>
            </p:cNvSpPr>
            <p:nvPr/>
          </p:nvSpPr>
          <p:spPr bwMode="auto">
            <a:xfrm>
              <a:off x="2716" y="324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12719" name="AutoShape 15"/>
            <p:cNvCxnSpPr>
              <a:cxnSpLocks noChangeShapeType="1"/>
              <a:stCxn id="712715" idx="6"/>
              <a:endCxn id="712717" idx="3"/>
            </p:cNvCxnSpPr>
            <p:nvPr/>
          </p:nvCxnSpPr>
          <p:spPr bwMode="auto">
            <a:xfrm flipV="1">
              <a:off x="1420" y="1515"/>
              <a:ext cx="2517" cy="110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2720" name="AutoShape 16"/>
            <p:cNvCxnSpPr>
              <a:cxnSpLocks noChangeShapeType="1"/>
              <a:stCxn id="712715" idx="6"/>
              <a:endCxn id="712716" idx="2"/>
            </p:cNvCxnSpPr>
            <p:nvPr/>
          </p:nvCxnSpPr>
          <p:spPr bwMode="auto">
            <a:xfrm>
              <a:off x="1420" y="2616"/>
              <a:ext cx="2592" cy="4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2721" name="AutoShape 17"/>
            <p:cNvCxnSpPr>
              <a:cxnSpLocks noChangeShapeType="1"/>
              <a:stCxn id="712713" idx="5"/>
              <a:endCxn id="712714" idx="2"/>
            </p:cNvCxnSpPr>
            <p:nvPr/>
          </p:nvCxnSpPr>
          <p:spPr bwMode="auto">
            <a:xfrm flipV="1">
              <a:off x="1543" y="1540"/>
              <a:ext cx="1221" cy="2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2722" name="AutoShape 18"/>
            <p:cNvCxnSpPr>
              <a:cxnSpLocks noChangeShapeType="1"/>
              <a:stCxn id="712713" idx="4"/>
              <a:endCxn id="712718" idx="0"/>
            </p:cNvCxnSpPr>
            <p:nvPr/>
          </p:nvCxnSpPr>
          <p:spPr bwMode="auto">
            <a:xfrm>
              <a:off x="1492" y="1584"/>
              <a:ext cx="1296" cy="166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2723" name="AutoShape 19"/>
            <p:cNvCxnSpPr>
              <a:cxnSpLocks noChangeShapeType="1"/>
              <a:stCxn id="712718" idx="0"/>
              <a:endCxn id="712714" idx="4"/>
            </p:cNvCxnSpPr>
            <p:nvPr/>
          </p:nvCxnSpPr>
          <p:spPr bwMode="auto">
            <a:xfrm flipV="1">
              <a:off x="2788" y="1612"/>
              <a:ext cx="48" cy="163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2724" name="AutoShape 20"/>
            <p:cNvCxnSpPr>
              <a:cxnSpLocks noChangeShapeType="1"/>
              <a:stCxn id="712718" idx="0"/>
              <a:endCxn id="712717" idx="3"/>
            </p:cNvCxnSpPr>
            <p:nvPr/>
          </p:nvCxnSpPr>
          <p:spPr bwMode="auto">
            <a:xfrm flipV="1">
              <a:off x="2788" y="1515"/>
              <a:ext cx="1149" cy="172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2725" name="AutoShape 21"/>
            <p:cNvCxnSpPr>
              <a:cxnSpLocks noChangeShapeType="1"/>
              <a:stCxn id="712718" idx="7"/>
              <a:endCxn id="712716" idx="2"/>
            </p:cNvCxnSpPr>
            <p:nvPr/>
          </p:nvCxnSpPr>
          <p:spPr bwMode="auto">
            <a:xfrm flipV="1">
              <a:off x="2839" y="2664"/>
              <a:ext cx="1173" cy="60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2726" name="Line 22"/>
            <p:cNvSpPr>
              <a:spLocks noChangeShapeType="1"/>
            </p:cNvSpPr>
            <p:nvPr/>
          </p:nvSpPr>
          <p:spPr bwMode="auto">
            <a:xfrm>
              <a:off x="1440" y="2640"/>
              <a:ext cx="1296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2727" name="Text Box 23"/>
          <p:cNvSpPr txBox="1">
            <a:spLocks noChangeArrowheads="1"/>
          </p:cNvSpPr>
          <p:nvPr/>
        </p:nvSpPr>
        <p:spPr bwMode="auto">
          <a:xfrm>
            <a:off x="3305175" y="457200"/>
            <a:ext cx="248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Graph Colouring</a:t>
            </a:r>
          </a:p>
        </p:txBody>
      </p:sp>
      <p:sp>
        <p:nvSpPr>
          <p:cNvPr id="712728" name="Text Box 24"/>
          <p:cNvSpPr txBox="1">
            <a:spLocks noChangeArrowheads="1"/>
          </p:cNvSpPr>
          <p:nvPr/>
        </p:nvSpPr>
        <p:spPr bwMode="auto">
          <a:xfrm>
            <a:off x="152400" y="4038600"/>
            <a:ext cx="88741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is a k-colouring in this graph iff the flights can be scheduled using k gates.</a:t>
            </a:r>
          </a:p>
        </p:txBody>
      </p:sp>
      <p:sp>
        <p:nvSpPr>
          <p:cNvPr id="712729" name="Text Box 25"/>
          <p:cNvSpPr txBox="1">
            <a:spLocks noChangeArrowheads="1"/>
          </p:cNvSpPr>
          <p:nvPr/>
        </p:nvSpPr>
        <p:spPr bwMode="auto">
          <a:xfrm>
            <a:off x="0" y="4724400"/>
            <a:ext cx="9170988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=&gt;</a:t>
            </a:r>
            <a:r>
              <a:rPr lang="en-US" altLang="en-US" b="1"/>
              <a:t> </a:t>
            </a:r>
            <a:r>
              <a:rPr lang="en-US" altLang="en-US"/>
              <a:t>If there is a schedule, the flights scheduled at the same gate have no conflict,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so we can colour the graph by using one colour for flights in each gate.</a:t>
            </a:r>
          </a:p>
          <a:p>
            <a:pPr>
              <a:lnSpc>
                <a:spcPct val="150000"/>
              </a:lnSpc>
            </a:pPr>
            <a:endParaRPr lang="en-US" altLang="en-US"/>
          </a:p>
          <a:p>
            <a:r>
              <a:rPr lang="en-US" altLang="en-US">
                <a:solidFill>
                  <a:srgbClr val="A50021"/>
                </a:solidFill>
              </a:rPr>
              <a:t>&lt;=</a:t>
            </a:r>
            <a:r>
              <a:rPr lang="en-US" altLang="en-US"/>
              <a:t> If there is a graph colouring, then the vertices using each colour have no conflict,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so we can schedule the flights having the same colour in one gate.</a:t>
            </a:r>
          </a:p>
        </p:txBody>
      </p:sp>
      <p:pic>
        <p:nvPicPr>
          <p:cNvPr id="712730" name="Picture 26" descr="ED00007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52600"/>
            <a:ext cx="1103313" cy="13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2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2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2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730" name="Group 2"/>
          <p:cNvGrpSpPr>
            <a:grpSpLocks/>
          </p:cNvGrpSpPr>
          <p:nvPr/>
        </p:nvGrpSpPr>
        <p:grpSpPr bwMode="auto">
          <a:xfrm>
            <a:off x="7137400" y="4422775"/>
            <a:ext cx="1625600" cy="1600200"/>
            <a:chOff x="4608" y="2832"/>
            <a:chExt cx="1024" cy="1008"/>
          </a:xfrm>
        </p:grpSpPr>
        <p:sp>
          <p:nvSpPr>
            <p:cNvPr id="713731" name="Oval 3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32" name="Oval 4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33" name="Oval 5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34" name="Oval 6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35" name="Text Box 7"/>
            <p:cNvSpPr txBox="1">
              <a:spLocks noChangeArrowheads="1"/>
            </p:cNvSpPr>
            <p:nvPr/>
          </p:nvSpPr>
          <p:spPr bwMode="auto">
            <a:xfrm>
              <a:off x="4838" y="2906"/>
              <a:ext cx="639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257, 67</a:t>
              </a:r>
            </a:p>
            <a:p>
              <a:pPr>
                <a:lnSpc>
                  <a:spcPct val="130000"/>
                </a:lnSpc>
              </a:pPr>
              <a:r>
                <a:rPr kumimoji="0" lang="en-US" altLang="en-US">
                  <a:solidFill>
                    <a:srgbClr val="000000"/>
                  </a:solidFill>
                </a:rPr>
                <a:t>122,145</a:t>
              </a:r>
            </a:p>
            <a:p>
              <a:pPr>
                <a:lnSpc>
                  <a:spcPct val="130000"/>
                </a:lnSpc>
              </a:pPr>
              <a:r>
                <a:rPr kumimoji="0" lang="en-US" altLang="en-US">
                  <a:solidFill>
                    <a:srgbClr val="000000"/>
                  </a:solidFill>
                </a:rPr>
                <a:t>99</a:t>
              </a:r>
            </a:p>
            <a:p>
              <a:pPr>
                <a:lnSpc>
                  <a:spcPct val="130000"/>
                </a:lnSpc>
              </a:pPr>
              <a:r>
                <a:rPr kumimoji="0" lang="en-US" altLang="en-US">
                  <a:solidFill>
                    <a:srgbClr val="000000"/>
                  </a:solidFill>
                </a:rPr>
                <a:t>306</a:t>
              </a:r>
            </a:p>
          </p:txBody>
        </p:sp>
        <p:sp>
          <p:nvSpPr>
            <p:cNvPr id="713736" name="Rectangle 8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3737" name="Text Box 9"/>
          <p:cNvSpPr txBox="1">
            <a:spLocks noChangeArrowheads="1"/>
          </p:cNvSpPr>
          <p:nvPr/>
        </p:nvSpPr>
        <p:spPr bwMode="auto">
          <a:xfrm>
            <a:off x="660400" y="5324475"/>
            <a:ext cx="1033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4 colors</a:t>
            </a:r>
          </a:p>
          <a:p>
            <a:r>
              <a:rPr kumimoji="0" lang="en-US" altLang="en-US">
                <a:solidFill>
                  <a:srgbClr val="000000"/>
                </a:solidFill>
              </a:rPr>
              <a:t>4 gates</a:t>
            </a:r>
          </a:p>
        </p:txBody>
      </p:sp>
      <p:sp>
        <p:nvSpPr>
          <p:cNvPr id="713738" name="Text Box 10"/>
          <p:cNvSpPr txBox="1">
            <a:spLocks noChangeArrowheads="1"/>
          </p:cNvSpPr>
          <p:nvPr/>
        </p:nvSpPr>
        <p:spPr bwMode="auto">
          <a:xfrm>
            <a:off x="7162800" y="3038475"/>
            <a:ext cx="157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assign</a:t>
            </a:r>
          </a:p>
          <a:p>
            <a:r>
              <a:rPr kumimoji="0" lang="en-US" altLang="en-US">
                <a:solidFill>
                  <a:srgbClr val="000000"/>
                </a:solidFill>
              </a:rPr>
              <a:t>gates:</a:t>
            </a:r>
          </a:p>
        </p:txBody>
      </p:sp>
      <p:grpSp>
        <p:nvGrpSpPr>
          <p:cNvPr id="713739" name="Group 11"/>
          <p:cNvGrpSpPr>
            <a:grpSpLocks/>
          </p:cNvGrpSpPr>
          <p:nvPr/>
        </p:nvGrpSpPr>
        <p:grpSpPr bwMode="auto">
          <a:xfrm>
            <a:off x="1212850" y="1905000"/>
            <a:ext cx="5645150" cy="3929063"/>
            <a:chOff x="892" y="1246"/>
            <a:chExt cx="3556" cy="2475"/>
          </a:xfrm>
        </p:grpSpPr>
        <p:sp>
          <p:nvSpPr>
            <p:cNvPr id="713740" name="Text Box 12"/>
            <p:cNvSpPr txBox="1">
              <a:spLocks noChangeArrowheads="1"/>
            </p:cNvSpPr>
            <p:nvPr/>
          </p:nvSpPr>
          <p:spPr bwMode="auto">
            <a:xfrm>
              <a:off x="940" y="1246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257</a:t>
              </a:r>
            </a:p>
          </p:txBody>
        </p:sp>
        <p:sp>
          <p:nvSpPr>
            <p:cNvPr id="713741" name="Text Box 13"/>
            <p:cNvSpPr txBox="1">
              <a:spLocks noChangeArrowheads="1"/>
            </p:cNvSpPr>
            <p:nvPr/>
          </p:nvSpPr>
          <p:spPr bwMode="auto">
            <a:xfrm>
              <a:off x="4156" y="2590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67</a:t>
              </a:r>
            </a:p>
          </p:txBody>
        </p:sp>
        <p:sp>
          <p:nvSpPr>
            <p:cNvPr id="713742" name="Text Box 14"/>
            <p:cNvSpPr txBox="1">
              <a:spLocks noChangeArrowheads="1"/>
            </p:cNvSpPr>
            <p:nvPr/>
          </p:nvSpPr>
          <p:spPr bwMode="auto">
            <a:xfrm>
              <a:off x="2724" y="3490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99</a:t>
              </a:r>
            </a:p>
          </p:txBody>
        </p:sp>
        <p:sp>
          <p:nvSpPr>
            <p:cNvPr id="713743" name="Text Box 15"/>
            <p:cNvSpPr txBox="1">
              <a:spLocks noChangeArrowheads="1"/>
            </p:cNvSpPr>
            <p:nvPr/>
          </p:nvSpPr>
          <p:spPr bwMode="auto">
            <a:xfrm>
              <a:off x="4060" y="1342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145</a:t>
              </a:r>
            </a:p>
          </p:txBody>
        </p:sp>
        <p:sp>
          <p:nvSpPr>
            <p:cNvPr id="713744" name="Text Box 16"/>
            <p:cNvSpPr txBox="1">
              <a:spLocks noChangeArrowheads="1"/>
            </p:cNvSpPr>
            <p:nvPr/>
          </p:nvSpPr>
          <p:spPr bwMode="auto">
            <a:xfrm>
              <a:off x="892" y="278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306</a:t>
              </a:r>
            </a:p>
          </p:txBody>
        </p:sp>
        <p:sp>
          <p:nvSpPr>
            <p:cNvPr id="713745" name="Text Box 17"/>
            <p:cNvSpPr txBox="1">
              <a:spLocks noChangeArrowheads="1"/>
            </p:cNvSpPr>
            <p:nvPr/>
          </p:nvSpPr>
          <p:spPr bwMode="auto">
            <a:xfrm>
              <a:off x="2620" y="1246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122</a:t>
              </a:r>
            </a:p>
          </p:txBody>
        </p:sp>
        <p:grpSp>
          <p:nvGrpSpPr>
            <p:cNvPr id="713746" name="Group 18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713747" name="Oval 19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48" name="Oval 20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49" name="Oval 21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50" name="Oval 22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51" name="Oval 23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52" name="Oval 24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13753" name="AutoShape 25"/>
              <p:cNvCxnSpPr>
                <a:cxnSpLocks noChangeShapeType="1"/>
                <a:stCxn id="713749" idx="6"/>
                <a:endCxn id="713751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3754" name="AutoShape 26"/>
              <p:cNvCxnSpPr>
                <a:cxnSpLocks noChangeShapeType="1"/>
                <a:stCxn id="713749" idx="6"/>
                <a:endCxn id="713750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3755" name="AutoShape 27"/>
              <p:cNvCxnSpPr>
                <a:cxnSpLocks noChangeShapeType="1"/>
                <a:stCxn id="713747" idx="5"/>
                <a:endCxn id="713748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3756" name="AutoShape 28"/>
              <p:cNvCxnSpPr>
                <a:cxnSpLocks noChangeShapeType="1"/>
                <a:stCxn id="713747" idx="4"/>
                <a:endCxn id="713752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3757" name="AutoShape 29"/>
              <p:cNvCxnSpPr>
                <a:cxnSpLocks noChangeShapeType="1"/>
                <a:stCxn id="713752" idx="0"/>
                <a:endCxn id="713748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3758" name="AutoShape 30"/>
              <p:cNvCxnSpPr>
                <a:cxnSpLocks noChangeShapeType="1"/>
                <a:stCxn id="713752" idx="0"/>
                <a:endCxn id="713751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3759" name="AutoShape 31"/>
              <p:cNvCxnSpPr>
                <a:cxnSpLocks noChangeShapeType="1"/>
                <a:stCxn id="713752" idx="7"/>
                <a:endCxn id="713750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13760" name="Line 32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3761" name="Oval 33"/>
          <p:cNvSpPr>
            <a:spLocks noChangeArrowheads="1"/>
          </p:cNvSpPr>
          <p:nvPr/>
        </p:nvSpPr>
        <p:spPr bwMode="auto">
          <a:xfrm>
            <a:off x="2019300" y="2200275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62" name="Oval 34"/>
          <p:cNvSpPr>
            <a:spLocks noChangeArrowheads="1"/>
          </p:cNvSpPr>
          <p:nvPr/>
        </p:nvSpPr>
        <p:spPr bwMode="auto">
          <a:xfrm>
            <a:off x="6134100" y="3952875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63" name="Oval 35"/>
          <p:cNvSpPr>
            <a:spLocks noChangeArrowheads="1"/>
          </p:cNvSpPr>
          <p:nvPr/>
        </p:nvSpPr>
        <p:spPr bwMode="auto">
          <a:xfrm>
            <a:off x="4152900" y="2200275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64" name="Oval 36"/>
          <p:cNvSpPr>
            <a:spLocks noChangeArrowheads="1"/>
          </p:cNvSpPr>
          <p:nvPr/>
        </p:nvSpPr>
        <p:spPr bwMode="auto">
          <a:xfrm>
            <a:off x="5981700" y="2124075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65" name="Oval 37"/>
          <p:cNvSpPr>
            <a:spLocks noChangeArrowheads="1"/>
          </p:cNvSpPr>
          <p:nvPr/>
        </p:nvSpPr>
        <p:spPr bwMode="auto">
          <a:xfrm>
            <a:off x="1790700" y="3876675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66" name="Oval 38"/>
          <p:cNvSpPr>
            <a:spLocks noChangeArrowheads="1"/>
          </p:cNvSpPr>
          <p:nvPr/>
        </p:nvSpPr>
        <p:spPr bwMode="auto">
          <a:xfrm>
            <a:off x="4076700" y="5019675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67" name="Text Box 39"/>
          <p:cNvSpPr txBox="1">
            <a:spLocks noChangeArrowheads="1"/>
          </p:cNvSpPr>
          <p:nvPr/>
        </p:nvSpPr>
        <p:spPr bwMode="auto">
          <a:xfrm>
            <a:off x="2819400" y="457200"/>
            <a:ext cx="346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Colouring the 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8" grpId="0"/>
      <p:bldP spid="713762" grpId="0" animBg="1"/>
      <p:bldP spid="713763" grpId="0" animBg="1"/>
      <p:bldP spid="713764" grpId="0" animBg="1"/>
      <p:bldP spid="713765" grpId="0" animBg="1"/>
      <p:bldP spid="7137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3281363" y="457200"/>
            <a:ext cx="2586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Better Colouring</a:t>
            </a:r>
          </a:p>
        </p:txBody>
      </p:sp>
      <p:sp>
        <p:nvSpPr>
          <p:cNvPr id="714755" name="Text Box 3"/>
          <p:cNvSpPr txBox="1">
            <a:spLocks noChangeArrowheads="1"/>
          </p:cNvSpPr>
          <p:nvPr/>
        </p:nvSpPr>
        <p:spPr bwMode="auto">
          <a:xfrm>
            <a:off x="838200" y="5397500"/>
            <a:ext cx="1033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33CC"/>
                </a:solidFill>
              </a:rPr>
              <a:t>3 </a:t>
            </a:r>
            <a:r>
              <a:rPr kumimoji="0" lang="en-US" altLang="en-US">
                <a:solidFill>
                  <a:srgbClr val="000000"/>
                </a:solidFill>
              </a:rPr>
              <a:t>colors</a:t>
            </a:r>
          </a:p>
          <a:p>
            <a:r>
              <a:rPr kumimoji="0" lang="en-US" altLang="en-US">
                <a:solidFill>
                  <a:srgbClr val="0033CC"/>
                </a:solidFill>
              </a:rPr>
              <a:t>3 </a:t>
            </a:r>
            <a:r>
              <a:rPr kumimoji="0" lang="en-US" altLang="en-US">
                <a:solidFill>
                  <a:srgbClr val="000000"/>
                </a:solidFill>
              </a:rPr>
              <a:t>gates</a:t>
            </a:r>
          </a:p>
        </p:txBody>
      </p:sp>
      <p:grpSp>
        <p:nvGrpSpPr>
          <p:cNvPr id="714756" name="Group 4"/>
          <p:cNvGrpSpPr>
            <a:grpSpLocks/>
          </p:cNvGrpSpPr>
          <p:nvPr/>
        </p:nvGrpSpPr>
        <p:grpSpPr bwMode="auto">
          <a:xfrm>
            <a:off x="1390650" y="1978025"/>
            <a:ext cx="5645150" cy="3929063"/>
            <a:chOff x="892" y="1246"/>
            <a:chExt cx="3556" cy="2475"/>
          </a:xfrm>
        </p:grpSpPr>
        <p:sp>
          <p:nvSpPr>
            <p:cNvPr id="714757" name="Text Box 5"/>
            <p:cNvSpPr txBox="1">
              <a:spLocks noChangeArrowheads="1"/>
            </p:cNvSpPr>
            <p:nvPr/>
          </p:nvSpPr>
          <p:spPr bwMode="auto">
            <a:xfrm>
              <a:off x="940" y="1246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257</a:t>
              </a:r>
            </a:p>
          </p:txBody>
        </p:sp>
        <p:sp>
          <p:nvSpPr>
            <p:cNvPr id="714758" name="Text Box 6"/>
            <p:cNvSpPr txBox="1">
              <a:spLocks noChangeArrowheads="1"/>
            </p:cNvSpPr>
            <p:nvPr/>
          </p:nvSpPr>
          <p:spPr bwMode="auto">
            <a:xfrm>
              <a:off x="4156" y="2590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67</a:t>
              </a:r>
            </a:p>
          </p:txBody>
        </p:sp>
        <p:sp>
          <p:nvSpPr>
            <p:cNvPr id="714759" name="Text Box 7"/>
            <p:cNvSpPr txBox="1">
              <a:spLocks noChangeArrowheads="1"/>
            </p:cNvSpPr>
            <p:nvPr/>
          </p:nvSpPr>
          <p:spPr bwMode="auto">
            <a:xfrm>
              <a:off x="2724" y="3490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99</a:t>
              </a:r>
            </a:p>
          </p:txBody>
        </p:sp>
        <p:sp>
          <p:nvSpPr>
            <p:cNvPr id="714760" name="Text Box 8"/>
            <p:cNvSpPr txBox="1">
              <a:spLocks noChangeArrowheads="1"/>
            </p:cNvSpPr>
            <p:nvPr/>
          </p:nvSpPr>
          <p:spPr bwMode="auto">
            <a:xfrm>
              <a:off x="4060" y="1342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145</a:t>
              </a:r>
            </a:p>
          </p:txBody>
        </p:sp>
        <p:sp>
          <p:nvSpPr>
            <p:cNvPr id="714761" name="Text Box 9"/>
            <p:cNvSpPr txBox="1">
              <a:spLocks noChangeArrowheads="1"/>
            </p:cNvSpPr>
            <p:nvPr/>
          </p:nvSpPr>
          <p:spPr bwMode="auto">
            <a:xfrm>
              <a:off x="892" y="278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306</a:t>
              </a:r>
            </a:p>
          </p:txBody>
        </p:sp>
        <p:sp>
          <p:nvSpPr>
            <p:cNvPr id="714762" name="Text Box 10"/>
            <p:cNvSpPr txBox="1">
              <a:spLocks noChangeArrowheads="1"/>
            </p:cNvSpPr>
            <p:nvPr/>
          </p:nvSpPr>
          <p:spPr bwMode="auto">
            <a:xfrm>
              <a:off x="2620" y="1246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122</a:t>
              </a:r>
            </a:p>
          </p:txBody>
        </p:sp>
        <p:grpSp>
          <p:nvGrpSpPr>
            <p:cNvPr id="71476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714764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5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6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7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8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9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14770" name="AutoShape 18"/>
              <p:cNvCxnSpPr>
                <a:cxnSpLocks noChangeShapeType="1"/>
                <a:stCxn id="714766" idx="6"/>
                <a:endCxn id="714768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4771" name="AutoShape 19"/>
              <p:cNvCxnSpPr>
                <a:cxnSpLocks noChangeShapeType="1"/>
                <a:stCxn id="714766" idx="6"/>
                <a:endCxn id="714767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4772" name="AutoShape 20"/>
              <p:cNvCxnSpPr>
                <a:cxnSpLocks noChangeShapeType="1"/>
                <a:stCxn id="714764" idx="5"/>
                <a:endCxn id="714765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4773" name="AutoShape 21"/>
              <p:cNvCxnSpPr>
                <a:cxnSpLocks noChangeShapeType="1"/>
                <a:stCxn id="714764" idx="4"/>
                <a:endCxn id="714769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4774" name="AutoShape 22"/>
              <p:cNvCxnSpPr>
                <a:cxnSpLocks noChangeShapeType="1"/>
                <a:stCxn id="714769" idx="0"/>
                <a:endCxn id="714765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4775" name="AutoShape 23"/>
              <p:cNvCxnSpPr>
                <a:cxnSpLocks noChangeShapeType="1"/>
                <a:stCxn id="714769" idx="0"/>
                <a:endCxn id="714768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4776" name="AutoShape 24"/>
              <p:cNvCxnSpPr>
                <a:cxnSpLocks noChangeShapeType="1"/>
                <a:stCxn id="714769" idx="7"/>
                <a:endCxn id="714767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14777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4778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79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80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81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82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83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722974" name="Text Box 30"/>
          <p:cNvSpPr txBox="1">
            <a:spLocks noChangeArrowheads="1"/>
          </p:cNvSpPr>
          <p:nvPr/>
        </p:nvSpPr>
        <p:spPr bwMode="auto">
          <a:xfrm>
            <a:off x="863600" y="1371600"/>
            <a:ext cx="7366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Graph coloring is another important problem in graph theory.</a:t>
            </a:r>
          </a:p>
          <a:p>
            <a:endParaRPr lang="en-US" altLang="zh-TW"/>
          </a:p>
          <a:p>
            <a:r>
              <a:rPr lang="en-US" altLang="zh-TW"/>
              <a:t>It also has many applications, including the famous 4-color problem.</a:t>
            </a:r>
          </a:p>
        </p:txBody>
      </p:sp>
      <p:sp>
        <p:nvSpPr>
          <p:cNvPr id="722975" name="Text Box 31"/>
          <p:cNvSpPr txBox="1">
            <a:spLocks noChangeArrowheads="1"/>
          </p:cNvSpPr>
          <p:nvPr/>
        </p:nvSpPr>
        <p:spPr bwMode="auto">
          <a:xfrm>
            <a:off x="3632200" y="2895600"/>
            <a:ext cx="1879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Graph coloring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Applications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Planar graphs</a:t>
            </a:r>
          </a:p>
        </p:txBody>
      </p:sp>
    </p:spTree>
    <p:extLst>
      <p:ext uri="{BB962C8B-B14F-4D97-AF65-F5344CB8AC3E}">
        <p14:creationId xmlns:p14="http://schemas.microsoft.com/office/powerpoint/2010/main" val="2327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3571875" y="457200"/>
            <a:ext cx="192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Final Exams</a:t>
            </a:r>
          </a:p>
        </p:txBody>
      </p:sp>
      <p:sp>
        <p:nvSpPr>
          <p:cNvPr id="715779" name="Rectangle 3"/>
          <p:cNvSpPr>
            <a:spLocks noChangeArrowheads="1"/>
          </p:cNvSpPr>
          <p:nvPr/>
        </p:nvSpPr>
        <p:spPr bwMode="auto">
          <a:xfrm>
            <a:off x="3962400" y="1752600"/>
            <a:ext cx="4724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subjects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conflict</a:t>
            </a:r>
            <a:r>
              <a:rPr lang="en-US" altLang="en-US" sz="1800">
                <a:latin typeface="Comic Sans MS" pitchFamily="66" charset="0"/>
              </a:rPr>
              <a:t> if student takes both,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so need different time slots.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how short </a:t>
            </a:r>
            <a:r>
              <a:rPr lang="en-US" altLang="en-US" sz="1800">
                <a:latin typeface="Comic Sans MS" pitchFamily="66" charset="0"/>
              </a:rPr>
              <a:t>an exam period?</a:t>
            </a:r>
          </a:p>
        </p:txBody>
      </p:sp>
      <p:pic>
        <p:nvPicPr>
          <p:cNvPr id="715780" name="Picture 4" descr="Ex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19431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5781" name="Text Box 5"/>
          <p:cNvSpPr txBox="1">
            <a:spLocks noChangeArrowheads="1"/>
          </p:cNvSpPr>
          <p:nvPr/>
        </p:nvSpPr>
        <p:spPr bwMode="auto">
          <a:xfrm>
            <a:off x="2727325" y="4079875"/>
            <a:ext cx="37528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is a graph colouring problem.</a:t>
            </a:r>
          </a:p>
        </p:txBody>
      </p:sp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685800" y="4814888"/>
            <a:ext cx="78136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Each vertex is a course, two courses have an edge if there is a conflict.</a:t>
            </a:r>
          </a:p>
        </p:txBody>
      </p:sp>
      <p:sp>
        <p:nvSpPr>
          <p:cNvPr id="715783" name="Text Box 7"/>
          <p:cNvSpPr txBox="1">
            <a:spLocks noChangeArrowheads="1"/>
          </p:cNvSpPr>
          <p:nvPr/>
        </p:nvSpPr>
        <p:spPr bwMode="auto">
          <a:xfrm>
            <a:off x="2312988" y="5680075"/>
            <a:ext cx="4554537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graph has a k-colouring if and only if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 exams can be scheduled in k days.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1" grpId="0" animBg="1"/>
      <p:bldP spid="715782" grpId="0" animBg="1"/>
      <p:bldP spid="7157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Oval 2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03" name="Oval 3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04" name="Oval 4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05" name="Oval 5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06" name="Oval 6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6807" name="AutoShape 7"/>
          <p:cNvCxnSpPr>
            <a:cxnSpLocks noChangeShapeType="1"/>
            <a:stCxn id="716802" idx="5"/>
            <a:endCxn id="716803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808" name="AutoShape 8"/>
          <p:cNvCxnSpPr>
            <a:cxnSpLocks noChangeShapeType="1"/>
            <a:stCxn id="716802" idx="4"/>
            <a:endCxn id="716806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809" name="AutoShape 9"/>
          <p:cNvCxnSpPr>
            <a:cxnSpLocks noChangeShapeType="1"/>
            <a:stCxn id="716806" idx="0"/>
            <a:endCxn id="716803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810" name="AutoShape 10"/>
          <p:cNvCxnSpPr>
            <a:cxnSpLocks noChangeShapeType="1"/>
            <a:stCxn id="716806" idx="0"/>
            <a:endCxn id="716805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811" name="Text Box 11"/>
          <p:cNvSpPr txBox="1">
            <a:spLocks noChangeArrowheads="1"/>
          </p:cNvSpPr>
          <p:nvPr/>
        </p:nvSpPr>
        <p:spPr bwMode="auto">
          <a:xfrm>
            <a:off x="1676400" y="2663825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6.042</a:t>
            </a:r>
          </a:p>
        </p:txBody>
      </p:sp>
      <p:sp>
        <p:nvSpPr>
          <p:cNvPr id="716812" name="Text Box 12"/>
          <p:cNvSpPr txBox="1">
            <a:spLocks noChangeArrowheads="1"/>
          </p:cNvSpPr>
          <p:nvPr/>
        </p:nvSpPr>
        <p:spPr bwMode="auto">
          <a:xfrm>
            <a:off x="3854450" y="5553075"/>
            <a:ext cx="763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6.001</a:t>
            </a:r>
          </a:p>
        </p:txBody>
      </p:sp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7137400" y="3019425"/>
            <a:ext cx="763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18.02</a:t>
            </a:r>
          </a:p>
        </p:txBody>
      </p:sp>
      <p:sp>
        <p:nvSpPr>
          <p:cNvPr id="716814" name="Text Box 14"/>
          <p:cNvSpPr txBox="1">
            <a:spLocks noChangeArrowheads="1"/>
          </p:cNvSpPr>
          <p:nvPr/>
        </p:nvSpPr>
        <p:spPr bwMode="auto">
          <a:xfrm>
            <a:off x="1416050" y="4492625"/>
            <a:ext cx="763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3.091</a:t>
            </a:r>
          </a:p>
        </p:txBody>
      </p:sp>
      <p:sp>
        <p:nvSpPr>
          <p:cNvPr id="716815" name="Text Box 15"/>
          <p:cNvSpPr txBox="1">
            <a:spLocks noChangeArrowheads="1"/>
          </p:cNvSpPr>
          <p:nvPr/>
        </p:nvSpPr>
        <p:spPr bwMode="auto">
          <a:xfrm>
            <a:off x="4902200" y="1508125"/>
            <a:ext cx="66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8.02</a:t>
            </a:r>
          </a:p>
        </p:txBody>
      </p:sp>
      <p:sp>
        <p:nvSpPr>
          <p:cNvPr id="716816" name="Line 16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17" name="Line 17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18" name="Line 18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19" name="Oval 19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6820" name="Group 20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716821" name="Oval 21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22" name="Oval 22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23" name="Oval 23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6824" name="Oval 24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6825" name="Group 25"/>
          <p:cNvGrpSpPr>
            <a:grpSpLocks/>
          </p:cNvGrpSpPr>
          <p:nvPr/>
        </p:nvGrpSpPr>
        <p:grpSpPr bwMode="auto">
          <a:xfrm>
            <a:off x="6705600" y="4191000"/>
            <a:ext cx="2070100" cy="2235200"/>
            <a:chOff x="4328" y="2776"/>
            <a:chExt cx="1304" cy="1408"/>
          </a:xfrm>
        </p:grpSpPr>
        <p:sp>
          <p:nvSpPr>
            <p:cNvPr id="716826" name="Oval 26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27" name="Oval 27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28" name="Oval 28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29" name="Oval 29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30" name="Text Box 30"/>
            <p:cNvSpPr txBox="1">
              <a:spLocks noChangeArrowheads="1"/>
            </p:cNvSpPr>
            <p:nvPr/>
          </p:nvSpPr>
          <p:spPr bwMode="auto">
            <a:xfrm>
              <a:off x="4662" y="2978"/>
              <a:ext cx="560" cy="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M 9am</a:t>
              </a:r>
            </a:p>
            <a:p>
              <a:pPr>
                <a:lnSpc>
                  <a:spcPct val="170000"/>
                </a:lnSpc>
              </a:pPr>
              <a:r>
                <a:rPr kumimoji="0" lang="en-US" altLang="en-US">
                  <a:solidFill>
                    <a:srgbClr val="000000"/>
                  </a:solidFill>
                </a:rPr>
                <a:t>M 1pm</a:t>
              </a:r>
            </a:p>
            <a:p>
              <a:pPr>
                <a:lnSpc>
                  <a:spcPct val="170000"/>
                </a:lnSpc>
              </a:pPr>
              <a:r>
                <a:rPr kumimoji="0" lang="en-US" altLang="en-US">
                  <a:solidFill>
                    <a:srgbClr val="000000"/>
                  </a:solidFill>
                </a:rPr>
                <a:t>T 9am</a:t>
              </a:r>
            </a:p>
            <a:p>
              <a:pPr>
                <a:lnSpc>
                  <a:spcPct val="170000"/>
                </a:lnSpc>
              </a:pPr>
              <a:r>
                <a:rPr kumimoji="0" lang="en-US" altLang="en-US">
                  <a:solidFill>
                    <a:srgbClr val="000000"/>
                  </a:solidFill>
                </a:rPr>
                <a:t>T 1pm</a:t>
              </a:r>
            </a:p>
          </p:txBody>
        </p:sp>
        <p:sp>
          <p:nvSpPr>
            <p:cNvPr id="716831" name="Rectangle 31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6832" name="Text Box 32"/>
          <p:cNvSpPr txBox="1">
            <a:spLocks noChangeArrowheads="1"/>
          </p:cNvSpPr>
          <p:nvPr/>
        </p:nvSpPr>
        <p:spPr bwMode="auto">
          <a:xfrm>
            <a:off x="7543800" y="32766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assign</a:t>
            </a:r>
          </a:p>
          <a:p>
            <a:r>
              <a:rPr kumimoji="0" lang="en-US" altLang="en-US">
                <a:solidFill>
                  <a:srgbClr val="000000"/>
                </a:solidFill>
              </a:rPr>
              <a:t>times:</a:t>
            </a:r>
          </a:p>
        </p:txBody>
      </p:sp>
      <p:sp>
        <p:nvSpPr>
          <p:cNvPr id="716833" name="Text Box 33"/>
          <p:cNvSpPr txBox="1">
            <a:spLocks noChangeArrowheads="1"/>
          </p:cNvSpPr>
          <p:nvPr/>
        </p:nvSpPr>
        <p:spPr bwMode="auto">
          <a:xfrm>
            <a:off x="517525" y="5070475"/>
            <a:ext cx="1751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66FF"/>
                </a:solidFill>
              </a:rPr>
              <a:t>4 time slots</a:t>
            </a:r>
          </a:p>
          <a:p>
            <a:r>
              <a:rPr kumimoji="0" lang="en-US" altLang="en-US">
                <a:solidFill>
                  <a:srgbClr val="0066FF"/>
                </a:solidFill>
              </a:rPr>
              <a:t>(best possible)</a:t>
            </a:r>
          </a:p>
        </p:txBody>
      </p:sp>
      <p:sp>
        <p:nvSpPr>
          <p:cNvPr id="716834" name="Text Box 34"/>
          <p:cNvSpPr txBox="1">
            <a:spLocks noChangeArrowheads="1"/>
          </p:cNvSpPr>
          <p:nvPr/>
        </p:nvSpPr>
        <p:spPr bwMode="auto">
          <a:xfrm>
            <a:off x="3305175" y="457200"/>
            <a:ext cx="248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Graph Colouring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9" grpId="0" animBg="1"/>
      <p:bldP spid="716824" grpId="0" animBg="1"/>
      <p:bldP spid="7168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Text Box 2"/>
          <p:cNvSpPr txBox="1">
            <a:spLocks noChangeArrowheads="1"/>
          </p:cNvSpPr>
          <p:nvPr/>
        </p:nvSpPr>
        <p:spPr bwMode="auto">
          <a:xfrm>
            <a:off x="3057525" y="457200"/>
            <a:ext cx="296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Register Allocation</a:t>
            </a:r>
          </a:p>
        </p:txBody>
      </p:sp>
      <p:pic>
        <p:nvPicPr>
          <p:cNvPr id="7188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572000" cy="260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457200" y="4262438"/>
            <a:ext cx="824865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8000"/>
              </a:buClr>
              <a:buFontTx/>
              <a:buChar char="•"/>
            </a:pPr>
            <a:r>
              <a:rPr lang="en-US" altLang="en-US"/>
              <a:t> Given a program, we want to execute it as quick as possible.</a:t>
            </a:r>
          </a:p>
          <a:p>
            <a:pPr>
              <a:lnSpc>
                <a:spcPct val="150000"/>
              </a:lnSpc>
              <a:buClr>
                <a:srgbClr val="008000"/>
              </a:buClr>
              <a:buFontTx/>
              <a:buChar char="•"/>
            </a:pPr>
            <a:r>
              <a:rPr lang="en-US" altLang="en-US"/>
              <a:t> Calculations can be done most quickly if the values are stored in </a:t>
            </a:r>
            <a:r>
              <a:rPr lang="en-US" altLang="en-US">
                <a:solidFill>
                  <a:srgbClr val="A50021"/>
                </a:solidFill>
              </a:rPr>
              <a:t>registers</a:t>
            </a:r>
            <a:r>
              <a:rPr lang="en-US" altLang="en-US"/>
              <a:t>.</a:t>
            </a:r>
          </a:p>
          <a:p>
            <a:pPr>
              <a:lnSpc>
                <a:spcPct val="150000"/>
              </a:lnSpc>
              <a:buClr>
                <a:srgbClr val="008000"/>
              </a:buClr>
              <a:buFontTx/>
              <a:buChar char="•"/>
            </a:pPr>
            <a:r>
              <a:rPr lang="en-US" altLang="en-US"/>
              <a:t> But </a:t>
            </a:r>
            <a:r>
              <a:rPr lang="en-US" altLang="en-US">
                <a:solidFill>
                  <a:srgbClr val="A50021"/>
                </a:solidFill>
              </a:rPr>
              <a:t>registers</a:t>
            </a:r>
            <a:r>
              <a:rPr lang="en-US" altLang="en-US"/>
              <a:t> are very expensive, and there are only a few in a computer.</a:t>
            </a:r>
          </a:p>
          <a:p>
            <a:pPr>
              <a:lnSpc>
                <a:spcPct val="150000"/>
              </a:lnSpc>
              <a:buClr>
                <a:srgbClr val="008000"/>
              </a:buClr>
              <a:buFontTx/>
              <a:buChar char="•"/>
            </a:pPr>
            <a:r>
              <a:rPr lang="en-US" altLang="en-US"/>
              <a:t> Therefore we need to use the </a:t>
            </a:r>
            <a:r>
              <a:rPr lang="en-US" altLang="en-US">
                <a:solidFill>
                  <a:srgbClr val="A50021"/>
                </a:solidFill>
              </a:rPr>
              <a:t>registers</a:t>
            </a:r>
            <a:r>
              <a:rPr lang="en-US" altLang="en-US"/>
              <a:t> efficiently.</a:t>
            </a:r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2667000" y="6172200"/>
            <a:ext cx="37528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is a graph colouring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3057525" y="457200"/>
            <a:ext cx="296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Register Allocation</a:t>
            </a:r>
          </a:p>
        </p:txBody>
      </p:sp>
      <p:pic>
        <p:nvPicPr>
          <p:cNvPr id="71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0"/>
            <a:ext cx="4572000" cy="260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9876" name="Text Box 4"/>
          <p:cNvSpPr txBox="1">
            <a:spLocks noChangeArrowheads="1"/>
          </p:cNvSpPr>
          <p:nvPr/>
        </p:nvSpPr>
        <p:spPr bwMode="auto">
          <a:xfrm>
            <a:off x="457200" y="4003675"/>
            <a:ext cx="8264525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en-US"/>
              <a:t> Each vertex is a variable.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Two variables have a conflict if they cannot be put into the same register.</a:t>
            </a:r>
          </a:p>
        </p:txBody>
      </p:sp>
      <p:sp>
        <p:nvSpPr>
          <p:cNvPr id="719877" name="Text Box 5"/>
          <p:cNvSpPr txBox="1">
            <a:spLocks noChangeArrowheads="1"/>
          </p:cNvSpPr>
          <p:nvPr/>
        </p:nvSpPr>
        <p:spPr bwMode="auto">
          <a:xfrm>
            <a:off x="381000" y="5105400"/>
            <a:ext cx="83867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and b cannot use the same register, because they store different values.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c and d cannot use the same register otherwise the value of c is overwritten.</a:t>
            </a:r>
          </a:p>
        </p:txBody>
      </p:sp>
      <p:sp>
        <p:nvSpPr>
          <p:cNvPr id="719878" name="Text Box 6"/>
          <p:cNvSpPr txBox="1">
            <a:spLocks noChangeArrowheads="1"/>
          </p:cNvSpPr>
          <p:nvPr/>
        </p:nvSpPr>
        <p:spPr bwMode="auto">
          <a:xfrm>
            <a:off x="2438400" y="6186488"/>
            <a:ext cx="4271963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Each colour corresponds to a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6" grpId="0" animBg="1"/>
      <p:bldP spid="7198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Text Box 2"/>
          <p:cNvSpPr txBox="1">
            <a:spLocks noChangeArrowheads="1"/>
          </p:cNvSpPr>
          <p:nvPr/>
        </p:nvSpPr>
        <p:spPr bwMode="auto">
          <a:xfrm>
            <a:off x="3657600" y="457200"/>
            <a:ext cx="179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Good News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75977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For some special graphs, we know exactly when they are k-colourable.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1143000" y="2403475"/>
            <a:ext cx="50625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Interval graphs (conflict graphs of intervals):</a:t>
            </a:r>
          </a:p>
        </p:txBody>
      </p:sp>
      <p:sp>
        <p:nvSpPr>
          <p:cNvPr id="690181" name="Line 5"/>
          <p:cNvSpPr>
            <a:spLocks noChangeShapeType="1"/>
          </p:cNvSpPr>
          <p:nvPr/>
        </p:nvSpPr>
        <p:spPr bwMode="auto">
          <a:xfrm>
            <a:off x="1295400" y="3871913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182" name="Line 6"/>
          <p:cNvSpPr>
            <a:spLocks noChangeShapeType="1"/>
          </p:cNvSpPr>
          <p:nvPr/>
        </p:nvSpPr>
        <p:spPr bwMode="auto">
          <a:xfrm>
            <a:off x="2133600" y="35671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183" name="Line 7"/>
          <p:cNvSpPr>
            <a:spLocks noChangeShapeType="1"/>
          </p:cNvSpPr>
          <p:nvPr/>
        </p:nvSpPr>
        <p:spPr bwMode="auto">
          <a:xfrm>
            <a:off x="2514600" y="41005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184" name="Line 8"/>
          <p:cNvSpPr>
            <a:spLocks noChangeShapeType="1"/>
          </p:cNvSpPr>
          <p:nvPr/>
        </p:nvSpPr>
        <p:spPr bwMode="auto">
          <a:xfrm>
            <a:off x="3200400" y="38719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185" name="Text Box 9"/>
          <p:cNvSpPr txBox="1">
            <a:spLocks noChangeArrowheads="1"/>
          </p:cNvSpPr>
          <p:nvPr/>
        </p:nvSpPr>
        <p:spPr bwMode="auto">
          <a:xfrm>
            <a:off x="1279525" y="39131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690186" name="Text Box 10"/>
          <p:cNvSpPr txBox="1">
            <a:spLocks noChangeArrowheads="1"/>
          </p:cNvSpPr>
          <p:nvPr/>
        </p:nvSpPr>
        <p:spPr bwMode="auto">
          <a:xfrm>
            <a:off x="1752600" y="3352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690187" name="Text Box 11"/>
          <p:cNvSpPr txBox="1">
            <a:spLocks noChangeArrowheads="1"/>
          </p:cNvSpPr>
          <p:nvPr/>
        </p:nvSpPr>
        <p:spPr bwMode="auto">
          <a:xfrm>
            <a:off x="2195513" y="411480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690188" name="Text Box 12"/>
          <p:cNvSpPr txBox="1">
            <a:spLocks noChangeArrowheads="1"/>
          </p:cNvSpPr>
          <p:nvPr/>
        </p:nvSpPr>
        <p:spPr bwMode="auto">
          <a:xfrm>
            <a:off x="3660775" y="3490913"/>
            <a:ext cx="319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690189" name="Oval 13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90" name="Oval 14"/>
          <p:cNvSpPr>
            <a:spLocks noChangeArrowheads="1"/>
          </p:cNvSpPr>
          <p:nvPr/>
        </p:nvSpPr>
        <p:spPr bwMode="auto">
          <a:xfrm>
            <a:off x="6324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91" name="Oval 15"/>
          <p:cNvSpPr>
            <a:spLocks noChangeArrowheads="1"/>
          </p:cNvSpPr>
          <p:nvPr/>
        </p:nvSpPr>
        <p:spPr bwMode="auto">
          <a:xfrm>
            <a:off x="78486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92" name="Oval 16"/>
          <p:cNvSpPr>
            <a:spLocks noChangeArrowheads="1"/>
          </p:cNvSpPr>
          <p:nvPr/>
        </p:nvSpPr>
        <p:spPr bwMode="auto">
          <a:xfrm>
            <a:off x="72390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93" name="Text Box 17"/>
          <p:cNvSpPr txBox="1">
            <a:spLocks noChangeArrowheads="1"/>
          </p:cNvSpPr>
          <p:nvPr/>
        </p:nvSpPr>
        <p:spPr bwMode="auto">
          <a:xfrm>
            <a:off x="5910263" y="3851275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690194" name="Text Box 18"/>
          <p:cNvSpPr txBox="1">
            <a:spLocks noChangeArrowheads="1"/>
          </p:cNvSpPr>
          <p:nvPr/>
        </p:nvSpPr>
        <p:spPr bwMode="auto">
          <a:xfrm>
            <a:off x="6383338" y="3290888"/>
            <a:ext cx="319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690195" name="Text Box 19"/>
          <p:cNvSpPr txBox="1">
            <a:spLocks noChangeArrowheads="1"/>
          </p:cNvSpPr>
          <p:nvPr/>
        </p:nvSpPr>
        <p:spPr bwMode="auto">
          <a:xfrm>
            <a:off x="6826250" y="40528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690196" name="Text Box 20"/>
          <p:cNvSpPr txBox="1">
            <a:spLocks noChangeArrowheads="1"/>
          </p:cNvSpPr>
          <p:nvPr/>
        </p:nvSpPr>
        <p:spPr bwMode="auto">
          <a:xfrm>
            <a:off x="8291513" y="3429000"/>
            <a:ext cx="31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690197" name="Line 21"/>
          <p:cNvSpPr>
            <a:spLocks noChangeShapeType="1"/>
          </p:cNvSpPr>
          <p:nvPr/>
        </p:nvSpPr>
        <p:spPr bwMode="auto">
          <a:xfrm flipV="1">
            <a:off x="6400800" y="3505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198" name="Line 22"/>
          <p:cNvSpPr>
            <a:spLocks noChangeShapeType="1"/>
          </p:cNvSpPr>
          <p:nvPr/>
        </p:nvSpPr>
        <p:spPr bwMode="auto">
          <a:xfrm>
            <a:off x="6400800" y="3962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199" name="Line 23"/>
          <p:cNvSpPr>
            <a:spLocks noChangeShapeType="1"/>
          </p:cNvSpPr>
          <p:nvPr/>
        </p:nvSpPr>
        <p:spPr bwMode="auto">
          <a:xfrm>
            <a:off x="6934200" y="3505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200" name="Line 24"/>
          <p:cNvSpPr>
            <a:spLocks noChangeShapeType="1"/>
          </p:cNvSpPr>
          <p:nvPr/>
        </p:nvSpPr>
        <p:spPr bwMode="auto">
          <a:xfrm>
            <a:off x="6934200" y="35052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201" name="Line 25"/>
          <p:cNvSpPr>
            <a:spLocks noChangeShapeType="1"/>
          </p:cNvSpPr>
          <p:nvPr/>
        </p:nvSpPr>
        <p:spPr bwMode="auto">
          <a:xfrm flipH="1">
            <a:off x="7315200" y="3733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202" name="Text Box 26"/>
          <p:cNvSpPr txBox="1">
            <a:spLocks noChangeArrowheads="1"/>
          </p:cNvSpPr>
          <p:nvPr/>
        </p:nvSpPr>
        <p:spPr bwMode="auto">
          <a:xfrm>
            <a:off x="609600" y="4876800"/>
            <a:ext cx="2281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For interval graphs,</a:t>
            </a:r>
          </a:p>
        </p:txBody>
      </p:sp>
      <p:sp>
        <p:nvSpPr>
          <p:cNvPr id="690203" name="Text Box 27"/>
          <p:cNvSpPr txBox="1">
            <a:spLocks noChangeArrowheads="1"/>
          </p:cNvSpPr>
          <p:nvPr/>
        </p:nvSpPr>
        <p:spPr bwMode="auto">
          <a:xfrm>
            <a:off x="617538" y="5451475"/>
            <a:ext cx="7916862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minimum number of colours need = maximum size of a complete subgraph</a:t>
            </a:r>
          </a:p>
        </p:txBody>
      </p:sp>
      <p:sp>
        <p:nvSpPr>
          <p:cNvPr id="690204" name="Text Box 28"/>
          <p:cNvSpPr txBox="1">
            <a:spLocks noChangeArrowheads="1"/>
          </p:cNvSpPr>
          <p:nvPr/>
        </p:nvSpPr>
        <p:spPr bwMode="auto">
          <a:xfrm>
            <a:off x="685800" y="6186488"/>
            <a:ext cx="7831138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the “flight gate” problem and the “register allocation” can be solved.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9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9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9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9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9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9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9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9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9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9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9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9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9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9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0" grpId="0" animBg="1"/>
      <p:bldP spid="690181" grpId="0" animBg="1"/>
      <p:bldP spid="690182" grpId="0" animBg="1"/>
      <p:bldP spid="690183" grpId="0" animBg="1"/>
      <p:bldP spid="690184" grpId="0" animBg="1"/>
      <p:bldP spid="690185" grpId="0"/>
      <p:bldP spid="690186" grpId="0"/>
      <p:bldP spid="690187" grpId="0"/>
      <p:bldP spid="690188" grpId="0"/>
      <p:bldP spid="690189" grpId="0" animBg="1"/>
      <p:bldP spid="690190" grpId="0" animBg="1"/>
      <p:bldP spid="690191" grpId="0" animBg="1"/>
      <p:bldP spid="690192" grpId="0" animBg="1"/>
      <p:bldP spid="690193" grpId="0"/>
      <p:bldP spid="690194" grpId="0"/>
      <p:bldP spid="690195" grpId="0"/>
      <p:bldP spid="690196" grpId="0"/>
      <p:bldP spid="690197" grpId="0" animBg="1"/>
      <p:bldP spid="690198" grpId="0" animBg="1"/>
      <p:bldP spid="690199" grpId="0" animBg="1"/>
      <p:bldP spid="690200" grpId="0" animBg="1"/>
      <p:bldP spid="690201" grpId="0" animBg="1"/>
      <p:bldP spid="690202" grpId="0"/>
      <p:bldP spid="690203" grpId="0" animBg="1"/>
      <p:bldP spid="69020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724996" name="Text Box 4"/>
          <p:cNvSpPr txBox="1">
            <a:spLocks noChangeArrowheads="1"/>
          </p:cNvSpPr>
          <p:nvPr/>
        </p:nvSpPr>
        <p:spPr bwMode="auto">
          <a:xfrm>
            <a:off x="3632200" y="2133600"/>
            <a:ext cx="1879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 coloring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Applications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Planar graphs</a:t>
            </a:r>
          </a:p>
        </p:txBody>
      </p:sp>
    </p:spTree>
    <p:extLst>
      <p:ext uri="{BB962C8B-B14F-4D97-AF65-F5344CB8AC3E}">
        <p14:creationId xmlns:p14="http://schemas.microsoft.com/office/powerpoint/2010/main" val="10343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154" name="Picture 2" descr="us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4876800" cy="304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9155" name="Text Box 3"/>
          <p:cNvSpPr txBox="1">
            <a:spLocks noChangeArrowheads="1"/>
          </p:cNvSpPr>
          <p:nvPr/>
        </p:nvSpPr>
        <p:spPr bwMode="auto">
          <a:xfrm>
            <a:off x="3413125" y="457200"/>
            <a:ext cx="222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Map Colouring</a:t>
            </a:r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1127125" y="5257800"/>
            <a:ext cx="6835775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Colour the map using minimum number of colours so that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two countries sharing a border are assigned different colours.</a:t>
            </a:r>
          </a:p>
        </p:txBody>
      </p:sp>
      <p:sp>
        <p:nvSpPr>
          <p:cNvPr id="689157" name="Freeform 5"/>
          <p:cNvSpPr>
            <a:spLocks/>
          </p:cNvSpPr>
          <p:nvPr/>
        </p:nvSpPr>
        <p:spPr bwMode="auto">
          <a:xfrm>
            <a:off x="5600700" y="3530600"/>
            <a:ext cx="2438400" cy="1130300"/>
          </a:xfrm>
          <a:custGeom>
            <a:avLst/>
            <a:gdLst>
              <a:gd name="T0" fmla="*/ 0 w 1536"/>
              <a:gd name="T1" fmla="*/ 0 h 712"/>
              <a:gd name="T2" fmla="*/ 240 w 1536"/>
              <a:gd name="T3" fmla="*/ 576 h 712"/>
              <a:gd name="T4" fmla="*/ 768 w 1536"/>
              <a:gd name="T5" fmla="*/ 624 h 712"/>
              <a:gd name="T6" fmla="*/ 1536 w 1536"/>
              <a:gd name="T7" fmla="*/ 48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712">
                <a:moveTo>
                  <a:pt x="0" y="0"/>
                </a:moveTo>
                <a:cubicBezTo>
                  <a:pt x="56" y="236"/>
                  <a:pt x="112" y="472"/>
                  <a:pt x="240" y="576"/>
                </a:cubicBezTo>
                <a:cubicBezTo>
                  <a:pt x="368" y="680"/>
                  <a:pt x="552" y="712"/>
                  <a:pt x="768" y="624"/>
                </a:cubicBezTo>
                <a:cubicBezTo>
                  <a:pt x="984" y="536"/>
                  <a:pt x="1260" y="292"/>
                  <a:pt x="1536" y="48"/>
                </a:cubicBezTo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9158" name="Freeform 6"/>
          <p:cNvSpPr>
            <a:spLocks/>
          </p:cNvSpPr>
          <p:nvPr/>
        </p:nvSpPr>
        <p:spPr bwMode="auto">
          <a:xfrm>
            <a:off x="6743700" y="2540000"/>
            <a:ext cx="1638300" cy="1765300"/>
          </a:xfrm>
          <a:custGeom>
            <a:avLst/>
            <a:gdLst>
              <a:gd name="T0" fmla="*/ 288 w 744"/>
              <a:gd name="T1" fmla="*/ 0 h 1112"/>
              <a:gd name="T2" fmla="*/ 720 w 744"/>
              <a:gd name="T3" fmla="*/ 432 h 1112"/>
              <a:gd name="T4" fmla="*/ 432 w 744"/>
              <a:gd name="T5" fmla="*/ 1056 h 1112"/>
              <a:gd name="T6" fmla="*/ 0 w 744"/>
              <a:gd name="T7" fmla="*/ 768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4" h="1112">
                <a:moveTo>
                  <a:pt x="288" y="0"/>
                </a:moveTo>
                <a:cubicBezTo>
                  <a:pt x="492" y="128"/>
                  <a:pt x="696" y="256"/>
                  <a:pt x="720" y="432"/>
                </a:cubicBezTo>
                <a:cubicBezTo>
                  <a:pt x="744" y="608"/>
                  <a:pt x="552" y="1000"/>
                  <a:pt x="432" y="1056"/>
                </a:cubicBezTo>
                <a:cubicBezTo>
                  <a:pt x="312" y="1112"/>
                  <a:pt x="156" y="940"/>
                  <a:pt x="0" y="768"/>
                </a:cubicBez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9159" name="Freeform 7"/>
          <p:cNvSpPr>
            <a:spLocks/>
          </p:cNvSpPr>
          <p:nvPr/>
        </p:nvSpPr>
        <p:spPr bwMode="auto">
          <a:xfrm>
            <a:off x="5270500" y="1828800"/>
            <a:ext cx="2451100" cy="1778000"/>
          </a:xfrm>
          <a:custGeom>
            <a:avLst/>
            <a:gdLst>
              <a:gd name="T0" fmla="*/ 592 w 1544"/>
              <a:gd name="T1" fmla="*/ 1120 h 1120"/>
              <a:gd name="T2" fmla="*/ 64 w 1544"/>
              <a:gd name="T3" fmla="*/ 928 h 1120"/>
              <a:gd name="T4" fmla="*/ 208 w 1544"/>
              <a:gd name="T5" fmla="*/ 256 h 1120"/>
              <a:gd name="T6" fmla="*/ 1024 w 1544"/>
              <a:gd name="T7" fmla="*/ 16 h 1120"/>
              <a:gd name="T8" fmla="*/ 1504 w 1544"/>
              <a:gd name="T9" fmla="*/ 352 h 1120"/>
              <a:gd name="T10" fmla="*/ 1264 w 1544"/>
              <a:gd name="T11" fmla="*/ 688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4" h="1120">
                <a:moveTo>
                  <a:pt x="592" y="1120"/>
                </a:moveTo>
                <a:cubicBezTo>
                  <a:pt x="360" y="1096"/>
                  <a:pt x="128" y="1072"/>
                  <a:pt x="64" y="928"/>
                </a:cubicBezTo>
                <a:cubicBezTo>
                  <a:pt x="0" y="784"/>
                  <a:pt x="48" y="408"/>
                  <a:pt x="208" y="256"/>
                </a:cubicBezTo>
                <a:cubicBezTo>
                  <a:pt x="368" y="104"/>
                  <a:pt x="808" y="0"/>
                  <a:pt x="1024" y="16"/>
                </a:cubicBezTo>
                <a:cubicBezTo>
                  <a:pt x="1240" y="32"/>
                  <a:pt x="1464" y="240"/>
                  <a:pt x="1504" y="352"/>
                </a:cubicBezTo>
                <a:cubicBezTo>
                  <a:pt x="1544" y="464"/>
                  <a:pt x="1404" y="576"/>
                  <a:pt x="1264" y="688"/>
                </a:cubicBezTo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9160" name="Freeform 8"/>
          <p:cNvSpPr>
            <a:spLocks/>
          </p:cNvSpPr>
          <p:nvPr/>
        </p:nvSpPr>
        <p:spPr bwMode="auto">
          <a:xfrm>
            <a:off x="6134100" y="2692400"/>
            <a:ext cx="1422400" cy="1117600"/>
          </a:xfrm>
          <a:custGeom>
            <a:avLst/>
            <a:gdLst>
              <a:gd name="T0" fmla="*/ 40 w 896"/>
              <a:gd name="T1" fmla="*/ 448 h 704"/>
              <a:gd name="T2" fmla="*/ 568 w 896"/>
              <a:gd name="T3" fmla="*/ 16 h 704"/>
              <a:gd name="T4" fmla="*/ 856 w 896"/>
              <a:gd name="T5" fmla="*/ 544 h 704"/>
              <a:gd name="T6" fmla="*/ 328 w 896"/>
              <a:gd name="T7" fmla="*/ 688 h 704"/>
              <a:gd name="T8" fmla="*/ 40 w 896"/>
              <a:gd name="T9" fmla="*/ 448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6" h="704">
                <a:moveTo>
                  <a:pt x="40" y="448"/>
                </a:moveTo>
                <a:cubicBezTo>
                  <a:pt x="80" y="336"/>
                  <a:pt x="432" y="0"/>
                  <a:pt x="568" y="16"/>
                </a:cubicBezTo>
                <a:cubicBezTo>
                  <a:pt x="704" y="32"/>
                  <a:pt x="896" y="432"/>
                  <a:pt x="856" y="544"/>
                </a:cubicBezTo>
                <a:cubicBezTo>
                  <a:pt x="816" y="656"/>
                  <a:pt x="464" y="704"/>
                  <a:pt x="328" y="688"/>
                </a:cubicBezTo>
                <a:cubicBezTo>
                  <a:pt x="192" y="672"/>
                  <a:pt x="0" y="560"/>
                  <a:pt x="40" y="44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 animBg="1"/>
      <p:bldP spid="689157" grpId="0" animBg="1"/>
      <p:bldP spid="689158" grpId="0" animBg="1"/>
      <p:bldP spid="689159" grpId="0" animBg="1"/>
      <p:bldP spid="6891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3413125" y="457200"/>
            <a:ext cx="222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Map Colouring</a:t>
            </a:r>
          </a:p>
        </p:txBody>
      </p:sp>
      <p:sp>
        <p:nvSpPr>
          <p:cNvPr id="688133" name="Freeform 5"/>
          <p:cNvSpPr>
            <a:spLocks/>
          </p:cNvSpPr>
          <p:nvPr/>
        </p:nvSpPr>
        <p:spPr bwMode="auto">
          <a:xfrm>
            <a:off x="723900" y="2921000"/>
            <a:ext cx="2438400" cy="1130300"/>
          </a:xfrm>
          <a:custGeom>
            <a:avLst/>
            <a:gdLst>
              <a:gd name="T0" fmla="*/ 0 w 1536"/>
              <a:gd name="T1" fmla="*/ 0 h 712"/>
              <a:gd name="T2" fmla="*/ 240 w 1536"/>
              <a:gd name="T3" fmla="*/ 576 h 712"/>
              <a:gd name="T4" fmla="*/ 768 w 1536"/>
              <a:gd name="T5" fmla="*/ 624 h 712"/>
              <a:gd name="T6" fmla="*/ 1536 w 1536"/>
              <a:gd name="T7" fmla="*/ 48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712">
                <a:moveTo>
                  <a:pt x="0" y="0"/>
                </a:moveTo>
                <a:cubicBezTo>
                  <a:pt x="56" y="236"/>
                  <a:pt x="112" y="472"/>
                  <a:pt x="240" y="576"/>
                </a:cubicBezTo>
                <a:cubicBezTo>
                  <a:pt x="368" y="680"/>
                  <a:pt x="552" y="712"/>
                  <a:pt x="768" y="624"/>
                </a:cubicBezTo>
                <a:cubicBezTo>
                  <a:pt x="984" y="536"/>
                  <a:pt x="1260" y="292"/>
                  <a:pt x="1536" y="48"/>
                </a:cubicBezTo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8134" name="Freeform 6"/>
          <p:cNvSpPr>
            <a:spLocks/>
          </p:cNvSpPr>
          <p:nvPr/>
        </p:nvSpPr>
        <p:spPr bwMode="auto">
          <a:xfrm>
            <a:off x="1866900" y="1930400"/>
            <a:ext cx="1638300" cy="1765300"/>
          </a:xfrm>
          <a:custGeom>
            <a:avLst/>
            <a:gdLst>
              <a:gd name="T0" fmla="*/ 288 w 744"/>
              <a:gd name="T1" fmla="*/ 0 h 1112"/>
              <a:gd name="T2" fmla="*/ 720 w 744"/>
              <a:gd name="T3" fmla="*/ 432 h 1112"/>
              <a:gd name="T4" fmla="*/ 432 w 744"/>
              <a:gd name="T5" fmla="*/ 1056 h 1112"/>
              <a:gd name="T6" fmla="*/ 0 w 744"/>
              <a:gd name="T7" fmla="*/ 768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4" h="1112">
                <a:moveTo>
                  <a:pt x="288" y="0"/>
                </a:moveTo>
                <a:cubicBezTo>
                  <a:pt x="492" y="128"/>
                  <a:pt x="696" y="256"/>
                  <a:pt x="720" y="432"/>
                </a:cubicBezTo>
                <a:cubicBezTo>
                  <a:pt x="744" y="608"/>
                  <a:pt x="552" y="1000"/>
                  <a:pt x="432" y="1056"/>
                </a:cubicBezTo>
                <a:cubicBezTo>
                  <a:pt x="312" y="1112"/>
                  <a:pt x="156" y="940"/>
                  <a:pt x="0" y="768"/>
                </a:cubicBez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8135" name="Freeform 7"/>
          <p:cNvSpPr>
            <a:spLocks/>
          </p:cNvSpPr>
          <p:nvPr/>
        </p:nvSpPr>
        <p:spPr bwMode="auto">
          <a:xfrm>
            <a:off x="393700" y="1219200"/>
            <a:ext cx="2451100" cy="1778000"/>
          </a:xfrm>
          <a:custGeom>
            <a:avLst/>
            <a:gdLst>
              <a:gd name="T0" fmla="*/ 592 w 1544"/>
              <a:gd name="T1" fmla="*/ 1120 h 1120"/>
              <a:gd name="T2" fmla="*/ 64 w 1544"/>
              <a:gd name="T3" fmla="*/ 928 h 1120"/>
              <a:gd name="T4" fmla="*/ 208 w 1544"/>
              <a:gd name="T5" fmla="*/ 256 h 1120"/>
              <a:gd name="T6" fmla="*/ 1024 w 1544"/>
              <a:gd name="T7" fmla="*/ 16 h 1120"/>
              <a:gd name="T8" fmla="*/ 1504 w 1544"/>
              <a:gd name="T9" fmla="*/ 352 h 1120"/>
              <a:gd name="T10" fmla="*/ 1264 w 1544"/>
              <a:gd name="T11" fmla="*/ 688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4" h="1120">
                <a:moveTo>
                  <a:pt x="592" y="1120"/>
                </a:moveTo>
                <a:cubicBezTo>
                  <a:pt x="360" y="1096"/>
                  <a:pt x="128" y="1072"/>
                  <a:pt x="64" y="928"/>
                </a:cubicBezTo>
                <a:cubicBezTo>
                  <a:pt x="0" y="784"/>
                  <a:pt x="48" y="408"/>
                  <a:pt x="208" y="256"/>
                </a:cubicBezTo>
                <a:cubicBezTo>
                  <a:pt x="368" y="104"/>
                  <a:pt x="808" y="0"/>
                  <a:pt x="1024" y="16"/>
                </a:cubicBezTo>
                <a:cubicBezTo>
                  <a:pt x="1240" y="32"/>
                  <a:pt x="1464" y="240"/>
                  <a:pt x="1504" y="352"/>
                </a:cubicBezTo>
                <a:cubicBezTo>
                  <a:pt x="1544" y="464"/>
                  <a:pt x="1404" y="576"/>
                  <a:pt x="1264" y="688"/>
                </a:cubicBezTo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8136" name="Freeform 8"/>
          <p:cNvSpPr>
            <a:spLocks/>
          </p:cNvSpPr>
          <p:nvPr/>
        </p:nvSpPr>
        <p:spPr bwMode="auto">
          <a:xfrm>
            <a:off x="1257300" y="2082800"/>
            <a:ext cx="1422400" cy="1117600"/>
          </a:xfrm>
          <a:custGeom>
            <a:avLst/>
            <a:gdLst>
              <a:gd name="T0" fmla="*/ 40 w 896"/>
              <a:gd name="T1" fmla="*/ 448 h 704"/>
              <a:gd name="T2" fmla="*/ 568 w 896"/>
              <a:gd name="T3" fmla="*/ 16 h 704"/>
              <a:gd name="T4" fmla="*/ 856 w 896"/>
              <a:gd name="T5" fmla="*/ 544 h 704"/>
              <a:gd name="T6" fmla="*/ 328 w 896"/>
              <a:gd name="T7" fmla="*/ 688 h 704"/>
              <a:gd name="T8" fmla="*/ 40 w 896"/>
              <a:gd name="T9" fmla="*/ 448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6" h="704">
                <a:moveTo>
                  <a:pt x="40" y="448"/>
                </a:moveTo>
                <a:cubicBezTo>
                  <a:pt x="80" y="336"/>
                  <a:pt x="432" y="0"/>
                  <a:pt x="568" y="16"/>
                </a:cubicBezTo>
                <a:cubicBezTo>
                  <a:pt x="704" y="32"/>
                  <a:pt x="896" y="432"/>
                  <a:pt x="856" y="544"/>
                </a:cubicBezTo>
                <a:cubicBezTo>
                  <a:pt x="816" y="656"/>
                  <a:pt x="464" y="704"/>
                  <a:pt x="328" y="688"/>
                </a:cubicBezTo>
                <a:cubicBezTo>
                  <a:pt x="192" y="672"/>
                  <a:pt x="0" y="560"/>
                  <a:pt x="40" y="44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8137" name="Text Box 9"/>
          <p:cNvSpPr txBox="1">
            <a:spLocks noChangeArrowheads="1"/>
          </p:cNvSpPr>
          <p:nvPr/>
        </p:nvSpPr>
        <p:spPr bwMode="auto">
          <a:xfrm>
            <a:off x="3657600" y="1658938"/>
            <a:ext cx="54292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we draw a map so that there are 5 countries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such that any two of which are adjacent?</a:t>
            </a:r>
          </a:p>
        </p:txBody>
      </p:sp>
      <p:sp>
        <p:nvSpPr>
          <p:cNvPr id="688138" name="Text Box 10"/>
          <p:cNvSpPr txBox="1">
            <a:spLocks noChangeArrowheads="1"/>
          </p:cNvSpPr>
          <p:nvPr/>
        </p:nvSpPr>
        <p:spPr bwMode="auto">
          <a:xfrm>
            <a:off x="990600" y="5715000"/>
            <a:ext cx="6484938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Theorem (Apple Haken 1977).</a:t>
            </a:r>
            <a:r>
              <a:rPr lang="en-US" altLang="en-US"/>
              <a:t>  </a:t>
            </a:r>
            <a:r>
              <a:rPr lang="en-US" altLang="en-US" b="1"/>
              <a:t>Every map is 4-colourable.</a:t>
            </a:r>
          </a:p>
        </p:txBody>
      </p:sp>
      <p:sp>
        <p:nvSpPr>
          <p:cNvPr id="688139" name="Text Box 11"/>
          <p:cNvSpPr txBox="1">
            <a:spLocks noChangeArrowheads="1"/>
          </p:cNvSpPr>
          <p:nvPr/>
        </p:nvSpPr>
        <p:spPr bwMode="auto">
          <a:xfrm>
            <a:off x="8305800" y="2057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688140" name="Text Box 12"/>
          <p:cNvSpPr txBox="1">
            <a:spLocks noChangeArrowheads="1"/>
          </p:cNvSpPr>
          <p:nvPr/>
        </p:nvSpPr>
        <p:spPr bwMode="auto">
          <a:xfrm>
            <a:off x="3733800" y="2784475"/>
            <a:ext cx="4567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we draw a map which need 5 colours?</a:t>
            </a:r>
          </a:p>
        </p:txBody>
      </p:sp>
      <p:sp>
        <p:nvSpPr>
          <p:cNvPr id="688141" name="Text Box 13"/>
          <p:cNvSpPr txBox="1">
            <a:spLocks noChangeArrowheads="1"/>
          </p:cNvSpPr>
          <p:nvPr/>
        </p:nvSpPr>
        <p:spPr bwMode="auto">
          <a:xfrm>
            <a:off x="8305800" y="2819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688142" name="Text Box 14"/>
          <p:cNvSpPr txBox="1">
            <a:spLocks noChangeArrowheads="1"/>
          </p:cNvSpPr>
          <p:nvPr/>
        </p:nvSpPr>
        <p:spPr bwMode="auto">
          <a:xfrm>
            <a:off x="3733800" y="3586163"/>
            <a:ext cx="49815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Conjecture (1852)</a:t>
            </a:r>
            <a:r>
              <a:rPr lang="en-US" altLang="en-US"/>
              <a:t> Every map is 4-colourable.</a:t>
            </a:r>
          </a:p>
        </p:txBody>
      </p:sp>
      <p:sp>
        <p:nvSpPr>
          <p:cNvPr id="688143" name="Text Box 15"/>
          <p:cNvSpPr txBox="1">
            <a:spLocks noChangeArrowheads="1"/>
          </p:cNvSpPr>
          <p:nvPr/>
        </p:nvSpPr>
        <p:spPr bwMode="auto">
          <a:xfrm>
            <a:off x="949325" y="4495800"/>
            <a:ext cx="61372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“Proof” by Kempe 1879, an error is found 11 years later.</a:t>
            </a: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989013" y="5105400"/>
            <a:ext cx="4497387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(Kempe 1879)</a:t>
            </a:r>
            <a:r>
              <a:rPr lang="en-US" altLang="en-US"/>
              <a:t> Every map is 5-colourable.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1066800" y="6289675"/>
            <a:ext cx="7656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proof is computer assisted, some mathematics are still not happy.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7" grpId="0"/>
      <p:bldP spid="688138" grpId="0" animBg="1"/>
      <p:bldP spid="688139" grpId="0"/>
      <p:bldP spid="688140" grpId="0"/>
      <p:bldP spid="688141" grpId="0"/>
      <p:bldP spid="688142" grpId="0" animBg="1"/>
      <p:bldP spid="688143" grpId="0" animBg="1"/>
      <p:bldP spid="688144" grpId="0" animBg="1"/>
      <p:bldP spid="6881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3413125" y="457200"/>
            <a:ext cx="221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Planar Graphs</a:t>
            </a:r>
          </a:p>
        </p:txBody>
      </p:sp>
      <p:sp>
        <p:nvSpPr>
          <p:cNvPr id="687108" name="Text Box 4"/>
          <p:cNvSpPr txBox="1">
            <a:spLocks noChangeArrowheads="1"/>
          </p:cNvSpPr>
          <p:nvPr/>
        </p:nvSpPr>
        <p:spPr bwMode="auto">
          <a:xfrm>
            <a:off x="5014913" y="1905000"/>
            <a:ext cx="3052762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 Each vertex is a region.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- Two regions have an edge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if they are adjacent.</a:t>
            </a:r>
          </a:p>
        </p:txBody>
      </p:sp>
      <p:sp>
        <p:nvSpPr>
          <p:cNvPr id="687109" name="Text Box 5"/>
          <p:cNvSpPr txBox="1">
            <a:spLocks noChangeArrowheads="1"/>
          </p:cNvSpPr>
          <p:nvPr/>
        </p:nvSpPr>
        <p:spPr bwMode="auto">
          <a:xfrm>
            <a:off x="2057400" y="5307013"/>
            <a:ext cx="4953000" cy="7889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A graph is </a:t>
            </a:r>
            <a:r>
              <a:rPr kumimoji="0" lang="en-US" altLang="en-US" b="1" i="1">
                <a:solidFill>
                  <a:srgbClr val="000000"/>
                </a:solidFill>
              </a:rPr>
              <a:t>planar</a:t>
            </a:r>
            <a:r>
              <a:rPr kumimoji="0" lang="en-US" altLang="en-US" i="1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</a:rPr>
              <a:t>if there is a way to </a:t>
            </a:r>
          </a:p>
          <a:p>
            <a:pPr>
              <a:lnSpc>
                <a:spcPct val="150000"/>
              </a:lnSpc>
            </a:pPr>
            <a:r>
              <a:rPr kumimoji="0" lang="en-US" altLang="en-US">
                <a:solidFill>
                  <a:srgbClr val="0000FF"/>
                </a:solidFill>
              </a:rPr>
              <a:t>draw </a:t>
            </a:r>
            <a:r>
              <a:rPr kumimoji="0" lang="en-US" altLang="en-US">
                <a:solidFill>
                  <a:srgbClr val="000000"/>
                </a:solidFill>
              </a:rPr>
              <a:t>it in the plane without edges crossing.</a:t>
            </a:r>
          </a:p>
        </p:txBody>
      </p:sp>
      <p:sp>
        <p:nvSpPr>
          <p:cNvPr id="687110" name="Text Box 6"/>
          <p:cNvSpPr txBox="1">
            <a:spLocks noChangeArrowheads="1"/>
          </p:cNvSpPr>
          <p:nvPr/>
        </p:nvSpPr>
        <p:spPr bwMode="auto">
          <a:xfrm>
            <a:off x="5341938" y="3716338"/>
            <a:ext cx="2595562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is a planar graph. </a:t>
            </a:r>
          </a:p>
        </p:txBody>
      </p:sp>
      <p:sp>
        <p:nvSpPr>
          <p:cNvPr id="687111" name="Line 7"/>
          <p:cNvSpPr>
            <a:spLocks noChangeShapeType="1"/>
          </p:cNvSpPr>
          <p:nvPr/>
        </p:nvSpPr>
        <p:spPr bwMode="auto">
          <a:xfrm flipV="1">
            <a:off x="6637338" y="32591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13" name="Freeform 9"/>
          <p:cNvSpPr>
            <a:spLocks/>
          </p:cNvSpPr>
          <p:nvPr/>
        </p:nvSpPr>
        <p:spPr bwMode="auto">
          <a:xfrm>
            <a:off x="1638300" y="3213100"/>
            <a:ext cx="2438400" cy="1130300"/>
          </a:xfrm>
          <a:custGeom>
            <a:avLst/>
            <a:gdLst>
              <a:gd name="T0" fmla="*/ 0 w 1536"/>
              <a:gd name="T1" fmla="*/ 0 h 712"/>
              <a:gd name="T2" fmla="*/ 240 w 1536"/>
              <a:gd name="T3" fmla="*/ 576 h 712"/>
              <a:gd name="T4" fmla="*/ 768 w 1536"/>
              <a:gd name="T5" fmla="*/ 624 h 712"/>
              <a:gd name="T6" fmla="*/ 1536 w 1536"/>
              <a:gd name="T7" fmla="*/ 48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712">
                <a:moveTo>
                  <a:pt x="0" y="0"/>
                </a:moveTo>
                <a:cubicBezTo>
                  <a:pt x="56" y="236"/>
                  <a:pt x="112" y="472"/>
                  <a:pt x="240" y="576"/>
                </a:cubicBezTo>
                <a:cubicBezTo>
                  <a:pt x="368" y="680"/>
                  <a:pt x="552" y="712"/>
                  <a:pt x="768" y="624"/>
                </a:cubicBezTo>
                <a:cubicBezTo>
                  <a:pt x="984" y="536"/>
                  <a:pt x="1260" y="292"/>
                  <a:pt x="1536" y="48"/>
                </a:cubicBezTo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14" name="Freeform 10"/>
          <p:cNvSpPr>
            <a:spLocks/>
          </p:cNvSpPr>
          <p:nvPr/>
        </p:nvSpPr>
        <p:spPr bwMode="auto">
          <a:xfrm>
            <a:off x="2781300" y="2222500"/>
            <a:ext cx="1638300" cy="1765300"/>
          </a:xfrm>
          <a:custGeom>
            <a:avLst/>
            <a:gdLst>
              <a:gd name="T0" fmla="*/ 288 w 744"/>
              <a:gd name="T1" fmla="*/ 0 h 1112"/>
              <a:gd name="T2" fmla="*/ 720 w 744"/>
              <a:gd name="T3" fmla="*/ 432 h 1112"/>
              <a:gd name="T4" fmla="*/ 432 w 744"/>
              <a:gd name="T5" fmla="*/ 1056 h 1112"/>
              <a:gd name="T6" fmla="*/ 0 w 744"/>
              <a:gd name="T7" fmla="*/ 768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4" h="1112">
                <a:moveTo>
                  <a:pt x="288" y="0"/>
                </a:moveTo>
                <a:cubicBezTo>
                  <a:pt x="492" y="128"/>
                  <a:pt x="696" y="256"/>
                  <a:pt x="720" y="432"/>
                </a:cubicBezTo>
                <a:cubicBezTo>
                  <a:pt x="744" y="608"/>
                  <a:pt x="552" y="1000"/>
                  <a:pt x="432" y="1056"/>
                </a:cubicBezTo>
                <a:cubicBezTo>
                  <a:pt x="312" y="1112"/>
                  <a:pt x="156" y="940"/>
                  <a:pt x="0" y="768"/>
                </a:cubicBez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15" name="Freeform 11"/>
          <p:cNvSpPr>
            <a:spLocks/>
          </p:cNvSpPr>
          <p:nvPr/>
        </p:nvSpPr>
        <p:spPr bwMode="auto">
          <a:xfrm>
            <a:off x="1308100" y="1511300"/>
            <a:ext cx="2451100" cy="1778000"/>
          </a:xfrm>
          <a:custGeom>
            <a:avLst/>
            <a:gdLst>
              <a:gd name="T0" fmla="*/ 592 w 1544"/>
              <a:gd name="T1" fmla="*/ 1120 h 1120"/>
              <a:gd name="T2" fmla="*/ 64 w 1544"/>
              <a:gd name="T3" fmla="*/ 928 h 1120"/>
              <a:gd name="T4" fmla="*/ 208 w 1544"/>
              <a:gd name="T5" fmla="*/ 256 h 1120"/>
              <a:gd name="T6" fmla="*/ 1024 w 1544"/>
              <a:gd name="T7" fmla="*/ 16 h 1120"/>
              <a:gd name="T8" fmla="*/ 1504 w 1544"/>
              <a:gd name="T9" fmla="*/ 352 h 1120"/>
              <a:gd name="T10" fmla="*/ 1264 w 1544"/>
              <a:gd name="T11" fmla="*/ 688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4" h="1120">
                <a:moveTo>
                  <a:pt x="592" y="1120"/>
                </a:moveTo>
                <a:cubicBezTo>
                  <a:pt x="360" y="1096"/>
                  <a:pt x="128" y="1072"/>
                  <a:pt x="64" y="928"/>
                </a:cubicBezTo>
                <a:cubicBezTo>
                  <a:pt x="0" y="784"/>
                  <a:pt x="48" y="408"/>
                  <a:pt x="208" y="256"/>
                </a:cubicBezTo>
                <a:cubicBezTo>
                  <a:pt x="368" y="104"/>
                  <a:pt x="808" y="0"/>
                  <a:pt x="1024" y="16"/>
                </a:cubicBezTo>
                <a:cubicBezTo>
                  <a:pt x="1240" y="32"/>
                  <a:pt x="1464" y="240"/>
                  <a:pt x="1504" y="352"/>
                </a:cubicBezTo>
                <a:cubicBezTo>
                  <a:pt x="1544" y="464"/>
                  <a:pt x="1404" y="576"/>
                  <a:pt x="1264" y="688"/>
                </a:cubicBezTo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16" name="Freeform 12"/>
          <p:cNvSpPr>
            <a:spLocks/>
          </p:cNvSpPr>
          <p:nvPr/>
        </p:nvSpPr>
        <p:spPr bwMode="auto">
          <a:xfrm>
            <a:off x="2171700" y="2374900"/>
            <a:ext cx="1422400" cy="1117600"/>
          </a:xfrm>
          <a:custGeom>
            <a:avLst/>
            <a:gdLst>
              <a:gd name="T0" fmla="*/ 40 w 896"/>
              <a:gd name="T1" fmla="*/ 448 h 704"/>
              <a:gd name="T2" fmla="*/ 568 w 896"/>
              <a:gd name="T3" fmla="*/ 16 h 704"/>
              <a:gd name="T4" fmla="*/ 856 w 896"/>
              <a:gd name="T5" fmla="*/ 544 h 704"/>
              <a:gd name="T6" fmla="*/ 328 w 896"/>
              <a:gd name="T7" fmla="*/ 688 h 704"/>
              <a:gd name="T8" fmla="*/ 40 w 896"/>
              <a:gd name="T9" fmla="*/ 448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6" h="704">
                <a:moveTo>
                  <a:pt x="40" y="448"/>
                </a:moveTo>
                <a:cubicBezTo>
                  <a:pt x="80" y="336"/>
                  <a:pt x="432" y="0"/>
                  <a:pt x="568" y="16"/>
                </a:cubicBezTo>
                <a:cubicBezTo>
                  <a:pt x="704" y="32"/>
                  <a:pt x="896" y="432"/>
                  <a:pt x="856" y="544"/>
                </a:cubicBezTo>
                <a:cubicBezTo>
                  <a:pt x="816" y="656"/>
                  <a:pt x="464" y="704"/>
                  <a:pt x="328" y="688"/>
                </a:cubicBezTo>
                <a:cubicBezTo>
                  <a:pt x="192" y="672"/>
                  <a:pt x="0" y="560"/>
                  <a:pt x="40" y="44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17" name="Oval 13"/>
          <p:cNvSpPr>
            <a:spLocks noChangeArrowheads="1"/>
          </p:cNvSpPr>
          <p:nvPr/>
        </p:nvSpPr>
        <p:spPr bwMode="auto">
          <a:xfrm>
            <a:off x="2286000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18" name="Oval 14"/>
          <p:cNvSpPr>
            <a:spLocks noChangeArrowheads="1"/>
          </p:cNvSpPr>
          <p:nvPr/>
        </p:nvSpPr>
        <p:spPr bwMode="auto">
          <a:xfrm>
            <a:off x="28194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19" name="Oval 15"/>
          <p:cNvSpPr>
            <a:spLocks noChangeArrowheads="1"/>
          </p:cNvSpPr>
          <p:nvPr/>
        </p:nvSpPr>
        <p:spPr bwMode="auto">
          <a:xfrm>
            <a:off x="38100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0" name="Oval 16"/>
          <p:cNvSpPr>
            <a:spLocks noChangeArrowheads="1"/>
          </p:cNvSpPr>
          <p:nvPr/>
        </p:nvSpPr>
        <p:spPr bwMode="auto">
          <a:xfrm>
            <a:off x="2286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1" name="Line 17"/>
          <p:cNvSpPr>
            <a:spLocks noChangeShapeType="1"/>
          </p:cNvSpPr>
          <p:nvPr/>
        </p:nvSpPr>
        <p:spPr bwMode="auto">
          <a:xfrm>
            <a:off x="2362200" y="2286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22" name="Line 18"/>
          <p:cNvSpPr>
            <a:spLocks noChangeShapeType="1"/>
          </p:cNvSpPr>
          <p:nvPr/>
        </p:nvSpPr>
        <p:spPr bwMode="auto">
          <a:xfrm flipV="1">
            <a:off x="2362200" y="3048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23" name="Line 19"/>
          <p:cNvSpPr>
            <a:spLocks noChangeShapeType="1"/>
          </p:cNvSpPr>
          <p:nvPr/>
        </p:nvSpPr>
        <p:spPr bwMode="auto">
          <a:xfrm>
            <a:off x="2362200" y="2286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24" name="Line 20"/>
          <p:cNvSpPr>
            <a:spLocks noChangeShapeType="1"/>
          </p:cNvSpPr>
          <p:nvPr/>
        </p:nvSpPr>
        <p:spPr bwMode="auto">
          <a:xfrm>
            <a:off x="2362200" y="2286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25" name="Line 21"/>
          <p:cNvSpPr>
            <a:spLocks noChangeShapeType="1"/>
          </p:cNvSpPr>
          <p:nvPr/>
        </p:nvSpPr>
        <p:spPr bwMode="auto">
          <a:xfrm flipH="1">
            <a:off x="2362200" y="2971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26" name="Line 22"/>
          <p:cNvSpPr>
            <a:spLocks noChangeShapeType="1"/>
          </p:cNvSpPr>
          <p:nvPr/>
        </p:nvSpPr>
        <p:spPr bwMode="auto">
          <a:xfrm>
            <a:off x="2895600" y="29718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8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8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8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8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8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8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9" grpId="0" animBg="1"/>
      <p:bldP spid="687110" grpId="0" animBg="1"/>
      <p:bldP spid="687111" grpId="0" animBg="1"/>
      <p:bldP spid="687117" grpId="0" animBg="1"/>
      <p:bldP spid="687118" grpId="0" animBg="1"/>
      <p:bldP spid="687119" grpId="0" animBg="1"/>
      <p:bldP spid="687120" grpId="0" animBg="1"/>
      <p:bldP spid="687121" grpId="0" animBg="1"/>
      <p:bldP spid="687122" grpId="0" animBg="1"/>
      <p:bldP spid="687123" grpId="0" animBg="1"/>
      <p:bldP spid="687124" grpId="0" animBg="1"/>
      <p:bldP spid="687125" grpId="0" animBg="1"/>
      <p:bldP spid="6871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Text Box 2"/>
          <p:cNvSpPr txBox="1">
            <a:spLocks noChangeArrowheads="1"/>
          </p:cNvSpPr>
          <p:nvPr/>
        </p:nvSpPr>
        <p:spPr bwMode="auto">
          <a:xfrm>
            <a:off x="3122613" y="4572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Non-Planar Graphs</a:t>
            </a:r>
          </a:p>
        </p:txBody>
      </p:sp>
      <p:grpSp>
        <p:nvGrpSpPr>
          <p:cNvPr id="708629" name="Group 21"/>
          <p:cNvGrpSpPr>
            <a:grpSpLocks/>
          </p:cNvGrpSpPr>
          <p:nvPr/>
        </p:nvGrpSpPr>
        <p:grpSpPr bwMode="auto">
          <a:xfrm>
            <a:off x="1676400" y="3581400"/>
            <a:ext cx="1752600" cy="1524000"/>
            <a:chOff x="1248" y="1152"/>
            <a:chExt cx="1104" cy="960"/>
          </a:xfrm>
        </p:grpSpPr>
        <p:sp>
          <p:nvSpPr>
            <p:cNvPr id="708630" name="Oval 22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31" name="Oval 23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32" name="Oval 24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33" name="Oval 25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34" name="Oval 26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08635" name="AutoShape 27"/>
            <p:cNvCxnSpPr>
              <a:cxnSpLocks noChangeShapeType="1"/>
              <a:stCxn id="708630" idx="6"/>
              <a:endCxn id="708634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8636" name="AutoShape 28"/>
            <p:cNvCxnSpPr>
              <a:cxnSpLocks noChangeShapeType="1"/>
              <a:stCxn id="708633" idx="6"/>
              <a:endCxn id="708632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8637" name="AutoShape 29"/>
            <p:cNvCxnSpPr>
              <a:cxnSpLocks noChangeShapeType="1"/>
              <a:stCxn id="708632" idx="4"/>
              <a:endCxn id="708634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8638" name="AutoShape 30"/>
            <p:cNvCxnSpPr>
              <a:cxnSpLocks noChangeShapeType="1"/>
              <a:stCxn id="708633" idx="2"/>
              <a:endCxn id="708631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8639" name="AutoShape 31"/>
            <p:cNvCxnSpPr>
              <a:cxnSpLocks noChangeShapeType="1"/>
              <a:stCxn id="708631" idx="4"/>
              <a:endCxn id="708630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8640" name="AutoShape 32"/>
            <p:cNvCxnSpPr>
              <a:cxnSpLocks noChangeShapeType="1"/>
              <a:stCxn id="708633" idx="4"/>
              <a:endCxn id="708634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8641" name="AutoShape 33"/>
            <p:cNvCxnSpPr>
              <a:cxnSpLocks noChangeShapeType="1"/>
              <a:stCxn id="708633" idx="4"/>
              <a:endCxn id="708630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8642" name="AutoShape 34"/>
            <p:cNvCxnSpPr>
              <a:cxnSpLocks noChangeShapeType="1"/>
              <a:stCxn id="708631" idx="6"/>
              <a:endCxn id="708632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8643" name="AutoShape 35"/>
            <p:cNvCxnSpPr>
              <a:cxnSpLocks noChangeShapeType="1"/>
              <a:stCxn id="708634" idx="1"/>
              <a:endCxn id="708631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8644" name="AutoShape 36"/>
            <p:cNvCxnSpPr>
              <a:cxnSpLocks noChangeShapeType="1"/>
              <a:stCxn id="708630" idx="7"/>
              <a:endCxn id="708632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8645" name="AutoShape 37"/>
            <p:cNvCxnSpPr>
              <a:cxnSpLocks noChangeShapeType="1"/>
              <a:stCxn id="708632" idx="6"/>
              <a:endCxn id="708632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8646" name="Text Box 38"/>
          <p:cNvSpPr txBox="1">
            <a:spLocks noChangeArrowheads="1"/>
          </p:cNvSpPr>
          <p:nvPr/>
        </p:nvSpPr>
        <p:spPr bwMode="auto">
          <a:xfrm>
            <a:off x="1828800" y="1658938"/>
            <a:ext cx="54292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we draw a map so that there are 5 countries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such that any two of which are adjacent?</a:t>
            </a:r>
          </a:p>
        </p:txBody>
      </p:sp>
      <p:sp>
        <p:nvSpPr>
          <p:cNvPr id="708647" name="Text Box 39"/>
          <p:cNvSpPr txBox="1">
            <a:spLocks noChangeArrowheads="1"/>
          </p:cNvSpPr>
          <p:nvPr/>
        </p:nvSpPr>
        <p:spPr bwMode="auto">
          <a:xfrm>
            <a:off x="6477000" y="2057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708649" name="Oval 41"/>
          <p:cNvSpPr>
            <a:spLocks noChangeArrowheads="1"/>
          </p:cNvSpPr>
          <p:nvPr/>
        </p:nvSpPr>
        <p:spPr bwMode="auto">
          <a:xfrm>
            <a:off x="5410200" y="4868863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8650" name="Oval 42"/>
          <p:cNvSpPr>
            <a:spLocks noChangeArrowheads="1"/>
          </p:cNvSpPr>
          <p:nvPr/>
        </p:nvSpPr>
        <p:spPr bwMode="auto">
          <a:xfrm>
            <a:off x="5029200" y="41148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8651" name="Oval 43"/>
          <p:cNvSpPr>
            <a:spLocks noChangeArrowheads="1"/>
          </p:cNvSpPr>
          <p:nvPr/>
        </p:nvSpPr>
        <p:spPr bwMode="auto">
          <a:xfrm>
            <a:off x="6553200" y="41148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8652" name="Oval 44"/>
          <p:cNvSpPr>
            <a:spLocks noChangeArrowheads="1"/>
          </p:cNvSpPr>
          <p:nvPr/>
        </p:nvSpPr>
        <p:spPr bwMode="auto">
          <a:xfrm>
            <a:off x="5791200" y="3581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8653" name="Oval 45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8654" name="AutoShape 46"/>
          <p:cNvCxnSpPr>
            <a:cxnSpLocks noChangeShapeType="1"/>
            <a:stCxn id="708649" idx="6"/>
            <a:endCxn id="708653" idx="2"/>
          </p:cNvCxnSpPr>
          <p:nvPr/>
        </p:nvCxnSpPr>
        <p:spPr bwMode="auto">
          <a:xfrm>
            <a:off x="5638800" y="4983163"/>
            <a:ext cx="533400" cy="79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8655" name="AutoShape 47"/>
          <p:cNvCxnSpPr>
            <a:cxnSpLocks noChangeShapeType="1"/>
            <a:stCxn id="708652" idx="6"/>
            <a:endCxn id="708651" idx="1"/>
          </p:cNvCxnSpPr>
          <p:nvPr/>
        </p:nvCxnSpPr>
        <p:spPr bwMode="auto">
          <a:xfrm>
            <a:off x="6019800" y="3695700"/>
            <a:ext cx="566738" cy="4524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8656" name="AutoShape 48"/>
          <p:cNvCxnSpPr>
            <a:cxnSpLocks noChangeShapeType="1"/>
            <a:stCxn id="708651" idx="4"/>
            <a:endCxn id="708653" idx="7"/>
          </p:cNvCxnSpPr>
          <p:nvPr/>
        </p:nvCxnSpPr>
        <p:spPr bwMode="auto">
          <a:xfrm flipH="1">
            <a:off x="6367463" y="4343400"/>
            <a:ext cx="300037" cy="5667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8657" name="AutoShape 49"/>
          <p:cNvCxnSpPr>
            <a:cxnSpLocks noChangeShapeType="1"/>
            <a:stCxn id="708652" idx="2"/>
            <a:endCxn id="708650" idx="7"/>
          </p:cNvCxnSpPr>
          <p:nvPr/>
        </p:nvCxnSpPr>
        <p:spPr bwMode="auto">
          <a:xfrm flipH="1">
            <a:off x="5224463" y="3695700"/>
            <a:ext cx="566737" cy="4524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8658" name="AutoShape 50"/>
          <p:cNvCxnSpPr>
            <a:cxnSpLocks noChangeShapeType="1"/>
            <a:stCxn id="708650" idx="4"/>
            <a:endCxn id="708649" idx="1"/>
          </p:cNvCxnSpPr>
          <p:nvPr/>
        </p:nvCxnSpPr>
        <p:spPr bwMode="auto">
          <a:xfrm>
            <a:off x="5143500" y="4343400"/>
            <a:ext cx="300038" cy="5588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8659" name="AutoShape 51"/>
          <p:cNvCxnSpPr>
            <a:cxnSpLocks noChangeShapeType="1"/>
            <a:stCxn id="708652" idx="4"/>
            <a:endCxn id="708653" idx="1"/>
          </p:cNvCxnSpPr>
          <p:nvPr/>
        </p:nvCxnSpPr>
        <p:spPr bwMode="auto">
          <a:xfrm>
            <a:off x="5905500" y="3810000"/>
            <a:ext cx="300038" cy="11001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8660" name="AutoShape 52"/>
          <p:cNvCxnSpPr>
            <a:cxnSpLocks noChangeShapeType="1"/>
            <a:stCxn id="708652" idx="4"/>
            <a:endCxn id="708649" idx="7"/>
          </p:cNvCxnSpPr>
          <p:nvPr/>
        </p:nvCxnSpPr>
        <p:spPr bwMode="auto">
          <a:xfrm flipH="1">
            <a:off x="5605463" y="3810000"/>
            <a:ext cx="300037" cy="10922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8664" name="AutoShape 56"/>
          <p:cNvCxnSpPr>
            <a:cxnSpLocks noChangeShapeType="1"/>
            <a:stCxn id="708651" idx="6"/>
            <a:endCxn id="708651" idx="6"/>
          </p:cNvCxnSpPr>
          <p:nvPr/>
        </p:nvCxnSpPr>
        <p:spPr bwMode="auto">
          <a:xfrm>
            <a:off x="6781800" y="4229100"/>
            <a:ext cx="0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8665" name="Freeform 57"/>
          <p:cNvSpPr>
            <a:spLocks/>
          </p:cNvSpPr>
          <p:nvPr/>
        </p:nvSpPr>
        <p:spPr bwMode="auto">
          <a:xfrm>
            <a:off x="4686300" y="2819400"/>
            <a:ext cx="2400300" cy="1371600"/>
          </a:xfrm>
          <a:custGeom>
            <a:avLst/>
            <a:gdLst>
              <a:gd name="T0" fmla="*/ 264 w 1512"/>
              <a:gd name="T1" fmla="*/ 864 h 864"/>
              <a:gd name="T2" fmla="*/ 72 w 1512"/>
              <a:gd name="T3" fmla="*/ 432 h 864"/>
              <a:gd name="T4" fmla="*/ 696 w 1512"/>
              <a:gd name="T5" fmla="*/ 0 h 864"/>
              <a:gd name="T6" fmla="*/ 1416 w 1512"/>
              <a:gd name="T7" fmla="*/ 432 h 864"/>
              <a:gd name="T8" fmla="*/ 1272 w 1512"/>
              <a:gd name="T9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2" h="864">
                <a:moveTo>
                  <a:pt x="264" y="864"/>
                </a:moveTo>
                <a:cubicBezTo>
                  <a:pt x="132" y="720"/>
                  <a:pt x="0" y="576"/>
                  <a:pt x="72" y="432"/>
                </a:cubicBezTo>
                <a:cubicBezTo>
                  <a:pt x="144" y="288"/>
                  <a:pt x="472" y="0"/>
                  <a:pt x="696" y="0"/>
                </a:cubicBezTo>
                <a:cubicBezTo>
                  <a:pt x="920" y="0"/>
                  <a:pt x="1320" y="288"/>
                  <a:pt x="1416" y="432"/>
                </a:cubicBezTo>
                <a:cubicBezTo>
                  <a:pt x="1512" y="576"/>
                  <a:pt x="1392" y="720"/>
                  <a:pt x="1272" y="864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666" name="Freeform 58"/>
          <p:cNvSpPr>
            <a:spLocks/>
          </p:cNvSpPr>
          <p:nvPr/>
        </p:nvSpPr>
        <p:spPr bwMode="auto">
          <a:xfrm>
            <a:off x="4483100" y="4267200"/>
            <a:ext cx="1930400" cy="1612900"/>
          </a:xfrm>
          <a:custGeom>
            <a:avLst/>
            <a:gdLst>
              <a:gd name="T0" fmla="*/ 440 w 1216"/>
              <a:gd name="T1" fmla="*/ 0 h 1016"/>
              <a:gd name="T2" fmla="*/ 8 w 1216"/>
              <a:gd name="T3" fmla="*/ 480 h 1016"/>
              <a:gd name="T4" fmla="*/ 488 w 1216"/>
              <a:gd name="T5" fmla="*/ 960 h 1016"/>
              <a:gd name="T6" fmla="*/ 1112 w 1216"/>
              <a:gd name="T7" fmla="*/ 816 h 1016"/>
              <a:gd name="T8" fmla="*/ 1112 w 1216"/>
              <a:gd name="T9" fmla="*/ 432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6" h="1016">
                <a:moveTo>
                  <a:pt x="440" y="0"/>
                </a:moveTo>
                <a:cubicBezTo>
                  <a:pt x="220" y="160"/>
                  <a:pt x="0" y="320"/>
                  <a:pt x="8" y="480"/>
                </a:cubicBezTo>
                <a:cubicBezTo>
                  <a:pt x="16" y="640"/>
                  <a:pt x="304" y="904"/>
                  <a:pt x="488" y="960"/>
                </a:cubicBezTo>
                <a:cubicBezTo>
                  <a:pt x="672" y="1016"/>
                  <a:pt x="1008" y="904"/>
                  <a:pt x="1112" y="816"/>
                </a:cubicBezTo>
                <a:cubicBezTo>
                  <a:pt x="1216" y="728"/>
                  <a:pt x="1164" y="580"/>
                  <a:pt x="1112" y="432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668" name="Line 60"/>
          <p:cNvSpPr>
            <a:spLocks noChangeShapeType="1"/>
          </p:cNvSpPr>
          <p:nvPr/>
        </p:nvSpPr>
        <p:spPr bwMode="auto">
          <a:xfrm flipV="1">
            <a:off x="5562600" y="4267200"/>
            <a:ext cx="1066800" cy="685800"/>
          </a:xfrm>
          <a:prstGeom prst="line">
            <a:avLst/>
          </a:prstGeom>
          <a:noFill/>
          <a:ln w="57150">
            <a:solidFill>
              <a:srgbClr val="A5002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669" name="Freeform 61"/>
          <p:cNvSpPr>
            <a:spLocks/>
          </p:cNvSpPr>
          <p:nvPr/>
        </p:nvSpPr>
        <p:spPr bwMode="auto">
          <a:xfrm>
            <a:off x="4495800" y="3149600"/>
            <a:ext cx="2209800" cy="1803400"/>
          </a:xfrm>
          <a:custGeom>
            <a:avLst/>
            <a:gdLst>
              <a:gd name="T0" fmla="*/ 624 w 1392"/>
              <a:gd name="T1" fmla="*/ 1136 h 1136"/>
              <a:gd name="T2" fmla="*/ 0 w 1392"/>
              <a:gd name="T3" fmla="*/ 656 h 1136"/>
              <a:gd name="T4" fmla="*/ 624 w 1392"/>
              <a:gd name="T5" fmla="*/ 80 h 1136"/>
              <a:gd name="T6" fmla="*/ 1248 w 1392"/>
              <a:gd name="T7" fmla="*/ 176 h 1136"/>
              <a:gd name="T8" fmla="*/ 1392 w 1392"/>
              <a:gd name="T9" fmla="*/ 656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2" h="1136">
                <a:moveTo>
                  <a:pt x="624" y="1136"/>
                </a:moveTo>
                <a:cubicBezTo>
                  <a:pt x="312" y="984"/>
                  <a:pt x="0" y="832"/>
                  <a:pt x="0" y="656"/>
                </a:cubicBezTo>
                <a:cubicBezTo>
                  <a:pt x="0" y="480"/>
                  <a:pt x="416" y="160"/>
                  <a:pt x="624" y="80"/>
                </a:cubicBezTo>
                <a:cubicBezTo>
                  <a:pt x="832" y="0"/>
                  <a:pt x="1120" y="80"/>
                  <a:pt x="1248" y="176"/>
                </a:cubicBezTo>
                <a:cubicBezTo>
                  <a:pt x="1376" y="272"/>
                  <a:pt x="1384" y="464"/>
                  <a:pt x="1392" y="656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670" name="Freeform 62"/>
          <p:cNvSpPr>
            <a:spLocks/>
          </p:cNvSpPr>
          <p:nvPr/>
        </p:nvSpPr>
        <p:spPr bwMode="auto">
          <a:xfrm>
            <a:off x="5486400" y="4191000"/>
            <a:ext cx="1714500" cy="1625600"/>
          </a:xfrm>
          <a:custGeom>
            <a:avLst/>
            <a:gdLst>
              <a:gd name="T0" fmla="*/ 0 w 1080"/>
              <a:gd name="T1" fmla="*/ 480 h 1024"/>
              <a:gd name="T2" fmla="*/ 576 w 1080"/>
              <a:gd name="T3" fmla="*/ 1008 h 1024"/>
              <a:gd name="T4" fmla="*/ 1056 w 1080"/>
              <a:gd name="T5" fmla="*/ 576 h 1024"/>
              <a:gd name="T6" fmla="*/ 720 w 1080"/>
              <a:gd name="T7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0" h="1024">
                <a:moveTo>
                  <a:pt x="0" y="480"/>
                </a:moveTo>
                <a:cubicBezTo>
                  <a:pt x="200" y="736"/>
                  <a:pt x="400" y="992"/>
                  <a:pt x="576" y="1008"/>
                </a:cubicBezTo>
                <a:cubicBezTo>
                  <a:pt x="752" y="1024"/>
                  <a:pt x="1032" y="744"/>
                  <a:pt x="1056" y="576"/>
                </a:cubicBezTo>
                <a:cubicBezTo>
                  <a:pt x="1080" y="408"/>
                  <a:pt x="900" y="204"/>
                  <a:pt x="720" y="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0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0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0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0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0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49" grpId="0" animBg="1"/>
      <p:bldP spid="708650" grpId="0" animBg="1"/>
      <p:bldP spid="708651" grpId="0" animBg="1"/>
      <p:bldP spid="708652" grpId="0" animBg="1"/>
      <p:bldP spid="708653" grpId="0" animBg="1"/>
      <p:bldP spid="708665" grpId="0" animBg="1"/>
      <p:bldP spid="708666" grpId="0" animBg="1"/>
      <p:bldP spid="708668" grpId="0" animBg="1"/>
      <p:bldP spid="708669" grpId="0" animBg="1"/>
      <p:bldP spid="7086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3305175" y="457200"/>
            <a:ext cx="248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Graph Colouring</a:t>
            </a:r>
          </a:p>
        </p:txBody>
      </p:sp>
      <p:sp>
        <p:nvSpPr>
          <p:cNvPr id="180405" name="Text Box 181"/>
          <p:cNvSpPr txBox="1">
            <a:spLocks noChangeArrowheads="1"/>
          </p:cNvSpPr>
          <p:nvPr/>
        </p:nvSpPr>
        <p:spPr bwMode="auto">
          <a:xfrm>
            <a:off x="2133600" y="1489075"/>
            <a:ext cx="4921250" cy="12017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Graph Colouring Problem:</a:t>
            </a:r>
          </a:p>
          <a:p>
            <a:pPr>
              <a:lnSpc>
                <a:spcPct val="150000"/>
              </a:lnSpc>
            </a:pPr>
            <a:r>
              <a:rPr lang="en-US" altLang="en-US"/>
              <a:t>Given a graph, colour all the vertices so that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two adjacent vertices get different colours.</a:t>
            </a:r>
          </a:p>
        </p:txBody>
      </p:sp>
      <p:sp>
        <p:nvSpPr>
          <p:cNvPr id="180406" name="Oval 182"/>
          <p:cNvSpPr>
            <a:spLocks noChangeArrowheads="1"/>
          </p:cNvSpPr>
          <p:nvPr/>
        </p:nvSpPr>
        <p:spPr bwMode="auto">
          <a:xfrm>
            <a:off x="2590800" y="4191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07" name="Oval 183"/>
          <p:cNvSpPr>
            <a:spLocks noChangeArrowheads="1"/>
          </p:cNvSpPr>
          <p:nvPr/>
        </p:nvSpPr>
        <p:spPr bwMode="auto">
          <a:xfrm>
            <a:off x="2133600" y="51054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08" name="Oval 184"/>
          <p:cNvSpPr>
            <a:spLocks noChangeArrowheads="1"/>
          </p:cNvSpPr>
          <p:nvPr/>
        </p:nvSpPr>
        <p:spPr bwMode="auto">
          <a:xfrm>
            <a:off x="3048000" y="51054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09" name="Oval 185"/>
          <p:cNvSpPr>
            <a:spLocks noChangeArrowheads="1"/>
          </p:cNvSpPr>
          <p:nvPr/>
        </p:nvSpPr>
        <p:spPr bwMode="auto">
          <a:xfrm>
            <a:off x="3505200" y="4191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10" name="Oval 186"/>
          <p:cNvSpPr>
            <a:spLocks noChangeArrowheads="1"/>
          </p:cNvSpPr>
          <p:nvPr/>
        </p:nvSpPr>
        <p:spPr bwMode="auto">
          <a:xfrm>
            <a:off x="1676400" y="4191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11" name="Oval 187"/>
          <p:cNvSpPr>
            <a:spLocks noChangeArrowheads="1"/>
          </p:cNvSpPr>
          <p:nvPr/>
        </p:nvSpPr>
        <p:spPr bwMode="auto">
          <a:xfrm>
            <a:off x="2590800" y="6019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13" name="Line 189"/>
          <p:cNvSpPr>
            <a:spLocks noChangeShapeType="1"/>
          </p:cNvSpPr>
          <p:nvPr/>
        </p:nvSpPr>
        <p:spPr bwMode="auto">
          <a:xfrm>
            <a:off x="1752600" y="4267200"/>
            <a:ext cx="914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14" name="Line 190"/>
          <p:cNvSpPr>
            <a:spLocks noChangeShapeType="1"/>
          </p:cNvSpPr>
          <p:nvPr/>
        </p:nvSpPr>
        <p:spPr bwMode="auto">
          <a:xfrm>
            <a:off x="1752600" y="4267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15" name="Line 191"/>
          <p:cNvSpPr>
            <a:spLocks noChangeShapeType="1"/>
          </p:cNvSpPr>
          <p:nvPr/>
        </p:nvSpPr>
        <p:spPr bwMode="auto">
          <a:xfrm flipH="1">
            <a:off x="2667000" y="4267200"/>
            <a:ext cx="914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16" name="Line 192"/>
          <p:cNvSpPr>
            <a:spLocks noChangeShapeType="1"/>
          </p:cNvSpPr>
          <p:nvPr/>
        </p:nvSpPr>
        <p:spPr bwMode="auto">
          <a:xfrm flipH="1">
            <a:off x="2209800" y="4267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17" name="Line 193"/>
          <p:cNvSpPr>
            <a:spLocks noChangeShapeType="1"/>
          </p:cNvSpPr>
          <p:nvPr/>
        </p:nvSpPr>
        <p:spPr bwMode="auto">
          <a:xfrm>
            <a:off x="22098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18" name="Line 194"/>
          <p:cNvSpPr>
            <a:spLocks noChangeShapeType="1"/>
          </p:cNvSpPr>
          <p:nvPr/>
        </p:nvSpPr>
        <p:spPr bwMode="auto">
          <a:xfrm>
            <a:off x="2667000" y="4267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19" name="Text Box 195"/>
          <p:cNvSpPr txBox="1">
            <a:spLocks noChangeArrowheads="1"/>
          </p:cNvSpPr>
          <p:nvPr/>
        </p:nvSpPr>
        <p:spPr bwMode="auto">
          <a:xfrm>
            <a:off x="2216150" y="3048000"/>
            <a:ext cx="47942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Objective:</a:t>
            </a:r>
            <a:r>
              <a:rPr lang="en-US" altLang="en-US"/>
              <a:t> use </a:t>
            </a:r>
            <a:r>
              <a:rPr lang="en-US" altLang="en-US">
                <a:solidFill>
                  <a:srgbClr val="A50021"/>
                </a:solidFill>
              </a:rPr>
              <a:t>minimum</a:t>
            </a:r>
            <a:r>
              <a:rPr lang="en-US" altLang="en-US"/>
              <a:t> number of colours.</a:t>
            </a:r>
          </a:p>
        </p:txBody>
      </p:sp>
      <p:sp>
        <p:nvSpPr>
          <p:cNvPr id="180420" name="Oval 196"/>
          <p:cNvSpPr>
            <a:spLocks noChangeArrowheads="1"/>
          </p:cNvSpPr>
          <p:nvPr/>
        </p:nvSpPr>
        <p:spPr bwMode="auto">
          <a:xfrm>
            <a:off x="5791200" y="4191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21" name="Oval 197"/>
          <p:cNvSpPr>
            <a:spLocks noChangeArrowheads="1"/>
          </p:cNvSpPr>
          <p:nvPr/>
        </p:nvSpPr>
        <p:spPr bwMode="auto">
          <a:xfrm>
            <a:off x="5334000" y="5105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22" name="Oval 198"/>
          <p:cNvSpPr>
            <a:spLocks noChangeArrowheads="1"/>
          </p:cNvSpPr>
          <p:nvPr/>
        </p:nvSpPr>
        <p:spPr bwMode="auto">
          <a:xfrm>
            <a:off x="6248400" y="51054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23" name="Oval 199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24" name="Oval 200"/>
          <p:cNvSpPr>
            <a:spLocks noChangeArrowheads="1"/>
          </p:cNvSpPr>
          <p:nvPr/>
        </p:nvSpPr>
        <p:spPr bwMode="auto">
          <a:xfrm>
            <a:off x="4876800" y="4191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25" name="Oval 201"/>
          <p:cNvSpPr>
            <a:spLocks noChangeArrowheads="1"/>
          </p:cNvSpPr>
          <p:nvPr/>
        </p:nvSpPr>
        <p:spPr bwMode="auto">
          <a:xfrm>
            <a:off x="5791200" y="6019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26" name="Line 202"/>
          <p:cNvSpPr>
            <a:spLocks noChangeShapeType="1"/>
          </p:cNvSpPr>
          <p:nvPr/>
        </p:nvSpPr>
        <p:spPr bwMode="auto">
          <a:xfrm>
            <a:off x="4953000" y="4267200"/>
            <a:ext cx="914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27" name="Line 203"/>
          <p:cNvSpPr>
            <a:spLocks noChangeShapeType="1"/>
          </p:cNvSpPr>
          <p:nvPr/>
        </p:nvSpPr>
        <p:spPr bwMode="auto">
          <a:xfrm>
            <a:off x="4953000" y="4267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28" name="Line 204"/>
          <p:cNvSpPr>
            <a:spLocks noChangeShapeType="1"/>
          </p:cNvSpPr>
          <p:nvPr/>
        </p:nvSpPr>
        <p:spPr bwMode="auto">
          <a:xfrm flipH="1">
            <a:off x="5867400" y="4267200"/>
            <a:ext cx="914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29" name="Line 205"/>
          <p:cNvSpPr>
            <a:spLocks noChangeShapeType="1"/>
          </p:cNvSpPr>
          <p:nvPr/>
        </p:nvSpPr>
        <p:spPr bwMode="auto">
          <a:xfrm flipH="1">
            <a:off x="5410200" y="4267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30" name="Line 206"/>
          <p:cNvSpPr>
            <a:spLocks noChangeShapeType="1"/>
          </p:cNvSpPr>
          <p:nvPr/>
        </p:nvSpPr>
        <p:spPr bwMode="auto">
          <a:xfrm>
            <a:off x="54102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31" name="Line 207"/>
          <p:cNvSpPr>
            <a:spLocks noChangeShapeType="1"/>
          </p:cNvSpPr>
          <p:nvPr/>
        </p:nvSpPr>
        <p:spPr bwMode="auto">
          <a:xfrm>
            <a:off x="5867400" y="4267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32" name="Text Box 208"/>
          <p:cNvSpPr txBox="1">
            <a:spLocks noChangeArrowheads="1"/>
          </p:cNvSpPr>
          <p:nvPr/>
        </p:nvSpPr>
        <p:spPr bwMode="auto">
          <a:xfrm>
            <a:off x="6934200" y="5070475"/>
            <a:ext cx="151765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3-colourable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8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8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406" grpId="0" animBg="1"/>
      <p:bldP spid="180407" grpId="0" animBg="1"/>
      <p:bldP spid="180408" grpId="0" animBg="1"/>
      <p:bldP spid="180409" grpId="0" animBg="1"/>
      <p:bldP spid="180410" grpId="0" animBg="1"/>
      <p:bldP spid="180411" grpId="0" animBg="1"/>
      <p:bldP spid="180413" grpId="0" animBg="1"/>
      <p:bldP spid="180414" grpId="0" animBg="1"/>
      <p:bldP spid="180415" grpId="0" animBg="1"/>
      <p:bldP spid="180416" grpId="0" animBg="1"/>
      <p:bldP spid="180417" grpId="0" animBg="1"/>
      <p:bldP spid="180418" grpId="0" animBg="1"/>
      <p:bldP spid="180419" grpId="0" animBg="1"/>
      <p:bldP spid="180420" grpId="0" animBg="1"/>
      <p:bldP spid="180421" grpId="0" animBg="1"/>
      <p:bldP spid="180422" grpId="0" animBg="1"/>
      <p:bldP spid="180423" grpId="0" animBg="1"/>
      <p:bldP spid="180424" grpId="0" animBg="1"/>
      <p:bldP spid="180425" grpId="0" animBg="1"/>
      <p:bldP spid="180426" grpId="0" animBg="1"/>
      <p:bldP spid="180427" grpId="0" animBg="1"/>
      <p:bldP spid="180428" grpId="0" animBg="1"/>
      <p:bldP spid="180429" grpId="0" animBg="1"/>
      <p:bldP spid="180430" grpId="0" animBg="1"/>
      <p:bldP spid="180431" grpId="0" animBg="1"/>
      <p:bldP spid="1804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2" name="Group 22"/>
          <p:cNvGrpSpPr>
            <a:grpSpLocks/>
          </p:cNvGrpSpPr>
          <p:nvPr/>
        </p:nvGrpSpPr>
        <p:grpSpPr bwMode="auto">
          <a:xfrm>
            <a:off x="1905000" y="2743200"/>
            <a:ext cx="4724400" cy="3224213"/>
            <a:chOff x="912" y="897"/>
            <a:chExt cx="3922" cy="2760"/>
          </a:xfrm>
        </p:grpSpPr>
        <p:sp>
          <p:nvSpPr>
            <p:cNvPr id="686085" name="Oval 5"/>
            <p:cNvSpPr>
              <a:spLocks noChangeArrowheads="1"/>
            </p:cNvSpPr>
            <p:nvPr/>
          </p:nvSpPr>
          <p:spPr bwMode="auto">
            <a:xfrm>
              <a:off x="1930" y="2105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086" name="Oval 6"/>
            <p:cNvSpPr>
              <a:spLocks noChangeArrowheads="1"/>
            </p:cNvSpPr>
            <p:nvPr/>
          </p:nvSpPr>
          <p:spPr bwMode="auto">
            <a:xfrm>
              <a:off x="4090" y="2681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087" name="Oval 7"/>
            <p:cNvSpPr>
              <a:spLocks noChangeArrowheads="1"/>
            </p:cNvSpPr>
            <p:nvPr/>
          </p:nvSpPr>
          <p:spPr bwMode="auto">
            <a:xfrm>
              <a:off x="2698" y="3113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088" name="Oval 8"/>
            <p:cNvSpPr>
              <a:spLocks noChangeArrowheads="1"/>
            </p:cNvSpPr>
            <p:nvPr/>
          </p:nvSpPr>
          <p:spPr bwMode="auto">
            <a:xfrm>
              <a:off x="3610" y="1481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86089" name="AutoShape 9"/>
            <p:cNvCxnSpPr>
              <a:cxnSpLocks noChangeShapeType="1"/>
              <a:stCxn id="686088" idx="4"/>
              <a:endCxn id="686086" idx="1"/>
            </p:cNvCxnSpPr>
            <p:nvPr/>
          </p:nvCxnSpPr>
          <p:spPr bwMode="auto">
            <a:xfrm>
              <a:off x="3658" y="1577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6090" name="Freeform 10"/>
            <p:cNvSpPr>
              <a:spLocks/>
            </p:cNvSpPr>
            <p:nvPr/>
          </p:nvSpPr>
          <p:spPr bwMode="auto">
            <a:xfrm>
              <a:off x="2794" y="2641"/>
              <a:ext cx="1296" cy="1016"/>
            </a:xfrm>
            <a:custGeom>
              <a:avLst/>
              <a:gdLst>
                <a:gd name="T0" fmla="*/ 0 w 1296"/>
                <a:gd name="T1" fmla="*/ 520 h 1016"/>
                <a:gd name="T2" fmla="*/ 288 w 1296"/>
                <a:gd name="T3" fmla="*/ 952 h 1016"/>
                <a:gd name="T4" fmla="*/ 576 w 1296"/>
                <a:gd name="T5" fmla="*/ 904 h 1016"/>
                <a:gd name="T6" fmla="*/ 720 w 1296"/>
                <a:gd name="T7" fmla="*/ 328 h 1016"/>
                <a:gd name="T8" fmla="*/ 960 w 1296"/>
                <a:gd name="T9" fmla="*/ 40 h 1016"/>
                <a:gd name="T10" fmla="*/ 1296 w 1296"/>
                <a:gd name="T11" fmla="*/ 8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6091" name="Group 11"/>
            <p:cNvGrpSpPr>
              <a:grpSpLocks/>
            </p:cNvGrpSpPr>
            <p:nvPr/>
          </p:nvGrpSpPr>
          <p:grpSpPr bwMode="auto">
            <a:xfrm>
              <a:off x="1978" y="1529"/>
              <a:ext cx="1646" cy="1646"/>
              <a:chOff x="1978" y="1424"/>
              <a:chExt cx="1646" cy="1646"/>
            </a:xfrm>
          </p:grpSpPr>
          <p:cxnSp>
            <p:nvCxnSpPr>
              <p:cNvPr id="686092" name="AutoShape 12"/>
              <p:cNvCxnSpPr>
                <a:cxnSpLocks noChangeShapeType="1"/>
              </p:cNvCxnSpPr>
              <p:nvPr/>
            </p:nvCxnSpPr>
            <p:spPr bwMode="auto">
              <a:xfrm rot="16200000" flipH="1">
                <a:off x="1868" y="2206"/>
                <a:ext cx="974" cy="754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6093" name="AutoShape 13"/>
              <p:cNvCxnSpPr>
                <a:cxnSpLocks noChangeShapeType="1"/>
                <a:stCxn id="686085" idx="0"/>
                <a:endCxn id="686088" idx="2"/>
              </p:cNvCxnSpPr>
              <p:nvPr/>
            </p:nvCxnSpPr>
            <p:spPr bwMode="auto">
              <a:xfrm rot="16200000">
                <a:off x="2506" y="896"/>
                <a:ext cx="576" cy="1632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6094" name="AutoShape 14"/>
              <p:cNvCxnSpPr>
                <a:cxnSpLocks noChangeShapeType="1"/>
                <a:stCxn id="686088" idx="3"/>
                <a:endCxn id="686087" idx="0"/>
              </p:cNvCxnSpPr>
              <p:nvPr/>
            </p:nvCxnSpPr>
            <p:spPr bwMode="auto">
              <a:xfrm flipH="1">
                <a:off x="2746" y="1458"/>
                <a:ext cx="878" cy="15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86095" name="Freeform 15"/>
            <p:cNvSpPr>
              <a:spLocks/>
            </p:cNvSpPr>
            <p:nvPr/>
          </p:nvSpPr>
          <p:spPr bwMode="auto">
            <a:xfrm>
              <a:off x="1530" y="897"/>
              <a:ext cx="3304" cy="1832"/>
            </a:xfrm>
            <a:custGeom>
              <a:avLst/>
              <a:gdLst>
                <a:gd name="T0" fmla="*/ 400 w 3304"/>
                <a:gd name="T1" fmla="*/ 1256 h 1832"/>
                <a:gd name="T2" fmla="*/ 64 w 3304"/>
                <a:gd name="T3" fmla="*/ 1112 h 1832"/>
                <a:gd name="T4" fmla="*/ 16 w 3304"/>
                <a:gd name="T5" fmla="*/ 776 h 1832"/>
                <a:gd name="T6" fmla="*/ 160 w 3304"/>
                <a:gd name="T7" fmla="*/ 440 h 1832"/>
                <a:gd name="T8" fmla="*/ 784 w 3304"/>
                <a:gd name="T9" fmla="*/ 104 h 1832"/>
                <a:gd name="T10" fmla="*/ 1840 w 3304"/>
                <a:gd name="T11" fmla="*/ 8 h 1832"/>
                <a:gd name="T12" fmla="*/ 2704 w 3304"/>
                <a:gd name="T13" fmla="*/ 56 h 1832"/>
                <a:gd name="T14" fmla="*/ 3088 w 3304"/>
                <a:gd name="T15" fmla="*/ 344 h 1832"/>
                <a:gd name="T16" fmla="*/ 3280 w 3304"/>
                <a:gd name="T17" fmla="*/ 776 h 1832"/>
                <a:gd name="T18" fmla="*/ 3232 w 3304"/>
                <a:gd name="T19" fmla="*/ 1256 h 1832"/>
                <a:gd name="T20" fmla="*/ 3184 w 3304"/>
                <a:gd name="T21" fmla="*/ 1640 h 1832"/>
                <a:gd name="T22" fmla="*/ 2656 w 3304"/>
                <a:gd name="T23" fmla="*/ 183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096" name="Text Box 16"/>
            <p:cNvSpPr txBox="1">
              <a:spLocks noChangeArrowheads="1"/>
            </p:cNvSpPr>
            <p:nvPr/>
          </p:nvSpPr>
          <p:spPr bwMode="auto">
            <a:xfrm>
              <a:off x="912" y="2242"/>
              <a:ext cx="381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IV</a:t>
              </a:r>
            </a:p>
          </p:txBody>
        </p:sp>
        <p:sp>
          <p:nvSpPr>
            <p:cNvPr id="686097" name="Text Box 17"/>
            <p:cNvSpPr txBox="1">
              <a:spLocks noChangeArrowheads="1"/>
            </p:cNvSpPr>
            <p:nvPr/>
          </p:nvSpPr>
          <p:spPr bwMode="auto">
            <a:xfrm>
              <a:off x="3274" y="2443"/>
              <a:ext cx="257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I</a:t>
              </a:r>
            </a:p>
          </p:txBody>
        </p:sp>
        <p:sp>
          <p:nvSpPr>
            <p:cNvPr id="686098" name="Text Box 18"/>
            <p:cNvSpPr txBox="1">
              <a:spLocks noChangeArrowheads="1"/>
            </p:cNvSpPr>
            <p:nvPr/>
          </p:nvSpPr>
          <p:spPr bwMode="auto">
            <a:xfrm>
              <a:off x="2265" y="2202"/>
              <a:ext cx="362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II</a:t>
              </a:r>
            </a:p>
          </p:txBody>
        </p:sp>
        <p:sp>
          <p:nvSpPr>
            <p:cNvPr id="686099" name="Text Box 19"/>
            <p:cNvSpPr txBox="1">
              <a:spLocks noChangeArrowheads="1"/>
            </p:cNvSpPr>
            <p:nvPr/>
          </p:nvSpPr>
          <p:spPr bwMode="auto">
            <a:xfrm>
              <a:off x="3946" y="1625"/>
              <a:ext cx="361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II</a:t>
              </a:r>
            </a:p>
          </p:txBody>
        </p:sp>
      </p:grpSp>
      <p:sp>
        <p:nvSpPr>
          <p:cNvPr id="686100" name="Text Box 20"/>
          <p:cNvSpPr txBox="1">
            <a:spLocks noChangeArrowheads="1"/>
          </p:cNvSpPr>
          <p:nvPr/>
        </p:nvSpPr>
        <p:spPr bwMode="auto">
          <a:xfrm>
            <a:off x="3343275" y="6186488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>
                <a:solidFill>
                  <a:schemeClr val="tx2"/>
                </a:solidFill>
                <a:cs typeface="Arial" charset="0"/>
              </a:rPr>
              <a:t>4 Connected Regions</a:t>
            </a:r>
          </a:p>
        </p:txBody>
      </p:sp>
      <p:sp>
        <p:nvSpPr>
          <p:cNvPr id="686101" name="Text Box 21"/>
          <p:cNvSpPr txBox="1">
            <a:spLocks noChangeArrowheads="1"/>
          </p:cNvSpPr>
          <p:nvPr/>
        </p:nvSpPr>
        <p:spPr bwMode="auto">
          <a:xfrm>
            <a:off x="2819400" y="457200"/>
            <a:ext cx="345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Four Continuous Faces</a:t>
            </a:r>
          </a:p>
        </p:txBody>
      </p:sp>
      <p:sp>
        <p:nvSpPr>
          <p:cNvPr id="686103" name="Text Box 23"/>
          <p:cNvSpPr txBox="1">
            <a:spLocks noChangeArrowheads="1"/>
          </p:cNvSpPr>
          <p:nvPr/>
        </p:nvSpPr>
        <p:spPr bwMode="auto">
          <a:xfrm>
            <a:off x="1738313" y="1371600"/>
            <a:ext cx="5678487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An important concept of a planar graph is its </a:t>
            </a:r>
            <a:r>
              <a:rPr lang="en-US" altLang="zh-TW" b="1"/>
              <a:t>faces</a:t>
            </a:r>
            <a:r>
              <a:rPr lang="en-US" altLang="zh-TW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So let’s study it in some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058" name="Group 2"/>
          <p:cNvGrpSpPr>
            <a:grpSpLocks/>
          </p:cNvGrpSpPr>
          <p:nvPr/>
        </p:nvGrpSpPr>
        <p:grpSpPr bwMode="auto">
          <a:xfrm>
            <a:off x="2581275" y="1409700"/>
            <a:ext cx="5245100" cy="4381500"/>
            <a:chOff x="1530" y="792"/>
            <a:chExt cx="3304" cy="2760"/>
          </a:xfrm>
        </p:grpSpPr>
        <p:sp>
          <p:nvSpPr>
            <p:cNvPr id="685059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60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61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62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85063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5064" name="AutoShape 8"/>
            <p:cNvCxnSpPr>
              <a:cxnSpLocks noChangeShapeType="1"/>
              <a:stCxn id="685059" idx="0"/>
              <a:endCxn id="685062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5065" name="AutoShape 9"/>
            <p:cNvCxnSpPr>
              <a:cxnSpLocks noChangeShapeType="1"/>
              <a:stCxn id="685062" idx="4"/>
              <a:endCxn id="685060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5066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>
                <a:gd name="T0" fmla="*/ 0 w 1296"/>
                <a:gd name="T1" fmla="*/ 520 h 1016"/>
                <a:gd name="T2" fmla="*/ 288 w 1296"/>
                <a:gd name="T3" fmla="*/ 952 h 1016"/>
                <a:gd name="T4" fmla="*/ 576 w 1296"/>
                <a:gd name="T5" fmla="*/ 904 h 1016"/>
                <a:gd name="T6" fmla="*/ 720 w 1296"/>
                <a:gd name="T7" fmla="*/ 328 h 1016"/>
                <a:gd name="T8" fmla="*/ 960 w 1296"/>
                <a:gd name="T9" fmla="*/ 40 h 1016"/>
                <a:gd name="T10" fmla="*/ 1296 w 1296"/>
                <a:gd name="T11" fmla="*/ 8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85067" name="AutoShape 11"/>
            <p:cNvCxnSpPr>
              <a:cxnSpLocks noChangeShapeType="1"/>
              <a:stCxn id="685062" idx="3"/>
              <a:endCxn id="685061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5068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>
                <a:gd name="T0" fmla="*/ 400 w 3304"/>
                <a:gd name="T1" fmla="*/ 1256 h 1832"/>
                <a:gd name="T2" fmla="*/ 64 w 3304"/>
                <a:gd name="T3" fmla="*/ 1112 h 1832"/>
                <a:gd name="T4" fmla="*/ 16 w 3304"/>
                <a:gd name="T5" fmla="*/ 776 h 1832"/>
                <a:gd name="T6" fmla="*/ 160 w 3304"/>
                <a:gd name="T7" fmla="*/ 440 h 1832"/>
                <a:gd name="T8" fmla="*/ 784 w 3304"/>
                <a:gd name="T9" fmla="*/ 104 h 1832"/>
                <a:gd name="T10" fmla="*/ 1840 w 3304"/>
                <a:gd name="T11" fmla="*/ 8 h 1832"/>
                <a:gd name="T12" fmla="*/ 2704 w 3304"/>
                <a:gd name="T13" fmla="*/ 56 h 1832"/>
                <a:gd name="T14" fmla="*/ 3088 w 3304"/>
                <a:gd name="T15" fmla="*/ 344 h 1832"/>
                <a:gd name="T16" fmla="*/ 3280 w 3304"/>
                <a:gd name="T17" fmla="*/ 776 h 1832"/>
                <a:gd name="T18" fmla="*/ 3232 w 3304"/>
                <a:gd name="T19" fmla="*/ 1256 h 1832"/>
                <a:gd name="T20" fmla="*/ 3184 w 3304"/>
                <a:gd name="T21" fmla="*/ 1640 h 1832"/>
                <a:gd name="T22" fmla="*/ 2656 w 3304"/>
                <a:gd name="T23" fmla="*/ 183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5069" name="Text Box 13"/>
          <p:cNvSpPr txBox="1">
            <a:spLocks noChangeArrowheads="1"/>
          </p:cNvSpPr>
          <p:nvPr/>
        </p:nvSpPr>
        <p:spPr bwMode="auto">
          <a:xfrm>
            <a:off x="2625725" y="361315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a</a:t>
            </a:r>
          </a:p>
        </p:txBody>
      </p:sp>
      <p:sp>
        <p:nvSpPr>
          <p:cNvPr id="685070" name="Text Box 14"/>
          <p:cNvSpPr txBox="1">
            <a:spLocks noChangeArrowheads="1"/>
          </p:cNvSpPr>
          <p:nvPr/>
        </p:nvSpPr>
        <p:spPr bwMode="auto">
          <a:xfrm>
            <a:off x="6019800" y="2257425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b</a:t>
            </a:r>
          </a:p>
        </p:txBody>
      </p:sp>
      <p:sp>
        <p:nvSpPr>
          <p:cNvPr id="685071" name="Text Box 15"/>
          <p:cNvSpPr txBox="1">
            <a:spLocks noChangeArrowheads="1"/>
          </p:cNvSpPr>
          <p:nvPr/>
        </p:nvSpPr>
        <p:spPr bwMode="auto">
          <a:xfrm>
            <a:off x="6629400" y="460375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c</a:t>
            </a:r>
          </a:p>
        </p:txBody>
      </p:sp>
      <p:sp>
        <p:nvSpPr>
          <p:cNvPr id="685072" name="Text Box 16"/>
          <p:cNvSpPr txBox="1">
            <a:spLocks noChangeArrowheads="1"/>
          </p:cNvSpPr>
          <p:nvPr/>
        </p:nvSpPr>
        <p:spPr bwMode="auto">
          <a:xfrm>
            <a:off x="3962400" y="55181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d</a:t>
            </a:r>
          </a:p>
        </p:txBody>
      </p:sp>
      <p:sp>
        <p:nvSpPr>
          <p:cNvPr id="685073" name="Text Box 17"/>
          <p:cNvSpPr txBox="1">
            <a:spLocks noChangeArrowheads="1"/>
          </p:cNvSpPr>
          <p:nvPr/>
        </p:nvSpPr>
        <p:spPr bwMode="auto">
          <a:xfrm>
            <a:off x="3124200" y="457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Region Boundaries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50" name="Oval 18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51" name="Oval 19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52" name="Oval 20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53" name="Oval 21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4054" name="AutoShape 22"/>
          <p:cNvCxnSpPr>
            <a:cxnSpLocks noChangeShapeType="1"/>
          </p:cNvCxnSpPr>
          <p:nvPr/>
        </p:nvCxnSpPr>
        <p:spPr bwMode="auto">
          <a:xfrm rot="16200000" flipH="1">
            <a:off x="2965450" y="3502025"/>
            <a:ext cx="1546225" cy="1196975"/>
          </a:xfrm>
          <a:prstGeom prst="curvedConnector2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4055" name="AutoShape 23"/>
          <p:cNvCxnSpPr>
            <a:cxnSpLocks noChangeShapeType="1"/>
            <a:stCxn id="684050" idx="0"/>
            <a:endCxn id="684053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rgbClr val="0033CC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4056" name="AutoShape 24"/>
          <p:cNvCxnSpPr>
            <a:cxnSpLocks noChangeShapeType="1"/>
            <a:stCxn id="684053" idx="4"/>
            <a:endCxn id="684051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rgbClr val="0033CC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4057" name="Freeform 25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>
              <a:gd name="T0" fmla="*/ 0 w 1296"/>
              <a:gd name="T1" fmla="*/ 520 h 1016"/>
              <a:gd name="T2" fmla="*/ 288 w 1296"/>
              <a:gd name="T3" fmla="*/ 952 h 1016"/>
              <a:gd name="T4" fmla="*/ 576 w 1296"/>
              <a:gd name="T5" fmla="*/ 904 h 1016"/>
              <a:gd name="T6" fmla="*/ 720 w 1296"/>
              <a:gd name="T7" fmla="*/ 328 h 1016"/>
              <a:gd name="T8" fmla="*/ 960 w 1296"/>
              <a:gd name="T9" fmla="*/ 40 h 1016"/>
              <a:gd name="T10" fmla="*/ 1296 w 1296"/>
              <a:gd name="T11" fmla="*/ 88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84058" name="AutoShape 26"/>
          <p:cNvCxnSpPr>
            <a:cxnSpLocks noChangeShapeType="1"/>
            <a:stCxn id="684053" idx="3"/>
            <a:endCxn id="684052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4059" name="Freeform 27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>
              <a:gd name="T0" fmla="*/ 400 w 3304"/>
              <a:gd name="T1" fmla="*/ 1256 h 1832"/>
              <a:gd name="T2" fmla="*/ 64 w 3304"/>
              <a:gd name="T3" fmla="*/ 1112 h 1832"/>
              <a:gd name="T4" fmla="*/ 16 w 3304"/>
              <a:gd name="T5" fmla="*/ 776 h 1832"/>
              <a:gd name="T6" fmla="*/ 160 w 3304"/>
              <a:gd name="T7" fmla="*/ 440 h 1832"/>
              <a:gd name="T8" fmla="*/ 784 w 3304"/>
              <a:gd name="T9" fmla="*/ 104 h 1832"/>
              <a:gd name="T10" fmla="*/ 1840 w 3304"/>
              <a:gd name="T11" fmla="*/ 8 h 1832"/>
              <a:gd name="T12" fmla="*/ 2704 w 3304"/>
              <a:gd name="T13" fmla="*/ 56 h 1832"/>
              <a:gd name="T14" fmla="*/ 3088 w 3304"/>
              <a:gd name="T15" fmla="*/ 344 h 1832"/>
              <a:gd name="T16" fmla="*/ 3280 w 3304"/>
              <a:gd name="T17" fmla="*/ 776 h 1832"/>
              <a:gd name="T18" fmla="*/ 3232 w 3304"/>
              <a:gd name="T19" fmla="*/ 1256 h 1832"/>
              <a:gd name="T20" fmla="*/ 3184 w 3304"/>
              <a:gd name="T21" fmla="*/ 1640 h 1832"/>
              <a:gd name="T22" fmla="*/ 2656 w 3304"/>
              <a:gd name="T23" fmla="*/ 1832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4060" name="Text Box 28"/>
          <p:cNvSpPr txBox="1">
            <a:spLocks noChangeArrowheads="1"/>
          </p:cNvSpPr>
          <p:nvPr/>
        </p:nvSpPr>
        <p:spPr bwMode="auto">
          <a:xfrm>
            <a:off x="2473325" y="346075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84061" name="Text Box 29"/>
          <p:cNvSpPr txBox="1">
            <a:spLocks noChangeArrowheads="1"/>
          </p:cNvSpPr>
          <p:nvPr/>
        </p:nvSpPr>
        <p:spPr bwMode="auto">
          <a:xfrm>
            <a:off x="5867400" y="2105025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84062" name="Text Box 30"/>
          <p:cNvSpPr txBox="1">
            <a:spLocks noChangeArrowheads="1"/>
          </p:cNvSpPr>
          <p:nvPr/>
        </p:nvSpPr>
        <p:spPr bwMode="auto">
          <a:xfrm>
            <a:off x="6477000" y="445135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84063" name="Text Box 31"/>
          <p:cNvSpPr txBox="1">
            <a:spLocks noChangeArrowheads="1"/>
          </p:cNvSpPr>
          <p:nvPr/>
        </p:nvSpPr>
        <p:spPr bwMode="auto">
          <a:xfrm>
            <a:off x="3810000" y="53657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684064" name="Text Box 32"/>
          <p:cNvSpPr txBox="1">
            <a:spLocks noChangeArrowheads="1"/>
          </p:cNvSpPr>
          <p:nvPr/>
        </p:nvSpPr>
        <p:spPr bwMode="auto">
          <a:xfrm>
            <a:off x="850900" y="3970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0" lang="en-US" altLang="en-US">
              <a:latin typeface="Arial" charset="0"/>
            </a:endParaRPr>
          </a:p>
        </p:txBody>
      </p:sp>
      <p:sp>
        <p:nvSpPr>
          <p:cNvPr id="684065" name="Text Box 33"/>
          <p:cNvSpPr txBox="1">
            <a:spLocks noChangeArrowheads="1"/>
          </p:cNvSpPr>
          <p:nvPr/>
        </p:nvSpPr>
        <p:spPr bwMode="auto">
          <a:xfrm>
            <a:off x="4117975" y="1651000"/>
            <a:ext cx="671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33CC"/>
                </a:solidFill>
              </a:rPr>
              <a:t>abca</a:t>
            </a:r>
          </a:p>
        </p:txBody>
      </p:sp>
      <p:sp>
        <p:nvSpPr>
          <p:cNvPr id="684066" name="Text Box 34"/>
          <p:cNvSpPr txBox="1">
            <a:spLocks noChangeArrowheads="1"/>
          </p:cNvSpPr>
          <p:nvPr/>
        </p:nvSpPr>
        <p:spPr bwMode="auto">
          <a:xfrm>
            <a:off x="3124200" y="457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Region Boundaries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Oval 2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3011" name="Oval 3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3012" name="Oval 4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3013" name="Oval 5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3014" name="AutoShape 6"/>
          <p:cNvCxnSpPr>
            <a:cxnSpLocks noChangeShapeType="1"/>
          </p:cNvCxnSpPr>
          <p:nvPr/>
        </p:nvCxnSpPr>
        <p:spPr bwMode="auto">
          <a:xfrm rot="16200000" flipH="1">
            <a:off x="2965450" y="3502025"/>
            <a:ext cx="1546225" cy="1196975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3015" name="AutoShape 7"/>
          <p:cNvCxnSpPr>
            <a:cxnSpLocks noChangeShapeType="1"/>
            <a:stCxn id="683010" idx="0"/>
            <a:endCxn id="683013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3016" name="AutoShape 8"/>
          <p:cNvCxnSpPr>
            <a:cxnSpLocks noChangeShapeType="1"/>
            <a:stCxn id="683013" idx="4"/>
            <a:endCxn id="683011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3017" name="Freeform 9"/>
          <p:cNvSpPr>
            <a:spLocks/>
          </p:cNvSpPr>
          <p:nvPr/>
        </p:nvSpPr>
        <p:spPr bwMode="auto">
          <a:xfrm>
            <a:off x="4435475" y="4025900"/>
            <a:ext cx="2057400" cy="1612900"/>
          </a:xfrm>
          <a:custGeom>
            <a:avLst/>
            <a:gdLst>
              <a:gd name="T0" fmla="*/ 0 w 1296"/>
              <a:gd name="T1" fmla="*/ 520 h 1016"/>
              <a:gd name="T2" fmla="*/ 288 w 1296"/>
              <a:gd name="T3" fmla="*/ 952 h 1016"/>
              <a:gd name="T4" fmla="*/ 576 w 1296"/>
              <a:gd name="T5" fmla="*/ 904 h 1016"/>
              <a:gd name="T6" fmla="*/ 720 w 1296"/>
              <a:gd name="T7" fmla="*/ 328 h 1016"/>
              <a:gd name="T8" fmla="*/ 960 w 1296"/>
              <a:gd name="T9" fmla="*/ 40 h 1016"/>
              <a:gd name="T10" fmla="*/ 1296 w 1296"/>
              <a:gd name="T11" fmla="*/ 88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6" h="1016">
                <a:moveTo>
                  <a:pt x="0" y="520"/>
                </a:moveTo>
                <a:cubicBezTo>
                  <a:pt x="96" y="704"/>
                  <a:pt x="192" y="888"/>
                  <a:pt x="288" y="952"/>
                </a:cubicBezTo>
                <a:cubicBezTo>
                  <a:pt x="384" y="1016"/>
                  <a:pt x="504" y="1008"/>
                  <a:pt x="576" y="904"/>
                </a:cubicBezTo>
                <a:cubicBezTo>
                  <a:pt x="648" y="800"/>
                  <a:pt x="656" y="472"/>
                  <a:pt x="720" y="328"/>
                </a:cubicBezTo>
                <a:cubicBezTo>
                  <a:pt x="784" y="184"/>
                  <a:pt x="864" y="80"/>
                  <a:pt x="960" y="40"/>
                </a:cubicBezTo>
                <a:cubicBezTo>
                  <a:pt x="1056" y="0"/>
                  <a:pt x="1176" y="44"/>
                  <a:pt x="1296" y="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83018" name="AutoShape 10"/>
          <p:cNvCxnSpPr>
            <a:cxnSpLocks noChangeShapeType="1"/>
            <a:stCxn id="683013" idx="3"/>
            <a:endCxn id="683012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3019" name="Freeform 11"/>
          <p:cNvSpPr>
            <a:spLocks/>
          </p:cNvSpPr>
          <p:nvPr/>
        </p:nvSpPr>
        <p:spPr bwMode="auto">
          <a:xfrm>
            <a:off x="2428875" y="1257300"/>
            <a:ext cx="5245100" cy="2908300"/>
          </a:xfrm>
          <a:custGeom>
            <a:avLst/>
            <a:gdLst>
              <a:gd name="T0" fmla="*/ 400 w 3304"/>
              <a:gd name="T1" fmla="*/ 1256 h 1832"/>
              <a:gd name="T2" fmla="*/ 64 w 3304"/>
              <a:gd name="T3" fmla="*/ 1112 h 1832"/>
              <a:gd name="T4" fmla="*/ 16 w 3304"/>
              <a:gd name="T5" fmla="*/ 776 h 1832"/>
              <a:gd name="T6" fmla="*/ 160 w 3304"/>
              <a:gd name="T7" fmla="*/ 440 h 1832"/>
              <a:gd name="T8" fmla="*/ 784 w 3304"/>
              <a:gd name="T9" fmla="*/ 104 h 1832"/>
              <a:gd name="T10" fmla="*/ 1840 w 3304"/>
              <a:gd name="T11" fmla="*/ 8 h 1832"/>
              <a:gd name="T12" fmla="*/ 2704 w 3304"/>
              <a:gd name="T13" fmla="*/ 56 h 1832"/>
              <a:gd name="T14" fmla="*/ 3088 w 3304"/>
              <a:gd name="T15" fmla="*/ 344 h 1832"/>
              <a:gd name="T16" fmla="*/ 3280 w 3304"/>
              <a:gd name="T17" fmla="*/ 776 h 1832"/>
              <a:gd name="T18" fmla="*/ 3232 w 3304"/>
              <a:gd name="T19" fmla="*/ 1256 h 1832"/>
              <a:gd name="T20" fmla="*/ 3184 w 3304"/>
              <a:gd name="T21" fmla="*/ 1640 h 1832"/>
              <a:gd name="T22" fmla="*/ 2656 w 3304"/>
              <a:gd name="T23" fmla="*/ 1832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04" h="1832">
                <a:moveTo>
                  <a:pt x="400" y="1256"/>
                </a:moveTo>
                <a:cubicBezTo>
                  <a:pt x="264" y="1224"/>
                  <a:pt x="128" y="1192"/>
                  <a:pt x="64" y="1112"/>
                </a:cubicBezTo>
                <a:cubicBezTo>
                  <a:pt x="0" y="1032"/>
                  <a:pt x="0" y="888"/>
                  <a:pt x="16" y="776"/>
                </a:cubicBezTo>
                <a:cubicBezTo>
                  <a:pt x="32" y="664"/>
                  <a:pt x="32" y="552"/>
                  <a:pt x="160" y="440"/>
                </a:cubicBezTo>
                <a:cubicBezTo>
                  <a:pt x="288" y="328"/>
                  <a:pt x="504" y="176"/>
                  <a:pt x="784" y="104"/>
                </a:cubicBezTo>
                <a:cubicBezTo>
                  <a:pt x="1064" y="32"/>
                  <a:pt x="1520" y="16"/>
                  <a:pt x="1840" y="8"/>
                </a:cubicBezTo>
                <a:cubicBezTo>
                  <a:pt x="2160" y="0"/>
                  <a:pt x="2496" y="0"/>
                  <a:pt x="2704" y="56"/>
                </a:cubicBezTo>
                <a:cubicBezTo>
                  <a:pt x="2912" y="112"/>
                  <a:pt x="2992" y="224"/>
                  <a:pt x="3088" y="344"/>
                </a:cubicBezTo>
                <a:cubicBezTo>
                  <a:pt x="3184" y="464"/>
                  <a:pt x="3256" y="624"/>
                  <a:pt x="3280" y="776"/>
                </a:cubicBezTo>
                <a:cubicBezTo>
                  <a:pt x="3304" y="928"/>
                  <a:pt x="3248" y="1112"/>
                  <a:pt x="3232" y="1256"/>
                </a:cubicBezTo>
                <a:cubicBezTo>
                  <a:pt x="3216" y="1400"/>
                  <a:pt x="3280" y="1544"/>
                  <a:pt x="3184" y="1640"/>
                </a:cubicBezTo>
                <a:cubicBezTo>
                  <a:pt x="3088" y="1736"/>
                  <a:pt x="2872" y="1784"/>
                  <a:pt x="2656" y="18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020" name="Text Box 12"/>
          <p:cNvSpPr txBox="1">
            <a:spLocks noChangeArrowheads="1"/>
          </p:cNvSpPr>
          <p:nvPr/>
        </p:nvSpPr>
        <p:spPr bwMode="auto">
          <a:xfrm>
            <a:off x="2473325" y="346075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a</a:t>
            </a:r>
          </a:p>
        </p:txBody>
      </p:sp>
      <p:sp>
        <p:nvSpPr>
          <p:cNvPr id="683021" name="Text Box 13"/>
          <p:cNvSpPr txBox="1">
            <a:spLocks noChangeArrowheads="1"/>
          </p:cNvSpPr>
          <p:nvPr/>
        </p:nvSpPr>
        <p:spPr bwMode="auto">
          <a:xfrm>
            <a:off x="5867400" y="2105025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b</a:t>
            </a:r>
          </a:p>
        </p:txBody>
      </p:sp>
      <p:sp>
        <p:nvSpPr>
          <p:cNvPr id="683022" name="Text Box 14"/>
          <p:cNvSpPr txBox="1">
            <a:spLocks noChangeArrowheads="1"/>
          </p:cNvSpPr>
          <p:nvPr/>
        </p:nvSpPr>
        <p:spPr bwMode="auto">
          <a:xfrm>
            <a:off x="6477000" y="445135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c</a:t>
            </a:r>
          </a:p>
        </p:txBody>
      </p:sp>
      <p:sp>
        <p:nvSpPr>
          <p:cNvPr id="683023" name="Text Box 15"/>
          <p:cNvSpPr txBox="1">
            <a:spLocks noChangeArrowheads="1"/>
          </p:cNvSpPr>
          <p:nvPr/>
        </p:nvSpPr>
        <p:spPr bwMode="auto">
          <a:xfrm>
            <a:off x="3810000" y="53657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d</a:t>
            </a:r>
          </a:p>
        </p:txBody>
      </p:sp>
      <p:sp>
        <p:nvSpPr>
          <p:cNvPr id="683024" name="Text Box 16"/>
          <p:cNvSpPr txBox="1">
            <a:spLocks noChangeArrowheads="1"/>
          </p:cNvSpPr>
          <p:nvPr/>
        </p:nvSpPr>
        <p:spPr bwMode="auto">
          <a:xfrm>
            <a:off x="850900" y="3970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0" lang="en-US" altLang="en-US">
              <a:latin typeface="Arial" charset="0"/>
            </a:endParaRPr>
          </a:p>
        </p:txBody>
      </p:sp>
      <p:sp>
        <p:nvSpPr>
          <p:cNvPr id="683025" name="Text Box 17"/>
          <p:cNvSpPr txBox="1">
            <a:spLocks noChangeArrowheads="1"/>
          </p:cNvSpPr>
          <p:nvPr/>
        </p:nvSpPr>
        <p:spPr bwMode="auto">
          <a:xfrm>
            <a:off x="3651250" y="3122613"/>
            <a:ext cx="68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33CC"/>
                </a:solidFill>
              </a:rPr>
              <a:t>abda</a:t>
            </a:r>
          </a:p>
        </p:txBody>
      </p:sp>
      <p:sp>
        <p:nvSpPr>
          <p:cNvPr id="683026" name="Text Box 18"/>
          <p:cNvSpPr txBox="1">
            <a:spLocks noChangeArrowheads="1"/>
          </p:cNvSpPr>
          <p:nvPr/>
        </p:nvSpPr>
        <p:spPr bwMode="auto">
          <a:xfrm>
            <a:off x="4117975" y="1651000"/>
            <a:ext cx="671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abca</a:t>
            </a:r>
          </a:p>
        </p:txBody>
      </p:sp>
      <p:sp>
        <p:nvSpPr>
          <p:cNvPr id="683027" name="Text Box 19"/>
          <p:cNvSpPr txBox="1">
            <a:spLocks noChangeArrowheads="1"/>
          </p:cNvSpPr>
          <p:nvPr/>
        </p:nvSpPr>
        <p:spPr bwMode="auto">
          <a:xfrm>
            <a:off x="3124200" y="457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Region Boundaries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005" name="Oval 21"/>
          <p:cNvSpPr>
            <a:spLocks noChangeArrowheads="1"/>
          </p:cNvSpPr>
          <p:nvPr/>
        </p:nvSpPr>
        <p:spPr bwMode="auto">
          <a:xfrm>
            <a:off x="3063875" y="3175000"/>
            <a:ext cx="152400" cy="1524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06" name="Oval 22"/>
          <p:cNvSpPr>
            <a:spLocks noChangeArrowheads="1"/>
          </p:cNvSpPr>
          <p:nvPr/>
        </p:nvSpPr>
        <p:spPr bwMode="auto">
          <a:xfrm>
            <a:off x="6492875" y="4089400"/>
            <a:ext cx="152400" cy="1524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07" name="Oval 23"/>
          <p:cNvSpPr>
            <a:spLocks noChangeArrowheads="1"/>
          </p:cNvSpPr>
          <p:nvPr/>
        </p:nvSpPr>
        <p:spPr bwMode="auto">
          <a:xfrm>
            <a:off x="4283075" y="4775200"/>
            <a:ext cx="152400" cy="1524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08" name="Oval 24"/>
          <p:cNvSpPr>
            <a:spLocks noChangeArrowheads="1"/>
          </p:cNvSpPr>
          <p:nvPr/>
        </p:nvSpPr>
        <p:spPr bwMode="auto">
          <a:xfrm>
            <a:off x="5730875" y="2184400"/>
            <a:ext cx="152400" cy="1524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2009" name="AutoShape 25"/>
          <p:cNvCxnSpPr>
            <a:cxnSpLocks noChangeShapeType="1"/>
            <a:stCxn id="682005" idx="0"/>
            <a:endCxn id="682008" idx="2"/>
          </p:cNvCxnSpPr>
          <p:nvPr/>
        </p:nvCxnSpPr>
        <p:spPr bwMode="auto">
          <a:xfrm rot="16200000">
            <a:off x="3978275" y="1422400"/>
            <a:ext cx="914400" cy="2590800"/>
          </a:xfrm>
          <a:prstGeom prst="curvedConnector2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2010" name="AutoShape 26"/>
          <p:cNvCxnSpPr>
            <a:cxnSpLocks noChangeShapeType="1"/>
            <a:stCxn id="682008" idx="4"/>
            <a:endCxn id="682006" idx="1"/>
          </p:cNvCxnSpPr>
          <p:nvPr/>
        </p:nvCxnSpPr>
        <p:spPr bwMode="auto">
          <a:xfrm>
            <a:off x="5807075" y="2336800"/>
            <a:ext cx="708025" cy="17748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2011" name="AutoShape 27"/>
          <p:cNvCxnSpPr>
            <a:cxnSpLocks noChangeShapeType="1"/>
            <a:stCxn id="682008" idx="3"/>
            <a:endCxn id="682007" idx="0"/>
          </p:cNvCxnSpPr>
          <p:nvPr/>
        </p:nvCxnSpPr>
        <p:spPr bwMode="auto">
          <a:xfrm flipH="1">
            <a:off x="4359275" y="2314575"/>
            <a:ext cx="1393825" cy="24606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2012" name="Group 28"/>
          <p:cNvGrpSpPr>
            <a:grpSpLocks/>
          </p:cNvGrpSpPr>
          <p:nvPr/>
        </p:nvGrpSpPr>
        <p:grpSpPr bwMode="auto">
          <a:xfrm>
            <a:off x="2428875" y="1257300"/>
            <a:ext cx="5245100" cy="4381500"/>
            <a:chOff x="1530" y="792"/>
            <a:chExt cx="3304" cy="2760"/>
          </a:xfrm>
        </p:grpSpPr>
        <p:cxnSp>
          <p:nvCxnSpPr>
            <p:cNvPr id="682013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2014" name="Freeform 3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>
                <a:gd name="T0" fmla="*/ 0 w 1296"/>
                <a:gd name="T1" fmla="*/ 520 h 1016"/>
                <a:gd name="T2" fmla="*/ 288 w 1296"/>
                <a:gd name="T3" fmla="*/ 952 h 1016"/>
                <a:gd name="T4" fmla="*/ 576 w 1296"/>
                <a:gd name="T5" fmla="*/ 904 h 1016"/>
                <a:gd name="T6" fmla="*/ 720 w 1296"/>
                <a:gd name="T7" fmla="*/ 328 h 1016"/>
                <a:gd name="T8" fmla="*/ 960 w 1296"/>
                <a:gd name="T9" fmla="*/ 40 h 1016"/>
                <a:gd name="T10" fmla="*/ 1296 w 1296"/>
                <a:gd name="T11" fmla="*/ 8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2015" name="Freeform 31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>
                <a:gd name="T0" fmla="*/ 400 w 3304"/>
                <a:gd name="T1" fmla="*/ 1256 h 1832"/>
                <a:gd name="T2" fmla="*/ 64 w 3304"/>
                <a:gd name="T3" fmla="*/ 1112 h 1832"/>
                <a:gd name="T4" fmla="*/ 16 w 3304"/>
                <a:gd name="T5" fmla="*/ 776 h 1832"/>
                <a:gd name="T6" fmla="*/ 160 w 3304"/>
                <a:gd name="T7" fmla="*/ 440 h 1832"/>
                <a:gd name="T8" fmla="*/ 784 w 3304"/>
                <a:gd name="T9" fmla="*/ 104 h 1832"/>
                <a:gd name="T10" fmla="*/ 1840 w 3304"/>
                <a:gd name="T11" fmla="*/ 8 h 1832"/>
                <a:gd name="T12" fmla="*/ 2704 w 3304"/>
                <a:gd name="T13" fmla="*/ 56 h 1832"/>
                <a:gd name="T14" fmla="*/ 3088 w 3304"/>
                <a:gd name="T15" fmla="*/ 344 h 1832"/>
                <a:gd name="T16" fmla="*/ 3280 w 3304"/>
                <a:gd name="T17" fmla="*/ 776 h 1832"/>
                <a:gd name="T18" fmla="*/ 3232 w 3304"/>
                <a:gd name="T19" fmla="*/ 1256 h 1832"/>
                <a:gd name="T20" fmla="*/ 3184 w 3304"/>
                <a:gd name="T21" fmla="*/ 1640 h 1832"/>
                <a:gd name="T22" fmla="*/ 2656 w 3304"/>
                <a:gd name="T23" fmla="*/ 183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2016" name="Text Box 32"/>
          <p:cNvSpPr txBox="1">
            <a:spLocks noChangeArrowheads="1"/>
          </p:cNvSpPr>
          <p:nvPr/>
        </p:nvSpPr>
        <p:spPr bwMode="auto">
          <a:xfrm>
            <a:off x="2473325" y="346075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82017" name="Text Box 33"/>
          <p:cNvSpPr txBox="1">
            <a:spLocks noChangeArrowheads="1"/>
          </p:cNvSpPr>
          <p:nvPr/>
        </p:nvSpPr>
        <p:spPr bwMode="auto">
          <a:xfrm>
            <a:off x="5867400" y="2105025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82018" name="Text Box 34"/>
          <p:cNvSpPr txBox="1">
            <a:spLocks noChangeArrowheads="1"/>
          </p:cNvSpPr>
          <p:nvPr/>
        </p:nvSpPr>
        <p:spPr bwMode="auto">
          <a:xfrm>
            <a:off x="6477000" y="445135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82019" name="Text Box 35"/>
          <p:cNvSpPr txBox="1">
            <a:spLocks noChangeArrowheads="1"/>
          </p:cNvSpPr>
          <p:nvPr/>
        </p:nvSpPr>
        <p:spPr bwMode="auto">
          <a:xfrm>
            <a:off x="3810000" y="53657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682020" name="Text Box 36"/>
          <p:cNvSpPr txBox="1">
            <a:spLocks noChangeArrowheads="1"/>
          </p:cNvSpPr>
          <p:nvPr/>
        </p:nvSpPr>
        <p:spPr bwMode="auto">
          <a:xfrm>
            <a:off x="850900" y="3970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0" lang="en-US" altLang="en-US">
              <a:latin typeface="Arial" charset="0"/>
            </a:endParaRPr>
          </a:p>
        </p:txBody>
      </p:sp>
      <p:sp>
        <p:nvSpPr>
          <p:cNvPr id="682021" name="Text Box 37"/>
          <p:cNvSpPr txBox="1">
            <a:spLocks noChangeArrowheads="1"/>
          </p:cNvSpPr>
          <p:nvPr/>
        </p:nvSpPr>
        <p:spPr bwMode="auto">
          <a:xfrm>
            <a:off x="1003300" y="5006975"/>
            <a:ext cx="671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33CC"/>
                </a:solidFill>
              </a:rPr>
              <a:t>acda</a:t>
            </a:r>
          </a:p>
        </p:txBody>
      </p:sp>
      <p:sp>
        <p:nvSpPr>
          <p:cNvPr id="682022" name="Text Box 38"/>
          <p:cNvSpPr txBox="1">
            <a:spLocks noChangeArrowheads="1"/>
          </p:cNvSpPr>
          <p:nvPr/>
        </p:nvSpPr>
        <p:spPr bwMode="auto">
          <a:xfrm>
            <a:off x="4117975" y="1651000"/>
            <a:ext cx="671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abca</a:t>
            </a:r>
          </a:p>
        </p:txBody>
      </p:sp>
      <p:sp>
        <p:nvSpPr>
          <p:cNvPr id="682023" name="Text Box 39"/>
          <p:cNvSpPr txBox="1">
            <a:spLocks noChangeArrowheads="1"/>
          </p:cNvSpPr>
          <p:nvPr/>
        </p:nvSpPr>
        <p:spPr bwMode="auto">
          <a:xfrm>
            <a:off x="3651250" y="3113088"/>
            <a:ext cx="68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abda</a:t>
            </a:r>
          </a:p>
        </p:txBody>
      </p:sp>
      <p:sp>
        <p:nvSpPr>
          <p:cNvPr id="682024" name="Text Box 40"/>
          <p:cNvSpPr txBox="1">
            <a:spLocks noChangeArrowheads="1"/>
          </p:cNvSpPr>
          <p:nvPr/>
        </p:nvSpPr>
        <p:spPr bwMode="auto">
          <a:xfrm>
            <a:off x="974725" y="5603875"/>
            <a:ext cx="150336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outer region</a:t>
            </a:r>
          </a:p>
        </p:txBody>
      </p:sp>
      <p:sp>
        <p:nvSpPr>
          <p:cNvPr id="682025" name="Text Box 41"/>
          <p:cNvSpPr txBox="1">
            <a:spLocks noChangeArrowheads="1"/>
          </p:cNvSpPr>
          <p:nvPr/>
        </p:nvSpPr>
        <p:spPr bwMode="auto">
          <a:xfrm>
            <a:off x="3124200" y="457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Region Boundaries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938" name="Group 2"/>
          <p:cNvGrpSpPr>
            <a:grpSpLocks/>
          </p:cNvGrpSpPr>
          <p:nvPr/>
        </p:nvGrpSpPr>
        <p:grpSpPr bwMode="auto">
          <a:xfrm>
            <a:off x="2581275" y="1409700"/>
            <a:ext cx="5245100" cy="4381500"/>
            <a:chOff x="1530" y="792"/>
            <a:chExt cx="3304" cy="2760"/>
          </a:xfrm>
        </p:grpSpPr>
        <p:sp>
          <p:nvSpPr>
            <p:cNvPr id="679939" name="Oval 3"/>
            <p:cNvSpPr>
              <a:spLocks noChangeArrowheads="1"/>
            </p:cNvSpPr>
            <p:nvPr/>
          </p:nvSpPr>
          <p:spPr bwMode="auto">
            <a:xfrm>
              <a:off x="1930" y="200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940" name="Oval 4"/>
            <p:cNvSpPr>
              <a:spLocks noChangeArrowheads="1"/>
            </p:cNvSpPr>
            <p:nvPr/>
          </p:nvSpPr>
          <p:spPr bwMode="auto">
            <a:xfrm>
              <a:off x="4090" y="25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941" name="Oval 5"/>
            <p:cNvSpPr>
              <a:spLocks noChangeArrowheads="1"/>
            </p:cNvSpPr>
            <p:nvPr/>
          </p:nvSpPr>
          <p:spPr bwMode="auto">
            <a:xfrm>
              <a:off x="2698" y="3008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942" name="Oval 6"/>
            <p:cNvSpPr>
              <a:spLocks noChangeArrowheads="1"/>
            </p:cNvSpPr>
            <p:nvPr/>
          </p:nvSpPr>
          <p:spPr bwMode="auto">
            <a:xfrm>
              <a:off x="3610" y="137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9943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1868" y="2206"/>
              <a:ext cx="974" cy="75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9944" name="AutoShape 8"/>
            <p:cNvCxnSpPr>
              <a:cxnSpLocks noChangeShapeType="1"/>
              <a:stCxn id="679939" idx="0"/>
              <a:endCxn id="679942" idx="2"/>
            </p:cNvCxnSpPr>
            <p:nvPr/>
          </p:nvCxnSpPr>
          <p:spPr bwMode="auto">
            <a:xfrm rot="16200000">
              <a:off x="2506" y="896"/>
              <a:ext cx="576" cy="16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9945" name="AutoShape 9"/>
            <p:cNvCxnSpPr>
              <a:cxnSpLocks noChangeShapeType="1"/>
              <a:stCxn id="679942" idx="4"/>
              <a:endCxn id="679940" idx="1"/>
            </p:cNvCxnSpPr>
            <p:nvPr/>
          </p:nvCxnSpPr>
          <p:spPr bwMode="auto">
            <a:xfrm>
              <a:off x="3658" y="1472"/>
              <a:ext cx="446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9946" name="Freeform 10"/>
            <p:cNvSpPr>
              <a:spLocks/>
            </p:cNvSpPr>
            <p:nvPr/>
          </p:nvSpPr>
          <p:spPr bwMode="auto">
            <a:xfrm>
              <a:off x="2794" y="2536"/>
              <a:ext cx="1296" cy="1016"/>
            </a:xfrm>
            <a:custGeom>
              <a:avLst/>
              <a:gdLst>
                <a:gd name="T0" fmla="*/ 0 w 1296"/>
                <a:gd name="T1" fmla="*/ 520 h 1016"/>
                <a:gd name="T2" fmla="*/ 288 w 1296"/>
                <a:gd name="T3" fmla="*/ 952 h 1016"/>
                <a:gd name="T4" fmla="*/ 576 w 1296"/>
                <a:gd name="T5" fmla="*/ 904 h 1016"/>
                <a:gd name="T6" fmla="*/ 720 w 1296"/>
                <a:gd name="T7" fmla="*/ 328 h 1016"/>
                <a:gd name="T8" fmla="*/ 960 w 1296"/>
                <a:gd name="T9" fmla="*/ 40 h 1016"/>
                <a:gd name="T10" fmla="*/ 1296 w 1296"/>
                <a:gd name="T11" fmla="*/ 8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6" h="1016">
                  <a:moveTo>
                    <a:pt x="0" y="520"/>
                  </a:moveTo>
                  <a:cubicBezTo>
                    <a:pt x="96" y="704"/>
                    <a:pt x="192" y="888"/>
                    <a:pt x="288" y="952"/>
                  </a:cubicBezTo>
                  <a:cubicBezTo>
                    <a:pt x="384" y="1016"/>
                    <a:pt x="504" y="1008"/>
                    <a:pt x="576" y="904"/>
                  </a:cubicBezTo>
                  <a:cubicBezTo>
                    <a:pt x="648" y="800"/>
                    <a:pt x="656" y="472"/>
                    <a:pt x="720" y="328"/>
                  </a:cubicBezTo>
                  <a:cubicBezTo>
                    <a:pt x="784" y="184"/>
                    <a:pt x="864" y="80"/>
                    <a:pt x="960" y="40"/>
                  </a:cubicBezTo>
                  <a:cubicBezTo>
                    <a:pt x="1056" y="0"/>
                    <a:pt x="1176" y="44"/>
                    <a:pt x="1296" y="8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79947" name="AutoShape 11"/>
            <p:cNvCxnSpPr>
              <a:cxnSpLocks noChangeShapeType="1"/>
              <a:stCxn id="679942" idx="3"/>
              <a:endCxn id="679941" idx="0"/>
            </p:cNvCxnSpPr>
            <p:nvPr/>
          </p:nvCxnSpPr>
          <p:spPr bwMode="auto">
            <a:xfrm flipH="1">
              <a:off x="2746" y="1458"/>
              <a:ext cx="878" cy="1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9948" name="Freeform 12"/>
            <p:cNvSpPr>
              <a:spLocks/>
            </p:cNvSpPr>
            <p:nvPr/>
          </p:nvSpPr>
          <p:spPr bwMode="auto">
            <a:xfrm>
              <a:off x="1530" y="792"/>
              <a:ext cx="3304" cy="1832"/>
            </a:xfrm>
            <a:custGeom>
              <a:avLst/>
              <a:gdLst>
                <a:gd name="T0" fmla="*/ 400 w 3304"/>
                <a:gd name="T1" fmla="*/ 1256 h 1832"/>
                <a:gd name="T2" fmla="*/ 64 w 3304"/>
                <a:gd name="T3" fmla="*/ 1112 h 1832"/>
                <a:gd name="T4" fmla="*/ 16 w 3304"/>
                <a:gd name="T5" fmla="*/ 776 h 1832"/>
                <a:gd name="T6" fmla="*/ 160 w 3304"/>
                <a:gd name="T7" fmla="*/ 440 h 1832"/>
                <a:gd name="T8" fmla="*/ 784 w 3304"/>
                <a:gd name="T9" fmla="*/ 104 h 1832"/>
                <a:gd name="T10" fmla="*/ 1840 w 3304"/>
                <a:gd name="T11" fmla="*/ 8 h 1832"/>
                <a:gd name="T12" fmla="*/ 2704 w 3304"/>
                <a:gd name="T13" fmla="*/ 56 h 1832"/>
                <a:gd name="T14" fmla="*/ 3088 w 3304"/>
                <a:gd name="T15" fmla="*/ 344 h 1832"/>
                <a:gd name="T16" fmla="*/ 3280 w 3304"/>
                <a:gd name="T17" fmla="*/ 776 h 1832"/>
                <a:gd name="T18" fmla="*/ 3232 w 3304"/>
                <a:gd name="T19" fmla="*/ 1256 h 1832"/>
                <a:gd name="T20" fmla="*/ 3184 w 3304"/>
                <a:gd name="T21" fmla="*/ 1640 h 1832"/>
                <a:gd name="T22" fmla="*/ 2656 w 3304"/>
                <a:gd name="T23" fmla="*/ 183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4" h="1832">
                  <a:moveTo>
                    <a:pt x="400" y="1256"/>
                  </a:moveTo>
                  <a:cubicBezTo>
                    <a:pt x="264" y="1224"/>
                    <a:pt x="128" y="1192"/>
                    <a:pt x="64" y="1112"/>
                  </a:cubicBezTo>
                  <a:cubicBezTo>
                    <a:pt x="0" y="1032"/>
                    <a:pt x="0" y="888"/>
                    <a:pt x="16" y="776"/>
                  </a:cubicBezTo>
                  <a:cubicBezTo>
                    <a:pt x="32" y="664"/>
                    <a:pt x="32" y="552"/>
                    <a:pt x="160" y="440"/>
                  </a:cubicBezTo>
                  <a:cubicBezTo>
                    <a:pt x="288" y="328"/>
                    <a:pt x="504" y="176"/>
                    <a:pt x="784" y="104"/>
                  </a:cubicBezTo>
                  <a:cubicBezTo>
                    <a:pt x="1064" y="32"/>
                    <a:pt x="1520" y="16"/>
                    <a:pt x="1840" y="8"/>
                  </a:cubicBezTo>
                  <a:cubicBezTo>
                    <a:pt x="2160" y="0"/>
                    <a:pt x="2496" y="0"/>
                    <a:pt x="2704" y="56"/>
                  </a:cubicBezTo>
                  <a:cubicBezTo>
                    <a:pt x="2912" y="112"/>
                    <a:pt x="2992" y="224"/>
                    <a:pt x="3088" y="344"/>
                  </a:cubicBezTo>
                  <a:cubicBezTo>
                    <a:pt x="3184" y="464"/>
                    <a:pt x="3256" y="624"/>
                    <a:pt x="3280" y="776"/>
                  </a:cubicBezTo>
                  <a:cubicBezTo>
                    <a:pt x="3304" y="928"/>
                    <a:pt x="3248" y="1112"/>
                    <a:pt x="3232" y="1256"/>
                  </a:cubicBezTo>
                  <a:cubicBezTo>
                    <a:pt x="3216" y="1400"/>
                    <a:pt x="3280" y="1544"/>
                    <a:pt x="3184" y="1640"/>
                  </a:cubicBezTo>
                  <a:cubicBezTo>
                    <a:pt x="3088" y="1736"/>
                    <a:pt x="2872" y="1784"/>
                    <a:pt x="2656" y="183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9949" name="Text Box 13"/>
          <p:cNvSpPr txBox="1">
            <a:spLocks noChangeArrowheads="1"/>
          </p:cNvSpPr>
          <p:nvPr/>
        </p:nvSpPr>
        <p:spPr bwMode="auto">
          <a:xfrm>
            <a:off x="2625725" y="361315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a</a:t>
            </a:r>
          </a:p>
        </p:txBody>
      </p:sp>
      <p:sp>
        <p:nvSpPr>
          <p:cNvPr id="679950" name="Text Box 14"/>
          <p:cNvSpPr txBox="1">
            <a:spLocks noChangeArrowheads="1"/>
          </p:cNvSpPr>
          <p:nvPr/>
        </p:nvSpPr>
        <p:spPr bwMode="auto">
          <a:xfrm>
            <a:off x="6019800" y="2257425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b</a:t>
            </a:r>
          </a:p>
        </p:txBody>
      </p:sp>
      <p:sp>
        <p:nvSpPr>
          <p:cNvPr id="679951" name="Text Box 15"/>
          <p:cNvSpPr txBox="1">
            <a:spLocks noChangeArrowheads="1"/>
          </p:cNvSpPr>
          <p:nvPr/>
        </p:nvSpPr>
        <p:spPr bwMode="auto">
          <a:xfrm>
            <a:off x="6629400" y="460375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c</a:t>
            </a:r>
          </a:p>
        </p:txBody>
      </p:sp>
      <p:sp>
        <p:nvSpPr>
          <p:cNvPr id="679952" name="Text Box 16"/>
          <p:cNvSpPr txBox="1">
            <a:spLocks noChangeArrowheads="1"/>
          </p:cNvSpPr>
          <p:nvPr/>
        </p:nvSpPr>
        <p:spPr bwMode="auto">
          <a:xfrm>
            <a:off x="3962400" y="55181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d</a:t>
            </a:r>
          </a:p>
        </p:txBody>
      </p:sp>
      <p:sp>
        <p:nvSpPr>
          <p:cNvPr id="679953" name="Text Box 17"/>
          <p:cNvSpPr txBox="1">
            <a:spLocks noChangeArrowheads="1"/>
          </p:cNvSpPr>
          <p:nvPr/>
        </p:nvSpPr>
        <p:spPr bwMode="auto">
          <a:xfrm>
            <a:off x="1003300" y="4122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0" lang="en-US" altLang="en-US">
              <a:latin typeface="Arial" charset="0"/>
            </a:endParaRPr>
          </a:p>
        </p:txBody>
      </p:sp>
      <p:sp>
        <p:nvSpPr>
          <p:cNvPr id="679954" name="Text Box 18"/>
          <p:cNvSpPr txBox="1">
            <a:spLocks noChangeArrowheads="1"/>
          </p:cNvSpPr>
          <p:nvPr/>
        </p:nvSpPr>
        <p:spPr bwMode="auto">
          <a:xfrm>
            <a:off x="1155700" y="5159375"/>
            <a:ext cx="671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acda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3803650" y="3265488"/>
            <a:ext cx="68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abda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5146675" y="3813175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bcdb</a:t>
            </a:r>
          </a:p>
        </p:txBody>
      </p:sp>
      <p:sp>
        <p:nvSpPr>
          <p:cNvPr id="679957" name="Text Box 21"/>
          <p:cNvSpPr txBox="1">
            <a:spLocks noChangeArrowheads="1"/>
          </p:cNvSpPr>
          <p:nvPr/>
        </p:nvSpPr>
        <p:spPr bwMode="auto">
          <a:xfrm>
            <a:off x="4270375" y="1803400"/>
            <a:ext cx="671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abca</a:t>
            </a:r>
          </a:p>
        </p:txBody>
      </p:sp>
      <p:sp>
        <p:nvSpPr>
          <p:cNvPr id="679958" name="Text Box 22"/>
          <p:cNvSpPr txBox="1">
            <a:spLocks noChangeArrowheads="1"/>
          </p:cNvSpPr>
          <p:nvPr/>
        </p:nvSpPr>
        <p:spPr bwMode="auto">
          <a:xfrm>
            <a:off x="974725" y="5603875"/>
            <a:ext cx="150336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outer region</a:t>
            </a:r>
          </a:p>
        </p:txBody>
      </p:sp>
      <p:sp>
        <p:nvSpPr>
          <p:cNvPr id="679959" name="Text Box 23"/>
          <p:cNvSpPr txBox="1">
            <a:spLocks noChangeArrowheads="1"/>
          </p:cNvSpPr>
          <p:nvPr/>
        </p:nvSpPr>
        <p:spPr bwMode="auto">
          <a:xfrm>
            <a:off x="3124200" y="457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Region Boundaries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962" name="Group 2"/>
          <p:cNvGrpSpPr>
            <a:grpSpLocks/>
          </p:cNvGrpSpPr>
          <p:nvPr/>
        </p:nvGrpSpPr>
        <p:grpSpPr bwMode="auto">
          <a:xfrm>
            <a:off x="838200" y="1295400"/>
            <a:ext cx="7772400" cy="3886200"/>
            <a:chOff x="528" y="816"/>
            <a:chExt cx="4896" cy="2448"/>
          </a:xfrm>
        </p:grpSpPr>
        <p:grpSp>
          <p:nvGrpSpPr>
            <p:cNvPr id="680963" name="Group 3"/>
            <p:cNvGrpSpPr>
              <a:grpSpLocks/>
            </p:cNvGrpSpPr>
            <p:nvPr/>
          </p:nvGrpSpPr>
          <p:grpSpPr bwMode="auto">
            <a:xfrm>
              <a:off x="3848" y="816"/>
              <a:ext cx="1576" cy="2225"/>
              <a:chOff x="3960" y="1200"/>
              <a:chExt cx="1128" cy="1440"/>
            </a:xfrm>
          </p:grpSpPr>
          <p:sp>
            <p:nvSpPr>
              <p:cNvPr id="680964" name="Freeform 4"/>
              <p:cNvSpPr>
                <a:spLocks/>
              </p:cNvSpPr>
              <p:nvPr/>
            </p:nvSpPr>
            <p:spPr bwMode="auto">
              <a:xfrm>
                <a:off x="3960" y="1241"/>
                <a:ext cx="1080" cy="1346"/>
              </a:xfrm>
              <a:custGeom>
                <a:avLst/>
                <a:gdLst>
                  <a:gd name="T0" fmla="*/ 0 w 816"/>
                  <a:gd name="T1" fmla="*/ 528 h 816"/>
                  <a:gd name="T2" fmla="*/ 528 w 816"/>
                  <a:gd name="T3" fmla="*/ 0 h 816"/>
                  <a:gd name="T4" fmla="*/ 816 w 816"/>
                  <a:gd name="T5" fmla="*/ 816 h 816"/>
                  <a:gd name="T6" fmla="*/ 0 w 816"/>
                  <a:gd name="T7" fmla="*/ 528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6" h="816">
                    <a:moveTo>
                      <a:pt x="0" y="528"/>
                    </a:moveTo>
                    <a:lnTo>
                      <a:pt x="528" y="0"/>
                    </a:lnTo>
                    <a:lnTo>
                      <a:pt x="816" y="816"/>
                    </a:lnTo>
                    <a:lnTo>
                      <a:pt x="0" y="528"/>
                    </a:lnTo>
                    <a:close/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0965" name="Oval 5"/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round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0966" name="Oval 6"/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round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0967" name="Oval 7"/>
            <p:cNvSpPr>
              <a:spLocks noChangeArrowheads="1"/>
            </p:cNvSpPr>
            <p:nvPr/>
          </p:nvSpPr>
          <p:spPr bwMode="auto">
            <a:xfrm>
              <a:off x="3814" y="2151"/>
              <a:ext cx="134" cy="1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80968" name="AutoShape 8"/>
            <p:cNvCxnSpPr>
              <a:cxnSpLocks noChangeShapeType="1"/>
              <a:endCxn id="680964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0969" name="Oval 9"/>
            <p:cNvSpPr>
              <a:spLocks noChangeArrowheads="1"/>
            </p:cNvSpPr>
            <p:nvPr/>
          </p:nvSpPr>
          <p:spPr bwMode="auto">
            <a:xfrm>
              <a:off x="1199" y="1335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970" name="Oval 10"/>
            <p:cNvSpPr>
              <a:spLocks noChangeArrowheads="1"/>
            </p:cNvSpPr>
            <p:nvPr/>
          </p:nvSpPr>
          <p:spPr bwMode="auto">
            <a:xfrm>
              <a:off x="2607" y="2151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971" name="Oval 11"/>
            <p:cNvSpPr>
              <a:spLocks noChangeArrowheads="1"/>
            </p:cNvSpPr>
            <p:nvPr/>
          </p:nvSpPr>
          <p:spPr bwMode="auto">
            <a:xfrm>
              <a:off x="528" y="2225"/>
              <a:ext cx="134" cy="1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972" name="Oval 12"/>
            <p:cNvSpPr>
              <a:spLocks noChangeArrowheads="1"/>
            </p:cNvSpPr>
            <p:nvPr/>
          </p:nvSpPr>
          <p:spPr bwMode="auto">
            <a:xfrm>
              <a:off x="1333" y="3116"/>
              <a:ext cx="134" cy="1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80973" name="AutoShape 13"/>
            <p:cNvCxnSpPr>
              <a:cxnSpLocks noChangeShapeType="1"/>
              <a:stCxn id="680972" idx="7"/>
              <a:endCxn id="680970" idx="3"/>
            </p:cNvCxnSpPr>
            <p:nvPr/>
          </p:nvCxnSpPr>
          <p:spPr bwMode="auto">
            <a:xfrm flipV="1">
              <a:off x="1447" y="2278"/>
              <a:ext cx="1179" cy="85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0974" name="AutoShape 14"/>
            <p:cNvCxnSpPr>
              <a:cxnSpLocks noChangeShapeType="1"/>
              <a:stCxn id="680971" idx="7"/>
              <a:endCxn id="680969" idx="3"/>
            </p:cNvCxnSpPr>
            <p:nvPr/>
          </p:nvCxnSpPr>
          <p:spPr bwMode="auto">
            <a:xfrm flipV="1">
              <a:off x="643" y="1462"/>
              <a:ext cx="575" cy="7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0975" name="AutoShape 15"/>
            <p:cNvCxnSpPr>
              <a:cxnSpLocks noChangeShapeType="1"/>
              <a:stCxn id="680971" idx="5"/>
              <a:endCxn id="680972" idx="2"/>
            </p:cNvCxnSpPr>
            <p:nvPr/>
          </p:nvCxnSpPr>
          <p:spPr bwMode="auto">
            <a:xfrm>
              <a:off x="643" y="2352"/>
              <a:ext cx="690" cy="8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0976" name="AutoShape 16"/>
            <p:cNvCxnSpPr>
              <a:cxnSpLocks noChangeShapeType="1"/>
              <a:stCxn id="680969" idx="5"/>
              <a:endCxn id="680970" idx="1"/>
            </p:cNvCxnSpPr>
            <p:nvPr/>
          </p:nvCxnSpPr>
          <p:spPr bwMode="auto">
            <a:xfrm>
              <a:off x="1313" y="1462"/>
              <a:ext cx="1313" cy="7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0977" name="Text Box 17"/>
          <p:cNvSpPr txBox="1">
            <a:spLocks noChangeArrowheads="1"/>
          </p:cNvSpPr>
          <p:nvPr/>
        </p:nvSpPr>
        <p:spPr bwMode="auto">
          <a:xfrm>
            <a:off x="2590800" y="457200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Region Boundaries: Bridge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942" name="Group 30"/>
          <p:cNvGrpSpPr>
            <a:grpSpLocks/>
          </p:cNvGrpSpPr>
          <p:nvPr/>
        </p:nvGrpSpPr>
        <p:grpSpPr bwMode="auto">
          <a:xfrm>
            <a:off x="990600" y="1447800"/>
            <a:ext cx="7772400" cy="3886200"/>
            <a:chOff x="528" y="816"/>
            <a:chExt cx="4896" cy="2448"/>
          </a:xfrm>
        </p:grpSpPr>
        <p:grpSp>
          <p:nvGrpSpPr>
            <p:cNvPr id="678943" name="Group 31"/>
            <p:cNvGrpSpPr>
              <a:grpSpLocks/>
            </p:cNvGrpSpPr>
            <p:nvPr/>
          </p:nvGrpSpPr>
          <p:grpSpPr bwMode="auto">
            <a:xfrm>
              <a:off x="3814" y="816"/>
              <a:ext cx="1610" cy="2225"/>
              <a:chOff x="3814" y="816"/>
              <a:chExt cx="1610" cy="2225"/>
            </a:xfrm>
          </p:grpSpPr>
          <p:grpSp>
            <p:nvGrpSpPr>
              <p:cNvPr id="678944" name="Group 32"/>
              <p:cNvGrpSpPr>
                <a:grpSpLocks/>
              </p:cNvGrpSpPr>
              <p:nvPr/>
            </p:nvGrpSpPr>
            <p:grpSpPr bwMode="auto">
              <a:xfrm>
                <a:off x="3848" y="816"/>
                <a:ext cx="1576" cy="2225"/>
                <a:chOff x="3960" y="1200"/>
                <a:chExt cx="1128" cy="1440"/>
              </a:xfrm>
            </p:grpSpPr>
            <p:sp>
              <p:nvSpPr>
                <p:cNvPr id="678945" name="Freeform 33"/>
                <p:cNvSpPr>
                  <a:spLocks/>
                </p:cNvSpPr>
                <p:nvPr/>
              </p:nvSpPr>
              <p:spPr bwMode="auto">
                <a:xfrm>
                  <a:off x="3960" y="1241"/>
                  <a:ext cx="1080" cy="1346"/>
                </a:xfrm>
                <a:custGeom>
                  <a:avLst/>
                  <a:gdLst>
                    <a:gd name="T0" fmla="*/ 0 w 816"/>
                    <a:gd name="T1" fmla="*/ 528 h 816"/>
                    <a:gd name="T2" fmla="*/ 528 w 816"/>
                    <a:gd name="T3" fmla="*/ 0 h 816"/>
                    <a:gd name="T4" fmla="*/ 816 w 816"/>
                    <a:gd name="T5" fmla="*/ 816 h 816"/>
                    <a:gd name="T6" fmla="*/ 0 w 816"/>
                    <a:gd name="T7" fmla="*/ 528 h 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6" h="816">
                      <a:moveTo>
                        <a:pt x="0" y="528"/>
                      </a:moveTo>
                      <a:lnTo>
                        <a:pt x="528" y="0"/>
                      </a:lnTo>
                      <a:lnTo>
                        <a:pt x="816" y="816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noFill/>
                <a:ln w="317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CC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946" name="Oval 34"/>
                <p:cNvSpPr>
                  <a:spLocks noChangeArrowheads="1"/>
                </p:cNvSpPr>
                <p:nvPr/>
              </p:nvSpPr>
              <p:spPr bwMode="auto">
                <a:xfrm>
                  <a:off x="4992" y="2544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round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8947" name="Oval 35"/>
                <p:cNvSpPr>
                  <a:spLocks noChangeArrowheads="1"/>
                </p:cNvSpPr>
                <p:nvPr/>
              </p:nvSpPr>
              <p:spPr bwMode="auto">
                <a:xfrm>
                  <a:off x="4608" y="1200"/>
                  <a:ext cx="96" cy="96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round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78948" name="Oval 36"/>
              <p:cNvSpPr>
                <a:spLocks noChangeArrowheads="1"/>
              </p:cNvSpPr>
              <p:nvPr/>
            </p:nvSpPr>
            <p:spPr bwMode="auto">
              <a:xfrm>
                <a:off x="3814" y="2151"/>
                <a:ext cx="134" cy="14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round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78949" name="AutoShape 37"/>
            <p:cNvCxnSpPr>
              <a:cxnSpLocks noChangeShapeType="1"/>
              <a:endCxn id="678945" idx="3"/>
            </p:cNvCxnSpPr>
            <p:nvPr/>
          </p:nvCxnSpPr>
          <p:spPr bwMode="auto">
            <a:xfrm>
              <a:off x="2720" y="2225"/>
              <a:ext cx="1118" cy="0"/>
            </a:xfrm>
            <a:prstGeom prst="straightConnector1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78950" name="Group 38"/>
            <p:cNvGrpSpPr>
              <a:grpSpLocks/>
            </p:cNvGrpSpPr>
            <p:nvPr/>
          </p:nvGrpSpPr>
          <p:grpSpPr bwMode="auto">
            <a:xfrm>
              <a:off x="528" y="1335"/>
              <a:ext cx="2213" cy="1929"/>
              <a:chOff x="528" y="1335"/>
              <a:chExt cx="2213" cy="1929"/>
            </a:xfrm>
          </p:grpSpPr>
          <p:sp>
            <p:nvSpPr>
              <p:cNvPr id="678951" name="Oval 39"/>
              <p:cNvSpPr>
                <a:spLocks noChangeArrowheads="1"/>
              </p:cNvSpPr>
              <p:nvPr/>
            </p:nvSpPr>
            <p:spPr bwMode="auto">
              <a:xfrm>
                <a:off x="1199" y="1335"/>
                <a:ext cx="134" cy="148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8952" name="Oval 40"/>
              <p:cNvSpPr>
                <a:spLocks noChangeArrowheads="1"/>
              </p:cNvSpPr>
              <p:nvPr/>
            </p:nvSpPr>
            <p:spPr bwMode="auto">
              <a:xfrm>
                <a:off x="2607" y="2151"/>
                <a:ext cx="134" cy="149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8953" name="Oval 41"/>
              <p:cNvSpPr>
                <a:spLocks noChangeArrowheads="1"/>
              </p:cNvSpPr>
              <p:nvPr/>
            </p:nvSpPr>
            <p:spPr bwMode="auto">
              <a:xfrm>
                <a:off x="528" y="2225"/>
                <a:ext cx="134" cy="149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8954" name="Oval 42"/>
              <p:cNvSpPr>
                <a:spLocks noChangeArrowheads="1"/>
              </p:cNvSpPr>
              <p:nvPr/>
            </p:nvSpPr>
            <p:spPr bwMode="auto">
              <a:xfrm>
                <a:off x="1333" y="3116"/>
                <a:ext cx="134" cy="148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78955" name="AutoShape 43"/>
              <p:cNvCxnSpPr>
                <a:cxnSpLocks noChangeShapeType="1"/>
                <a:stCxn id="678954" idx="7"/>
                <a:endCxn id="678952" idx="3"/>
              </p:cNvCxnSpPr>
              <p:nvPr/>
            </p:nvCxnSpPr>
            <p:spPr bwMode="auto">
              <a:xfrm flipV="1">
                <a:off x="1447" y="2278"/>
                <a:ext cx="1179" cy="859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8956" name="AutoShape 44"/>
              <p:cNvCxnSpPr>
                <a:cxnSpLocks noChangeShapeType="1"/>
                <a:stCxn id="678953" idx="7"/>
                <a:endCxn id="678951" idx="3"/>
              </p:cNvCxnSpPr>
              <p:nvPr/>
            </p:nvCxnSpPr>
            <p:spPr bwMode="auto">
              <a:xfrm flipV="1">
                <a:off x="643" y="1462"/>
                <a:ext cx="575" cy="785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8957" name="AutoShape 45"/>
              <p:cNvCxnSpPr>
                <a:cxnSpLocks noChangeShapeType="1"/>
                <a:stCxn id="678953" idx="5"/>
                <a:endCxn id="678954" idx="2"/>
              </p:cNvCxnSpPr>
              <p:nvPr/>
            </p:nvCxnSpPr>
            <p:spPr bwMode="auto">
              <a:xfrm>
                <a:off x="643" y="2352"/>
                <a:ext cx="690" cy="838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8958" name="AutoShape 46"/>
              <p:cNvCxnSpPr>
                <a:cxnSpLocks noChangeShapeType="1"/>
                <a:stCxn id="678951" idx="5"/>
                <a:endCxn id="678952" idx="1"/>
              </p:cNvCxnSpPr>
              <p:nvPr/>
            </p:nvCxnSpPr>
            <p:spPr bwMode="auto">
              <a:xfrm>
                <a:off x="1313" y="1462"/>
                <a:ext cx="1313" cy="711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78959" name="Group 47"/>
          <p:cNvGrpSpPr>
            <a:grpSpLocks/>
          </p:cNvGrpSpPr>
          <p:nvPr/>
        </p:nvGrpSpPr>
        <p:grpSpPr bwMode="auto">
          <a:xfrm>
            <a:off x="609600" y="990600"/>
            <a:ext cx="8001000" cy="4405313"/>
            <a:chOff x="288" y="528"/>
            <a:chExt cx="5040" cy="2775"/>
          </a:xfrm>
        </p:grpSpPr>
        <p:sp>
          <p:nvSpPr>
            <p:cNvPr id="678960" name="Text Box 48"/>
            <p:cNvSpPr txBox="1">
              <a:spLocks noChangeArrowheads="1"/>
            </p:cNvSpPr>
            <p:nvPr/>
          </p:nvSpPr>
          <p:spPr bwMode="auto">
            <a:xfrm>
              <a:off x="288" y="1680"/>
              <a:ext cx="3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78961" name="Text Box 49"/>
            <p:cNvSpPr txBox="1">
              <a:spLocks noChangeArrowheads="1"/>
            </p:cNvSpPr>
            <p:nvPr/>
          </p:nvSpPr>
          <p:spPr bwMode="auto">
            <a:xfrm>
              <a:off x="1344" y="3072"/>
              <a:ext cx="3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78962" name="Text Box 50"/>
            <p:cNvSpPr txBox="1">
              <a:spLocks noChangeArrowheads="1"/>
            </p:cNvSpPr>
            <p:nvPr/>
          </p:nvSpPr>
          <p:spPr bwMode="auto">
            <a:xfrm>
              <a:off x="816" y="1008"/>
              <a:ext cx="3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78963" name="Text Box 51"/>
            <p:cNvSpPr txBox="1">
              <a:spLocks noChangeArrowheads="1"/>
            </p:cNvSpPr>
            <p:nvPr/>
          </p:nvSpPr>
          <p:spPr bwMode="auto">
            <a:xfrm>
              <a:off x="2591" y="1632"/>
              <a:ext cx="3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678964" name="Text Box 52"/>
            <p:cNvSpPr txBox="1">
              <a:spLocks noChangeArrowheads="1"/>
            </p:cNvSpPr>
            <p:nvPr/>
          </p:nvSpPr>
          <p:spPr bwMode="auto">
            <a:xfrm>
              <a:off x="4943" y="2736"/>
              <a:ext cx="3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678965" name="Text Box 53"/>
            <p:cNvSpPr txBox="1">
              <a:spLocks noChangeArrowheads="1"/>
            </p:cNvSpPr>
            <p:nvPr/>
          </p:nvSpPr>
          <p:spPr bwMode="auto">
            <a:xfrm>
              <a:off x="4415" y="528"/>
              <a:ext cx="3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678966" name="Text Box 54"/>
            <p:cNvSpPr txBox="1">
              <a:spLocks noChangeArrowheads="1"/>
            </p:cNvSpPr>
            <p:nvPr/>
          </p:nvSpPr>
          <p:spPr bwMode="auto">
            <a:xfrm>
              <a:off x="3551" y="1632"/>
              <a:ext cx="3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e</a:t>
              </a:r>
            </a:p>
          </p:txBody>
        </p:sp>
      </p:grpSp>
      <p:sp>
        <p:nvSpPr>
          <p:cNvPr id="678967" name="Text Box 55"/>
          <p:cNvSpPr txBox="1">
            <a:spLocks noChangeArrowheads="1"/>
          </p:cNvSpPr>
          <p:nvPr/>
        </p:nvSpPr>
        <p:spPr bwMode="auto">
          <a:xfrm>
            <a:off x="1831975" y="36322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abcda</a:t>
            </a:r>
          </a:p>
        </p:txBody>
      </p:sp>
      <p:sp>
        <p:nvSpPr>
          <p:cNvPr id="678968" name="Text Box 56"/>
          <p:cNvSpPr txBox="1">
            <a:spLocks noChangeArrowheads="1"/>
          </p:cNvSpPr>
          <p:nvPr/>
        </p:nvSpPr>
        <p:spPr bwMode="auto">
          <a:xfrm>
            <a:off x="6775450" y="3317875"/>
            <a:ext cx="671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efge</a:t>
            </a:r>
          </a:p>
        </p:txBody>
      </p:sp>
      <p:sp>
        <p:nvSpPr>
          <p:cNvPr id="678969" name="Text Box 57"/>
          <p:cNvSpPr txBox="1">
            <a:spLocks noChangeArrowheads="1"/>
          </p:cNvSpPr>
          <p:nvPr/>
        </p:nvSpPr>
        <p:spPr bwMode="auto">
          <a:xfrm>
            <a:off x="4117975" y="5565775"/>
            <a:ext cx="1411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ab</a:t>
            </a:r>
            <a:r>
              <a:rPr kumimoji="0" lang="en-US" altLang="en-US">
                <a:solidFill>
                  <a:srgbClr val="0033CC"/>
                </a:solidFill>
              </a:rPr>
              <a:t>ce</a:t>
            </a:r>
            <a:r>
              <a:rPr kumimoji="0" lang="en-US" altLang="en-US">
                <a:solidFill>
                  <a:srgbClr val="000000"/>
                </a:solidFill>
              </a:rPr>
              <a:t>fg</a:t>
            </a:r>
            <a:r>
              <a:rPr kumimoji="0" lang="en-US" altLang="en-US">
                <a:solidFill>
                  <a:srgbClr val="0033CC"/>
                </a:solidFill>
              </a:rPr>
              <a:t>ec</a:t>
            </a:r>
            <a:r>
              <a:rPr kumimoji="0" lang="en-US" altLang="en-US">
                <a:solidFill>
                  <a:srgbClr val="000000"/>
                </a:solidFill>
              </a:rPr>
              <a:t>da</a:t>
            </a:r>
          </a:p>
        </p:txBody>
      </p:sp>
      <p:sp>
        <p:nvSpPr>
          <p:cNvPr id="678998" name="Freeform 86"/>
          <p:cNvSpPr>
            <a:spLocks/>
          </p:cNvSpPr>
          <p:nvPr/>
        </p:nvSpPr>
        <p:spPr bwMode="auto">
          <a:xfrm>
            <a:off x="504825" y="698500"/>
            <a:ext cx="8413750" cy="4656138"/>
          </a:xfrm>
          <a:custGeom>
            <a:avLst/>
            <a:gdLst>
              <a:gd name="T0" fmla="*/ 0 w 5300"/>
              <a:gd name="T1" fmla="*/ 1354 h 2933"/>
              <a:gd name="T2" fmla="*/ 372 w 5300"/>
              <a:gd name="T3" fmla="*/ 790 h 2933"/>
              <a:gd name="T4" fmla="*/ 570 w 5300"/>
              <a:gd name="T5" fmla="*/ 586 h 2933"/>
              <a:gd name="T6" fmla="*/ 798 w 5300"/>
              <a:gd name="T7" fmla="*/ 544 h 2933"/>
              <a:gd name="T8" fmla="*/ 1080 w 5300"/>
              <a:gd name="T9" fmla="*/ 634 h 2933"/>
              <a:gd name="T10" fmla="*/ 1332 w 5300"/>
              <a:gd name="T11" fmla="*/ 850 h 2933"/>
              <a:gd name="T12" fmla="*/ 1602 w 5300"/>
              <a:gd name="T13" fmla="*/ 1042 h 2933"/>
              <a:gd name="T14" fmla="*/ 1884 w 5300"/>
              <a:gd name="T15" fmla="*/ 1162 h 2933"/>
              <a:gd name="T16" fmla="*/ 2106 w 5300"/>
              <a:gd name="T17" fmla="*/ 1276 h 2933"/>
              <a:gd name="T18" fmla="*/ 2406 w 5300"/>
              <a:gd name="T19" fmla="*/ 1318 h 2933"/>
              <a:gd name="T20" fmla="*/ 2682 w 5300"/>
              <a:gd name="T21" fmla="*/ 1336 h 2933"/>
              <a:gd name="T22" fmla="*/ 3006 w 5300"/>
              <a:gd name="T23" fmla="*/ 1324 h 2933"/>
              <a:gd name="T24" fmla="*/ 3330 w 5300"/>
              <a:gd name="T25" fmla="*/ 1270 h 2933"/>
              <a:gd name="T26" fmla="*/ 3624 w 5300"/>
              <a:gd name="T27" fmla="*/ 1084 h 2933"/>
              <a:gd name="T28" fmla="*/ 3738 w 5300"/>
              <a:gd name="T29" fmla="*/ 754 h 2933"/>
              <a:gd name="T30" fmla="*/ 3942 w 5300"/>
              <a:gd name="T31" fmla="*/ 382 h 2933"/>
              <a:gd name="T32" fmla="*/ 4128 w 5300"/>
              <a:gd name="T33" fmla="*/ 58 h 2933"/>
              <a:gd name="T34" fmla="*/ 4470 w 5300"/>
              <a:gd name="T35" fmla="*/ 34 h 2933"/>
              <a:gd name="T36" fmla="*/ 4644 w 5300"/>
              <a:gd name="T37" fmla="*/ 130 h 2933"/>
              <a:gd name="T38" fmla="*/ 4824 w 5300"/>
              <a:gd name="T39" fmla="*/ 460 h 2933"/>
              <a:gd name="T40" fmla="*/ 5202 w 5300"/>
              <a:gd name="T41" fmla="*/ 1852 h 2933"/>
              <a:gd name="T42" fmla="*/ 5298 w 5300"/>
              <a:gd name="T43" fmla="*/ 2578 h 2933"/>
              <a:gd name="T44" fmla="*/ 5214 w 5300"/>
              <a:gd name="T45" fmla="*/ 2848 h 2933"/>
              <a:gd name="T46" fmla="*/ 4926 w 5300"/>
              <a:gd name="T47" fmla="*/ 2908 h 2933"/>
              <a:gd name="T48" fmla="*/ 4452 w 5300"/>
              <a:gd name="T49" fmla="*/ 2698 h 2933"/>
              <a:gd name="T50" fmla="*/ 4176 w 5300"/>
              <a:gd name="T51" fmla="*/ 2464 h 2933"/>
              <a:gd name="T52" fmla="*/ 3768 w 5300"/>
              <a:gd name="T53" fmla="*/ 2170 h 2933"/>
              <a:gd name="T54" fmla="*/ 3570 w 5300"/>
              <a:gd name="T55" fmla="*/ 2068 h 2933"/>
              <a:gd name="T56" fmla="*/ 3252 w 5300"/>
              <a:gd name="T57" fmla="*/ 2050 h 2933"/>
              <a:gd name="T58" fmla="*/ 2664 w 5300"/>
              <a:gd name="T59" fmla="*/ 2068 h 2933"/>
              <a:gd name="T60" fmla="*/ 2448 w 5300"/>
              <a:gd name="T61" fmla="*/ 2050 h 2933"/>
              <a:gd name="T62" fmla="*/ 2250 w 5300"/>
              <a:gd name="T63" fmla="*/ 2248 h 2933"/>
              <a:gd name="T64" fmla="*/ 2010 w 5300"/>
              <a:gd name="T65" fmla="*/ 2458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300" h="2933">
                <a:moveTo>
                  <a:pt x="0" y="1354"/>
                </a:moveTo>
                <a:cubicBezTo>
                  <a:pt x="138" y="1136"/>
                  <a:pt x="277" y="918"/>
                  <a:pt x="372" y="790"/>
                </a:cubicBezTo>
                <a:cubicBezTo>
                  <a:pt x="467" y="662"/>
                  <a:pt x="499" y="627"/>
                  <a:pt x="570" y="586"/>
                </a:cubicBezTo>
                <a:cubicBezTo>
                  <a:pt x="641" y="545"/>
                  <a:pt x="713" y="536"/>
                  <a:pt x="798" y="544"/>
                </a:cubicBezTo>
                <a:cubicBezTo>
                  <a:pt x="883" y="552"/>
                  <a:pt x="991" y="583"/>
                  <a:pt x="1080" y="634"/>
                </a:cubicBezTo>
                <a:cubicBezTo>
                  <a:pt x="1169" y="685"/>
                  <a:pt x="1245" y="782"/>
                  <a:pt x="1332" y="850"/>
                </a:cubicBezTo>
                <a:cubicBezTo>
                  <a:pt x="1419" y="918"/>
                  <a:pt x="1510" y="990"/>
                  <a:pt x="1602" y="1042"/>
                </a:cubicBezTo>
                <a:cubicBezTo>
                  <a:pt x="1694" y="1094"/>
                  <a:pt x="1800" y="1123"/>
                  <a:pt x="1884" y="1162"/>
                </a:cubicBezTo>
                <a:cubicBezTo>
                  <a:pt x="1968" y="1201"/>
                  <a:pt x="2019" y="1250"/>
                  <a:pt x="2106" y="1276"/>
                </a:cubicBezTo>
                <a:cubicBezTo>
                  <a:pt x="2193" y="1302"/>
                  <a:pt x="2310" y="1308"/>
                  <a:pt x="2406" y="1318"/>
                </a:cubicBezTo>
                <a:cubicBezTo>
                  <a:pt x="2502" y="1328"/>
                  <a:pt x="2582" y="1335"/>
                  <a:pt x="2682" y="1336"/>
                </a:cubicBezTo>
                <a:cubicBezTo>
                  <a:pt x="2782" y="1337"/>
                  <a:pt x="2898" y="1335"/>
                  <a:pt x="3006" y="1324"/>
                </a:cubicBezTo>
                <a:cubicBezTo>
                  <a:pt x="3114" y="1313"/>
                  <a:pt x="3227" y="1310"/>
                  <a:pt x="3330" y="1270"/>
                </a:cubicBezTo>
                <a:cubicBezTo>
                  <a:pt x="3433" y="1230"/>
                  <a:pt x="3556" y="1170"/>
                  <a:pt x="3624" y="1084"/>
                </a:cubicBezTo>
                <a:cubicBezTo>
                  <a:pt x="3692" y="998"/>
                  <a:pt x="3685" y="871"/>
                  <a:pt x="3738" y="754"/>
                </a:cubicBezTo>
                <a:cubicBezTo>
                  <a:pt x="3791" y="637"/>
                  <a:pt x="3877" y="498"/>
                  <a:pt x="3942" y="382"/>
                </a:cubicBezTo>
                <a:cubicBezTo>
                  <a:pt x="4007" y="266"/>
                  <a:pt x="4040" y="116"/>
                  <a:pt x="4128" y="58"/>
                </a:cubicBezTo>
                <a:cubicBezTo>
                  <a:pt x="4216" y="0"/>
                  <a:pt x="4384" y="22"/>
                  <a:pt x="4470" y="34"/>
                </a:cubicBezTo>
                <a:cubicBezTo>
                  <a:pt x="4556" y="46"/>
                  <a:pt x="4585" y="59"/>
                  <a:pt x="4644" y="130"/>
                </a:cubicBezTo>
                <a:cubicBezTo>
                  <a:pt x="4703" y="201"/>
                  <a:pt x="4731" y="173"/>
                  <a:pt x="4824" y="460"/>
                </a:cubicBezTo>
                <a:cubicBezTo>
                  <a:pt x="4917" y="747"/>
                  <a:pt x="5123" y="1499"/>
                  <a:pt x="5202" y="1852"/>
                </a:cubicBezTo>
                <a:cubicBezTo>
                  <a:pt x="5281" y="2205"/>
                  <a:pt x="5296" y="2412"/>
                  <a:pt x="5298" y="2578"/>
                </a:cubicBezTo>
                <a:cubicBezTo>
                  <a:pt x="5300" y="2744"/>
                  <a:pt x="5276" y="2793"/>
                  <a:pt x="5214" y="2848"/>
                </a:cubicBezTo>
                <a:cubicBezTo>
                  <a:pt x="5152" y="2903"/>
                  <a:pt x="5053" y="2933"/>
                  <a:pt x="4926" y="2908"/>
                </a:cubicBezTo>
                <a:cubicBezTo>
                  <a:pt x="4799" y="2883"/>
                  <a:pt x="4577" y="2772"/>
                  <a:pt x="4452" y="2698"/>
                </a:cubicBezTo>
                <a:cubicBezTo>
                  <a:pt x="4327" y="2624"/>
                  <a:pt x="4290" y="2552"/>
                  <a:pt x="4176" y="2464"/>
                </a:cubicBezTo>
                <a:cubicBezTo>
                  <a:pt x="4062" y="2376"/>
                  <a:pt x="3869" y="2236"/>
                  <a:pt x="3768" y="2170"/>
                </a:cubicBezTo>
                <a:cubicBezTo>
                  <a:pt x="3667" y="2104"/>
                  <a:pt x="3656" y="2088"/>
                  <a:pt x="3570" y="2068"/>
                </a:cubicBezTo>
                <a:cubicBezTo>
                  <a:pt x="3484" y="2048"/>
                  <a:pt x="3403" y="2050"/>
                  <a:pt x="3252" y="2050"/>
                </a:cubicBezTo>
                <a:cubicBezTo>
                  <a:pt x="3101" y="2050"/>
                  <a:pt x="2798" y="2068"/>
                  <a:pt x="2664" y="2068"/>
                </a:cubicBezTo>
                <a:cubicBezTo>
                  <a:pt x="2530" y="2068"/>
                  <a:pt x="2517" y="2020"/>
                  <a:pt x="2448" y="2050"/>
                </a:cubicBezTo>
                <a:cubicBezTo>
                  <a:pt x="2379" y="2080"/>
                  <a:pt x="2323" y="2180"/>
                  <a:pt x="2250" y="2248"/>
                </a:cubicBezTo>
                <a:cubicBezTo>
                  <a:pt x="2177" y="2316"/>
                  <a:pt x="2050" y="2423"/>
                  <a:pt x="2010" y="2458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8999" name="Text Box 87"/>
          <p:cNvSpPr txBox="1">
            <a:spLocks noChangeArrowheads="1"/>
          </p:cNvSpPr>
          <p:nvPr/>
        </p:nvSpPr>
        <p:spPr bwMode="auto">
          <a:xfrm>
            <a:off x="4114800" y="6172200"/>
            <a:ext cx="150336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outer region</a:t>
            </a:r>
          </a:p>
        </p:txBody>
      </p:sp>
      <p:sp>
        <p:nvSpPr>
          <p:cNvPr id="679000" name="Text Box 88"/>
          <p:cNvSpPr txBox="1">
            <a:spLocks noChangeArrowheads="1"/>
          </p:cNvSpPr>
          <p:nvPr/>
        </p:nvSpPr>
        <p:spPr bwMode="auto">
          <a:xfrm>
            <a:off x="2590800" y="457200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Region Boundaries: Bridge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67" grpId="0"/>
      <p:bldP spid="678968" grpId="0"/>
      <p:bldP spid="678969" grpId="0"/>
      <p:bldP spid="678998" grpId="0" animBg="1"/>
      <p:bldP spid="67899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7890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7891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677892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893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894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7895" name="AutoShape 7"/>
            <p:cNvCxnSpPr>
              <a:cxnSpLocks noChangeShapeType="1"/>
              <a:stCxn id="677894" idx="2"/>
              <a:endCxn id="677892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7896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7897" name="AutoShape 9"/>
            <p:cNvCxnSpPr>
              <a:cxnSpLocks noChangeShapeType="1"/>
              <a:stCxn id="677898" idx="2"/>
              <a:endCxn id="677893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7898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77899" name="AutoShape 11"/>
          <p:cNvCxnSpPr>
            <a:cxnSpLocks noChangeShapeType="1"/>
            <a:stCxn id="677898" idx="1"/>
            <a:endCxn id="677894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7900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677901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02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03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04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7905" name="AutoShape 17"/>
            <p:cNvCxnSpPr>
              <a:cxnSpLocks noChangeShapeType="1"/>
              <a:stCxn id="677901" idx="5"/>
              <a:endCxn id="677904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7906" name="AutoShape 18"/>
            <p:cNvCxnSpPr>
              <a:cxnSpLocks noChangeShapeType="1"/>
              <a:stCxn id="677904" idx="6"/>
              <a:endCxn id="677903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7907" name="AutoShape 19"/>
            <p:cNvCxnSpPr>
              <a:cxnSpLocks noChangeShapeType="1"/>
              <a:stCxn id="677901" idx="7"/>
              <a:endCxn id="677902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7908" name="AutoShape 20"/>
            <p:cNvCxnSpPr>
              <a:cxnSpLocks noChangeShapeType="1"/>
              <a:stCxn id="677902" idx="5"/>
              <a:endCxn id="677903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7909" name="Text Box 21"/>
          <p:cNvSpPr txBox="1">
            <a:spLocks noChangeArrowheads="1"/>
          </p:cNvSpPr>
          <p:nvPr/>
        </p:nvSpPr>
        <p:spPr bwMode="auto">
          <a:xfrm>
            <a:off x="2590800" y="457200"/>
            <a:ext cx="404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Region Boundaries: Dongle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6866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6867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676868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69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70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6871" name="AutoShape 7"/>
            <p:cNvCxnSpPr>
              <a:cxnSpLocks noChangeShapeType="1"/>
              <a:stCxn id="676870" idx="2"/>
              <a:endCxn id="676868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6872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6873" name="AutoShape 9"/>
            <p:cNvCxnSpPr>
              <a:cxnSpLocks noChangeShapeType="1"/>
              <a:stCxn id="676874" idx="2"/>
              <a:endCxn id="676869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6874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76875" name="AutoShape 11"/>
          <p:cNvCxnSpPr>
            <a:cxnSpLocks noChangeShapeType="1"/>
            <a:stCxn id="676874" idx="1"/>
            <a:endCxn id="676870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6876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676877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78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79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80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6881" name="AutoShape 17"/>
            <p:cNvCxnSpPr>
              <a:cxnSpLocks noChangeShapeType="1"/>
              <a:stCxn id="676877" idx="5"/>
              <a:endCxn id="676880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6882" name="AutoShape 18"/>
            <p:cNvCxnSpPr>
              <a:cxnSpLocks noChangeShapeType="1"/>
              <a:stCxn id="676880" idx="6"/>
              <a:endCxn id="676879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6883" name="AutoShape 19"/>
            <p:cNvCxnSpPr>
              <a:cxnSpLocks noChangeShapeType="1"/>
              <a:stCxn id="676877" idx="7"/>
              <a:endCxn id="676878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6884" name="AutoShape 20"/>
            <p:cNvCxnSpPr>
              <a:cxnSpLocks noChangeShapeType="1"/>
              <a:stCxn id="676878" idx="5"/>
              <a:endCxn id="676879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6885" name="Group 21"/>
          <p:cNvGrpSpPr>
            <a:grpSpLocks/>
          </p:cNvGrpSpPr>
          <p:nvPr/>
        </p:nvGrpSpPr>
        <p:grpSpPr bwMode="auto">
          <a:xfrm>
            <a:off x="1752600" y="966788"/>
            <a:ext cx="5854700" cy="4938712"/>
            <a:chOff x="1104" y="609"/>
            <a:chExt cx="3688" cy="3111"/>
          </a:xfrm>
        </p:grpSpPr>
        <p:sp>
          <p:nvSpPr>
            <p:cNvPr id="676886" name="Text Box 22"/>
            <p:cNvSpPr txBox="1">
              <a:spLocks noChangeArrowheads="1"/>
            </p:cNvSpPr>
            <p:nvPr/>
          </p:nvSpPr>
          <p:spPr bwMode="auto">
            <a:xfrm>
              <a:off x="1104" y="1617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r</a:t>
              </a:r>
            </a:p>
          </p:txBody>
        </p:sp>
        <p:sp>
          <p:nvSpPr>
            <p:cNvPr id="676887" name="Text Box 23"/>
            <p:cNvSpPr txBox="1">
              <a:spLocks noChangeArrowheads="1"/>
            </p:cNvSpPr>
            <p:nvPr/>
          </p:nvSpPr>
          <p:spPr bwMode="auto">
            <a:xfrm>
              <a:off x="4608" y="2241"/>
              <a:ext cx="1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t</a:t>
              </a:r>
            </a:p>
          </p:txBody>
        </p:sp>
        <p:sp>
          <p:nvSpPr>
            <p:cNvPr id="676888" name="Text Box 24"/>
            <p:cNvSpPr txBox="1">
              <a:spLocks noChangeArrowheads="1"/>
            </p:cNvSpPr>
            <p:nvPr/>
          </p:nvSpPr>
          <p:spPr bwMode="auto">
            <a:xfrm>
              <a:off x="2496" y="609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s</a:t>
              </a:r>
            </a:p>
          </p:txBody>
        </p:sp>
        <p:sp>
          <p:nvSpPr>
            <p:cNvPr id="676889" name="Text Box 25"/>
            <p:cNvSpPr txBox="1">
              <a:spLocks noChangeArrowheads="1"/>
            </p:cNvSpPr>
            <p:nvPr/>
          </p:nvSpPr>
          <p:spPr bwMode="auto">
            <a:xfrm>
              <a:off x="2720" y="3489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u</a:t>
              </a:r>
            </a:p>
          </p:txBody>
        </p:sp>
        <p:sp>
          <p:nvSpPr>
            <p:cNvPr id="676890" name="Text Box 26"/>
            <p:cNvSpPr txBox="1">
              <a:spLocks noChangeArrowheads="1"/>
            </p:cNvSpPr>
            <p:nvPr/>
          </p:nvSpPr>
          <p:spPr bwMode="auto">
            <a:xfrm>
              <a:off x="2155" y="1569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y</a:t>
              </a:r>
            </a:p>
          </p:txBody>
        </p:sp>
        <p:sp>
          <p:nvSpPr>
            <p:cNvPr id="676891" name="Text Box 27"/>
            <p:cNvSpPr txBox="1">
              <a:spLocks noChangeArrowheads="1"/>
            </p:cNvSpPr>
            <p:nvPr/>
          </p:nvSpPr>
          <p:spPr bwMode="auto">
            <a:xfrm>
              <a:off x="3037" y="1617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x</a:t>
              </a:r>
            </a:p>
          </p:txBody>
        </p:sp>
        <p:sp>
          <p:nvSpPr>
            <p:cNvPr id="676892" name="Text Box 28"/>
            <p:cNvSpPr txBox="1">
              <a:spLocks noChangeArrowheads="1"/>
            </p:cNvSpPr>
            <p:nvPr/>
          </p:nvSpPr>
          <p:spPr bwMode="auto">
            <a:xfrm>
              <a:off x="2420" y="2433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w</a:t>
              </a:r>
            </a:p>
          </p:txBody>
        </p:sp>
        <p:sp>
          <p:nvSpPr>
            <p:cNvPr id="676893" name="Text Box 29"/>
            <p:cNvSpPr txBox="1">
              <a:spLocks noChangeArrowheads="1"/>
            </p:cNvSpPr>
            <p:nvPr/>
          </p:nvSpPr>
          <p:spPr bwMode="auto">
            <a:xfrm>
              <a:off x="3552" y="2049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v</a:t>
              </a:r>
            </a:p>
          </p:txBody>
        </p:sp>
      </p:grpSp>
      <p:sp>
        <p:nvSpPr>
          <p:cNvPr id="676894" name="Text Box 30"/>
          <p:cNvSpPr txBox="1">
            <a:spLocks noChangeArrowheads="1"/>
          </p:cNvSpPr>
          <p:nvPr/>
        </p:nvSpPr>
        <p:spPr bwMode="auto">
          <a:xfrm>
            <a:off x="946150" y="4622800"/>
            <a:ext cx="741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rstur</a:t>
            </a:r>
          </a:p>
        </p:txBody>
      </p:sp>
      <p:sp>
        <p:nvSpPr>
          <p:cNvPr id="676895" name="Freeform 31"/>
          <p:cNvSpPr>
            <a:spLocks/>
          </p:cNvSpPr>
          <p:nvPr/>
        </p:nvSpPr>
        <p:spPr bwMode="auto">
          <a:xfrm>
            <a:off x="1781175" y="390525"/>
            <a:ext cx="6229350" cy="5503863"/>
          </a:xfrm>
          <a:custGeom>
            <a:avLst/>
            <a:gdLst>
              <a:gd name="T0" fmla="*/ 0 w 3924"/>
              <a:gd name="T1" fmla="*/ 1242 h 3467"/>
              <a:gd name="T2" fmla="*/ 1278 w 3924"/>
              <a:gd name="T3" fmla="*/ 414 h 3467"/>
              <a:gd name="T4" fmla="*/ 1770 w 3924"/>
              <a:gd name="T5" fmla="*/ 168 h 3467"/>
              <a:gd name="T6" fmla="*/ 2160 w 3924"/>
              <a:gd name="T7" fmla="*/ 324 h 3467"/>
              <a:gd name="T8" fmla="*/ 3690 w 3924"/>
              <a:gd name="T9" fmla="*/ 2112 h 3467"/>
              <a:gd name="T10" fmla="*/ 3564 w 3924"/>
              <a:gd name="T11" fmla="*/ 2496 h 3467"/>
              <a:gd name="T12" fmla="*/ 2466 w 3924"/>
              <a:gd name="T13" fmla="*/ 3012 h 3467"/>
              <a:gd name="T14" fmla="*/ 1734 w 3924"/>
              <a:gd name="T15" fmla="*/ 3324 h 3467"/>
              <a:gd name="T16" fmla="*/ 1134 w 3924"/>
              <a:gd name="T17" fmla="*/ 3312 h 3467"/>
              <a:gd name="T18" fmla="*/ 606 w 3924"/>
              <a:gd name="T19" fmla="*/ 2394 h 3467"/>
              <a:gd name="T20" fmla="*/ 150 w 3924"/>
              <a:gd name="T21" fmla="*/ 1836 h 3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24" h="3467">
                <a:moveTo>
                  <a:pt x="0" y="1242"/>
                </a:moveTo>
                <a:cubicBezTo>
                  <a:pt x="491" y="917"/>
                  <a:pt x="983" y="593"/>
                  <a:pt x="1278" y="414"/>
                </a:cubicBezTo>
                <a:cubicBezTo>
                  <a:pt x="1573" y="235"/>
                  <a:pt x="1623" y="183"/>
                  <a:pt x="1770" y="168"/>
                </a:cubicBezTo>
                <a:cubicBezTo>
                  <a:pt x="1917" y="153"/>
                  <a:pt x="1840" y="0"/>
                  <a:pt x="2160" y="324"/>
                </a:cubicBezTo>
                <a:cubicBezTo>
                  <a:pt x="2480" y="648"/>
                  <a:pt x="3456" y="1750"/>
                  <a:pt x="3690" y="2112"/>
                </a:cubicBezTo>
                <a:cubicBezTo>
                  <a:pt x="3924" y="2474"/>
                  <a:pt x="3768" y="2346"/>
                  <a:pt x="3564" y="2496"/>
                </a:cubicBezTo>
                <a:cubicBezTo>
                  <a:pt x="3360" y="2646"/>
                  <a:pt x="2771" y="2874"/>
                  <a:pt x="2466" y="3012"/>
                </a:cubicBezTo>
                <a:cubicBezTo>
                  <a:pt x="2161" y="3150"/>
                  <a:pt x="1956" y="3274"/>
                  <a:pt x="1734" y="3324"/>
                </a:cubicBezTo>
                <a:cubicBezTo>
                  <a:pt x="1512" y="3374"/>
                  <a:pt x="1322" y="3467"/>
                  <a:pt x="1134" y="3312"/>
                </a:cubicBezTo>
                <a:cubicBezTo>
                  <a:pt x="946" y="3157"/>
                  <a:pt x="770" y="2640"/>
                  <a:pt x="606" y="2394"/>
                </a:cubicBezTo>
                <a:cubicBezTo>
                  <a:pt x="442" y="2148"/>
                  <a:pt x="296" y="1992"/>
                  <a:pt x="150" y="1836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896" name="Text Box 32"/>
          <p:cNvSpPr txBox="1">
            <a:spLocks noChangeArrowheads="1"/>
          </p:cNvSpPr>
          <p:nvPr/>
        </p:nvSpPr>
        <p:spPr bwMode="auto">
          <a:xfrm>
            <a:off x="2590800" y="457200"/>
            <a:ext cx="404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Region Boundaries: Dongle</a:t>
            </a:r>
          </a:p>
        </p:txBody>
      </p:sp>
      <p:sp>
        <p:nvSpPr>
          <p:cNvPr id="676897" name="Text Box 33"/>
          <p:cNvSpPr txBox="1">
            <a:spLocks noChangeArrowheads="1"/>
          </p:cNvSpPr>
          <p:nvPr/>
        </p:nvSpPr>
        <p:spPr bwMode="auto">
          <a:xfrm>
            <a:off x="533400" y="5257800"/>
            <a:ext cx="150336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outer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67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94" grpId="0"/>
      <p:bldP spid="676895" grpId="0" animBg="1"/>
      <p:bldP spid="6768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Text Box 2"/>
          <p:cNvSpPr txBox="1">
            <a:spLocks noChangeArrowheads="1"/>
          </p:cNvSpPr>
          <p:nvPr/>
        </p:nvSpPr>
        <p:spPr bwMode="auto">
          <a:xfrm>
            <a:off x="3057525" y="457200"/>
            <a:ext cx="274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Optimal Colouring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2128838" y="2133600"/>
            <a:ext cx="46624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graphs have chromatic number one?</a:t>
            </a:r>
          </a:p>
        </p:txBody>
      </p:sp>
      <p:sp>
        <p:nvSpPr>
          <p:cNvPr id="697348" name="Oval 4"/>
          <p:cNvSpPr>
            <a:spLocks noChangeArrowheads="1"/>
          </p:cNvSpPr>
          <p:nvPr/>
        </p:nvSpPr>
        <p:spPr bwMode="auto">
          <a:xfrm>
            <a:off x="2438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49" name="Oval 5"/>
          <p:cNvSpPr>
            <a:spLocks noChangeArrowheads="1"/>
          </p:cNvSpPr>
          <p:nvPr/>
        </p:nvSpPr>
        <p:spPr bwMode="auto">
          <a:xfrm>
            <a:off x="28194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0" name="Oval 6"/>
          <p:cNvSpPr>
            <a:spLocks noChangeArrowheads="1"/>
          </p:cNvSpPr>
          <p:nvPr/>
        </p:nvSpPr>
        <p:spPr bwMode="auto">
          <a:xfrm>
            <a:off x="34290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1" name="Oval 7"/>
          <p:cNvSpPr>
            <a:spLocks noChangeArrowheads="1"/>
          </p:cNvSpPr>
          <p:nvPr/>
        </p:nvSpPr>
        <p:spPr bwMode="auto">
          <a:xfrm>
            <a:off x="3276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2" name="Oval 8"/>
          <p:cNvSpPr>
            <a:spLocks noChangeArrowheads="1"/>
          </p:cNvSpPr>
          <p:nvPr/>
        </p:nvSpPr>
        <p:spPr bwMode="auto">
          <a:xfrm>
            <a:off x="3962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3" name="Text Box 9"/>
          <p:cNvSpPr txBox="1">
            <a:spLocks noChangeArrowheads="1"/>
          </p:cNvSpPr>
          <p:nvPr/>
        </p:nvSpPr>
        <p:spPr bwMode="auto">
          <a:xfrm>
            <a:off x="4589463" y="3124200"/>
            <a:ext cx="2954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when there are no edges…</a:t>
            </a:r>
          </a:p>
        </p:txBody>
      </p:sp>
      <p:sp>
        <p:nvSpPr>
          <p:cNvPr id="697354" name="Text Box 10"/>
          <p:cNvSpPr txBox="1">
            <a:spLocks noChangeArrowheads="1"/>
          </p:cNvSpPr>
          <p:nvPr/>
        </p:nvSpPr>
        <p:spPr bwMode="auto">
          <a:xfrm>
            <a:off x="2344738" y="4419600"/>
            <a:ext cx="4437062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graphs have chromatic number 2?</a:t>
            </a:r>
          </a:p>
        </p:txBody>
      </p:sp>
      <p:sp>
        <p:nvSpPr>
          <p:cNvPr id="697355" name="Text Box 11"/>
          <p:cNvSpPr txBox="1">
            <a:spLocks noChangeArrowheads="1"/>
          </p:cNvSpPr>
          <p:nvPr/>
        </p:nvSpPr>
        <p:spPr bwMode="auto">
          <a:xfrm>
            <a:off x="2951163" y="5943600"/>
            <a:ext cx="3297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path?  A cycle? A triangle?</a:t>
            </a:r>
          </a:p>
        </p:txBody>
      </p:sp>
      <p:sp>
        <p:nvSpPr>
          <p:cNvPr id="697356" name="Text Box 12"/>
          <p:cNvSpPr txBox="1">
            <a:spLocks noChangeArrowheads="1"/>
          </p:cNvSpPr>
          <p:nvPr/>
        </p:nvSpPr>
        <p:spPr bwMode="auto">
          <a:xfrm>
            <a:off x="1752600" y="5181600"/>
            <a:ext cx="5694363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graphs have chromatic number larger than 2?</a:t>
            </a:r>
          </a:p>
        </p:txBody>
      </p:sp>
      <p:sp>
        <p:nvSpPr>
          <p:cNvPr id="697358" name="Rectangle 14"/>
          <p:cNvSpPr>
            <a:spLocks noChangeArrowheads="1"/>
          </p:cNvSpPr>
          <p:nvPr/>
        </p:nvSpPr>
        <p:spPr bwMode="auto">
          <a:xfrm>
            <a:off x="1143000" y="1376363"/>
            <a:ext cx="70104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kumimoji="0" lang="en-US" altLang="en-US" b="1"/>
              <a:t>Definition.  </a:t>
            </a:r>
            <a:r>
              <a:rPr kumimoji="0" lang="en-US" altLang="en-US"/>
              <a:t>min #colors for </a:t>
            </a:r>
            <a:r>
              <a:rPr kumimoji="0" lang="en-US" altLang="en-US" i="1"/>
              <a:t>G  </a:t>
            </a:r>
            <a:r>
              <a:rPr kumimoji="0" lang="en-US" altLang="en-US"/>
              <a:t>is</a:t>
            </a:r>
            <a:r>
              <a:rPr kumimoji="0" lang="en-US" altLang="en-US">
                <a:solidFill>
                  <a:srgbClr val="0033CC"/>
                </a:solidFill>
                <a:sym typeface="Euclid Symbol" pitchFamily="18" charset="2"/>
              </a:rPr>
              <a:t> </a:t>
            </a:r>
            <a:r>
              <a:rPr kumimoji="0" lang="en-US" altLang="en-US">
                <a:solidFill>
                  <a:srgbClr val="0033CC"/>
                </a:solidFill>
              </a:rPr>
              <a:t>chromatic number, </a:t>
            </a:r>
            <a:r>
              <a:rPr kumimoji="0" lang="en-US" altLang="en-US">
                <a:solidFill>
                  <a:srgbClr val="0033CC"/>
                </a:solidFill>
                <a:sym typeface="Euclid Symbol" pitchFamily="18" charset="2"/>
              </a:rPr>
              <a:t>(</a:t>
            </a:r>
            <a:r>
              <a:rPr kumimoji="0" lang="en-US" altLang="en-US" i="1">
                <a:sym typeface="Euclid Symbol" pitchFamily="18" charset="2"/>
              </a:rPr>
              <a:t>G</a:t>
            </a:r>
            <a:r>
              <a:rPr kumimoji="0" lang="en-US" altLang="en-US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7" grpId="0" animBg="1"/>
      <p:bldP spid="697348" grpId="0" animBg="1"/>
      <p:bldP spid="697349" grpId="0" animBg="1"/>
      <p:bldP spid="697350" grpId="0" animBg="1"/>
      <p:bldP spid="697351" grpId="0" animBg="1"/>
      <p:bldP spid="697352" grpId="0" animBg="1"/>
      <p:bldP spid="697353" grpId="0"/>
      <p:bldP spid="697354" grpId="0" animBg="1"/>
      <p:bldP spid="697355" grpId="0"/>
      <p:bldP spid="6973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3334" name="AutoShape 2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53335" name="Group 2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653336" name="Oval 2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337" name="Oval 2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338" name="Oval 2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53339" name="AutoShape 27"/>
            <p:cNvCxnSpPr>
              <a:cxnSpLocks noChangeShapeType="1"/>
              <a:stCxn id="653338" idx="2"/>
              <a:endCxn id="653336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3340" name="AutoShape 2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3341" name="AutoShape 29"/>
            <p:cNvCxnSpPr>
              <a:cxnSpLocks noChangeShapeType="1"/>
              <a:stCxn id="653342" idx="2"/>
              <a:endCxn id="653337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3342" name="Oval 3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53343" name="AutoShape 31"/>
          <p:cNvCxnSpPr>
            <a:cxnSpLocks noChangeShapeType="1"/>
            <a:stCxn id="653342" idx="1"/>
            <a:endCxn id="653338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53344" name="Group 3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653345" name="Oval 3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346" name="Oval 3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347" name="Oval 3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348" name="Oval 3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53349" name="AutoShape 37"/>
            <p:cNvCxnSpPr>
              <a:cxnSpLocks noChangeShapeType="1"/>
              <a:stCxn id="653345" idx="5"/>
              <a:endCxn id="653348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3350" name="AutoShape 38"/>
            <p:cNvCxnSpPr>
              <a:cxnSpLocks noChangeShapeType="1"/>
              <a:stCxn id="653348" idx="6"/>
              <a:endCxn id="653347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3351" name="AutoShape 39"/>
            <p:cNvCxnSpPr>
              <a:cxnSpLocks noChangeShapeType="1"/>
              <a:stCxn id="653345" idx="7"/>
              <a:endCxn id="653346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3352" name="AutoShape 40"/>
            <p:cNvCxnSpPr>
              <a:cxnSpLocks noChangeShapeType="1"/>
              <a:stCxn id="653346" idx="5"/>
              <a:endCxn id="653347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3353" name="Group 41"/>
          <p:cNvGrpSpPr>
            <a:grpSpLocks/>
          </p:cNvGrpSpPr>
          <p:nvPr/>
        </p:nvGrpSpPr>
        <p:grpSpPr bwMode="auto">
          <a:xfrm>
            <a:off x="1752600" y="966788"/>
            <a:ext cx="5854700" cy="4938712"/>
            <a:chOff x="1104" y="609"/>
            <a:chExt cx="3688" cy="3111"/>
          </a:xfrm>
        </p:grpSpPr>
        <p:sp>
          <p:nvSpPr>
            <p:cNvPr id="653354" name="Text Box 42"/>
            <p:cNvSpPr txBox="1">
              <a:spLocks noChangeArrowheads="1"/>
            </p:cNvSpPr>
            <p:nvPr/>
          </p:nvSpPr>
          <p:spPr bwMode="auto">
            <a:xfrm>
              <a:off x="1104" y="1617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r</a:t>
              </a:r>
            </a:p>
          </p:txBody>
        </p:sp>
        <p:sp>
          <p:nvSpPr>
            <p:cNvPr id="653355" name="Text Box 43"/>
            <p:cNvSpPr txBox="1">
              <a:spLocks noChangeArrowheads="1"/>
            </p:cNvSpPr>
            <p:nvPr/>
          </p:nvSpPr>
          <p:spPr bwMode="auto">
            <a:xfrm>
              <a:off x="4608" y="2241"/>
              <a:ext cx="1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t</a:t>
              </a:r>
            </a:p>
          </p:txBody>
        </p:sp>
        <p:sp>
          <p:nvSpPr>
            <p:cNvPr id="653356" name="Text Box 44"/>
            <p:cNvSpPr txBox="1">
              <a:spLocks noChangeArrowheads="1"/>
            </p:cNvSpPr>
            <p:nvPr/>
          </p:nvSpPr>
          <p:spPr bwMode="auto">
            <a:xfrm>
              <a:off x="2496" y="609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s</a:t>
              </a:r>
            </a:p>
          </p:txBody>
        </p:sp>
        <p:sp>
          <p:nvSpPr>
            <p:cNvPr id="653357" name="Text Box 45"/>
            <p:cNvSpPr txBox="1">
              <a:spLocks noChangeArrowheads="1"/>
            </p:cNvSpPr>
            <p:nvPr/>
          </p:nvSpPr>
          <p:spPr bwMode="auto">
            <a:xfrm>
              <a:off x="2720" y="3489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u</a:t>
              </a:r>
            </a:p>
          </p:txBody>
        </p:sp>
        <p:sp>
          <p:nvSpPr>
            <p:cNvPr id="653358" name="Text Box 46"/>
            <p:cNvSpPr txBox="1">
              <a:spLocks noChangeArrowheads="1"/>
            </p:cNvSpPr>
            <p:nvPr/>
          </p:nvSpPr>
          <p:spPr bwMode="auto">
            <a:xfrm>
              <a:off x="2155" y="1569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y</a:t>
              </a:r>
            </a:p>
          </p:txBody>
        </p:sp>
        <p:sp>
          <p:nvSpPr>
            <p:cNvPr id="653359" name="Text Box 47"/>
            <p:cNvSpPr txBox="1">
              <a:spLocks noChangeArrowheads="1"/>
            </p:cNvSpPr>
            <p:nvPr/>
          </p:nvSpPr>
          <p:spPr bwMode="auto">
            <a:xfrm>
              <a:off x="3037" y="1617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x</a:t>
              </a:r>
            </a:p>
          </p:txBody>
        </p:sp>
        <p:sp>
          <p:nvSpPr>
            <p:cNvPr id="653360" name="Text Box 48"/>
            <p:cNvSpPr txBox="1">
              <a:spLocks noChangeArrowheads="1"/>
            </p:cNvSpPr>
            <p:nvPr/>
          </p:nvSpPr>
          <p:spPr bwMode="auto">
            <a:xfrm>
              <a:off x="2420" y="2433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w</a:t>
              </a:r>
            </a:p>
          </p:txBody>
        </p:sp>
        <p:sp>
          <p:nvSpPr>
            <p:cNvPr id="653361" name="Text Box 49"/>
            <p:cNvSpPr txBox="1">
              <a:spLocks noChangeArrowheads="1"/>
            </p:cNvSpPr>
            <p:nvPr/>
          </p:nvSpPr>
          <p:spPr bwMode="auto">
            <a:xfrm>
              <a:off x="3552" y="2049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v</a:t>
              </a:r>
            </a:p>
          </p:txBody>
        </p:sp>
      </p:grpSp>
      <p:sp>
        <p:nvSpPr>
          <p:cNvPr id="653362" name="Freeform 50"/>
          <p:cNvSpPr>
            <a:spLocks/>
          </p:cNvSpPr>
          <p:nvPr/>
        </p:nvSpPr>
        <p:spPr bwMode="auto">
          <a:xfrm>
            <a:off x="2673350" y="1390650"/>
            <a:ext cx="4284663" cy="3554413"/>
          </a:xfrm>
          <a:custGeom>
            <a:avLst/>
            <a:gdLst>
              <a:gd name="T0" fmla="*/ 1316 w 2699"/>
              <a:gd name="T1" fmla="*/ 0 h 2239"/>
              <a:gd name="T2" fmla="*/ 2534 w 2699"/>
              <a:gd name="T3" fmla="*/ 1296 h 2239"/>
              <a:gd name="T4" fmla="*/ 2306 w 2699"/>
              <a:gd name="T5" fmla="*/ 1320 h 2239"/>
              <a:gd name="T6" fmla="*/ 1916 w 2699"/>
              <a:gd name="T7" fmla="*/ 1170 h 2239"/>
              <a:gd name="T8" fmla="*/ 1796 w 2699"/>
              <a:gd name="T9" fmla="*/ 1020 h 2239"/>
              <a:gd name="T10" fmla="*/ 1112 w 2699"/>
              <a:gd name="T11" fmla="*/ 696 h 2239"/>
              <a:gd name="T12" fmla="*/ 854 w 2699"/>
              <a:gd name="T13" fmla="*/ 612 h 2239"/>
              <a:gd name="T14" fmla="*/ 596 w 2699"/>
              <a:gd name="T15" fmla="*/ 606 h 2239"/>
              <a:gd name="T16" fmla="*/ 452 w 2699"/>
              <a:gd name="T17" fmla="*/ 864 h 2239"/>
              <a:gd name="T18" fmla="*/ 698 w 2699"/>
              <a:gd name="T19" fmla="*/ 1080 h 2239"/>
              <a:gd name="T20" fmla="*/ 1052 w 2699"/>
              <a:gd name="T21" fmla="*/ 1110 h 2239"/>
              <a:gd name="T22" fmla="*/ 1382 w 2699"/>
              <a:gd name="T23" fmla="*/ 1206 h 2239"/>
              <a:gd name="T24" fmla="*/ 1496 w 2699"/>
              <a:gd name="T25" fmla="*/ 1296 h 2239"/>
              <a:gd name="T26" fmla="*/ 1418 w 2699"/>
              <a:gd name="T27" fmla="*/ 1380 h 2239"/>
              <a:gd name="T28" fmla="*/ 1202 w 2699"/>
              <a:gd name="T29" fmla="*/ 1428 h 2239"/>
              <a:gd name="T30" fmla="*/ 734 w 2699"/>
              <a:gd name="T31" fmla="*/ 1524 h 2239"/>
              <a:gd name="T32" fmla="*/ 734 w 2699"/>
              <a:gd name="T33" fmla="*/ 1788 h 2239"/>
              <a:gd name="T34" fmla="*/ 872 w 2699"/>
              <a:gd name="T35" fmla="*/ 1914 h 2239"/>
              <a:gd name="T36" fmla="*/ 1094 w 2699"/>
              <a:gd name="T37" fmla="*/ 1884 h 2239"/>
              <a:gd name="T38" fmla="*/ 1574 w 2699"/>
              <a:gd name="T39" fmla="*/ 1722 h 2239"/>
              <a:gd name="T40" fmla="*/ 1952 w 2699"/>
              <a:gd name="T41" fmla="*/ 1590 h 2239"/>
              <a:gd name="T42" fmla="*/ 2318 w 2699"/>
              <a:gd name="T43" fmla="*/ 1554 h 2239"/>
              <a:gd name="T44" fmla="*/ 2216 w 2699"/>
              <a:gd name="T45" fmla="*/ 1728 h 2239"/>
              <a:gd name="T46" fmla="*/ 1982 w 2699"/>
              <a:gd name="T47" fmla="*/ 1794 h 2239"/>
              <a:gd name="T48" fmla="*/ 1652 w 2699"/>
              <a:gd name="T49" fmla="*/ 1932 h 2239"/>
              <a:gd name="T50" fmla="*/ 1220 w 2699"/>
              <a:gd name="T51" fmla="*/ 2094 h 2239"/>
              <a:gd name="T52" fmla="*/ 950 w 2699"/>
              <a:gd name="T53" fmla="*/ 2196 h 2239"/>
              <a:gd name="T54" fmla="*/ 560 w 2699"/>
              <a:gd name="T55" fmla="*/ 1836 h 2239"/>
              <a:gd name="T56" fmla="*/ 236 w 2699"/>
              <a:gd name="T57" fmla="*/ 1254 h 2239"/>
              <a:gd name="T58" fmla="*/ 8 w 2699"/>
              <a:gd name="T59" fmla="*/ 888 h 2239"/>
              <a:gd name="T60" fmla="*/ 188 w 2699"/>
              <a:gd name="T61" fmla="*/ 684 h 2239"/>
              <a:gd name="T62" fmla="*/ 572 w 2699"/>
              <a:gd name="T63" fmla="*/ 468 h 2239"/>
              <a:gd name="T64" fmla="*/ 1160 w 2699"/>
              <a:gd name="T65" fmla="*/ 96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99" h="2239">
                <a:moveTo>
                  <a:pt x="1316" y="0"/>
                </a:moveTo>
                <a:cubicBezTo>
                  <a:pt x="1842" y="538"/>
                  <a:pt x="2369" y="1076"/>
                  <a:pt x="2534" y="1296"/>
                </a:cubicBezTo>
                <a:cubicBezTo>
                  <a:pt x="2699" y="1516"/>
                  <a:pt x="2409" y="1341"/>
                  <a:pt x="2306" y="1320"/>
                </a:cubicBezTo>
                <a:cubicBezTo>
                  <a:pt x="2203" y="1299"/>
                  <a:pt x="2001" y="1220"/>
                  <a:pt x="1916" y="1170"/>
                </a:cubicBezTo>
                <a:cubicBezTo>
                  <a:pt x="1831" y="1120"/>
                  <a:pt x="1930" y="1099"/>
                  <a:pt x="1796" y="1020"/>
                </a:cubicBezTo>
                <a:cubicBezTo>
                  <a:pt x="1662" y="941"/>
                  <a:pt x="1269" y="764"/>
                  <a:pt x="1112" y="696"/>
                </a:cubicBezTo>
                <a:cubicBezTo>
                  <a:pt x="955" y="628"/>
                  <a:pt x="940" y="627"/>
                  <a:pt x="854" y="612"/>
                </a:cubicBezTo>
                <a:cubicBezTo>
                  <a:pt x="768" y="597"/>
                  <a:pt x="663" y="564"/>
                  <a:pt x="596" y="606"/>
                </a:cubicBezTo>
                <a:cubicBezTo>
                  <a:pt x="529" y="648"/>
                  <a:pt x="435" y="785"/>
                  <a:pt x="452" y="864"/>
                </a:cubicBezTo>
                <a:cubicBezTo>
                  <a:pt x="469" y="943"/>
                  <a:pt x="598" y="1039"/>
                  <a:pt x="698" y="1080"/>
                </a:cubicBezTo>
                <a:cubicBezTo>
                  <a:pt x="798" y="1121"/>
                  <a:pt x="938" y="1089"/>
                  <a:pt x="1052" y="1110"/>
                </a:cubicBezTo>
                <a:cubicBezTo>
                  <a:pt x="1166" y="1131"/>
                  <a:pt x="1308" y="1175"/>
                  <a:pt x="1382" y="1206"/>
                </a:cubicBezTo>
                <a:cubicBezTo>
                  <a:pt x="1456" y="1237"/>
                  <a:pt x="1490" y="1267"/>
                  <a:pt x="1496" y="1296"/>
                </a:cubicBezTo>
                <a:cubicBezTo>
                  <a:pt x="1502" y="1325"/>
                  <a:pt x="1467" y="1358"/>
                  <a:pt x="1418" y="1380"/>
                </a:cubicBezTo>
                <a:cubicBezTo>
                  <a:pt x="1369" y="1402"/>
                  <a:pt x="1316" y="1404"/>
                  <a:pt x="1202" y="1428"/>
                </a:cubicBezTo>
                <a:cubicBezTo>
                  <a:pt x="1088" y="1452"/>
                  <a:pt x="812" y="1464"/>
                  <a:pt x="734" y="1524"/>
                </a:cubicBezTo>
                <a:cubicBezTo>
                  <a:pt x="656" y="1584"/>
                  <a:pt x="711" y="1723"/>
                  <a:pt x="734" y="1788"/>
                </a:cubicBezTo>
                <a:cubicBezTo>
                  <a:pt x="757" y="1853"/>
                  <a:pt x="812" y="1898"/>
                  <a:pt x="872" y="1914"/>
                </a:cubicBezTo>
                <a:cubicBezTo>
                  <a:pt x="932" y="1930"/>
                  <a:pt x="977" y="1916"/>
                  <a:pt x="1094" y="1884"/>
                </a:cubicBezTo>
                <a:cubicBezTo>
                  <a:pt x="1211" y="1852"/>
                  <a:pt x="1431" y="1771"/>
                  <a:pt x="1574" y="1722"/>
                </a:cubicBezTo>
                <a:cubicBezTo>
                  <a:pt x="1717" y="1673"/>
                  <a:pt x="1828" y="1618"/>
                  <a:pt x="1952" y="1590"/>
                </a:cubicBezTo>
                <a:cubicBezTo>
                  <a:pt x="2076" y="1562"/>
                  <a:pt x="2274" y="1531"/>
                  <a:pt x="2318" y="1554"/>
                </a:cubicBezTo>
                <a:cubicBezTo>
                  <a:pt x="2362" y="1577"/>
                  <a:pt x="2272" y="1688"/>
                  <a:pt x="2216" y="1728"/>
                </a:cubicBezTo>
                <a:cubicBezTo>
                  <a:pt x="2160" y="1768"/>
                  <a:pt x="2076" y="1760"/>
                  <a:pt x="1982" y="1794"/>
                </a:cubicBezTo>
                <a:cubicBezTo>
                  <a:pt x="1888" y="1828"/>
                  <a:pt x="1779" y="1882"/>
                  <a:pt x="1652" y="1932"/>
                </a:cubicBezTo>
                <a:cubicBezTo>
                  <a:pt x="1525" y="1982"/>
                  <a:pt x="1337" y="2050"/>
                  <a:pt x="1220" y="2094"/>
                </a:cubicBezTo>
                <a:cubicBezTo>
                  <a:pt x="1103" y="2138"/>
                  <a:pt x="1060" y="2239"/>
                  <a:pt x="950" y="2196"/>
                </a:cubicBezTo>
                <a:cubicBezTo>
                  <a:pt x="840" y="2153"/>
                  <a:pt x="679" y="1993"/>
                  <a:pt x="560" y="1836"/>
                </a:cubicBezTo>
                <a:cubicBezTo>
                  <a:pt x="441" y="1679"/>
                  <a:pt x="328" y="1412"/>
                  <a:pt x="236" y="1254"/>
                </a:cubicBezTo>
                <a:cubicBezTo>
                  <a:pt x="144" y="1096"/>
                  <a:pt x="16" y="983"/>
                  <a:pt x="8" y="888"/>
                </a:cubicBezTo>
                <a:cubicBezTo>
                  <a:pt x="0" y="793"/>
                  <a:pt x="94" y="754"/>
                  <a:pt x="188" y="684"/>
                </a:cubicBezTo>
                <a:cubicBezTo>
                  <a:pt x="282" y="614"/>
                  <a:pt x="410" y="566"/>
                  <a:pt x="572" y="468"/>
                </a:cubicBezTo>
                <a:cubicBezTo>
                  <a:pt x="734" y="370"/>
                  <a:pt x="947" y="233"/>
                  <a:pt x="1160" y="96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3363" name="Text Box 51"/>
          <p:cNvSpPr txBox="1">
            <a:spLocks noChangeArrowheads="1"/>
          </p:cNvSpPr>
          <p:nvPr/>
        </p:nvSpPr>
        <p:spPr bwMode="auto">
          <a:xfrm>
            <a:off x="2590800" y="457200"/>
            <a:ext cx="404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Region Boundaries: Dongle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2290" name="AutoShape 2"/>
          <p:cNvCxnSpPr>
            <a:cxnSpLocks noChangeShapeType="1"/>
          </p:cNvCxnSpPr>
          <p:nvPr/>
        </p:nvCxnSpPr>
        <p:spPr bwMode="auto">
          <a:xfrm>
            <a:off x="1949450" y="6019800"/>
            <a:ext cx="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52291" name="Group 3"/>
          <p:cNvGrpSpPr>
            <a:grpSpLocks/>
          </p:cNvGrpSpPr>
          <p:nvPr/>
        </p:nvGrpSpPr>
        <p:grpSpPr bwMode="auto">
          <a:xfrm>
            <a:off x="3900488" y="2489200"/>
            <a:ext cx="3138487" cy="1533525"/>
            <a:chOff x="2457" y="1568"/>
            <a:chExt cx="1977" cy="966"/>
          </a:xfrm>
        </p:grpSpPr>
        <p:sp>
          <p:nvSpPr>
            <p:cNvPr id="652292" name="Oval 4"/>
            <p:cNvSpPr>
              <a:spLocks noChangeArrowheads="1"/>
            </p:cNvSpPr>
            <p:nvPr/>
          </p:nvSpPr>
          <p:spPr bwMode="auto">
            <a:xfrm>
              <a:off x="2457" y="1568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3" name="Oval 5"/>
            <p:cNvSpPr>
              <a:spLocks noChangeArrowheads="1"/>
            </p:cNvSpPr>
            <p:nvPr/>
          </p:nvSpPr>
          <p:spPr bwMode="auto">
            <a:xfrm>
              <a:off x="2834" y="242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4" name="Oval 6"/>
            <p:cNvSpPr>
              <a:spLocks noChangeArrowheads="1"/>
            </p:cNvSpPr>
            <p:nvPr/>
          </p:nvSpPr>
          <p:spPr bwMode="auto">
            <a:xfrm>
              <a:off x="3147" y="1852"/>
              <a:ext cx="126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52295" name="AutoShape 7"/>
            <p:cNvCxnSpPr>
              <a:cxnSpLocks noChangeShapeType="1"/>
              <a:stCxn id="652294" idx="2"/>
              <a:endCxn id="652292" idx="5"/>
            </p:cNvCxnSpPr>
            <p:nvPr/>
          </p:nvCxnSpPr>
          <p:spPr bwMode="auto">
            <a:xfrm flipH="1" flipV="1">
              <a:off x="2564" y="1665"/>
              <a:ext cx="583" cy="244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2296" name="AutoShape 8"/>
            <p:cNvCxnSpPr>
              <a:cxnSpLocks noChangeShapeType="1"/>
            </p:cNvCxnSpPr>
            <p:nvPr/>
          </p:nvCxnSpPr>
          <p:spPr bwMode="auto">
            <a:xfrm>
              <a:off x="3649" y="2307"/>
              <a:ext cx="785" cy="57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2297" name="AutoShape 9"/>
            <p:cNvCxnSpPr>
              <a:cxnSpLocks noChangeShapeType="1"/>
              <a:stCxn id="652298" idx="2"/>
              <a:endCxn id="652293" idx="6"/>
            </p:cNvCxnSpPr>
            <p:nvPr/>
          </p:nvCxnSpPr>
          <p:spPr bwMode="auto">
            <a:xfrm flipH="1">
              <a:off x="2971" y="2307"/>
              <a:ext cx="541" cy="17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2298" name="Oval 10"/>
            <p:cNvSpPr>
              <a:spLocks noChangeArrowheads="1"/>
            </p:cNvSpPr>
            <p:nvPr/>
          </p:nvSpPr>
          <p:spPr bwMode="auto">
            <a:xfrm>
              <a:off x="3524" y="2250"/>
              <a:ext cx="125" cy="114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52299" name="AutoShape 11"/>
          <p:cNvCxnSpPr>
            <a:cxnSpLocks noChangeShapeType="1"/>
            <a:stCxn id="652298" idx="1"/>
            <a:endCxn id="652294" idx="5"/>
          </p:cNvCxnSpPr>
          <p:nvPr/>
        </p:nvCxnSpPr>
        <p:spPr bwMode="auto">
          <a:xfrm flipH="1" flipV="1">
            <a:off x="5167313" y="3113088"/>
            <a:ext cx="455612" cy="4667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52300" name="Group 12"/>
          <p:cNvGrpSpPr>
            <a:grpSpLocks/>
          </p:cNvGrpSpPr>
          <p:nvPr/>
        </p:nvGrpSpPr>
        <p:grpSpPr bwMode="auto">
          <a:xfrm>
            <a:off x="2209800" y="990600"/>
            <a:ext cx="5029200" cy="4371975"/>
            <a:chOff x="1392" y="624"/>
            <a:chExt cx="3168" cy="2754"/>
          </a:xfrm>
        </p:grpSpPr>
        <p:sp>
          <p:nvSpPr>
            <p:cNvPr id="652301" name="Oval 13"/>
            <p:cNvSpPr>
              <a:spLocks noChangeArrowheads="1"/>
            </p:cNvSpPr>
            <p:nvPr/>
          </p:nvSpPr>
          <p:spPr bwMode="auto">
            <a:xfrm>
              <a:off x="1392" y="1680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2" name="Oval 14"/>
            <p:cNvSpPr>
              <a:spLocks noChangeArrowheads="1"/>
            </p:cNvSpPr>
            <p:nvPr/>
          </p:nvSpPr>
          <p:spPr bwMode="auto">
            <a:xfrm>
              <a:off x="2928" y="62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3" name="Oval 15"/>
            <p:cNvSpPr>
              <a:spLocks noChangeArrowheads="1"/>
            </p:cNvSpPr>
            <p:nvPr/>
          </p:nvSpPr>
          <p:spPr bwMode="auto">
            <a:xfrm>
              <a:off x="4434" y="2306"/>
              <a:ext cx="126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4" name="Oval 16"/>
            <p:cNvSpPr>
              <a:spLocks noChangeArrowheads="1"/>
            </p:cNvSpPr>
            <p:nvPr/>
          </p:nvSpPr>
          <p:spPr bwMode="auto">
            <a:xfrm>
              <a:off x="2544" y="3264"/>
              <a:ext cx="125" cy="11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52305" name="AutoShape 17"/>
            <p:cNvCxnSpPr>
              <a:cxnSpLocks noChangeShapeType="1"/>
              <a:stCxn id="652301" idx="5"/>
              <a:endCxn id="652304" idx="1"/>
            </p:cNvCxnSpPr>
            <p:nvPr/>
          </p:nvCxnSpPr>
          <p:spPr bwMode="auto">
            <a:xfrm>
              <a:off x="1500" y="1777"/>
              <a:ext cx="1062" cy="15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2306" name="AutoShape 18"/>
            <p:cNvCxnSpPr>
              <a:cxnSpLocks noChangeShapeType="1"/>
              <a:stCxn id="652304" idx="6"/>
              <a:endCxn id="652303" idx="3"/>
            </p:cNvCxnSpPr>
            <p:nvPr/>
          </p:nvCxnSpPr>
          <p:spPr bwMode="auto">
            <a:xfrm flipV="1">
              <a:off x="2669" y="2403"/>
              <a:ext cx="1783" cy="9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2307" name="AutoShape 19"/>
            <p:cNvCxnSpPr>
              <a:cxnSpLocks noChangeShapeType="1"/>
              <a:stCxn id="652301" idx="7"/>
              <a:endCxn id="652302" idx="3"/>
            </p:cNvCxnSpPr>
            <p:nvPr/>
          </p:nvCxnSpPr>
          <p:spPr bwMode="auto">
            <a:xfrm flipV="1">
              <a:off x="1500" y="721"/>
              <a:ext cx="1446" cy="9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2308" name="AutoShape 20"/>
            <p:cNvCxnSpPr>
              <a:cxnSpLocks noChangeShapeType="1"/>
              <a:stCxn id="652302" idx="5"/>
              <a:endCxn id="652303" idx="1"/>
            </p:cNvCxnSpPr>
            <p:nvPr/>
          </p:nvCxnSpPr>
          <p:spPr bwMode="auto">
            <a:xfrm>
              <a:off x="3035" y="721"/>
              <a:ext cx="1417" cy="16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2309" name="Group 21"/>
          <p:cNvGrpSpPr>
            <a:grpSpLocks/>
          </p:cNvGrpSpPr>
          <p:nvPr/>
        </p:nvGrpSpPr>
        <p:grpSpPr bwMode="auto">
          <a:xfrm>
            <a:off x="1752600" y="966788"/>
            <a:ext cx="5854700" cy="4938712"/>
            <a:chOff x="1104" y="609"/>
            <a:chExt cx="3688" cy="3111"/>
          </a:xfrm>
        </p:grpSpPr>
        <p:sp>
          <p:nvSpPr>
            <p:cNvPr id="652310" name="Text Box 22"/>
            <p:cNvSpPr txBox="1">
              <a:spLocks noChangeArrowheads="1"/>
            </p:cNvSpPr>
            <p:nvPr/>
          </p:nvSpPr>
          <p:spPr bwMode="auto">
            <a:xfrm>
              <a:off x="1104" y="1617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r</a:t>
              </a:r>
            </a:p>
          </p:txBody>
        </p:sp>
        <p:sp>
          <p:nvSpPr>
            <p:cNvPr id="652311" name="Text Box 23"/>
            <p:cNvSpPr txBox="1">
              <a:spLocks noChangeArrowheads="1"/>
            </p:cNvSpPr>
            <p:nvPr/>
          </p:nvSpPr>
          <p:spPr bwMode="auto">
            <a:xfrm>
              <a:off x="4608" y="2241"/>
              <a:ext cx="1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t</a:t>
              </a:r>
            </a:p>
          </p:txBody>
        </p:sp>
        <p:sp>
          <p:nvSpPr>
            <p:cNvPr id="652312" name="Text Box 24"/>
            <p:cNvSpPr txBox="1">
              <a:spLocks noChangeArrowheads="1"/>
            </p:cNvSpPr>
            <p:nvPr/>
          </p:nvSpPr>
          <p:spPr bwMode="auto">
            <a:xfrm>
              <a:off x="2496" y="609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s</a:t>
              </a:r>
            </a:p>
          </p:txBody>
        </p:sp>
        <p:sp>
          <p:nvSpPr>
            <p:cNvPr id="652313" name="Text Box 25"/>
            <p:cNvSpPr txBox="1">
              <a:spLocks noChangeArrowheads="1"/>
            </p:cNvSpPr>
            <p:nvPr/>
          </p:nvSpPr>
          <p:spPr bwMode="auto">
            <a:xfrm>
              <a:off x="2720" y="3489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u</a:t>
              </a:r>
            </a:p>
          </p:txBody>
        </p:sp>
        <p:sp>
          <p:nvSpPr>
            <p:cNvPr id="652314" name="Text Box 26"/>
            <p:cNvSpPr txBox="1">
              <a:spLocks noChangeArrowheads="1"/>
            </p:cNvSpPr>
            <p:nvPr/>
          </p:nvSpPr>
          <p:spPr bwMode="auto">
            <a:xfrm>
              <a:off x="2155" y="1569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y</a:t>
              </a:r>
            </a:p>
          </p:txBody>
        </p:sp>
        <p:sp>
          <p:nvSpPr>
            <p:cNvPr id="652315" name="Text Box 27"/>
            <p:cNvSpPr txBox="1">
              <a:spLocks noChangeArrowheads="1"/>
            </p:cNvSpPr>
            <p:nvPr/>
          </p:nvSpPr>
          <p:spPr bwMode="auto">
            <a:xfrm>
              <a:off x="3037" y="1617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x</a:t>
              </a:r>
            </a:p>
          </p:txBody>
        </p:sp>
        <p:sp>
          <p:nvSpPr>
            <p:cNvPr id="652316" name="Text Box 28"/>
            <p:cNvSpPr txBox="1">
              <a:spLocks noChangeArrowheads="1"/>
            </p:cNvSpPr>
            <p:nvPr/>
          </p:nvSpPr>
          <p:spPr bwMode="auto">
            <a:xfrm>
              <a:off x="2420" y="2433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w</a:t>
              </a:r>
            </a:p>
          </p:txBody>
        </p:sp>
        <p:sp>
          <p:nvSpPr>
            <p:cNvPr id="652317" name="Text Box 29"/>
            <p:cNvSpPr txBox="1">
              <a:spLocks noChangeArrowheads="1"/>
            </p:cNvSpPr>
            <p:nvPr/>
          </p:nvSpPr>
          <p:spPr bwMode="auto">
            <a:xfrm>
              <a:off x="3552" y="2049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v</a:t>
              </a:r>
            </a:p>
          </p:txBody>
        </p:sp>
      </p:grpSp>
      <p:sp>
        <p:nvSpPr>
          <p:cNvPr id="652318" name="Text Box 30"/>
          <p:cNvSpPr txBox="1">
            <a:spLocks noChangeArrowheads="1"/>
          </p:cNvSpPr>
          <p:nvPr/>
        </p:nvSpPr>
        <p:spPr bwMode="auto">
          <a:xfrm>
            <a:off x="5384800" y="1250950"/>
            <a:ext cx="1762125" cy="398463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st</a:t>
            </a:r>
            <a:r>
              <a:rPr kumimoji="0" lang="en-US" altLang="en-US">
                <a:solidFill>
                  <a:srgbClr val="0033CC"/>
                </a:solidFill>
              </a:rPr>
              <a:t>vxyxvwv</a:t>
            </a:r>
            <a:r>
              <a:rPr kumimoji="0" lang="en-US" altLang="en-US"/>
              <a:t>turs</a:t>
            </a:r>
          </a:p>
        </p:txBody>
      </p:sp>
      <p:cxnSp>
        <p:nvCxnSpPr>
          <p:cNvPr id="652319" name="AutoShape 31"/>
          <p:cNvCxnSpPr>
            <a:cxnSpLocks noChangeShapeType="1"/>
            <a:stCxn id="652318" idx="2"/>
          </p:cNvCxnSpPr>
          <p:nvPr/>
        </p:nvCxnSpPr>
        <p:spPr bwMode="auto">
          <a:xfrm flipH="1">
            <a:off x="4648200" y="1665288"/>
            <a:ext cx="1617663" cy="925512"/>
          </a:xfrm>
          <a:prstGeom prst="straightConnector1">
            <a:avLst/>
          </a:prstGeom>
          <a:noFill/>
          <a:ln w="31750" cap="rnd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2320" name="Text Box 32"/>
          <p:cNvSpPr txBox="1">
            <a:spLocks noChangeArrowheads="1"/>
          </p:cNvSpPr>
          <p:nvPr/>
        </p:nvSpPr>
        <p:spPr bwMode="auto">
          <a:xfrm>
            <a:off x="1231900" y="4908550"/>
            <a:ext cx="741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rstur</a:t>
            </a:r>
          </a:p>
        </p:txBody>
      </p:sp>
      <p:sp>
        <p:nvSpPr>
          <p:cNvPr id="652321" name="Text Box 33"/>
          <p:cNvSpPr txBox="1">
            <a:spLocks noChangeArrowheads="1"/>
          </p:cNvSpPr>
          <p:nvPr/>
        </p:nvSpPr>
        <p:spPr bwMode="auto">
          <a:xfrm>
            <a:off x="2590800" y="457200"/>
            <a:ext cx="404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Region Boundaries: Dongle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523875" y="1181100"/>
            <a:ext cx="82010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A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planar embedding</a:t>
            </a:r>
            <a:r>
              <a:rPr lang="en-US" altLang="en-US" sz="1800">
                <a:latin typeface="Comic Sans MS" pitchFamily="66" charset="0"/>
              </a:rPr>
              <a:t> is a graph </a:t>
            </a:r>
            <a:r>
              <a:rPr lang="en-US" altLang="en-US" sz="1800" i="1">
                <a:latin typeface="Comic Sans MS" pitchFamily="66" charset="0"/>
              </a:rPr>
              <a:t>along with</a:t>
            </a:r>
            <a:r>
              <a:rPr lang="en-US" altLang="en-US" sz="1800">
                <a:latin typeface="Comic Sans MS" pitchFamily="66" charset="0"/>
              </a:rPr>
              <a:t> its face boundaries: cycles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(same graph may have different embeddings)</a:t>
            </a:r>
          </a:p>
        </p:txBody>
      </p:sp>
      <p:sp>
        <p:nvSpPr>
          <p:cNvPr id="651267" name="Oval 3"/>
          <p:cNvSpPr>
            <a:spLocks noChangeArrowheads="1"/>
          </p:cNvSpPr>
          <p:nvPr/>
        </p:nvSpPr>
        <p:spPr bwMode="auto">
          <a:xfrm>
            <a:off x="2105025" y="2684463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68" name="Oval 4"/>
          <p:cNvSpPr>
            <a:spLocks noChangeArrowheads="1"/>
          </p:cNvSpPr>
          <p:nvPr/>
        </p:nvSpPr>
        <p:spPr bwMode="auto">
          <a:xfrm>
            <a:off x="2305050" y="3798888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69" name="Oval 5"/>
          <p:cNvSpPr>
            <a:spLocks noChangeArrowheads="1"/>
          </p:cNvSpPr>
          <p:nvPr/>
        </p:nvSpPr>
        <p:spPr bwMode="auto">
          <a:xfrm>
            <a:off x="1104900" y="4156075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70" name="Oval 6"/>
          <p:cNvSpPr>
            <a:spLocks noChangeArrowheads="1"/>
          </p:cNvSpPr>
          <p:nvPr/>
        </p:nvSpPr>
        <p:spPr bwMode="auto">
          <a:xfrm>
            <a:off x="2876550" y="4156075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71" name="Oval 7"/>
          <p:cNvSpPr>
            <a:spLocks noChangeArrowheads="1"/>
          </p:cNvSpPr>
          <p:nvPr/>
        </p:nvSpPr>
        <p:spPr bwMode="auto">
          <a:xfrm>
            <a:off x="3381375" y="4513263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1272" name="AutoShape 8"/>
          <p:cNvCxnSpPr>
            <a:cxnSpLocks noChangeShapeType="1"/>
            <a:stCxn id="651269" idx="7"/>
            <a:endCxn id="651267" idx="3"/>
          </p:cNvCxnSpPr>
          <p:nvPr/>
        </p:nvCxnSpPr>
        <p:spPr bwMode="auto">
          <a:xfrm flipV="1">
            <a:off x="1250950" y="2814638"/>
            <a:ext cx="879475" cy="13636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1273" name="AutoShape 9"/>
          <p:cNvCxnSpPr>
            <a:cxnSpLocks noChangeShapeType="1"/>
            <a:stCxn id="651270" idx="0"/>
            <a:endCxn id="651267" idx="5"/>
          </p:cNvCxnSpPr>
          <p:nvPr/>
        </p:nvCxnSpPr>
        <p:spPr bwMode="auto">
          <a:xfrm flipH="1" flipV="1">
            <a:off x="2251075" y="2814638"/>
            <a:ext cx="711200" cy="134143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1274" name="AutoShape 10"/>
          <p:cNvCxnSpPr>
            <a:cxnSpLocks noChangeShapeType="1"/>
            <a:stCxn id="651271" idx="0"/>
            <a:endCxn id="651270" idx="5"/>
          </p:cNvCxnSpPr>
          <p:nvPr/>
        </p:nvCxnSpPr>
        <p:spPr bwMode="auto">
          <a:xfrm flipH="1" flipV="1">
            <a:off x="3022600" y="4286250"/>
            <a:ext cx="444500" cy="2270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1275" name="AutoShape 11"/>
          <p:cNvCxnSpPr>
            <a:cxnSpLocks noChangeShapeType="1"/>
            <a:stCxn id="651270" idx="1"/>
            <a:endCxn id="651268" idx="5"/>
          </p:cNvCxnSpPr>
          <p:nvPr/>
        </p:nvCxnSpPr>
        <p:spPr bwMode="auto">
          <a:xfrm flipH="1" flipV="1">
            <a:off x="2451100" y="3929063"/>
            <a:ext cx="450850" cy="24923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1276" name="AutoShape 12"/>
          <p:cNvCxnSpPr>
            <a:cxnSpLocks noChangeShapeType="1"/>
            <a:stCxn id="651269" idx="6"/>
            <a:endCxn id="651270" idx="2"/>
          </p:cNvCxnSpPr>
          <p:nvPr/>
        </p:nvCxnSpPr>
        <p:spPr bwMode="auto">
          <a:xfrm>
            <a:off x="1276350" y="4232275"/>
            <a:ext cx="1600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1277" name="Text Box 13"/>
          <p:cNvSpPr txBox="1">
            <a:spLocks noChangeArrowheads="1"/>
          </p:cNvSpPr>
          <p:nvPr/>
        </p:nvSpPr>
        <p:spPr bwMode="auto">
          <a:xfrm>
            <a:off x="1066800" y="5049838"/>
            <a:ext cx="2168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two length 5 faces</a:t>
            </a:r>
          </a:p>
        </p:txBody>
      </p:sp>
      <p:sp>
        <p:nvSpPr>
          <p:cNvPr id="651278" name="Oval 14"/>
          <p:cNvSpPr>
            <a:spLocks noChangeArrowheads="1"/>
          </p:cNvSpPr>
          <p:nvPr/>
        </p:nvSpPr>
        <p:spPr bwMode="auto">
          <a:xfrm>
            <a:off x="6629400" y="2651125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79" name="Oval 15"/>
          <p:cNvSpPr>
            <a:spLocks noChangeArrowheads="1"/>
          </p:cNvSpPr>
          <p:nvPr/>
        </p:nvSpPr>
        <p:spPr bwMode="auto">
          <a:xfrm>
            <a:off x="8058150" y="3698875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80" name="Oval 16"/>
          <p:cNvSpPr>
            <a:spLocks noChangeArrowheads="1"/>
          </p:cNvSpPr>
          <p:nvPr/>
        </p:nvSpPr>
        <p:spPr bwMode="auto">
          <a:xfrm>
            <a:off x="5629275" y="4122738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81" name="Oval 17"/>
          <p:cNvSpPr>
            <a:spLocks noChangeArrowheads="1"/>
          </p:cNvSpPr>
          <p:nvPr/>
        </p:nvSpPr>
        <p:spPr bwMode="auto">
          <a:xfrm>
            <a:off x="7400925" y="4122738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82" name="Oval 18"/>
          <p:cNvSpPr>
            <a:spLocks noChangeArrowheads="1"/>
          </p:cNvSpPr>
          <p:nvPr/>
        </p:nvSpPr>
        <p:spPr bwMode="auto">
          <a:xfrm>
            <a:off x="7905750" y="4479925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1283" name="AutoShape 19"/>
          <p:cNvCxnSpPr>
            <a:cxnSpLocks noChangeShapeType="1"/>
            <a:stCxn id="651280" idx="7"/>
            <a:endCxn id="651278" idx="3"/>
          </p:cNvCxnSpPr>
          <p:nvPr/>
        </p:nvCxnSpPr>
        <p:spPr bwMode="auto">
          <a:xfrm flipV="1">
            <a:off x="5775325" y="2781300"/>
            <a:ext cx="879475" cy="136366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1284" name="AutoShape 20"/>
          <p:cNvCxnSpPr>
            <a:cxnSpLocks noChangeShapeType="1"/>
            <a:stCxn id="651281" idx="0"/>
            <a:endCxn id="651278" idx="5"/>
          </p:cNvCxnSpPr>
          <p:nvPr/>
        </p:nvCxnSpPr>
        <p:spPr bwMode="auto">
          <a:xfrm flipH="1" flipV="1">
            <a:off x="6775450" y="2781300"/>
            <a:ext cx="711200" cy="13414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1285" name="AutoShape 21"/>
          <p:cNvCxnSpPr>
            <a:cxnSpLocks noChangeShapeType="1"/>
            <a:stCxn id="651282" idx="0"/>
            <a:endCxn id="651281" idx="5"/>
          </p:cNvCxnSpPr>
          <p:nvPr/>
        </p:nvCxnSpPr>
        <p:spPr bwMode="auto">
          <a:xfrm flipH="1" flipV="1">
            <a:off x="7546975" y="4252913"/>
            <a:ext cx="444500" cy="2270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1286" name="AutoShape 22"/>
          <p:cNvCxnSpPr>
            <a:cxnSpLocks noChangeShapeType="1"/>
            <a:stCxn id="651281" idx="7"/>
            <a:endCxn id="651279" idx="3"/>
          </p:cNvCxnSpPr>
          <p:nvPr/>
        </p:nvCxnSpPr>
        <p:spPr bwMode="auto">
          <a:xfrm flipV="1">
            <a:off x="7546975" y="3829050"/>
            <a:ext cx="536575" cy="3159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1287" name="AutoShape 23"/>
          <p:cNvCxnSpPr>
            <a:cxnSpLocks noChangeShapeType="1"/>
            <a:stCxn id="651280" idx="6"/>
            <a:endCxn id="651281" idx="2"/>
          </p:cNvCxnSpPr>
          <p:nvPr/>
        </p:nvCxnSpPr>
        <p:spPr bwMode="auto">
          <a:xfrm>
            <a:off x="5800725" y="4198938"/>
            <a:ext cx="1600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1288" name="Text Box 24"/>
          <p:cNvSpPr txBox="1">
            <a:spLocks noChangeArrowheads="1"/>
          </p:cNvSpPr>
          <p:nvPr/>
        </p:nvSpPr>
        <p:spPr bwMode="auto">
          <a:xfrm>
            <a:off x="5940425" y="5043488"/>
            <a:ext cx="160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length 7 face</a:t>
            </a:r>
          </a:p>
        </p:txBody>
      </p:sp>
      <p:sp>
        <p:nvSpPr>
          <p:cNvPr id="651289" name="Text Box 25"/>
          <p:cNvSpPr txBox="1">
            <a:spLocks noChangeArrowheads="1"/>
          </p:cNvSpPr>
          <p:nvPr/>
        </p:nvSpPr>
        <p:spPr bwMode="auto">
          <a:xfrm>
            <a:off x="3119438" y="457200"/>
            <a:ext cx="290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Planar Embeddings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5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5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5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5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5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5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5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5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5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animBg="1"/>
      <p:bldP spid="651268" grpId="0" animBg="1"/>
      <p:bldP spid="651269" grpId="0" animBg="1"/>
      <p:bldP spid="651270" grpId="0" animBg="1"/>
      <p:bldP spid="651271" grpId="0" animBg="1"/>
      <p:bldP spid="651277" grpId="0"/>
      <p:bldP spid="651278" grpId="0" animBg="1"/>
      <p:bldP spid="651279" grpId="0" animBg="1"/>
      <p:bldP spid="651280" grpId="0" animBg="1"/>
      <p:bldP spid="651281" grpId="0" animBg="1"/>
      <p:bldP spid="651282" grpId="0" animBg="1"/>
      <p:bldP spid="65128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ChangeArrowheads="1"/>
          </p:cNvSpPr>
          <p:nvPr/>
        </p:nvSpPr>
        <p:spPr bwMode="auto">
          <a:xfrm>
            <a:off x="647700" y="1573213"/>
            <a:ext cx="7848600" cy="923925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If a </a:t>
            </a:r>
            <a:r>
              <a:rPr kumimoji="0" lang="en-US" altLang="en-US">
                <a:solidFill>
                  <a:srgbClr val="A50021"/>
                </a:solidFill>
              </a:rPr>
              <a:t>connected</a:t>
            </a:r>
            <a:r>
              <a:rPr kumimoji="0" lang="en-US" altLang="en-US"/>
              <a:t> planar graph has </a:t>
            </a:r>
            <a:r>
              <a:rPr kumimoji="0" lang="en-US" altLang="en-US" i="1">
                <a:solidFill>
                  <a:srgbClr val="0000FF"/>
                </a:solidFill>
              </a:rPr>
              <a:t>v</a:t>
            </a:r>
            <a:r>
              <a:rPr kumimoji="0" lang="en-US" altLang="en-US">
                <a:solidFill>
                  <a:srgbClr val="0000FF"/>
                </a:solidFill>
              </a:rPr>
              <a:t>  </a:t>
            </a:r>
            <a:r>
              <a:rPr kumimoji="0" lang="en-US" altLang="en-US"/>
              <a:t>vertices, </a:t>
            </a:r>
            <a:r>
              <a:rPr kumimoji="0" lang="en-US" altLang="en-US" i="1">
                <a:solidFill>
                  <a:srgbClr val="0000FF"/>
                </a:solidFill>
              </a:rPr>
              <a:t>e  </a:t>
            </a:r>
            <a:r>
              <a:rPr kumimoji="0" lang="en-US" altLang="en-US"/>
              <a:t>edges, and </a:t>
            </a:r>
            <a:r>
              <a:rPr kumimoji="0" lang="en-US" altLang="en-US" i="1">
                <a:solidFill>
                  <a:srgbClr val="0000FF"/>
                </a:solidFill>
              </a:rPr>
              <a:t>f  </a:t>
            </a:r>
            <a:r>
              <a:rPr kumimoji="0" lang="en-US" altLang="en-US"/>
              <a:t>faces, then</a:t>
            </a:r>
          </a:p>
          <a:p>
            <a:pPr algn="ctr">
              <a:lnSpc>
                <a:spcPct val="150000"/>
              </a:lnSpc>
            </a:pPr>
            <a:r>
              <a:rPr kumimoji="0" lang="en-US" altLang="en-US" sz="2400" i="1">
                <a:solidFill>
                  <a:srgbClr val="0000FF"/>
                </a:solidFill>
              </a:rPr>
              <a:t>v </a:t>
            </a:r>
            <a:r>
              <a:rPr kumimoji="0" lang="en-US" altLang="en-US" sz="2400">
                <a:solidFill>
                  <a:srgbClr val="0000FF"/>
                </a:solidFill>
              </a:rPr>
              <a:t>–</a:t>
            </a:r>
            <a:r>
              <a:rPr kumimoji="0" lang="en-US" altLang="en-US" sz="2400" i="1">
                <a:solidFill>
                  <a:srgbClr val="0000FF"/>
                </a:solidFill>
              </a:rPr>
              <a:t>e </a:t>
            </a:r>
            <a:r>
              <a:rPr kumimoji="0" lang="en-US" altLang="en-US" sz="2400">
                <a:solidFill>
                  <a:srgbClr val="0000FF"/>
                </a:solidFill>
              </a:rPr>
              <a:t>+</a:t>
            </a:r>
            <a:r>
              <a:rPr kumimoji="0" lang="en-US" altLang="en-US" sz="2400" i="1">
                <a:solidFill>
                  <a:srgbClr val="0000FF"/>
                </a:solidFill>
              </a:rPr>
              <a:t>f</a:t>
            </a:r>
            <a:r>
              <a:rPr kumimoji="0" lang="en-US" altLang="en-US" sz="2400">
                <a:solidFill>
                  <a:srgbClr val="0000FF"/>
                </a:solidFill>
              </a:rPr>
              <a:t> = 2</a:t>
            </a:r>
          </a:p>
        </p:txBody>
      </p:sp>
      <p:sp>
        <p:nvSpPr>
          <p:cNvPr id="650243" name="Text Box 3"/>
          <p:cNvSpPr txBox="1">
            <a:spLocks noChangeArrowheads="1"/>
          </p:cNvSpPr>
          <p:nvPr/>
        </p:nvSpPr>
        <p:spPr bwMode="auto">
          <a:xfrm>
            <a:off x="3368675" y="457200"/>
            <a:ext cx="242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Euler’s Formula</a:t>
            </a:r>
          </a:p>
        </p:txBody>
      </p:sp>
      <p:sp>
        <p:nvSpPr>
          <p:cNvPr id="650244" name="Oval 4"/>
          <p:cNvSpPr>
            <a:spLocks noChangeArrowheads="1"/>
          </p:cNvSpPr>
          <p:nvPr/>
        </p:nvSpPr>
        <p:spPr bwMode="auto">
          <a:xfrm>
            <a:off x="2105025" y="2962275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0245" name="Oval 5"/>
          <p:cNvSpPr>
            <a:spLocks noChangeArrowheads="1"/>
          </p:cNvSpPr>
          <p:nvPr/>
        </p:nvSpPr>
        <p:spPr bwMode="auto">
          <a:xfrm>
            <a:off x="2305050" y="4076700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0246" name="Oval 6"/>
          <p:cNvSpPr>
            <a:spLocks noChangeArrowheads="1"/>
          </p:cNvSpPr>
          <p:nvPr/>
        </p:nvSpPr>
        <p:spPr bwMode="auto">
          <a:xfrm>
            <a:off x="1104900" y="4433888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0247" name="Oval 7"/>
          <p:cNvSpPr>
            <a:spLocks noChangeArrowheads="1"/>
          </p:cNvSpPr>
          <p:nvPr/>
        </p:nvSpPr>
        <p:spPr bwMode="auto">
          <a:xfrm>
            <a:off x="2876550" y="4433888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0248" name="Oval 8"/>
          <p:cNvSpPr>
            <a:spLocks noChangeArrowheads="1"/>
          </p:cNvSpPr>
          <p:nvPr/>
        </p:nvSpPr>
        <p:spPr bwMode="auto">
          <a:xfrm>
            <a:off x="3381375" y="4791075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0249" name="AutoShape 9"/>
          <p:cNvCxnSpPr>
            <a:cxnSpLocks noChangeShapeType="1"/>
            <a:stCxn id="650246" idx="7"/>
            <a:endCxn id="650244" idx="3"/>
          </p:cNvCxnSpPr>
          <p:nvPr/>
        </p:nvCxnSpPr>
        <p:spPr bwMode="auto">
          <a:xfrm flipV="1">
            <a:off x="1250950" y="3092450"/>
            <a:ext cx="879475" cy="136366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250" name="AutoShape 10"/>
          <p:cNvCxnSpPr>
            <a:cxnSpLocks noChangeShapeType="1"/>
            <a:stCxn id="650247" idx="0"/>
            <a:endCxn id="650244" idx="5"/>
          </p:cNvCxnSpPr>
          <p:nvPr/>
        </p:nvCxnSpPr>
        <p:spPr bwMode="auto">
          <a:xfrm flipH="1" flipV="1">
            <a:off x="2251075" y="3092450"/>
            <a:ext cx="711200" cy="13414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251" name="AutoShape 11"/>
          <p:cNvCxnSpPr>
            <a:cxnSpLocks noChangeShapeType="1"/>
            <a:stCxn id="650248" idx="0"/>
            <a:endCxn id="650247" idx="5"/>
          </p:cNvCxnSpPr>
          <p:nvPr/>
        </p:nvCxnSpPr>
        <p:spPr bwMode="auto">
          <a:xfrm flipH="1" flipV="1">
            <a:off x="3022600" y="4564063"/>
            <a:ext cx="444500" cy="2270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252" name="AutoShape 12"/>
          <p:cNvCxnSpPr>
            <a:cxnSpLocks noChangeShapeType="1"/>
            <a:stCxn id="650247" idx="1"/>
            <a:endCxn id="650245" idx="5"/>
          </p:cNvCxnSpPr>
          <p:nvPr/>
        </p:nvCxnSpPr>
        <p:spPr bwMode="auto">
          <a:xfrm flipH="1" flipV="1">
            <a:off x="2451100" y="4206875"/>
            <a:ext cx="450850" cy="2492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0253" name="AutoShape 13"/>
          <p:cNvCxnSpPr>
            <a:cxnSpLocks noChangeShapeType="1"/>
            <a:stCxn id="650246" idx="6"/>
            <a:endCxn id="650247" idx="2"/>
          </p:cNvCxnSpPr>
          <p:nvPr/>
        </p:nvCxnSpPr>
        <p:spPr bwMode="auto">
          <a:xfrm>
            <a:off x="1276350" y="4510088"/>
            <a:ext cx="1600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0254" name="Text Box 14"/>
          <p:cNvSpPr txBox="1">
            <a:spLocks noChangeArrowheads="1"/>
          </p:cNvSpPr>
          <p:nvPr/>
        </p:nvSpPr>
        <p:spPr bwMode="auto">
          <a:xfrm>
            <a:off x="1295400" y="5154613"/>
            <a:ext cx="1566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v=5, e=5, f=2</a:t>
            </a:r>
          </a:p>
        </p:txBody>
      </p:sp>
      <p:grpSp>
        <p:nvGrpSpPr>
          <p:cNvPr id="650255" name="Group 15"/>
          <p:cNvGrpSpPr>
            <a:grpSpLocks/>
          </p:cNvGrpSpPr>
          <p:nvPr/>
        </p:nvGrpSpPr>
        <p:grpSpPr bwMode="auto">
          <a:xfrm>
            <a:off x="4038600" y="3097213"/>
            <a:ext cx="1752600" cy="1524000"/>
            <a:chOff x="1152" y="1152"/>
            <a:chExt cx="1104" cy="960"/>
          </a:xfrm>
        </p:grpSpPr>
        <p:sp>
          <p:nvSpPr>
            <p:cNvPr id="650256" name="Oval 16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257" name="Oval 17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258" name="Oval 18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259" name="Oval 19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260" name="Oval 20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50261" name="AutoShape 21"/>
            <p:cNvCxnSpPr>
              <a:cxnSpLocks noChangeShapeType="1"/>
              <a:stCxn id="650256" idx="6"/>
              <a:endCxn id="650260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0262" name="AutoShape 22"/>
            <p:cNvCxnSpPr>
              <a:cxnSpLocks noChangeShapeType="1"/>
              <a:stCxn id="650259" idx="6"/>
              <a:endCxn id="650258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0263" name="AutoShape 23"/>
            <p:cNvCxnSpPr>
              <a:cxnSpLocks noChangeShapeType="1"/>
              <a:stCxn id="650258" idx="4"/>
              <a:endCxn id="650260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0264" name="AutoShape 24"/>
            <p:cNvCxnSpPr>
              <a:cxnSpLocks noChangeShapeType="1"/>
              <a:stCxn id="650259" idx="2"/>
              <a:endCxn id="650257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0265" name="AutoShape 25"/>
            <p:cNvCxnSpPr>
              <a:cxnSpLocks noChangeShapeType="1"/>
              <a:stCxn id="650257" idx="4"/>
              <a:endCxn id="650256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0266" name="Oval 26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50267" name="AutoShape 27"/>
            <p:cNvCxnSpPr>
              <a:cxnSpLocks noChangeShapeType="1"/>
              <a:stCxn id="650259" idx="4"/>
              <a:endCxn id="650266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0268" name="AutoShape 28"/>
            <p:cNvCxnSpPr>
              <a:cxnSpLocks noChangeShapeType="1"/>
              <a:stCxn id="650266" idx="6"/>
              <a:endCxn id="650258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0269" name="AutoShape 29"/>
            <p:cNvCxnSpPr>
              <a:cxnSpLocks noChangeShapeType="1"/>
              <a:stCxn id="650266" idx="5"/>
              <a:endCxn id="650260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0270" name="AutoShape 30"/>
            <p:cNvCxnSpPr>
              <a:cxnSpLocks noChangeShapeType="1"/>
              <a:stCxn id="650266" idx="3"/>
              <a:endCxn id="650256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0271" name="AutoShape 31"/>
            <p:cNvCxnSpPr>
              <a:cxnSpLocks noChangeShapeType="1"/>
              <a:stCxn id="650266" idx="2"/>
              <a:endCxn id="650257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50272" name="Text Box 32"/>
          <p:cNvSpPr txBox="1">
            <a:spLocks noChangeArrowheads="1"/>
          </p:cNvSpPr>
          <p:nvPr/>
        </p:nvSpPr>
        <p:spPr bwMode="auto">
          <a:xfrm>
            <a:off x="4044950" y="5195888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v=6, e=10, f=6</a:t>
            </a:r>
          </a:p>
        </p:txBody>
      </p:sp>
      <p:grpSp>
        <p:nvGrpSpPr>
          <p:cNvPr id="650273" name="Group 33"/>
          <p:cNvGrpSpPr>
            <a:grpSpLocks/>
          </p:cNvGrpSpPr>
          <p:nvPr/>
        </p:nvGrpSpPr>
        <p:grpSpPr bwMode="auto">
          <a:xfrm>
            <a:off x="6477000" y="3173413"/>
            <a:ext cx="2286000" cy="1828800"/>
            <a:chOff x="2256" y="816"/>
            <a:chExt cx="1440" cy="1152"/>
          </a:xfrm>
        </p:grpSpPr>
        <p:grpSp>
          <p:nvGrpSpPr>
            <p:cNvPr id="650274" name="Group 34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650275" name="Oval 35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0276" name="Oval 36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0277" name="Oval 37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0278" name="Oval 38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0279" name="Oval 39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0280" name="Oval 40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0281" name="Oval 41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0282" name="Oval 42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50283" name="AutoShape 43"/>
              <p:cNvCxnSpPr>
                <a:cxnSpLocks noChangeShapeType="1"/>
                <a:stCxn id="650275" idx="4"/>
                <a:endCxn id="650276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0284" name="AutoShape 44"/>
              <p:cNvCxnSpPr>
                <a:cxnSpLocks noChangeShapeType="1"/>
                <a:stCxn id="650275" idx="3"/>
                <a:endCxn id="650278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0285" name="AutoShape 45"/>
              <p:cNvCxnSpPr>
                <a:cxnSpLocks noChangeShapeType="1"/>
                <a:stCxn id="650275" idx="5"/>
                <a:endCxn id="650277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0286" name="AutoShape 46"/>
              <p:cNvCxnSpPr>
                <a:cxnSpLocks noChangeShapeType="1"/>
                <a:stCxn id="650276" idx="4"/>
                <a:endCxn id="650280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0287" name="AutoShape 47"/>
              <p:cNvCxnSpPr>
                <a:cxnSpLocks noChangeShapeType="1"/>
                <a:stCxn id="650276" idx="4"/>
                <a:endCxn id="650281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0288" name="AutoShape 48"/>
              <p:cNvCxnSpPr>
                <a:cxnSpLocks noChangeShapeType="1"/>
                <a:stCxn id="650278" idx="3"/>
                <a:endCxn id="650279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0289" name="AutoShape 49"/>
              <p:cNvCxnSpPr>
                <a:cxnSpLocks noChangeShapeType="1"/>
                <a:stCxn id="650277" idx="5"/>
                <a:endCxn id="650282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50290" name="Oval 50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291" name="Oval 51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292" name="Oval 52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293" name="Oval 53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294" name="Oval 54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295" name="Oval 55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296" name="Oval 56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297" name="Oval 57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50298" name="AutoShape 58"/>
            <p:cNvCxnSpPr>
              <a:cxnSpLocks noChangeShapeType="1"/>
              <a:stCxn id="650290" idx="4"/>
              <a:endCxn id="650291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0299" name="AutoShape 59"/>
            <p:cNvCxnSpPr>
              <a:cxnSpLocks noChangeShapeType="1"/>
              <a:stCxn id="650290" idx="3"/>
              <a:endCxn id="650293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0300" name="AutoShape 60"/>
            <p:cNvCxnSpPr>
              <a:cxnSpLocks noChangeShapeType="1"/>
              <a:stCxn id="650290" idx="5"/>
              <a:endCxn id="650292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0301" name="AutoShape 61"/>
            <p:cNvCxnSpPr>
              <a:cxnSpLocks noChangeShapeType="1"/>
              <a:stCxn id="650291" idx="4"/>
              <a:endCxn id="650295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0302" name="AutoShape 62"/>
            <p:cNvCxnSpPr>
              <a:cxnSpLocks noChangeShapeType="1"/>
              <a:stCxn id="650291" idx="4"/>
              <a:endCxn id="650296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0303" name="AutoShape 63"/>
            <p:cNvCxnSpPr>
              <a:cxnSpLocks noChangeShapeType="1"/>
              <a:stCxn id="650293" idx="3"/>
              <a:endCxn id="650294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0304" name="AutoShape 64"/>
            <p:cNvCxnSpPr>
              <a:cxnSpLocks noChangeShapeType="1"/>
              <a:stCxn id="650292" idx="5"/>
              <a:endCxn id="650297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0305" name="Oval 65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50306" name="AutoShape 66"/>
            <p:cNvCxnSpPr>
              <a:cxnSpLocks noChangeShapeType="1"/>
              <a:stCxn id="650297" idx="5"/>
              <a:endCxn id="650305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50318" name="Text Box 78"/>
          <p:cNvSpPr txBox="1">
            <a:spLocks noChangeArrowheads="1"/>
          </p:cNvSpPr>
          <p:nvPr/>
        </p:nvSpPr>
        <p:spPr bwMode="auto">
          <a:xfrm>
            <a:off x="6629400" y="5195888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v=9, e=8, f=1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5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5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5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5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5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5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5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5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4" grpId="0" animBg="1"/>
      <p:bldP spid="650245" grpId="0" animBg="1"/>
      <p:bldP spid="650246" grpId="0" animBg="1"/>
      <p:bldP spid="650247" grpId="0" animBg="1"/>
      <p:bldP spid="650248" grpId="0" animBg="1"/>
      <p:bldP spid="650254" grpId="0"/>
      <p:bldP spid="650272" grpId="0"/>
      <p:bldP spid="6503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86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of Euler’s Formula</a:t>
            </a:r>
          </a:p>
        </p:txBody>
      </p:sp>
      <p:sp>
        <p:nvSpPr>
          <p:cNvPr id="578563" name="Text Box 3"/>
          <p:cNvSpPr txBox="1">
            <a:spLocks noChangeArrowheads="1"/>
          </p:cNvSpPr>
          <p:nvPr/>
        </p:nvSpPr>
        <p:spPr bwMode="auto">
          <a:xfrm>
            <a:off x="2057400" y="2819400"/>
            <a:ext cx="50323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Proof by induction on the number of vertices.</a:t>
            </a: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2057400" y="3519488"/>
            <a:ext cx="1857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Base case (v=1):</a:t>
            </a:r>
          </a:p>
        </p:txBody>
      </p:sp>
      <p:sp>
        <p:nvSpPr>
          <p:cNvPr id="578565" name="Oval 5"/>
          <p:cNvSpPr>
            <a:spLocks noChangeArrowheads="1"/>
          </p:cNvSpPr>
          <p:nvPr/>
        </p:nvSpPr>
        <p:spPr bwMode="auto">
          <a:xfrm>
            <a:off x="4495800" y="48910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66" name="Freeform 6"/>
          <p:cNvSpPr>
            <a:spLocks/>
          </p:cNvSpPr>
          <p:nvPr/>
        </p:nvSpPr>
        <p:spPr bwMode="auto">
          <a:xfrm>
            <a:off x="3886200" y="4725988"/>
            <a:ext cx="685800" cy="558800"/>
          </a:xfrm>
          <a:custGeom>
            <a:avLst/>
            <a:gdLst>
              <a:gd name="T0" fmla="*/ 432 w 432"/>
              <a:gd name="T1" fmla="*/ 152 h 352"/>
              <a:gd name="T2" fmla="*/ 144 w 432"/>
              <a:gd name="T3" fmla="*/ 8 h 352"/>
              <a:gd name="T4" fmla="*/ 0 w 432"/>
              <a:gd name="T5" fmla="*/ 200 h 352"/>
              <a:gd name="T6" fmla="*/ 144 w 432"/>
              <a:gd name="T7" fmla="*/ 344 h 352"/>
              <a:gd name="T8" fmla="*/ 432 w 432"/>
              <a:gd name="T9" fmla="*/ 1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352">
                <a:moveTo>
                  <a:pt x="432" y="152"/>
                </a:moveTo>
                <a:cubicBezTo>
                  <a:pt x="432" y="96"/>
                  <a:pt x="216" y="0"/>
                  <a:pt x="144" y="8"/>
                </a:cubicBezTo>
                <a:cubicBezTo>
                  <a:pt x="72" y="16"/>
                  <a:pt x="0" y="144"/>
                  <a:pt x="0" y="200"/>
                </a:cubicBezTo>
                <a:cubicBezTo>
                  <a:pt x="0" y="256"/>
                  <a:pt x="72" y="352"/>
                  <a:pt x="144" y="344"/>
                </a:cubicBezTo>
                <a:cubicBezTo>
                  <a:pt x="216" y="336"/>
                  <a:pt x="432" y="208"/>
                  <a:pt x="432" y="15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567" name="Freeform 7"/>
          <p:cNvSpPr>
            <a:spLocks/>
          </p:cNvSpPr>
          <p:nvPr/>
        </p:nvSpPr>
        <p:spPr bwMode="auto">
          <a:xfrm>
            <a:off x="4572000" y="4662488"/>
            <a:ext cx="838200" cy="609600"/>
          </a:xfrm>
          <a:custGeom>
            <a:avLst/>
            <a:gdLst>
              <a:gd name="T0" fmla="*/ 0 w 528"/>
              <a:gd name="T1" fmla="*/ 192 h 384"/>
              <a:gd name="T2" fmla="*/ 288 w 528"/>
              <a:gd name="T3" fmla="*/ 384 h 384"/>
              <a:gd name="T4" fmla="*/ 528 w 528"/>
              <a:gd name="T5" fmla="*/ 192 h 384"/>
              <a:gd name="T6" fmla="*/ 288 w 528"/>
              <a:gd name="T7" fmla="*/ 0 h 384"/>
              <a:gd name="T8" fmla="*/ 0 w 528"/>
              <a:gd name="T9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384">
                <a:moveTo>
                  <a:pt x="0" y="192"/>
                </a:moveTo>
                <a:cubicBezTo>
                  <a:pt x="0" y="256"/>
                  <a:pt x="200" y="384"/>
                  <a:pt x="288" y="384"/>
                </a:cubicBezTo>
                <a:cubicBezTo>
                  <a:pt x="376" y="384"/>
                  <a:pt x="528" y="256"/>
                  <a:pt x="528" y="192"/>
                </a:cubicBezTo>
                <a:cubicBezTo>
                  <a:pt x="528" y="128"/>
                  <a:pt x="376" y="0"/>
                  <a:pt x="288" y="0"/>
                </a:cubicBezTo>
                <a:cubicBezTo>
                  <a:pt x="200" y="0"/>
                  <a:pt x="0" y="128"/>
                  <a:pt x="0" y="19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568" name="Freeform 8"/>
          <p:cNvSpPr>
            <a:spLocks/>
          </p:cNvSpPr>
          <p:nvPr/>
        </p:nvSpPr>
        <p:spPr bwMode="auto">
          <a:xfrm>
            <a:off x="3238500" y="4268788"/>
            <a:ext cx="1371600" cy="1320800"/>
          </a:xfrm>
          <a:custGeom>
            <a:avLst/>
            <a:gdLst>
              <a:gd name="T0" fmla="*/ 840 w 864"/>
              <a:gd name="T1" fmla="*/ 440 h 832"/>
              <a:gd name="T2" fmla="*/ 600 w 864"/>
              <a:gd name="T3" fmla="*/ 824 h 832"/>
              <a:gd name="T4" fmla="*/ 24 w 864"/>
              <a:gd name="T5" fmla="*/ 488 h 832"/>
              <a:gd name="T6" fmla="*/ 456 w 864"/>
              <a:gd name="T7" fmla="*/ 8 h 832"/>
              <a:gd name="T8" fmla="*/ 840 w 864"/>
              <a:gd name="T9" fmla="*/ 44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4" h="832">
                <a:moveTo>
                  <a:pt x="840" y="440"/>
                </a:moveTo>
                <a:cubicBezTo>
                  <a:pt x="864" y="576"/>
                  <a:pt x="736" y="816"/>
                  <a:pt x="600" y="824"/>
                </a:cubicBezTo>
                <a:cubicBezTo>
                  <a:pt x="464" y="832"/>
                  <a:pt x="48" y="624"/>
                  <a:pt x="24" y="488"/>
                </a:cubicBezTo>
                <a:cubicBezTo>
                  <a:pt x="0" y="352"/>
                  <a:pt x="320" y="16"/>
                  <a:pt x="456" y="8"/>
                </a:cubicBezTo>
                <a:cubicBezTo>
                  <a:pt x="592" y="0"/>
                  <a:pt x="816" y="304"/>
                  <a:pt x="840" y="44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569" name="Text Box 9"/>
          <p:cNvSpPr txBox="1">
            <a:spLocks noChangeArrowheads="1"/>
          </p:cNvSpPr>
          <p:nvPr/>
        </p:nvSpPr>
        <p:spPr bwMode="auto">
          <a:xfrm>
            <a:off x="3590925" y="5943600"/>
            <a:ext cx="52387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v=1</a:t>
            </a:r>
          </a:p>
        </p:txBody>
      </p:sp>
      <p:sp>
        <p:nvSpPr>
          <p:cNvPr id="578570" name="Text Box 10"/>
          <p:cNvSpPr txBox="1">
            <a:spLocks noChangeArrowheads="1"/>
          </p:cNvSpPr>
          <p:nvPr/>
        </p:nvSpPr>
        <p:spPr bwMode="auto">
          <a:xfrm>
            <a:off x="4503738" y="5957888"/>
            <a:ext cx="763587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f=e+1</a:t>
            </a:r>
          </a:p>
        </p:txBody>
      </p:sp>
      <p:sp>
        <p:nvSpPr>
          <p:cNvPr id="578572" name="Rectangle 12"/>
          <p:cNvSpPr>
            <a:spLocks noChangeArrowheads="1"/>
          </p:cNvSpPr>
          <p:nvPr/>
        </p:nvSpPr>
        <p:spPr bwMode="auto">
          <a:xfrm>
            <a:off x="647700" y="1573213"/>
            <a:ext cx="7848600" cy="923925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If a </a:t>
            </a:r>
            <a:r>
              <a:rPr kumimoji="0" lang="en-US" altLang="en-US">
                <a:solidFill>
                  <a:srgbClr val="A50021"/>
                </a:solidFill>
              </a:rPr>
              <a:t>connected</a:t>
            </a:r>
            <a:r>
              <a:rPr kumimoji="0" lang="en-US" altLang="en-US"/>
              <a:t> planar graph has </a:t>
            </a:r>
            <a:r>
              <a:rPr kumimoji="0" lang="en-US" altLang="en-US" i="1">
                <a:solidFill>
                  <a:srgbClr val="0000FF"/>
                </a:solidFill>
              </a:rPr>
              <a:t>v</a:t>
            </a:r>
            <a:r>
              <a:rPr kumimoji="0" lang="en-US" altLang="en-US">
                <a:solidFill>
                  <a:srgbClr val="0000FF"/>
                </a:solidFill>
              </a:rPr>
              <a:t>  </a:t>
            </a:r>
            <a:r>
              <a:rPr kumimoji="0" lang="en-US" altLang="en-US"/>
              <a:t>vertices, </a:t>
            </a:r>
            <a:r>
              <a:rPr kumimoji="0" lang="en-US" altLang="en-US" i="1">
                <a:solidFill>
                  <a:srgbClr val="0000FF"/>
                </a:solidFill>
              </a:rPr>
              <a:t>e  </a:t>
            </a:r>
            <a:r>
              <a:rPr kumimoji="0" lang="en-US" altLang="en-US"/>
              <a:t>edges, and </a:t>
            </a:r>
            <a:r>
              <a:rPr kumimoji="0" lang="en-US" altLang="en-US" i="1">
                <a:solidFill>
                  <a:srgbClr val="0000FF"/>
                </a:solidFill>
              </a:rPr>
              <a:t>f  </a:t>
            </a:r>
            <a:r>
              <a:rPr kumimoji="0" lang="en-US" altLang="en-US"/>
              <a:t>faces, then</a:t>
            </a:r>
          </a:p>
          <a:p>
            <a:pPr algn="ctr">
              <a:lnSpc>
                <a:spcPct val="150000"/>
              </a:lnSpc>
            </a:pPr>
            <a:r>
              <a:rPr kumimoji="0" lang="en-US" altLang="en-US" sz="2400" i="1">
                <a:solidFill>
                  <a:srgbClr val="0000FF"/>
                </a:solidFill>
              </a:rPr>
              <a:t>v </a:t>
            </a:r>
            <a:r>
              <a:rPr kumimoji="0" lang="en-US" altLang="en-US" sz="2400">
                <a:solidFill>
                  <a:srgbClr val="0000FF"/>
                </a:solidFill>
              </a:rPr>
              <a:t>–</a:t>
            </a:r>
            <a:r>
              <a:rPr kumimoji="0" lang="en-US" altLang="en-US" sz="2400" i="1">
                <a:solidFill>
                  <a:srgbClr val="0000FF"/>
                </a:solidFill>
              </a:rPr>
              <a:t>e </a:t>
            </a:r>
            <a:r>
              <a:rPr kumimoji="0" lang="en-US" altLang="en-US" sz="2400">
                <a:solidFill>
                  <a:srgbClr val="0000FF"/>
                </a:solidFill>
              </a:rPr>
              <a:t>+</a:t>
            </a:r>
            <a:r>
              <a:rPr kumimoji="0" lang="en-US" altLang="en-US" sz="2400" i="1">
                <a:solidFill>
                  <a:srgbClr val="0000FF"/>
                </a:solidFill>
              </a:rPr>
              <a:t>f</a:t>
            </a:r>
            <a:r>
              <a:rPr kumimoji="0" lang="en-US" altLang="en-US" sz="2400">
                <a:solidFill>
                  <a:srgbClr val="0000FF"/>
                </a:solidFill>
              </a:rPr>
              <a:t>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7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7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animBg="1"/>
      <p:bldP spid="578564" grpId="0"/>
      <p:bldP spid="578565" grpId="0" animBg="1"/>
      <p:bldP spid="578566" grpId="0" animBg="1"/>
      <p:bldP spid="578567" grpId="0" animBg="1"/>
      <p:bldP spid="578568" grpId="0" animBg="1"/>
      <p:bldP spid="578569" grpId="0" animBg="1"/>
      <p:bldP spid="57857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86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of Euler’s Formula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685800" y="2819400"/>
            <a:ext cx="2352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Induction step (v&gt;1):</a:t>
            </a:r>
          </a:p>
        </p:txBody>
      </p:sp>
      <p:sp>
        <p:nvSpPr>
          <p:cNvPr id="701451" name="Rectangle 11"/>
          <p:cNvSpPr>
            <a:spLocks noChangeArrowheads="1"/>
          </p:cNvSpPr>
          <p:nvPr/>
        </p:nvSpPr>
        <p:spPr bwMode="auto">
          <a:xfrm>
            <a:off x="647700" y="1573213"/>
            <a:ext cx="7848600" cy="923925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If a </a:t>
            </a:r>
            <a:r>
              <a:rPr kumimoji="0" lang="en-US" altLang="en-US">
                <a:solidFill>
                  <a:srgbClr val="A50021"/>
                </a:solidFill>
              </a:rPr>
              <a:t>connected</a:t>
            </a:r>
            <a:r>
              <a:rPr kumimoji="0" lang="en-US" altLang="en-US"/>
              <a:t> planar graph has </a:t>
            </a:r>
            <a:r>
              <a:rPr kumimoji="0" lang="en-US" altLang="en-US" i="1">
                <a:solidFill>
                  <a:srgbClr val="0000FF"/>
                </a:solidFill>
              </a:rPr>
              <a:t>v</a:t>
            </a:r>
            <a:r>
              <a:rPr kumimoji="0" lang="en-US" altLang="en-US">
                <a:solidFill>
                  <a:srgbClr val="0000FF"/>
                </a:solidFill>
              </a:rPr>
              <a:t>  </a:t>
            </a:r>
            <a:r>
              <a:rPr kumimoji="0" lang="en-US" altLang="en-US"/>
              <a:t>vertices, </a:t>
            </a:r>
            <a:r>
              <a:rPr kumimoji="0" lang="en-US" altLang="en-US" i="1">
                <a:solidFill>
                  <a:srgbClr val="0000FF"/>
                </a:solidFill>
              </a:rPr>
              <a:t>e  </a:t>
            </a:r>
            <a:r>
              <a:rPr kumimoji="0" lang="en-US" altLang="en-US"/>
              <a:t>edges, and </a:t>
            </a:r>
            <a:r>
              <a:rPr kumimoji="0" lang="en-US" altLang="en-US" i="1">
                <a:solidFill>
                  <a:srgbClr val="0000FF"/>
                </a:solidFill>
              </a:rPr>
              <a:t>f  </a:t>
            </a:r>
            <a:r>
              <a:rPr kumimoji="0" lang="en-US" altLang="en-US"/>
              <a:t>faces, then</a:t>
            </a:r>
          </a:p>
          <a:p>
            <a:pPr algn="ctr">
              <a:lnSpc>
                <a:spcPct val="150000"/>
              </a:lnSpc>
            </a:pPr>
            <a:r>
              <a:rPr kumimoji="0" lang="en-US" altLang="en-US" sz="2400" i="1">
                <a:solidFill>
                  <a:srgbClr val="0000FF"/>
                </a:solidFill>
              </a:rPr>
              <a:t>v </a:t>
            </a:r>
            <a:r>
              <a:rPr kumimoji="0" lang="en-US" altLang="en-US" sz="2400">
                <a:solidFill>
                  <a:srgbClr val="0000FF"/>
                </a:solidFill>
              </a:rPr>
              <a:t>–</a:t>
            </a:r>
            <a:r>
              <a:rPr kumimoji="0" lang="en-US" altLang="en-US" sz="2400" i="1">
                <a:solidFill>
                  <a:srgbClr val="0000FF"/>
                </a:solidFill>
              </a:rPr>
              <a:t>e </a:t>
            </a:r>
            <a:r>
              <a:rPr kumimoji="0" lang="en-US" altLang="en-US" sz="2400">
                <a:solidFill>
                  <a:srgbClr val="0000FF"/>
                </a:solidFill>
              </a:rPr>
              <a:t>+</a:t>
            </a:r>
            <a:r>
              <a:rPr kumimoji="0" lang="en-US" altLang="en-US" sz="2400" i="1">
                <a:solidFill>
                  <a:srgbClr val="0000FF"/>
                </a:solidFill>
              </a:rPr>
              <a:t>f</a:t>
            </a:r>
            <a:r>
              <a:rPr kumimoji="0" lang="en-US" altLang="en-US" sz="2400">
                <a:solidFill>
                  <a:srgbClr val="0000FF"/>
                </a:solidFill>
              </a:rPr>
              <a:t> = 2</a:t>
            </a:r>
          </a:p>
        </p:txBody>
      </p:sp>
      <p:sp>
        <p:nvSpPr>
          <p:cNvPr id="701452" name="Oval 12"/>
          <p:cNvSpPr>
            <a:spLocks noChangeArrowheads="1"/>
          </p:cNvSpPr>
          <p:nvPr/>
        </p:nvSpPr>
        <p:spPr bwMode="auto">
          <a:xfrm>
            <a:off x="14478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1453" name="Oval 13"/>
          <p:cNvSpPr>
            <a:spLocks noChangeArrowheads="1"/>
          </p:cNvSpPr>
          <p:nvPr/>
        </p:nvSpPr>
        <p:spPr bwMode="auto">
          <a:xfrm>
            <a:off x="23622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1454" name="Oval 14"/>
          <p:cNvSpPr>
            <a:spLocks noChangeArrowheads="1"/>
          </p:cNvSpPr>
          <p:nvPr/>
        </p:nvSpPr>
        <p:spPr bwMode="auto">
          <a:xfrm>
            <a:off x="14478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1455" name="Oval 15"/>
          <p:cNvSpPr>
            <a:spLocks noChangeArrowheads="1"/>
          </p:cNvSpPr>
          <p:nvPr/>
        </p:nvSpPr>
        <p:spPr bwMode="auto">
          <a:xfrm>
            <a:off x="32766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1456" name="Line 16"/>
          <p:cNvSpPr>
            <a:spLocks noChangeShapeType="1"/>
          </p:cNvSpPr>
          <p:nvPr/>
        </p:nvSpPr>
        <p:spPr bwMode="auto">
          <a:xfrm>
            <a:off x="1524000" y="3733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457" name="Line 17"/>
          <p:cNvSpPr>
            <a:spLocks noChangeShapeType="1"/>
          </p:cNvSpPr>
          <p:nvPr/>
        </p:nvSpPr>
        <p:spPr bwMode="auto">
          <a:xfrm>
            <a:off x="1524000" y="3733800"/>
            <a:ext cx="914400" cy="304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458" name="Line 18"/>
          <p:cNvSpPr>
            <a:spLocks noChangeShapeType="1"/>
          </p:cNvSpPr>
          <p:nvPr/>
        </p:nvSpPr>
        <p:spPr bwMode="auto">
          <a:xfrm flipV="1">
            <a:off x="1524000" y="4038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459" name="Line 19"/>
          <p:cNvSpPr>
            <a:spLocks noChangeShapeType="1"/>
          </p:cNvSpPr>
          <p:nvPr/>
        </p:nvSpPr>
        <p:spPr bwMode="auto">
          <a:xfrm>
            <a:off x="2438400" y="4038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460" name="AutoShape 20"/>
          <p:cNvSpPr>
            <a:spLocks noChangeArrowheads="1"/>
          </p:cNvSpPr>
          <p:nvPr/>
        </p:nvSpPr>
        <p:spPr bwMode="auto">
          <a:xfrm>
            <a:off x="4114800" y="3886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1461" name="Text Box 21"/>
          <p:cNvSpPr txBox="1">
            <a:spLocks noChangeArrowheads="1"/>
          </p:cNvSpPr>
          <p:nvPr/>
        </p:nvSpPr>
        <p:spPr bwMode="auto">
          <a:xfrm>
            <a:off x="3200400" y="3317875"/>
            <a:ext cx="2728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“contract” the red edge</a:t>
            </a:r>
          </a:p>
        </p:txBody>
      </p:sp>
      <p:sp>
        <p:nvSpPr>
          <p:cNvPr id="701462" name="Oval 22"/>
          <p:cNvSpPr>
            <a:spLocks noChangeArrowheads="1"/>
          </p:cNvSpPr>
          <p:nvPr/>
        </p:nvSpPr>
        <p:spPr bwMode="auto">
          <a:xfrm>
            <a:off x="63246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1463" name="Oval 23"/>
          <p:cNvSpPr>
            <a:spLocks noChangeArrowheads="1"/>
          </p:cNvSpPr>
          <p:nvPr/>
        </p:nvSpPr>
        <p:spPr bwMode="auto">
          <a:xfrm>
            <a:off x="6934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1464" name="Oval 24"/>
          <p:cNvSpPr>
            <a:spLocks noChangeArrowheads="1"/>
          </p:cNvSpPr>
          <p:nvPr/>
        </p:nvSpPr>
        <p:spPr bwMode="auto">
          <a:xfrm>
            <a:off x="78486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1465" name="Line 25"/>
          <p:cNvSpPr>
            <a:spLocks noChangeShapeType="1"/>
          </p:cNvSpPr>
          <p:nvPr/>
        </p:nvSpPr>
        <p:spPr bwMode="auto">
          <a:xfrm>
            <a:off x="7010400" y="3886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466" name="Freeform 26"/>
          <p:cNvSpPr>
            <a:spLocks/>
          </p:cNvSpPr>
          <p:nvPr/>
        </p:nvSpPr>
        <p:spPr bwMode="auto">
          <a:xfrm>
            <a:off x="6299200" y="3886200"/>
            <a:ext cx="711200" cy="685800"/>
          </a:xfrm>
          <a:custGeom>
            <a:avLst/>
            <a:gdLst>
              <a:gd name="T0" fmla="*/ 448 w 448"/>
              <a:gd name="T1" fmla="*/ 0 h 432"/>
              <a:gd name="T2" fmla="*/ 64 w 448"/>
              <a:gd name="T3" fmla="*/ 144 h 432"/>
              <a:gd name="T4" fmla="*/ 64 w 448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8" h="432">
                <a:moveTo>
                  <a:pt x="448" y="0"/>
                </a:moveTo>
                <a:cubicBezTo>
                  <a:pt x="288" y="36"/>
                  <a:pt x="128" y="72"/>
                  <a:pt x="64" y="144"/>
                </a:cubicBezTo>
                <a:cubicBezTo>
                  <a:pt x="0" y="216"/>
                  <a:pt x="32" y="324"/>
                  <a:pt x="64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467" name="Freeform 27"/>
          <p:cNvSpPr>
            <a:spLocks/>
          </p:cNvSpPr>
          <p:nvPr/>
        </p:nvSpPr>
        <p:spPr bwMode="auto">
          <a:xfrm>
            <a:off x="6400800" y="3886200"/>
            <a:ext cx="635000" cy="685800"/>
          </a:xfrm>
          <a:custGeom>
            <a:avLst/>
            <a:gdLst>
              <a:gd name="T0" fmla="*/ 384 w 400"/>
              <a:gd name="T1" fmla="*/ 0 h 432"/>
              <a:gd name="T2" fmla="*/ 336 w 400"/>
              <a:gd name="T3" fmla="*/ 288 h 432"/>
              <a:gd name="T4" fmla="*/ 0 w 400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0" h="432">
                <a:moveTo>
                  <a:pt x="384" y="0"/>
                </a:moveTo>
                <a:cubicBezTo>
                  <a:pt x="392" y="108"/>
                  <a:pt x="400" y="216"/>
                  <a:pt x="336" y="288"/>
                </a:cubicBezTo>
                <a:cubicBezTo>
                  <a:pt x="272" y="360"/>
                  <a:pt x="136" y="396"/>
                  <a:pt x="0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468" name="Text Box 28"/>
          <p:cNvSpPr txBox="1">
            <a:spLocks noChangeArrowheads="1"/>
          </p:cNvSpPr>
          <p:nvPr/>
        </p:nvSpPr>
        <p:spPr bwMode="auto">
          <a:xfrm>
            <a:off x="3592513" y="4805363"/>
            <a:ext cx="2030412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v’=v-1, e’=e-1, f’=f</a:t>
            </a:r>
          </a:p>
        </p:txBody>
      </p:sp>
      <p:sp>
        <p:nvSpPr>
          <p:cNvPr id="701469" name="Text Box 29"/>
          <p:cNvSpPr txBox="1">
            <a:spLocks noChangeArrowheads="1"/>
          </p:cNvSpPr>
          <p:nvPr/>
        </p:nvSpPr>
        <p:spPr bwMode="auto">
          <a:xfrm>
            <a:off x="914400" y="5424488"/>
            <a:ext cx="694531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Number of faces is the same, although some faces get shorter.</a:t>
            </a:r>
          </a:p>
        </p:txBody>
      </p:sp>
      <p:sp>
        <p:nvSpPr>
          <p:cNvPr id="701470" name="Text Box 30"/>
          <p:cNvSpPr txBox="1">
            <a:spLocks noChangeArrowheads="1"/>
          </p:cNvSpPr>
          <p:nvPr/>
        </p:nvSpPr>
        <p:spPr bwMode="auto">
          <a:xfrm>
            <a:off x="2073275" y="6096000"/>
            <a:ext cx="49466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By induction, v’-e’+f’=2.  This implies v-e+f=2.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0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0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0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0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0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0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0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0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/>
      <p:bldP spid="701452" grpId="0" animBg="1"/>
      <p:bldP spid="701453" grpId="0" animBg="1"/>
      <p:bldP spid="701454" grpId="0" animBg="1"/>
      <p:bldP spid="701455" grpId="0" animBg="1"/>
      <p:bldP spid="701456" grpId="0" animBg="1"/>
      <p:bldP spid="701457" grpId="0" animBg="1"/>
      <p:bldP spid="701458" grpId="0" animBg="1"/>
      <p:bldP spid="701459" grpId="0" animBg="1"/>
      <p:bldP spid="701460" grpId="0" animBg="1"/>
      <p:bldP spid="701461" grpId="0"/>
      <p:bldP spid="701462" grpId="0" animBg="1"/>
      <p:bldP spid="701463" grpId="0" animBg="1"/>
      <p:bldP spid="701464" grpId="0" animBg="1"/>
      <p:bldP spid="701465" grpId="0" animBg="1"/>
      <p:bldP spid="701466" grpId="0" animBg="1"/>
      <p:bldP spid="701467" grpId="0" animBg="1"/>
      <p:bldP spid="701468" grpId="0" animBg="1"/>
      <p:bldP spid="701469" grpId="0" animBg="1"/>
      <p:bldP spid="70147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59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Application of Euler’s Formula</a:t>
            </a:r>
          </a:p>
        </p:txBody>
      </p:sp>
      <p:sp>
        <p:nvSpPr>
          <p:cNvPr id="702468" name="Text Box 4"/>
          <p:cNvSpPr txBox="1">
            <a:spLocks noChangeArrowheads="1"/>
          </p:cNvSpPr>
          <p:nvPr/>
        </p:nvSpPr>
        <p:spPr bwMode="auto">
          <a:xfrm>
            <a:off x="2514600" y="2528888"/>
            <a:ext cx="4595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                            be the face lengths.</a:t>
            </a:r>
          </a:p>
        </p:txBody>
      </p:sp>
      <p:sp>
        <p:nvSpPr>
          <p:cNvPr id="702469" name="Text Box 5"/>
          <p:cNvSpPr txBox="1">
            <a:spLocks noChangeArrowheads="1"/>
          </p:cNvSpPr>
          <p:nvPr/>
        </p:nvSpPr>
        <p:spPr bwMode="auto">
          <a:xfrm>
            <a:off x="2667000" y="3352800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Note that</a:t>
            </a:r>
          </a:p>
        </p:txBody>
      </p:sp>
      <p:pic>
        <p:nvPicPr>
          <p:cNvPr id="70247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16002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247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3222625"/>
            <a:ext cx="21447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2362200" y="3124200"/>
            <a:ext cx="4419600" cy="8382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474" name="Text Box 10"/>
          <p:cNvSpPr txBox="1">
            <a:spLocks noChangeArrowheads="1"/>
          </p:cNvSpPr>
          <p:nvPr/>
        </p:nvSpPr>
        <p:spPr bwMode="auto">
          <a:xfrm>
            <a:off x="2120900" y="4267200"/>
            <a:ext cx="488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because each edge contributes 2 to the sum</a:t>
            </a:r>
          </a:p>
        </p:txBody>
      </p:sp>
      <p:grpSp>
        <p:nvGrpSpPr>
          <p:cNvPr id="702519" name="Group 55"/>
          <p:cNvGrpSpPr>
            <a:grpSpLocks/>
          </p:cNvGrpSpPr>
          <p:nvPr/>
        </p:nvGrpSpPr>
        <p:grpSpPr bwMode="auto">
          <a:xfrm>
            <a:off x="1339850" y="4648200"/>
            <a:ext cx="3460750" cy="2838450"/>
            <a:chOff x="408" y="777"/>
            <a:chExt cx="4559" cy="3632"/>
          </a:xfrm>
        </p:grpSpPr>
        <p:grpSp>
          <p:nvGrpSpPr>
            <p:cNvPr id="702497" name="Group 33"/>
            <p:cNvGrpSpPr>
              <a:grpSpLocks/>
            </p:cNvGrpSpPr>
            <p:nvPr/>
          </p:nvGrpSpPr>
          <p:grpSpPr bwMode="auto">
            <a:xfrm>
              <a:off x="408" y="777"/>
              <a:ext cx="4559" cy="3632"/>
              <a:chOff x="312" y="681"/>
              <a:chExt cx="4559" cy="3632"/>
            </a:xfrm>
          </p:grpSpPr>
          <p:cxnSp>
            <p:nvCxnSpPr>
              <p:cNvPr id="702498" name="AutoShape 34"/>
              <p:cNvCxnSpPr>
                <a:cxnSpLocks noChangeShapeType="1"/>
              </p:cNvCxnSpPr>
              <p:nvPr/>
            </p:nvCxnSpPr>
            <p:spPr bwMode="auto">
              <a:xfrm>
                <a:off x="1120" y="3672"/>
                <a:ext cx="0" cy="0"/>
              </a:xfrm>
              <a:prstGeom prst="straightConnector1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2499" name="AutoShape 35"/>
              <p:cNvCxnSpPr>
                <a:cxnSpLocks noChangeShapeType="1"/>
              </p:cNvCxnSpPr>
              <p:nvPr/>
            </p:nvCxnSpPr>
            <p:spPr bwMode="auto">
              <a:xfrm>
                <a:off x="2725" y="950"/>
                <a:ext cx="1970" cy="555"/>
              </a:xfrm>
              <a:prstGeom prst="straightConnector1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2500" name="AutoShape 36"/>
              <p:cNvCxnSpPr>
                <a:cxnSpLocks noChangeShapeType="1"/>
                <a:stCxn id="702504" idx="6"/>
                <a:endCxn id="702505" idx="2"/>
              </p:cNvCxnSpPr>
              <p:nvPr/>
            </p:nvCxnSpPr>
            <p:spPr bwMode="auto">
              <a:xfrm>
                <a:off x="2196" y="3096"/>
                <a:ext cx="1248" cy="48"/>
              </a:xfrm>
              <a:prstGeom prst="straightConnector1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02501" name="Oval 37"/>
              <p:cNvSpPr>
                <a:spLocks noChangeArrowheads="1"/>
              </p:cNvSpPr>
              <p:nvPr/>
            </p:nvSpPr>
            <p:spPr bwMode="auto">
              <a:xfrm>
                <a:off x="996" y="247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FF"/>
                    </a:solidFill>
                    <a:round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2" name="Oval 38"/>
              <p:cNvSpPr>
                <a:spLocks noChangeArrowheads="1"/>
              </p:cNvSpPr>
              <p:nvPr/>
            </p:nvSpPr>
            <p:spPr bwMode="auto">
              <a:xfrm>
                <a:off x="1668" y="136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FF"/>
                    </a:solidFill>
                    <a:round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3" name="Oval 39"/>
              <p:cNvSpPr>
                <a:spLocks noChangeArrowheads="1"/>
              </p:cNvSpPr>
              <p:nvPr/>
            </p:nvSpPr>
            <p:spPr bwMode="auto">
              <a:xfrm>
                <a:off x="2676" y="88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FF"/>
                    </a:solidFill>
                    <a:round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4" name="Oval 40"/>
              <p:cNvSpPr>
                <a:spLocks noChangeArrowheads="1"/>
              </p:cNvSpPr>
              <p:nvPr/>
            </p:nvSpPr>
            <p:spPr bwMode="auto">
              <a:xfrm>
                <a:off x="2100" y="304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FF"/>
                    </a:solidFill>
                    <a:round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5" name="Oval 41"/>
              <p:cNvSpPr>
                <a:spLocks noChangeArrowheads="1"/>
              </p:cNvSpPr>
              <p:nvPr/>
            </p:nvSpPr>
            <p:spPr bwMode="auto">
              <a:xfrm>
                <a:off x="3444" y="309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FF"/>
                    </a:solidFill>
                    <a:round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6" name="Oval 42"/>
              <p:cNvSpPr>
                <a:spLocks noChangeArrowheads="1"/>
              </p:cNvSpPr>
              <p:nvPr/>
            </p:nvSpPr>
            <p:spPr bwMode="auto">
              <a:xfrm>
                <a:off x="4644" y="146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FF"/>
                    </a:solidFill>
                    <a:round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02507" name="AutoShape 43"/>
              <p:cNvCxnSpPr>
                <a:cxnSpLocks noChangeShapeType="1"/>
                <a:stCxn id="702502" idx="3"/>
                <a:endCxn id="702501" idx="0"/>
              </p:cNvCxnSpPr>
              <p:nvPr/>
            </p:nvCxnSpPr>
            <p:spPr bwMode="auto">
              <a:xfrm flipH="1">
                <a:off x="1044" y="1450"/>
                <a:ext cx="638" cy="1022"/>
              </a:xfrm>
              <a:prstGeom prst="straightConnector1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2508" name="AutoShape 44"/>
              <p:cNvCxnSpPr>
                <a:cxnSpLocks noChangeShapeType="1"/>
                <a:stCxn id="702502" idx="7"/>
                <a:endCxn id="702503" idx="3"/>
              </p:cNvCxnSpPr>
              <p:nvPr/>
            </p:nvCxnSpPr>
            <p:spPr bwMode="auto">
              <a:xfrm flipV="1">
                <a:off x="1750" y="970"/>
                <a:ext cx="940" cy="412"/>
              </a:xfrm>
              <a:prstGeom prst="straightConnector1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2509" name="AutoShape 45"/>
              <p:cNvCxnSpPr>
                <a:cxnSpLocks noChangeShapeType="1"/>
                <a:endCxn id="702506" idx="4"/>
              </p:cNvCxnSpPr>
              <p:nvPr/>
            </p:nvCxnSpPr>
            <p:spPr bwMode="auto">
              <a:xfrm flipV="1">
                <a:off x="3540" y="1560"/>
                <a:ext cx="1152" cy="1584"/>
              </a:xfrm>
              <a:prstGeom prst="straightConnector1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2510" name="AutoShape 46"/>
              <p:cNvCxnSpPr>
                <a:cxnSpLocks noChangeShapeType="1"/>
                <a:stCxn id="702501" idx="5"/>
                <a:endCxn id="702504" idx="2"/>
              </p:cNvCxnSpPr>
              <p:nvPr/>
            </p:nvCxnSpPr>
            <p:spPr bwMode="auto">
              <a:xfrm>
                <a:off x="1078" y="2554"/>
                <a:ext cx="1022" cy="542"/>
              </a:xfrm>
              <a:prstGeom prst="straightConnector1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02511" name="Text Box 47"/>
              <p:cNvSpPr txBox="1">
                <a:spLocks noChangeArrowheads="1"/>
              </p:cNvSpPr>
              <p:nvPr/>
            </p:nvSpPr>
            <p:spPr bwMode="auto">
              <a:xfrm>
                <a:off x="1268" y="1258"/>
                <a:ext cx="242" cy="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FF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kumimoji="0"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2512" name="Text Box 48"/>
              <p:cNvSpPr txBox="1">
                <a:spLocks noChangeArrowheads="1"/>
              </p:cNvSpPr>
              <p:nvPr/>
            </p:nvSpPr>
            <p:spPr bwMode="auto">
              <a:xfrm>
                <a:off x="642" y="2505"/>
                <a:ext cx="243" cy="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FF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kumimoji="0"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2513" name="Text Box 49"/>
              <p:cNvSpPr txBox="1">
                <a:spLocks noChangeArrowheads="1"/>
              </p:cNvSpPr>
              <p:nvPr/>
            </p:nvSpPr>
            <p:spPr bwMode="auto">
              <a:xfrm>
                <a:off x="1797" y="3273"/>
                <a:ext cx="242" cy="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FF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kumimoji="0"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2514" name="Text Box 50"/>
              <p:cNvSpPr txBox="1">
                <a:spLocks noChangeArrowheads="1"/>
              </p:cNvSpPr>
              <p:nvPr/>
            </p:nvSpPr>
            <p:spPr bwMode="auto">
              <a:xfrm>
                <a:off x="3476" y="3224"/>
                <a:ext cx="243" cy="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FF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kumimoji="0"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2515" name="Text Box 51"/>
              <p:cNvSpPr txBox="1">
                <a:spLocks noChangeArrowheads="1"/>
              </p:cNvSpPr>
              <p:nvPr/>
            </p:nvSpPr>
            <p:spPr bwMode="auto">
              <a:xfrm>
                <a:off x="4628" y="1449"/>
                <a:ext cx="243" cy="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FF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kumimoji="0"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2516" name="Text Box 52"/>
              <p:cNvSpPr txBox="1">
                <a:spLocks noChangeArrowheads="1"/>
              </p:cNvSpPr>
              <p:nvPr/>
            </p:nvSpPr>
            <p:spPr bwMode="auto">
              <a:xfrm>
                <a:off x="2468" y="681"/>
                <a:ext cx="243" cy="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FF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kumimoji="0"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2517" name="Text Box 53"/>
              <p:cNvSpPr txBox="1">
                <a:spLocks noChangeArrowheads="1"/>
              </p:cNvSpPr>
              <p:nvPr/>
            </p:nvSpPr>
            <p:spPr bwMode="auto">
              <a:xfrm>
                <a:off x="312" y="3843"/>
                <a:ext cx="243" cy="4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kumimoji="0" lang="en-US" altLang="en-US">
                  <a:solidFill>
                    <a:srgbClr val="000000"/>
                  </a:solidFill>
                  <a:sym typeface="Symbol" pitchFamily="18" charset="2"/>
                </a:endParaRPr>
              </a:p>
            </p:txBody>
          </p:sp>
        </p:grpSp>
        <p:sp>
          <p:nvSpPr>
            <p:cNvPr id="702518" name="Line 54"/>
            <p:cNvSpPr>
              <a:spLocks noChangeShapeType="1"/>
            </p:cNvSpPr>
            <p:nvPr/>
          </p:nvSpPr>
          <p:spPr bwMode="auto">
            <a:xfrm>
              <a:off x="1812" y="1512"/>
              <a:ext cx="1776" cy="1728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2520" name="Oval 56"/>
          <p:cNvSpPr>
            <a:spLocks noChangeArrowheads="1"/>
          </p:cNvSpPr>
          <p:nvPr/>
        </p:nvSpPr>
        <p:spPr bwMode="auto">
          <a:xfrm>
            <a:off x="5943600" y="4876800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22" name="Oval 58"/>
          <p:cNvSpPr>
            <a:spLocks noChangeArrowheads="1"/>
          </p:cNvSpPr>
          <p:nvPr/>
        </p:nvSpPr>
        <p:spPr bwMode="auto">
          <a:xfrm>
            <a:off x="4943475" y="6348413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23" name="Oval 59"/>
          <p:cNvSpPr>
            <a:spLocks noChangeArrowheads="1"/>
          </p:cNvSpPr>
          <p:nvPr/>
        </p:nvSpPr>
        <p:spPr bwMode="auto">
          <a:xfrm>
            <a:off x="6715125" y="6348413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24" name="Oval 60"/>
          <p:cNvSpPr>
            <a:spLocks noChangeArrowheads="1"/>
          </p:cNvSpPr>
          <p:nvPr/>
        </p:nvSpPr>
        <p:spPr bwMode="auto">
          <a:xfrm>
            <a:off x="7772400" y="5715000"/>
            <a:ext cx="17145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2525" name="AutoShape 61"/>
          <p:cNvCxnSpPr>
            <a:cxnSpLocks noChangeShapeType="1"/>
            <a:stCxn id="702522" idx="7"/>
            <a:endCxn id="702520" idx="3"/>
          </p:cNvCxnSpPr>
          <p:nvPr/>
        </p:nvCxnSpPr>
        <p:spPr bwMode="auto">
          <a:xfrm flipV="1">
            <a:off x="5089525" y="5006975"/>
            <a:ext cx="879475" cy="136366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2526" name="AutoShape 62"/>
          <p:cNvCxnSpPr>
            <a:cxnSpLocks noChangeShapeType="1"/>
            <a:stCxn id="702523" idx="0"/>
            <a:endCxn id="702520" idx="5"/>
          </p:cNvCxnSpPr>
          <p:nvPr/>
        </p:nvCxnSpPr>
        <p:spPr bwMode="auto">
          <a:xfrm flipH="1" flipV="1">
            <a:off x="6089650" y="5006975"/>
            <a:ext cx="711200" cy="13414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2527" name="AutoShape 63"/>
          <p:cNvCxnSpPr>
            <a:cxnSpLocks noChangeShapeType="1"/>
            <a:stCxn id="702524" idx="7"/>
          </p:cNvCxnSpPr>
          <p:nvPr/>
        </p:nvCxnSpPr>
        <p:spPr bwMode="auto">
          <a:xfrm flipH="1">
            <a:off x="6781800" y="5737225"/>
            <a:ext cx="1136650" cy="71755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2529" name="AutoShape 65"/>
          <p:cNvCxnSpPr>
            <a:cxnSpLocks noChangeShapeType="1"/>
            <a:stCxn id="702522" idx="6"/>
            <a:endCxn id="702523" idx="2"/>
          </p:cNvCxnSpPr>
          <p:nvPr/>
        </p:nvCxnSpPr>
        <p:spPr bwMode="auto">
          <a:xfrm>
            <a:off x="5114925" y="6424613"/>
            <a:ext cx="1600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2530" name="AutoShape 66"/>
          <p:cNvSpPr>
            <a:spLocks noChangeArrowheads="1"/>
          </p:cNvSpPr>
          <p:nvPr/>
        </p:nvSpPr>
        <p:spPr bwMode="auto">
          <a:xfrm>
            <a:off x="381000" y="4267200"/>
            <a:ext cx="1600200" cy="990600"/>
          </a:xfrm>
          <a:prstGeom prst="wedgeRoundRectCallout">
            <a:avLst>
              <a:gd name="adj1" fmla="val 37995"/>
              <a:gd name="adj2" fmla="val 10240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Contributes one to two faces</a:t>
            </a:r>
          </a:p>
        </p:txBody>
      </p:sp>
      <p:sp>
        <p:nvSpPr>
          <p:cNvPr id="702531" name="AutoShape 67"/>
          <p:cNvSpPr>
            <a:spLocks noChangeArrowheads="1"/>
          </p:cNvSpPr>
          <p:nvPr/>
        </p:nvSpPr>
        <p:spPr bwMode="auto">
          <a:xfrm>
            <a:off x="7239000" y="4343400"/>
            <a:ext cx="1600200" cy="990600"/>
          </a:xfrm>
          <a:prstGeom prst="wedgeRoundRectCallout">
            <a:avLst>
              <a:gd name="adj1" fmla="val -35319"/>
              <a:gd name="adj2" fmla="val 764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Contributes two to one face</a:t>
            </a:r>
          </a:p>
        </p:txBody>
      </p:sp>
      <p:sp>
        <p:nvSpPr>
          <p:cNvPr id="702532" name="Text Box 68"/>
          <p:cNvSpPr txBox="1">
            <a:spLocks noChangeArrowheads="1"/>
          </p:cNvSpPr>
          <p:nvPr/>
        </p:nvSpPr>
        <p:spPr bwMode="auto">
          <a:xfrm>
            <a:off x="971550" y="1295400"/>
            <a:ext cx="7188200" cy="9239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/>
              <a:t>Claim.</a:t>
            </a:r>
            <a:r>
              <a:rPr lang="en-US" altLang="en-US"/>
              <a:t>  If G is a simple planar graph with at least 3 vertices, then</a:t>
            </a:r>
          </a:p>
          <a:p>
            <a:pPr algn="ctr">
              <a:lnSpc>
                <a:spcPct val="150000"/>
              </a:lnSpc>
            </a:pPr>
            <a:r>
              <a:rPr lang="en-US" altLang="en-US" sz="2400">
                <a:solidFill>
                  <a:srgbClr val="A50021"/>
                </a:solidFill>
              </a:rPr>
              <a:t>e &lt;= 3v-6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0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0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0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0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0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8" grpId="0"/>
      <p:bldP spid="702469" grpId="0"/>
      <p:bldP spid="702473" grpId="0" animBg="1"/>
      <p:bldP spid="702474" grpId="0"/>
      <p:bldP spid="702520" grpId="0" animBg="1"/>
      <p:bldP spid="702522" grpId="0" animBg="1"/>
      <p:bldP spid="702523" grpId="0" animBg="1"/>
      <p:bldP spid="702524" grpId="0" animBg="1"/>
      <p:bldP spid="702530" grpId="0" animBg="1"/>
      <p:bldP spid="70253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59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Application of Euler’s Formula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971550" y="1295400"/>
            <a:ext cx="7188200" cy="9239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/>
              <a:t>Claim.</a:t>
            </a:r>
            <a:r>
              <a:rPr lang="en-US" altLang="en-US"/>
              <a:t>  If G is a simple planar graph with at least 3 vertices, then</a:t>
            </a:r>
          </a:p>
          <a:p>
            <a:pPr algn="ctr">
              <a:lnSpc>
                <a:spcPct val="150000"/>
              </a:lnSpc>
            </a:pPr>
            <a:r>
              <a:rPr lang="en-US" altLang="en-US" sz="2400">
                <a:solidFill>
                  <a:srgbClr val="A50021"/>
                </a:solidFill>
              </a:rPr>
              <a:t>e &lt;= 3v-6</a:t>
            </a:r>
          </a:p>
        </p:txBody>
      </p:sp>
      <p:sp>
        <p:nvSpPr>
          <p:cNvPr id="703492" name="Text Box 4"/>
          <p:cNvSpPr txBox="1">
            <a:spLocks noChangeArrowheads="1"/>
          </p:cNvSpPr>
          <p:nvPr/>
        </p:nvSpPr>
        <p:spPr bwMode="auto">
          <a:xfrm>
            <a:off x="2514600" y="2528888"/>
            <a:ext cx="4595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                            be the face lengths.</a:t>
            </a:r>
          </a:p>
        </p:txBody>
      </p:sp>
      <p:sp>
        <p:nvSpPr>
          <p:cNvPr id="703493" name="Text Box 5"/>
          <p:cNvSpPr txBox="1">
            <a:spLocks noChangeArrowheads="1"/>
          </p:cNvSpPr>
          <p:nvPr/>
        </p:nvSpPr>
        <p:spPr bwMode="auto">
          <a:xfrm>
            <a:off x="2667000" y="3352800"/>
            <a:ext cx="1254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Note that</a:t>
            </a:r>
          </a:p>
        </p:txBody>
      </p:sp>
      <p:pic>
        <p:nvPicPr>
          <p:cNvPr id="70349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16002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3495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3222625"/>
            <a:ext cx="21447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3496" name="Rectangle 8"/>
          <p:cNvSpPr>
            <a:spLocks noChangeArrowheads="1"/>
          </p:cNvSpPr>
          <p:nvPr/>
        </p:nvSpPr>
        <p:spPr bwMode="auto">
          <a:xfrm>
            <a:off x="2362200" y="3124200"/>
            <a:ext cx="4419600" cy="8382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531" name="Text Box 43"/>
          <p:cNvSpPr txBox="1">
            <a:spLocks noChangeArrowheads="1"/>
          </p:cNvSpPr>
          <p:nvPr/>
        </p:nvSpPr>
        <p:spPr bwMode="auto">
          <a:xfrm>
            <a:off x="1371600" y="4308475"/>
            <a:ext cx="645636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Since the graph is simple, each face is of length at least </a:t>
            </a:r>
            <a:r>
              <a:rPr lang="en-US" altLang="en-US">
                <a:solidFill>
                  <a:srgbClr val="A50021"/>
                </a:solidFill>
              </a:rPr>
              <a:t>3</a:t>
            </a:r>
            <a:r>
              <a:rPr lang="en-US" altLang="en-US"/>
              <a:t>.</a:t>
            </a:r>
          </a:p>
        </p:txBody>
      </p:sp>
      <p:sp>
        <p:nvSpPr>
          <p:cNvPr id="703532" name="Text Box 44"/>
          <p:cNvSpPr txBox="1">
            <a:spLocks noChangeArrowheads="1"/>
          </p:cNvSpPr>
          <p:nvPr/>
        </p:nvSpPr>
        <p:spPr bwMode="auto">
          <a:xfrm>
            <a:off x="1736725" y="49942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</a:t>
            </a:r>
          </a:p>
        </p:txBody>
      </p:sp>
      <p:pic>
        <p:nvPicPr>
          <p:cNvPr id="703534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76800"/>
            <a:ext cx="30464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3535" name="Text Box 47"/>
          <p:cNvSpPr txBox="1">
            <a:spLocks noChangeArrowheads="1"/>
          </p:cNvSpPr>
          <p:nvPr/>
        </p:nvSpPr>
        <p:spPr bwMode="auto">
          <a:xfrm>
            <a:off x="1295400" y="5562600"/>
            <a:ext cx="3125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Since e = v+f-2, this implies</a:t>
            </a:r>
          </a:p>
        </p:txBody>
      </p:sp>
      <p:pic>
        <p:nvPicPr>
          <p:cNvPr id="703538" name="Picture 5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6196013"/>
            <a:ext cx="7675562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3539" name="AutoShape 51"/>
          <p:cNvSpPr>
            <a:spLocks noChangeArrowheads="1"/>
          </p:cNvSpPr>
          <p:nvPr/>
        </p:nvSpPr>
        <p:spPr bwMode="auto">
          <a:xfrm>
            <a:off x="3657600" y="62484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540" name="AutoShape 52"/>
          <p:cNvSpPr>
            <a:spLocks noChangeArrowheads="1"/>
          </p:cNvSpPr>
          <p:nvPr/>
        </p:nvSpPr>
        <p:spPr bwMode="auto">
          <a:xfrm>
            <a:off x="6248400" y="62484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0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0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31" grpId="0" animBg="1"/>
      <p:bldP spid="703532" grpId="0"/>
      <p:bldP spid="703535" grpId="0"/>
      <p:bldP spid="703539" grpId="0" animBg="1"/>
      <p:bldP spid="7035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59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Application of Euler’s Formula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971550" y="1295400"/>
            <a:ext cx="7188200" cy="9239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/>
              <a:t>Claim.</a:t>
            </a:r>
            <a:r>
              <a:rPr lang="en-US" altLang="en-US"/>
              <a:t>  If G is a simple planar graph with at least 3 vertices, then</a:t>
            </a:r>
          </a:p>
          <a:p>
            <a:pPr algn="ctr">
              <a:lnSpc>
                <a:spcPct val="150000"/>
              </a:lnSpc>
            </a:pPr>
            <a:r>
              <a:rPr lang="en-US" altLang="en-US" sz="2400">
                <a:solidFill>
                  <a:srgbClr val="A50021"/>
                </a:solidFill>
              </a:rPr>
              <a:t>e &lt;= 3v-6</a:t>
            </a:r>
          </a:p>
        </p:txBody>
      </p:sp>
      <p:sp>
        <p:nvSpPr>
          <p:cNvPr id="704528" name="Text Box 16"/>
          <p:cNvSpPr txBox="1">
            <a:spLocks noChangeArrowheads="1"/>
          </p:cNvSpPr>
          <p:nvPr/>
        </p:nvSpPr>
        <p:spPr bwMode="auto">
          <a:xfrm>
            <a:off x="890588" y="2681288"/>
            <a:ext cx="7339012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</a:t>
            </a:r>
            <a:r>
              <a:rPr lang="en-US" altLang="en-US"/>
              <a:t>.  Every simple planar graph has a vertex of degree at most 5.</a:t>
            </a:r>
          </a:p>
        </p:txBody>
      </p:sp>
      <p:sp>
        <p:nvSpPr>
          <p:cNvPr id="704529" name="Text Box 17"/>
          <p:cNvSpPr txBox="1">
            <a:spLocks noChangeArrowheads="1"/>
          </p:cNvSpPr>
          <p:nvPr/>
        </p:nvSpPr>
        <p:spPr bwMode="auto">
          <a:xfrm>
            <a:off x="1981200" y="3505200"/>
            <a:ext cx="5237163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Suppose every vertex has degree at least 6.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Then e &gt;= 6v/2 = 3v.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A contradiction.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4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4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4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62" name="Oval 26"/>
          <p:cNvSpPr>
            <a:spLocks noChangeArrowheads="1"/>
          </p:cNvSpPr>
          <p:nvPr/>
        </p:nvSpPr>
        <p:spPr bwMode="auto">
          <a:xfrm>
            <a:off x="13716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38" name="Text Box 2"/>
          <p:cNvSpPr txBox="1">
            <a:spLocks noChangeArrowheads="1"/>
          </p:cNvSpPr>
          <p:nvPr/>
        </p:nvSpPr>
        <p:spPr bwMode="auto">
          <a:xfrm>
            <a:off x="890588" y="1371600"/>
            <a:ext cx="7339012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Claim</a:t>
            </a:r>
            <a:r>
              <a:rPr lang="en-US" altLang="en-US"/>
              <a:t>.  Every simple planar graph has a vertex of degree at most 5.</a:t>
            </a:r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2590800" y="45720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6-Colouring Planar Graphs</a:t>
            </a:r>
          </a:p>
        </p:txBody>
      </p:sp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2057400" y="2209800"/>
            <a:ext cx="5070475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Theorem.</a:t>
            </a:r>
            <a:r>
              <a:rPr lang="en-US" altLang="en-US"/>
              <a:t>  Every planar graph is 6-colourable.</a:t>
            </a: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2887663" y="3252788"/>
            <a:ext cx="5799137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Clr>
                <a:srgbClr val="A50021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Proof by induction on the number of vertices.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Let v be a vertex of degree at most 5.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Remove v from the planar graph G.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Note that G-v is still a planar graph.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By induction, G-v is 6-colourable.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Since v has at most 5 neighbours,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v can always choose a colour (from the 6 colours).</a:t>
            </a:r>
          </a:p>
        </p:txBody>
      </p:sp>
      <p:sp>
        <p:nvSpPr>
          <p:cNvPr id="705542" name="Oval 6"/>
          <p:cNvSpPr>
            <a:spLocks noChangeArrowheads="1"/>
          </p:cNvSpPr>
          <p:nvPr/>
        </p:nvSpPr>
        <p:spPr bwMode="auto">
          <a:xfrm>
            <a:off x="1981200" y="50292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43" name="Line 7"/>
          <p:cNvSpPr>
            <a:spLocks noChangeShapeType="1"/>
          </p:cNvSpPr>
          <p:nvPr/>
        </p:nvSpPr>
        <p:spPr bwMode="auto">
          <a:xfrm flipH="1">
            <a:off x="762000" y="35052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5544" name="Oval 8"/>
          <p:cNvSpPr>
            <a:spLocks noChangeArrowheads="1"/>
          </p:cNvSpPr>
          <p:nvPr/>
        </p:nvSpPr>
        <p:spPr bwMode="auto">
          <a:xfrm>
            <a:off x="6858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45" name="Oval 9"/>
          <p:cNvSpPr>
            <a:spLocks noChangeArrowheads="1"/>
          </p:cNvSpPr>
          <p:nvPr/>
        </p:nvSpPr>
        <p:spPr bwMode="auto">
          <a:xfrm>
            <a:off x="11430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46" name="Oval 10"/>
          <p:cNvSpPr>
            <a:spLocks noChangeArrowheads="1"/>
          </p:cNvSpPr>
          <p:nvPr/>
        </p:nvSpPr>
        <p:spPr bwMode="auto">
          <a:xfrm>
            <a:off x="15240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47" name="Oval 11"/>
          <p:cNvSpPr>
            <a:spLocks noChangeArrowheads="1"/>
          </p:cNvSpPr>
          <p:nvPr/>
        </p:nvSpPr>
        <p:spPr bwMode="auto">
          <a:xfrm>
            <a:off x="19050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48" name="Oval 12"/>
          <p:cNvSpPr>
            <a:spLocks noChangeArrowheads="1"/>
          </p:cNvSpPr>
          <p:nvPr/>
        </p:nvSpPr>
        <p:spPr bwMode="auto">
          <a:xfrm>
            <a:off x="22860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49" name="Oval 13"/>
          <p:cNvSpPr>
            <a:spLocks noChangeArrowheads="1"/>
          </p:cNvSpPr>
          <p:nvPr/>
        </p:nvSpPr>
        <p:spPr bwMode="auto">
          <a:xfrm>
            <a:off x="304800" y="4038600"/>
            <a:ext cx="2514600" cy="1828800"/>
          </a:xfrm>
          <a:prstGeom prst="ellips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50" name="Line 14"/>
          <p:cNvSpPr>
            <a:spLocks noChangeShapeType="1"/>
          </p:cNvSpPr>
          <p:nvPr/>
        </p:nvSpPr>
        <p:spPr bwMode="auto">
          <a:xfrm flipH="1">
            <a:off x="1219200" y="35052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5551" name="Line 15"/>
          <p:cNvSpPr>
            <a:spLocks noChangeShapeType="1"/>
          </p:cNvSpPr>
          <p:nvPr/>
        </p:nvSpPr>
        <p:spPr bwMode="auto">
          <a:xfrm>
            <a:off x="1447800" y="35052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5552" name="Line 16"/>
          <p:cNvSpPr>
            <a:spLocks noChangeShapeType="1"/>
          </p:cNvSpPr>
          <p:nvPr/>
        </p:nvSpPr>
        <p:spPr bwMode="auto">
          <a:xfrm>
            <a:off x="1447800" y="35052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5553" name="Line 17"/>
          <p:cNvSpPr>
            <a:spLocks noChangeShapeType="1"/>
          </p:cNvSpPr>
          <p:nvPr/>
        </p:nvSpPr>
        <p:spPr bwMode="auto">
          <a:xfrm>
            <a:off x="1447800" y="35052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5554" name="Text Box 18"/>
          <p:cNvSpPr txBox="1">
            <a:spLocks noChangeArrowheads="1"/>
          </p:cNvSpPr>
          <p:nvPr/>
        </p:nvSpPr>
        <p:spPr bwMode="auto">
          <a:xfrm>
            <a:off x="1219200" y="4994275"/>
            <a:ext cx="54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G-v</a:t>
            </a:r>
          </a:p>
        </p:txBody>
      </p:sp>
      <p:sp>
        <p:nvSpPr>
          <p:cNvPr id="705555" name="Text Box 19"/>
          <p:cNvSpPr txBox="1">
            <a:spLocks noChangeArrowheads="1"/>
          </p:cNvSpPr>
          <p:nvPr/>
        </p:nvSpPr>
        <p:spPr bwMode="auto">
          <a:xfrm>
            <a:off x="898525" y="316547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</a:t>
            </a:r>
          </a:p>
        </p:txBody>
      </p:sp>
      <p:sp>
        <p:nvSpPr>
          <p:cNvPr id="705556" name="Oval 20"/>
          <p:cNvSpPr>
            <a:spLocks noChangeArrowheads="1"/>
          </p:cNvSpPr>
          <p:nvPr/>
        </p:nvSpPr>
        <p:spPr bwMode="auto">
          <a:xfrm>
            <a:off x="685800" y="4495800"/>
            <a:ext cx="152400" cy="152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705557" name="Oval 21"/>
          <p:cNvSpPr>
            <a:spLocks noChangeArrowheads="1"/>
          </p:cNvSpPr>
          <p:nvPr/>
        </p:nvSpPr>
        <p:spPr bwMode="auto">
          <a:xfrm>
            <a:off x="1143000" y="44958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58" name="Oval 22"/>
          <p:cNvSpPr>
            <a:spLocks noChangeArrowheads="1"/>
          </p:cNvSpPr>
          <p:nvPr/>
        </p:nvSpPr>
        <p:spPr bwMode="auto">
          <a:xfrm>
            <a:off x="1524000" y="4495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59" name="Oval 23"/>
          <p:cNvSpPr>
            <a:spLocks noChangeArrowheads="1"/>
          </p:cNvSpPr>
          <p:nvPr/>
        </p:nvSpPr>
        <p:spPr bwMode="auto">
          <a:xfrm>
            <a:off x="1905000" y="44958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60" name="Oval 24"/>
          <p:cNvSpPr>
            <a:spLocks noChangeArrowheads="1"/>
          </p:cNvSpPr>
          <p:nvPr/>
        </p:nvSpPr>
        <p:spPr bwMode="auto">
          <a:xfrm>
            <a:off x="2286000" y="44958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61" name="Oval 25"/>
          <p:cNvSpPr>
            <a:spLocks noChangeArrowheads="1"/>
          </p:cNvSpPr>
          <p:nvPr/>
        </p:nvSpPr>
        <p:spPr bwMode="auto">
          <a:xfrm>
            <a:off x="1371600" y="34290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0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0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0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0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0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0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0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0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0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0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0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0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0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0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0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0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0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0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0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62" grpId="0" animBg="1"/>
      <p:bldP spid="705540" grpId="0" animBg="1"/>
      <p:bldP spid="705542" grpId="0" animBg="1"/>
      <p:bldP spid="705543" grpId="0" animBg="1"/>
      <p:bldP spid="705544" grpId="0" animBg="1"/>
      <p:bldP spid="705545" grpId="0" animBg="1"/>
      <p:bldP spid="705546" grpId="0" animBg="1"/>
      <p:bldP spid="705547" grpId="0" animBg="1"/>
      <p:bldP spid="705548" grpId="0" animBg="1"/>
      <p:bldP spid="705549" grpId="0" animBg="1"/>
      <p:bldP spid="705550" grpId="0" animBg="1"/>
      <p:bldP spid="705551" grpId="0" animBg="1"/>
      <p:bldP spid="705552" grpId="0" animBg="1"/>
      <p:bldP spid="705553" grpId="0" animBg="1"/>
      <p:bldP spid="705554" grpId="0"/>
      <p:bldP spid="705555" grpId="0"/>
      <p:bldP spid="705556" grpId="0" animBg="1"/>
      <p:bldP spid="705557" grpId="0" animBg="1"/>
      <p:bldP spid="705558" grpId="0" animBg="1"/>
      <p:bldP spid="705559" grpId="0" animBg="1"/>
      <p:bldP spid="705560" grpId="0" animBg="1"/>
      <p:bldP spid="7055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18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Simple Cycles</a:t>
            </a:r>
          </a:p>
        </p:txBody>
      </p:sp>
      <p:grpSp>
        <p:nvGrpSpPr>
          <p:cNvPr id="695341" name="Group 45"/>
          <p:cNvGrpSpPr>
            <a:grpSpLocks/>
          </p:cNvGrpSpPr>
          <p:nvPr/>
        </p:nvGrpSpPr>
        <p:grpSpPr bwMode="auto">
          <a:xfrm>
            <a:off x="381000" y="3962400"/>
            <a:ext cx="1981200" cy="1219200"/>
            <a:chOff x="1104" y="2496"/>
            <a:chExt cx="1248" cy="768"/>
          </a:xfrm>
        </p:grpSpPr>
        <p:sp>
          <p:nvSpPr>
            <p:cNvPr id="695342" name="Oval 46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43" name="Oval 47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44" name="Oval 48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45" name="Oval 49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46" name="Oval 50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5347" name="AutoShape 51"/>
            <p:cNvCxnSpPr>
              <a:cxnSpLocks noChangeShapeType="1"/>
              <a:stCxn id="695342" idx="5"/>
              <a:endCxn id="695343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48" name="AutoShape 52"/>
            <p:cNvCxnSpPr>
              <a:cxnSpLocks noChangeShapeType="1"/>
              <a:stCxn id="695343" idx="6"/>
              <a:endCxn id="695346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49" name="AutoShape 53"/>
            <p:cNvCxnSpPr>
              <a:cxnSpLocks noChangeShapeType="1"/>
              <a:stCxn id="695346" idx="0"/>
              <a:endCxn id="695344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50" name="AutoShape 54"/>
            <p:cNvCxnSpPr>
              <a:cxnSpLocks noChangeShapeType="1"/>
              <a:stCxn id="695344" idx="2"/>
              <a:endCxn id="695345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51" name="AutoShape 55"/>
            <p:cNvCxnSpPr>
              <a:cxnSpLocks noChangeShapeType="1"/>
              <a:stCxn id="695345" idx="2"/>
              <a:endCxn id="695342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5352" name="Group 56"/>
          <p:cNvGrpSpPr>
            <a:grpSpLocks/>
          </p:cNvGrpSpPr>
          <p:nvPr/>
        </p:nvGrpSpPr>
        <p:grpSpPr bwMode="auto">
          <a:xfrm>
            <a:off x="2667000" y="3962400"/>
            <a:ext cx="1981200" cy="1219200"/>
            <a:chOff x="3264" y="2496"/>
            <a:chExt cx="1248" cy="768"/>
          </a:xfrm>
        </p:grpSpPr>
        <p:sp>
          <p:nvSpPr>
            <p:cNvPr id="695353" name="Oval 57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54" name="Oval 58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55" name="Oval 59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56" name="Oval 60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57" name="Oval 61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5358" name="AutoShape 62"/>
            <p:cNvCxnSpPr>
              <a:cxnSpLocks noChangeShapeType="1"/>
              <a:stCxn id="695353" idx="5"/>
              <a:endCxn id="695354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59" name="AutoShape 63"/>
            <p:cNvCxnSpPr>
              <a:cxnSpLocks noChangeShapeType="1"/>
              <a:stCxn id="695354" idx="6"/>
              <a:endCxn id="695357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60" name="AutoShape 64"/>
            <p:cNvCxnSpPr>
              <a:cxnSpLocks noChangeShapeType="1"/>
              <a:stCxn id="695357" idx="0"/>
              <a:endCxn id="695355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61" name="AutoShape 65"/>
            <p:cNvCxnSpPr>
              <a:cxnSpLocks noChangeShapeType="1"/>
              <a:stCxn id="695355" idx="2"/>
              <a:endCxn id="695356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62" name="AutoShape 66"/>
            <p:cNvCxnSpPr>
              <a:cxnSpLocks noChangeShapeType="1"/>
              <a:stCxn id="695356" idx="2"/>
              <a:endCxn id="695353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5363" name="Group 67"/>
          <p:cNvGrpSpPr>
            <a:grpSpLocks/>
          </p:cNvGrpSpPr>
          <p:nvPr/>
        </p:nvGrpSpPr>
        <p:grpSpPr bwMode="auto">
          <a:xfrm>
            <a:off x="685800" y="1752600"/>
            <a:ext cx="1219200" cy="1219200"/>
            <a:chOff x="1536" y="1104"/>
            <a:chExt cx="768" cy="768"/>
          </a:xfrm>
        </p:grpSpPr>
        <p:sp>
          <p:nvSpPr>
            <p:cNvPr id="695364" name="Oval 68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65" name="Oval 69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66" name="Oval 70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67" name="Oval 71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5368" name="AutoShape 72"/>
            <p:cNvCxnSpPr>
              <a:cxnSpLocks noChangeShapeType="1"/>
              <a:stCxn id="695364" idx="6"/>
              <a:endCxn id="695367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69" name="AutoShape 73"/>
            <p:cNvCxnSpPr>
              <a:cxnSpLocks noChangeShapeType="1"/>
              <a:stCxn id="695367" idx="0"/>
              <a:endCxn id="695365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70" name="AutoShape 74"/>
            <p:cNvCxnSpPr>
              <a:cxnSpLocks noChangeShapeType="1"/>
              <a:stCxn id="695365" idx="2"/>
              <a:endCxn id="695366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71" name="AutoShape 75"/>
            <p:cNvCxnSpPr>
              <a:cxnSpLocks noChangeShapeType="1"/>
              <a:stCxn id="695366" idx="4"/>
              <a:endCxn id="695364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5372" name="Group 76"/>
          <p:cNvGrpSpPr>
            <a:grpSpLocks/>
          </p:cNvGrpSpPr>
          <p:nvPr/>
        </p:nvGrpSpPr>
        <p:grpSpPr bwMode="auto">
          <a:xfrm>
            <a:off x="2743200" y="1752600"/>
            <a:ext cx="1219200" cy="1219200"/>
            <a:chOff x="3696" y="1104"/>
            <a:chExt cx="768" cy="768"/>
          </a:xfrm>
        </p:grpSpPr>
        <p:sp>
          <p:nvSpPr>
            <p:cNvPr id="695373" name="Oval 77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74" name="Oval 78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75" name="Oval 79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76" name="Oval 80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5377" name="AutoShape 81"/>
            <p:cNvCxnSpPr>
              <a:cxnSpLocks noChangeShapeType="1"/>
              <a:stCxn id="695373" idx="6"/>
              <a:endCxn id="695376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78" name="AutoShape 82"/>
            <p:cNvCxnSpPr>
              <a:cxnSpLocks noChangeShapeType="1"/>
              <a:stCxn id="695376" idx="0"/>
              <a:endCxn id="695374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79" name="AutoShape 83"/>
            <p:cNvCxnSpPr>
              <a:cxnSpLocks noChangeShapeType="1"/>
              <a:stCxn id="695374" idx="2"/>
              <a:endCxn id="695375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80" name="AutoShape 84"/>
            <p:cNvCxnSpPr>
              <a:cxnSpLocks noChangeShapeType="1"/>
              <a:stCxn id="695375" idx="4"/>
              <a:endCxn id="695373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695381" name="Object 85"/>
          <p:cNvGraphicFramePr>
            <a:graphicFrameLocks noChangeAspect="1"/>
          </p:cNvGraphicFramePr>
          <p:nvPr/>
        </p:nvGraphicFramePr>
        <p:xfrm>
          <a:off x="4857750" y="1752600"/>
          <a:ext cx="38290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387" name="Equation" r:id="rId3" imgW="774360" imgH="228600" progId="Equation.DSMT4">
                  <p:embed/>
                </p:oleObj>
              </mc:Choice>
              <mc:Fallback>
                <p:oleObj name="Equation" r:id="rId3" imgW="774360" imgH="2286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752600"/>
                        <a:ext cx="38290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82" name="Object 86"/>
          <p:cNvGraphicFramePr>
            <a:graphicFrameLocks noChangeAspect="1"/>
          </p:cNvGraphicFramePr>
          <p:nvPr/>
        </p:nvGraphicFramePr>
        <p:xfrm>
          <a:off x="4951413" y="3886200"/>
          <a:ext cx="377348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388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3886200"/>
                        <a:ext cx="3773487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4" name="Text Box 4"/>
          <p:cNvSpPr txBox="1">
            <a:spLocks noChangeArrowheads="1"/>
          </p:cNvSpPr>
          <p:nvPr/>
        </p:nvSpPr>
        <p:spPr bwMode="auto">
          <a:xfrm>
            <a:off x="2286000" y="457200"/>
            <a:ext cx="459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Application of Euler’s Formula</a:t>
            </a:r>
          </a:p>
        </p:txBody>
      </p:sp>
      <p:grpSp>
        <p:nvGrpSpPr>
          <p:cNvPr id="706565" name="Group 5"/>
          <p:cNvGrpSpPr>
            <a:grpSpLocks/>
          </p:cNvGrpSpPr>
          <p:nvPr/>
        </p:nvGrpSpPr>
        <p:grpSpPr bwMode="auto">
          <a:xfrm>
            <a:off x="1295400" y="2743200"/>
            <a:ext cx="1752600" cy="1524000"/>
            <a:chOff x="1248" y="1152"/>
            <a:chExt cx="1104" cy="960"/>
          </a:xfrm>
        </p:grpSpPr>
        <p:sp>
          <p:nvSpPr>
            <p:cNvPr id="706566" name="Oval 6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67" name="Oval 7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68" name="Oval 8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69" name="Oval 9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570" name="Oval 10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06571" name="AutoShape 11"/>
            <p:cNvCxnSpPr>
              <a:cxnSpLocks noChangeShapeType="1"/>
              <a:stCxn id="706566" idx="6"/>
              <a:endCxn id="706570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572" name="AutoShape 12"/>
            <p:cNvCxnSpPr>
              <a:cxnSpLocks noChangeShapeType="1"/>
              <a:stCxn id="706569" idx="6"/>
              <a:endCxn id="706568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573" name="AutoShape 13"/>
            <p:cNvCxnSpPr>
              <a:cxnSpLocks noChangeShapeType="1"/>
              <a:stCxn id="706568" idx="4"/>
              <a:endCxn id="706570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574" name="AutoShape 14"/>
            <p:cNvCxnSpPr>
              <a:cxnSpLocks noChangeShapeType="1"/>
              <a:stCxn id="706569" idx="2"/>
              <a:endCxn id="706567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575" name="AutoShape 15"/>
            <p:cNvCxnSpPr>
              <a:cxnSpLocks noChangeShapeType="1"/>
              <a:stCxn id="706567" idx="4"/>
              <a:endCxn id="706566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576" name="AutoShape 16"/>
            <p:cNvCxnSpPr>
              <a:cxnSpLocks noChangeShapeType="1"/>
              <a:stCxn id="706569" idx="4"/>
              <a:endCxn id="706570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577" name="AutoShape 17"/>
            <p:cNvCxnSpPr>
              <a:cxnSpLocks noChangeShapeType="1"/>
              <a:stCxn id="706569" idx="4"/>
              <a:endCxn id="706566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578" name="AutoShape 18"/>
            <p:cNvCxnSpPr>
              <a:cxnSpLocks noChangeShapeType="1"/>
              <a:stCxn id="706567" idx="6"/>
              <a:endCxn id="706568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579" name="AutoShape 19"/>
            <p:cNvCxnSpPr>
              <a:cxnSpLocks noChangeShapeType="1"/>
              <a:stCxn id="706570" idx="1"/>
              <a:endCxn id="706567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580" name="AutoShape 20"/>
            <p:cNvCxnSpPr>
              <a:cxnSpLocks noChangeShapeType="1"/>
              <a:stCxn id="706566" idx="7"/>
              <a:endCxn id="706568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581" name="AutoShape 21"/>
            <p:cNvCxnSpPr>
              <a:cxnSpLocks noChangeShapeType="1"/>
              <a:stCxn id="706568" idx="6"/>
              <a:endCxn id="706568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6582" name="Text Box 22"/>
          <p:cNvSpPr txBox="1">
            <a:spLocks noChangeArrowheads="1"/>
          </p:cNvSpPr>
          <p:nvPr/>
        </p:nvSpPr>
        <p:spPr bwMode="auto">
          <a:xfrm>
            <a:off x="1828800" y="1447800"/>
            <a:ext cx="54292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we draw a map so that there are 5 countries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such that any two of which are adjacent?</a:t>
            </a: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6537325" y="18288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706584" name="Text Box 24"/>
          <p:cNvSpPr txBox="1">
            <a:spLocks noChangeArrowheads="1"/>
          </p:cNvSpPr>
          <p:nvPr/>
        </p:nvSpPr>
        <p:spPr bwMode="auto">
          <a:xfrm>
            <a:off x="3581400" y="3241675"/>
            <a:ext cx="4186238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this graph have a planar drawing?</a:t>
            </a:r>
          </a:p>
        </p:txBody>
      </p:sp>
      <p:sp>
        <p:nvSpPr>
          <p:cNvPr id="706585" name="Text Box 25"/>
          <p:cNvSpPr txBox="1">
            <a:spLocks noChangeArrowheads="1"/>
          </p:cNvSpPr>
          <p:nvPr/>
        </p:nvSpPr>
        <p:spPr bwMode="auto">
          <a:xfrm>
            <a:off x="971550" y="4714875"/>
            <a:ext cx="7188200" cy="9239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/>
              <a:t>Claim.</a:t>
            </a:r>
            <a:r>
              <a:rPr lang="en-US" altLang="en-US"/>
              <a:t>  If G is a simple planar graph with at least 3 vertices, then</a:t>
            </a:r>
          </a:p>
          <a:p>
            <a:pPr algn="ctr">
              <a:lnSpc>
                <a:spcPct val="150000"/>
              </a:lnSpc>
            </a:pPr>
            <a:r>
              <a:rPr lang="en-US" altLang="en-US" sz="2400">
                <a:solidFill>
                  <a:srgbClr val="A50021"/>
                </a:solidFill>
              </a:rPr>
              <a:t>e &lt;= 3v-6</a:t>
            </a:r>
          </a:p>
        </p:txBody>
      </p:sp>
      <p:sp>
        <p:nvSpPr>
          <p:cNvPr id="706586" name="Text Box 26"/>
          <p:cNvSpPr txBox="1">
            <a:spLocks noChangeArrowheads="1"/>
          </p:cNvSpPr>
          <p:nvPr/>
        </p:nvSpPr>
        <p:spPr bwMode="auto">
          <a:xfrm>
            <a:off x="1143000" y="6061075"/>
            <a:ext cx="6872288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graph has v=5 and e=10, and so does not satisfy the claim.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4" grpId="0" animBg="1"/>
      <p:bldP spid="706585" grpId="0" animBg="1"/>
      <p:bldP spid="70658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Text Box 2"/>
          <p:cNvSpPr txBox="1">
            <a:spLocks noChangeArrowheads="1"/>
          </p:cNvSpPr>
          <p:nvPr/>
        </p:nvSpPr>
        <p:spPr bwMode="auto">
          <a:xfrm>
            <a:off x="3733800" y="457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Polyhedra</a:t>
            </a:r>
          </a:p>
        </p:txBody>
      </p:sp>
      <p:pic>
        <p:nvPicPr>
          <p:cNvPr id="707587" name="Picture 3" descr="Icosahedr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3886200" y="1676400"/>
            <a:ext cx="4799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Icosahedron</a:t>
            </a:r>
            <a:r>
              <a:rPr lang="en-US" altLang="en-US"/>
              <a:t> gives a 5 regular planar graph.</a:t>
            </a:r>
          </a:p>
        </p:txBody>
      </p:sp>
      <p:sp>
        <p:nvSpPr>
          <p:cNvPr id="707589" name="Oval 5"/>
          <p:cNvSpPr>
            <a:spLocks noChangeArrowheads="1"/>
          </p:cNvSpPr>
          <p:nvPr/>
        </p:nvSpPr>
        <p:spPr bwMode="auto">
          <a:xfrm>
            <a:off x="1676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90" name="Oval 6"/>
          <p:cNvSpPr>
            <a:spLocks noChangeArrowheads="1"/>
          </p:cNvSpPr>
          <p:nvPr/>
        </p:nvSpPr>
        <p:spPr bwMode="auto">
          <a:xfrm>
            <a:off x="25908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91" name="Oval 7"/>
          <p:cNvSpPr>
            <a:spLocks noChangeArrowheads="1"/>
          </p:cNvSpPr>
          <p:nvPr/>
        </p:nvSpPr>
        <p:spPr bwMode="auto">
          <a:xfrm>
            <a:off x="16764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92" name="Oval 8"/>
          <p:cNvSpPr>
            <a:spLocks noChangeArrowheads="1"/>
          </p:cNvSpPr>
          <p:nvPr/>
        </p:nvSpPr>
        <p:spPr bwMode="auto">
          <a:xfrm>
            <a:off x="25908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93" name="Oval 9"/>
          <p:cNvSpPr>
            <a:spLocks noChangeArrowheads="1"/>
          </p:cNvSpPr>
          <p:nvPr/>
        </p:nvSpPr>
        <p:spPr bwMode="auto">
          <a:xfrm>
            <a:off x="32766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94" name="Oval 10"/>
          <p:cNvSpPr>
            <a:spLocks noChangeArrowheads="1"/>
          </p:cNvSpPr>
          <p:nvPr/>
        </p:nvSpPr>
        <p:spPr bwMode="auto">
          <a:xfrm>
            <a:off x="3276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95" name="Oval 11"/>
          <p:cNvSpPr>
            <a:spLocks noChangeArrowheads="1"/>
          </p:cNvSpPr>
          <p:nvPr/>
        </p:nvSpPr>
        <p:spPr bwMode="auto">
          <a:xfrm>
            <a:off x="23622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96" name="Oval 12"/>
          <p:cNvSpPr>
            <a:spLocks noChangeArrowheads="1"/>
          </p:cNvSpPr>
          <p:nvPr/>
        </p:nvSpPr>
        <p:spPr bwMode="auto">
          <a:xfrm>
            <a:off x="23622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98" name="Line 14"/>
          <p:cNvSpPr>
            <a:spLocks noChangeShapeType="1"/>
          </p:cNvSpPr>
          <p:nvPr/>
        </p:nvSpPr>
        <p:spPr bwMode="auto">
          <a:xfrm>
            <a:off x="1752600" y="487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599" name="Line 15"/>
          <p:cNvSpPr>
            <a:spLocks noChangeShapeType="1"/>
          </p:cNvSpPr>
          <p:nvPr/>
        </p:nvSpPr>
        <p:spPr bwMode="auto">
          <a:xfrm>
            <a:off x="1752600" y="579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00" name="Line 16"/>
          <p:cNvSpPr>
            <a:spLocks noChangeShapeType="1"/>
          </p:cNvSpPr>
          <p:nvPr/>
        </p:nvSpPr>
        <p:spPr bwMode="auto">
          <a:xfrm flipV="1">
            <a:off x="2667000" y="5257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01" name="Line 17"/>
          <p:cNvSpPr>
            <a:spLocks noChangeShapeType="1"/>
          </p:cNvSpPr>
          <p:nvPr/>
        </p:nvSpPr>
        <p:spPr bwMode="auto">
          <a:xfrm flipV="1">
            <a:off x="2667000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02" name="Line 18"/>
          <p:cNvSpPr>
            <a:spLocks noChangeShapeType="1"/>
          </p:cNvSpPr>
          <p:nvPr/>
        </p:nvSpPr>
        <p:spPr bwMode="auto">
          <a:xfrm flipV="1">
            <a:off x="1752600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03" name="Line 19"/>
          <p:cNvSpPr>
            <a:spLocks noChangeShapeType="1"/>
          </p:cNvSpPr>
          <p:nvPr/>
        </p:nvSpPr>
        <p:spPr bwMode="auto">
          <a:xfrm flipV="1">
            <a:off x="1752600" y="5257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04" name="Line 20"/>
          <p:cNvSpPr>
            <a:spLocks noChangeShapeType="1"/>
          </p:cNvSpPr>
          <p:nvPr/>
        </p:nvSpPr>
        <p:spPr bwMode="auto">
          <a:xfrm>
            <a:off x="24384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05" name="Line 21"/>
          <p:cNvSpPr>
            <a:spLocks noChangeShapeType="1"/>
          </p:cNvSpPr>
          <p:nvPr/>
        </p:nvSpPr>
        <p:spPr bwMode="auto">
          <a:xfrm>
            <a:off x="1752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06" name="Line 22"/>
          <p:cNvSpPr>
            <a:spLocks noChangeShapeType="1"/>
          </p:cNvSpPr>
          <p:nvPr/>
        </p:nvSpPr>
        <p:spPr bwMode="auto">
          <a:xfrm>
            <a:off x="2438400" y="5257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07" name="Line 23"/>
          <p:cNvSpPr>
            <a:spLocks noChangeShapeType="1"/>
          </p:cNvSpPr>
          <p:nvPr/>
        </p:nvSpPr>
        <p:spPr bwMode="auto">
          <a:xfrm>
            <a:off x="2667000" y="487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08" name="Line 24"/>
          <p:cNvSpPr>
            <a:spLocks noChangeShapeType="1"/>
          </p:cNvSpPr>
          <p:nvPr/>
        </p:nvSpPr>
        <p:spPr bwMode="auto">
          <a:xfrm>
            <a:off x="24384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09" name="Line 25"/>
          <p:cNvSpPr>
            <a:spLocks noChangeShapeType="1"/>
          </p:cNvSpPr>
          <p:nvPr/>
        </p:nvSpPr>
        <p:spPr bwMode="auto">
          <a:xfrm>
            <a:off x="3352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10" name="Line 26"/>
          <p:cNvSpPr>
            <a:spLocks noChangeShapeType="1"/>
          </p:cNvSpPr>
          <p:nvPr/>
        </p:nvSpPr>
        <p:spPr bwMode="auto">
          <a:xfrm>
            <a:off x="1752600" y="4876800"/>
            <a:ext cx="0" cy="9144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11" name="Line 27"/>
          <p:cNvSpPr>
            <a:spLocks noChangeShapeType="1"/>
          </p:cNvSpPr>
          <p:nvPr/>
        </p:nvSpPr>
        <p:spPr bwMode="auto">
          <a:xfrm>
            <a:off x="1752600" y="5791200"/>
            <a:ext cx="9144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12" name="Line 28"/>
          <p:cNvSpPr>
            <a:spLocks noChangeShapeType="1"/>
          </p:cNvSpPr>
          <p:nvPr/>
        </p:nvSpPr>
        <p:spPr bwMode="auto">
          <a:xfrm>
            <a:off x="1752600" y="4876800"/>
            <a:ext cx="9144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13" name="Line 29"/>
          <p:cNvSpPr>
            <a:spLocks noChangeShapeType="1"/>
          </p:cNvSpPr>
          <p:nvPr/>
        </p:nvSpPr>
        <p:spPr bwMode="auto">
          <a:xfrm>
            <a:off x="2667000" y="4876800"/>
            <a:ext cx="0" cy="9144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14" name="Line 30"/>
          <p:cNvSpPr>
            <a:spLocks noChangeShapeType="1"/>
          </p:cNvSpPr>
          <p:nvPr/>
        </p:nvSpPr>
        <p:spPr bwMode="auto">
          <a:xfrm flipH="1">
            <a:off x="838200" y="5334000"/>
            <a:ext cx="6096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15" name="Line 31"/>
          <p:cNvSpPr>
            <a:spLocks noChangeShapeType="1"/>
          </p:cNvSpPr>
          <p:nvPr/>
        </p:nvSpPr>
        <p:spPr bwMode="auto">
          <a:xfrm>
            <a:off x="2819400" y="5334000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16" name="Line 32"/>
          <p:cNvSpPr>
            <a:spLocks noChangeShapeType="1"/>
          </p:cNvSpPr>
          <p:nvPr/>
        </p:nvSpPr>
        <p:spPr bwMode="auto">
          <a:xfrm>
            <a:off x="2209800" y="6019800"/>
            <a:ext cx="0" cy="609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18" name="Line 34"/>
          <p:cNvSpPr>
            <a:spLocks noChangeShapeType="1"/>
          </p:cNvSpPr>
          <p:nvPr/>
        </p:nvSpPr>
        <p:spPr bwMode="auto">
          <a:xfrm flipV="1">
            <a:off x="2209800" y="3886200"/>
            <a:ext cx="0" cy="838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19" name="Oval 35"/>
          <p:cNvSpPr>
            <a:spLocks noChangeArrowheads="1"/>
          </p:cNvSpPr>
          <p:nvPr/>
        </p:nvSpPr>
        <p:spPr bwMode="auto">
          <a:xfrm>
            <a:off x="5410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20" name="Oval 36"/>
          <p:cNvSpPr>
            <a:spLocks noChangeArrowheads="1"/>
          </p:cNvSpPr>
          <p:nvPr/>
        </p:nvSpPr>
        <p:spPr bwMode="auto">
          <a:xfrm>
            <a:off x="54102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21" name="Oval 37"/>
          <p:cNvSpPr>
            <a:spLocks noChangeArrowheads="1"/>
          </p:cNvSpPr>
          <p:nvPr/>
        </p:nvSpPr>
        <p:spPr bwMode="auto">
          <a:xfrm>
            <a:off x="63246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22" name="Oval 38"/>
          <p:cNvSpPr>
            <a:spLocks noChangeArrowheads="1"/>
          </p:cNvSpPr>
          <p:nvPr/>
        </p:nvSpPr>
        <p:spPr bwMode="auto">
          <a:xfrm>
            <a:off x="63246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23" name="Oval 39"/>
          <p:cNvSpPr>
            <a:spLocks noChangeArrowheads="1"/>
          </p:cNvSpPr>
          <p:nvPr/>
        </p:nvSpPr>
        <p:spPr bwMode="auto">
          <a:xfrm>
            <a:off x="7239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24" name="Oval 40"/>
          <p:cNvSpPr>
            <a:spLocks noChangeArrowheads="1"/>
          </p:cNvSpPr>
          <p:nvPr/>
        </p:nvSpPr>
        <p:spPr bwMode="auto">
          <a:xfrm>
            <a:off x="72390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25" name="Oval 41"/>
          <p:cNvSpPr>
            <a:spLocks noChangeArrowheads="1"/>
          </p:cNvSpPr>
          <p:nvPr/>
        </p:nvSpPr>
        <p:spPr bwMode="auto">
          <a:xfrm>
            <a:off x="81534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26" name="Oval 42"/>
          <p:cNvSpPr>
            <a:spLocks noChangeArrowheads="1"/>
          </p:cNvSpPr>
          <p:nvPr/>
        </p:nvSpPr>
        <p:spPr bwMode="auto">
          <a:xfrm>
            <a:off x="81534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27" name="Line 43"/>
          <p:cNvSpPr>
            <a:spLocks noChangeShapeType="1"/>
          </p:cNvSpPr>
          <p:nvPr/>
        </p:nvSpPr>
        <p:spPr bwMode="auto">
          <a:xfrm>
            <a:off x="5486400" y="3733800"/>
            <a:ext cx="2743200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28" name="Line 44"/>
          <p:cNvSpPr>
            <a:spLocks noChangeShapeType="1"/>
          </p:cNvSpPr>
          <p:nvPr/>
        </p:nvSpPr>
        <p:spPr bwMode="auto">
          <a:xfrm>
            <a:off x="5486400" y="3733800"/>
            <a:ext cx="0" cy="274320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29" name="Line 45"/>
          <p:cNvSpPr>
            <a:spLocks noChangeShapeType="1"/>
          </p:cNvSpPr>
          <p:nvPr/>
        </p:nvSpPr>
        <p:spPr bwMode="auto">
          <a:xfrm>
            <a:off x="5486400" y="6477000"/>
            <a:ext cx="2743200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30" name="Line 46"/>
          <p:cNvSpPr>
            <a:spLocks noChangeShapeType="1"/>
          </p:cNvSpPr>
          <p:nvPr/>
        </p:nvSpPr>
        <p:spPr bwMode="auto">
          <a:xfrm>
            <a:off x="8229600" y="3733800"/>
            <a:ext cx="0" cy="274320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31" name="Line 47"/>
          <p:cNvSpPr>
            <a:spLocks noChangeShapeType="1"/>
          </p:cNvSpPr>
          <p:nvPr/>
        </p:nvSpPr>
        <p:spPr bwMode="auto">
          <a:xfrm>
            <a:off x="6400800" y="4648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32" name="Line 48"/>
          <p:cNvSpPr>
            <a:spLocks noChangeShapeType="1"/>
          </p:cNvSpPr>
          <p:nvPr/>
        </p:nvSpPr>
        <p:spPr bwMode="auto">
          <a:xfrm>
            <a:off x="64008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33" name="Line 49"/>
          <p:cNvSpPr>
            <a:spLocks noChangeShapeType="1"/>
          </p:cNvSpPr>
          <p:nvPr/>
        </p:nvSpPr>
        <p:spPr bwMode="auto">
          <a:xfrm>
            <a:off x="7315200" y="4648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34" name="Line 50"/>
          <p:cNvSpPr>
            <a:spLocks noChangeShapeType="1"/>
          </p:cNvSpPr>
          <p:nvPr/>
        </p:nvSpPr>
        <p:spPr bwMode="auto">
          <a:xfrm>
            <a:off x="6400800" y="556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35" name="Line 51"/>
          <p:cNvSpPr>
            <a:spLocks noChangeShapeType="1"/>
          </p:cNvSpPr>
          <p:nvPr/>
        </p:nvSpPr>
        <p:spPr bwMode="auto">
          <a:xfrm>
            <a:off x="5486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36" name="Line 52"/>
          <p:cNvSpPr>
            <a:spLocks noChangeShapeType="1"/>
          </p:cNvSpPr>
          <p:nvPr/>
        </p:nvSpPr>
        <p:spPr bwMode="auto">
          <a:xfrm flipH="1">
            <a:off x="5486400" y="5562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37" name="Line 53"/>
          <p:cNvSpPr>
            <a:spLocks noChangeShapeType="1"/>
          </p:cNvSpPr>
          <p:nvPr/>
        </p:nvSpPr>
        <p:spPr bwMode="auto">
          <a:xfrm flipV="1">
            <a:off x="73152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38" name="Line 54"/>
          <p:cNvSpPr>
            <a:spLocks noChangeShapeType="1"/>
          </p:cNvSpPr>
          <p:nvPr/>
        </p:nvSpPr>
        <p:spPr bwMode="auto">
          <a:xfrm>
            <a:off x="7315200" y="5562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39" name="Oval 55"/>
          <p:cNvSpPr>
            <a:spLocks noChangeArrowheads="1"/>
          </p:cNvSpPr>
          <p:nvPr/>
        </p:nvSpPr>
        <p:spPr bwMode="auto">
          <a:xfrm>
            <a:off x="5410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40" name="Oval 56"/>
          <p:cNvSpPr>
            <a:spLocks noChangeArrowheads="1"/>
          </p:cNvSpPr>
          <p:nvPr/>
        </p:nvSpPr>
        <p:spPr bwMode="auto">
          <a:xfrm>
            <a:off x="54102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41" name="Oval 57"/>
          <p:cNvSpPr>
            <a:spLocks noChangeArrowheads="1"/>
          </p:cNvSpPr>
          <p:nvPr/>
        </p:nvSpPr>
        <p:spPr bwMode="auto">
          <a:xfrm>
            <a:off x="63246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42" name="Oval 58"/>
          <p:cNvSpPr>
            <a:spLocks noChangeArrowheads="1"/>
          </p:cNvSpPr>
          <p:nvPr/>
        </p:nvSpPr>
        <p:spPr bwMode="auto">
          <a:xfrm>
            <a:off x="63246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43" name="Oval 59"/>
          <p:cNvSpPr>
            <a:spLocks noChangeArrowheads="1"/>
          </p:cNvSpPr>
          <p:nvPr/>
        </p:nvSpPr>
        <p:spPr bwMode="auto">
          <a:xfrm>
            <a:off x="7239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44" name="Oval 60"/>
          <p:cNvSpPr>
            <a:spLocks noChangeArrowheads="1"/>
          </p:cNvSpPr>
          <p:nvPr/>
        </p:nvSpPr>
        <p:spPr bwMode="auto">
          <a:xfrm>
            <a:off x="72390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45" name="Oval 61"/>
          <p:cNvSpPr>
            <a:spLocks noChangeArrowheads="1"/>
          </p:cNvSpPr>
          <p:nvPr/>
        </p:nvSpPr>
        <p:spPr bwMode="auto">
          <a:xfrm>
            <a:off x="81534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46" name="Oval 62"/>
          <p:cNvSpPr>
            <a:spLocks noChangeArrowheads="1"/>
          </p:cNvSpPr>
          <p:nvPr/>
        </p:nvSpPr>
        <p:spPr bwMode="auto">
          <a:xfrm>
            <a:off x="81534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47" name="AutoShape 63"/>
          <p:cNvSpPr>
            <a:spLocks noChangeArrowheads="1"/>
          </p:cNvSpPr>
          <p:nvPr/>
        </p:nvSpPr>
        <p:spPr bwMode="auto">
          <a:xfrm>
            <a:off x="4038600" y="4876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0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0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0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0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0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0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0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0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0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0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0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0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0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0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0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0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0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0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0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0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0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0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0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70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70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0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0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0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0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0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0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0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0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0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70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0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0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70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0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0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70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70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0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70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70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8" grpId="0"/>
      <p:bldP spid="707589" grpId="0" animBg="1"/>
      <p:bldP spid="707590" grpId="0" animBg="1"/>
      <p:bldP spid="707591" grpId="0" animBg="1"/>
      <p:bldP spid="707592" grpId="0" animBg="1"/>
      <p:bldP spid="707593" grpId="0" animBg="1"/>
      <p:bldP spid="707594" grpId="0" animBg="1"/>
      <p:bldP spid="707595" grpId="0" animBg="1"/>
      <p:bldP spid="707596" grpId="0" animBg="1"/>
      <p:bldP spid="707598" grpId="0" animBg="1"/>
      <p:bldP spid="707599" grpId="0" animBg="1"/>
      <p:bldP spid="707600" grpId="0" animBg="1"/>
      <p:bldP spid="707601" grpId="0" animBg="1"/>
      <p:bldP spid="707602" grpId="0" animBg="1"/>
      <p:bldP spid="707603" grpId="0" animBg="1"/>
      <p:bldP spid="707604" grpId="0" animBg="1"/>
      <p:bldP spid="707605" grpId="0" animBg="1"/>
      <p:bldP spid="707606" grpId="0" animBg="1"/>
      <p:bldP spid="707607" grpId="0" animBg="1"/>
      <p:bldP spid="707608" grpId="0" animBg="1"/>
      <p:bldP spid="707609" grpId="0" animBg="1"/>
      <p:bldP spid="707610" grpId="0" animBg="1"/>
      <p:bldP spid="707611" grpId="0" animBg="1"/>
      <p:bldP spid="707612" grpId="0" animBg="1"/>
      <p:bldP spid="707613" grpId="0" animBg="1"/>
      <p:bldP spid="707614" grpId="0" animBg="1"/>
      <p:bldP spid="707615" grpId="0" animBg="1"/>
      <p:bldP spid="707616" grpId="0" animBg="1"/>
      <p:bldP spid="707618" grpId="0" animBg="1"/>
      <p:bldP spid="707619" grpId="0" animBg="1"/>
      <p:bldP spid="707620" grpId="0" animBg="1"/>
      <p:bldP spid="707621" grpId="0" animBg="1"/>
      <p:bldP spid="707622" grpId="0" animBg="1"/>
      <p:bldP spid="707623" grpId="0" animBg="1"/>
      <p:bldP spid="707624" grpId="0" animBg="1"/>
      <p:bldP spid="707625" grpId="0" animBg="1"/>
      <p:bldP spid="707626" grpId="0" animBg="1"/>
      <p:bldP spid="707627" grpId="0" animBg="1"/>
      <p:bldP spid="707628" grpId="0" animBg="1"/>
      <p:bldP spid="707629" grpId="0" animBg="1"/>
      <p:bldP spid="707630" grpId="0" animBg="1"/>
      <p:bldP spid="707631" grpId="0" animBg="1"/>
      <p:bldP spid="707632" grpId="0" animBg="1"/>
      <p:bldP spid="707633" grpId="0" animBg="1"/>
      <p:bldP spid="707634" grpId="0" animBg="1"/>
      <p:bldP spid="707635" grpId="0" animBg="1"/>
      <p:bldP spid="707636" grpId="0" animBg="1"/>
      <p:bldP spid="707637" grpId="0" animBg="1"/>
      <p:bldP spid="707638" grpId="0" animBg="1"/>
      <p:bldP spid="707639" grpId="0" animBg="1"/>
      <p:bldP spid="707640" grpId="0" animBg="1"/>
      <p:bldP spid="707641" grpId="0" animBg="1"/>
      <p:bldP spid="707642" grpId="0" animBg="1"/>
      <p:bldP spid="707643" grpId="0" animBg="1"/>
      <p:bldP spid="707644" grpId="0" animBg="1"/>
      <p:bldP spid="707645" grpId="0" animBg="1"/>
      <p:bldP spid="707646" grpId="0" animBg="1"/>
      <p:bldP spid="7076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898" name="Group 2"/>
          <p:cNvGrpSpPr>
            <a:grpSpLocks/>
          </p:cNvGrpSpPr>
          <p:nvPr/>
        </p:nvGrpSpPr>
        <p:grpSpPr bwMode="auto">
          <a:xfrm>
            <a:off x="2133600" y="1981200"/>
            <a:ext cx="1752600" cy="1524000"/>
            <a:chOff x="1248" y="1152"/>
            <a:chExt cx="1104" cy="960"/>
          </a:xfrm>
        </p:grpSpPr>
        <p:sp>
          <p:nvSpPr>
            <p:cNvPr id="720899" name="Oval 3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0" name="Oval 4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1" name="Oval 5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2" name="Oval 6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3" name="Oval 7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0904" name="AutoShape 8"/>
            <p:cNvCxnSpPr>
              <a:cxnSpLocks noChangeShapeType="1"/>
              <a:stCxn id="720899" idx="6"/>
              <a:endCxn id="720903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05" name="AutoShape 9"/>
            <p:cNvCxnSpPr>
              <a:cxnSpLocks noChangeShapeType="1"/>
              <a:stCxn id="720902" idx="6"/>
              <a:endCxn id="720901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06" name="AutoShape 10"/>
            <p:cNvCxnSpPr>
              <a:cxnSpLocks noChangeShapeType="1"/>
              <a:stCxn id="720901" idx="4"/>
              <a:endCxn id="720903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07" name="AutoShape 11"/>
            <p:cNvCxnSpPr>
              <a:cxnSpLocks noChangeShapeType="1"/>
              <a:stCxn id="720902" idx="2"/>
              <a:endCxn id="720900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08" name="AutoShape 12"/>
            <p:cNvCxnSpPr>
              <a:cxnSpLocks noChangeShapeType="1"/>
              <a:stCxn id="720900" idx="4"/>
              <a:endCxn id="720899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09" name="AutoShape 13"/>
            <p:cNvCxnSpPr>
              <a:cxnSpLocks noChangeShapeType="1"/>
              <a:stCxn id="720902" idx="4"/>
              <a:endCxn id="720903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10" name="AutoShape 14"/>
            <p:cNvCxnSpPr>
              <a:cxnSpLocks noChangeShapeType="1"/>
              <a:stCxn id="720902" idx="4"/>
              <a:endCxn id="720899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11" name="AutoShape 15"/>
            <p:cNvCxnSpPr>
              <a:cxnSpLocks noChangeShapeType="1"/>
              <a:stCxn id="720900" idx="6"/>
              <a:endCxn id="720901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12" name="AutoShape 16"/>
            <p:cNvCxnSpPr>
              <a:cxnSpLocks noChangeShapeType="1"/>
              <a:stCxn id="720903" idx="1"/>
              <a:endCxn id="720900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13" name="AutoShape 17"/>
            <p:cNvCxnSpPr>
              <a:cxnSpLocks noChangeShapeType="1"/>
              <a:stCxn id="720899" idx="7"/>
              <a:endCxn id="720901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14" name="AutoShape 18"/>
            <p:cNvCxnSpPr>
              <a:cxnSpLocks noChangeShapeType="1"/>
              <a:stCxn id="720901" idx="6"/>
              <a:endCxn id="720901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0915" name="Group 19"/>
          <p:cNvGrpSpPr>
            <a:grpSpLocks/>
          </p:cNvGrpSpPr>
          <p:nvPr/>
        </p:nvGrpSpPr>
        <p:grpSpPr bwMode="auto">
          <a:xfrm>
            <a:off x="5486400" y="1981200"/>
            <a:ext cx="1752600" cy="1524000"/>
            <a:chOff x="3360" y="1680"/>
            <a:chExt cx="1104" cy="960"/>
          </a:xfrm>
        </p:grpSpPr>
        <p:sp>
          <p:nvSpPr>
            <p:cNvPr id="720916" name="Oval 20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17" name="Oval 21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18" name="Oval 22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19" name="Oval 23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20" name="Oval 24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0921" name="AutoShape 25"/>
            <p:cNvCxnSpPr>
              <a:cxnSpLocks noChangeShapeType="1"/>
              <a:stCxn id="720916" idx="6"/>
              <a:endCxn id="720920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2" name="AutoShape 26"/>
            <p:cNvCxnSpPr>
              <a:cxnSpLocks noChangeShapeType="1"/>
              <a:stCxn id="720919" idx="6"/>
              <a:endCxn id="720918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3" name="AutoShape 27"/>
            <p:cNvCxnSpPr>
              <a:cxnSpLocks noChangeShapeType="1"/>
              <a:stCxn id="720918" idx="4"/>
              <a:endCxn id="720920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4" name="AutoShape 28"/>
            <p:cNvCxnSpPr>
              <a:cxnSpLocks noChangeShapeType="1"/>
              <a:stCxn id="720919" idx="2"/>
              <a:endCxn id="720917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5" name="AutoShape 29"/>
            <p:cNvCxnSpPr>
              <a:cxnSpLocks noChangeShapeType="1"/>
              <a:stCxn id="720917" idx="4"/>
              <a:endCxn id="720916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6" name="AutoShape 30"/>
            <p:cNvCxnSpPr>
              <a:cxnSpLocks noChangeShapeType="1"/>
              <a:stCxn id="720919" idx="4"/>
              <a:endCxn id="720920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7" name="AutoShape 31"/>
            <p:cNvCxnSpPr>
              <a:cxnSpLocks noChangeShapeType="1"/>
              <a:stCxn id="720919" idx="4"/>
              <a:endCxn id="720916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8" name="AutoShape 32"/>
            <p:cNvCxnSpPr>
              <a:cxnSpLocks noChangeShapeType="1"/>
              <a:stCxn id="720917" idx="6"/>
              <a:endCxn id="720918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9" name="AutoShape 33"/>
            <p:cNvCxnSpPr>
              <a:cxnSpLocks noChangeShapeType="1"/>
              <a:stCxn id="720920" idx="1"/>
              <a:endCxn id="720917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30" name="AutoShape 34"/>
            <p:cNvCxnSpPr>
              <a:cxnSpLocks noChangeShapeType="1"/>
              <a:stCxn id="720916" idx="7"/>
              <a:endCxn id="720918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31" name="AutoShape 35"/>
            <p:cNvCxnSpPr>
              <a:cxnSpLocks noChangeShapeType="1"/>
              <a:stCxn id="720918" idx="6"/>
              <a:endCxn id="720918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720932" name="Object 36"/>
          <p:cNvGraphicFramePr>
            <a:graphicFrameLocks noChangeAspect="1"/>
          </p:cNvGraphicFramePr>
          <p:nvPr/>
        </p:nvGraphicFramePr>
        <p:xfrm>
          <a:off x="2803525" y="4038600"/>
          <a:ext cx="332105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36" name="Equation" r:id="rId3" imgW="622080" imgH="228600" progId="Equation.DSMT4">
                  <p:embed/>
                </p:oleObj>
              </mc:Choice>
              <mc:Fallback>
                <p:oleObj name="Equation" r:id="rId3" imgW="62208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4038600"/>
                        <a:ext cx="332105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33" name="Text Box 37"/>
          <p:cNvSpPr txBox="1">
            <a:spLocks noChangeArrowheads="1"/>
          </p:cNvSpPr>
          <p:nvPr/>
        </p:nvSpPr>
        <p:spPr bwMode="auto">
          <a:xfrm>
            <a:off x="3224213" y="457200"/>
            <a:ext cx="264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Complete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922" name="Group 2"/>
          <p:cNvGrpSpPr>
            <a:grpSpLocks/>
          </p:cNvGrpSpPr>
          <p:nvPr/>
        </p:nvGrpSpPr>
        <p:grpSpPr bwMode="auto">
          <a:xfrm>
            <a:off x="4267200" y="1600200"/>
            <a:ext cx="1752600" cy="1524000"/>
            <a:chOff x="3264" y="1632"/>
            <a:chExt cx="1104" cy="960"/>
          </a:xfrm>
        </p:grpSpPr>
        <p:sp>
          <p:nvSpPr>
            <p:cNvPr id="721923" name="Oval 3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24" name="Oval 4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25" name="Oval 5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26" name="Oval 6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27" name="Oval 7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1928" name="AutoShape 8"/>
            <p:cNvCxnSpPr>
              <a:cxnSpLocks noChangeShapeType="1"/>
              <a:stCxn id="721923" idx="6"/>
              <a:endCxn id="721927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29" name="AutoShape 9"/>
            <p:cNvCxnSpPr>
              <a:cxnSpLocks noChangeShapeType="1"/>
              <a:stCxn id="721926" idx="6"/>
              <a:endCxn id="721925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30" name="AutoShape 10"/>
            <p:cNvCxnSpPr>
              <a:cxnSpLocks noChangeShapeType="1"/>
              <a:stCxn id="721925" idx="4"/>
              <a:endCxn id="721927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31" name="AutoShape 11"/>
            <p:cNvCxnSpPr>
              <a:cxnSpLocks noChangeShapeType="1"/>
              <a:stCxn id="721926" idx="2"/>
              <a:endCxn id="721924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32" name="AutoShape 12"/>
            <p:cNvCxnSpPr>
              <a:cxnSpLocks noChangeShapeType="1"/>
              <a:stCxn id="721924" idx="4"/>
              <a:endCxn id="721923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1933" name="Oval 13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1934" name="AutoShape 14"/>
            <p:cNvCxnSpPr>
              <a:cxnSpLocks noChangeShapeType="1"/>
              <a:stCxn id="721926" idx="4"/>
              <a:endCxn id="721933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35" name="AutoShape 15"/>
            <p:cNvCxnSpPr>
              <a:cxnSpLocks noChangeShapeType="1"/>
              <a:stCxn id="721933" idx="6"/>
              <a:endCxn id="721925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36" name="AutoShape 16"/>
            <p:cNvCxnSpPr>
              <a:cxnSpLocks noChangeShapeType="1"/>
              <a:stCxn id="721933" idx="5"/>
              <a:endCxn id="721927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37" name="AutoShape 17"/>
            <p:cNvCxnSpPr>
              <a:cxnSpLocks noChangeShapeType="1"/>
              <a:stCxn id="721933" idx="3"/>
              <a:endCxn id="721923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38" name="AutoShape 18"/>
            <p:cNvCxnSpPr>
              <a:cxnSpLocks noChangeShapeType="1"/>
              <a:stCxn id="721933" idx="2"/>
              <a:endCxn id="721924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721939" name="Object 19"/>
          <p:cNvGraphicFramePr>
            <a:graphicFrameLocks noChangeAspect="1"/>
          </p:cNvGraphicFramePr>
          <p:nvPr/>
        </p:nvGraphicFramePr>
        <p:xfrm>
          <a:off x="4814888" y="4572000"/>
          <a:ext cx="395446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66" name="Equation" r:id="rId3" imgW="799920" imgH="228600" progId="Equation.DSMT4">
                  <p:embed/>
                </p:oleObj>
              </mc:Choice>
              <mc:Fallback>
                <p:oleObj name="Equation" r:id="rId3" imgW="79992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4572000"/>
                        <a:ext cx="3954462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40" name="Object 20"/>
          <p:cNvGraphicFramePr>
            <a:graphicFrameLocks noChangeAspect="1"/>
          </p:cNvGraphicFramePr>
          <p:nvPr/>
        </p:nvGraphicFramePr>
        <p:xfrm>
          <a:off x="515938" y="4572000"/>
          <a:ext cx="389096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67" name="Equation" r:id="rId5" imgW="787320" imgH="228600" progId="Equation.DSMT4">
                  <p:embed/>
                </p:oleObj>
              </mc:Choice>
              <mc:Fallback>
                <p:oleObj name="Equation" r:id="rId5" imgW="78732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4572000"/>
                        <a:ext cx="3890962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1941" name="Group 21"/>
          <p:cNvGrpSpPr>
            <a:grpSpLocks/>
          </p:cNvGrpSpPr>
          <p:nvPr/>
        </p:nvGrpSpPr>
        <p:grpSpPr bwMode="auto">
          <a:xfrm>
            <a:off x="1828800" y="1600200"/>
            <a:ext cx="1752600" cy="1524000"/>
            <a:chOff x="1152" y="1152"/>
            <a:chExt cx="1104" cy="960"/>
          </a:xfrm>
        </p:grpSpPr>
        <p:sp>
          <p:nvSpPr>
            <p:cNvPr id="721942" name="Oval 22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43" name="Oval 23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44" name="Oval 24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45" name="Oval 25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46" name="Oval 26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1947" name="AutoShape 27"/>
            <p:cNvCxnSpPr>
              <a:cxnSpLocks noChangeShapeType="1"/>
              <a:stCxn id="721942" idx="6"/>
              <a:endCxn id="721946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48" name="AutoShape 28"/>
            <p:cNvCxnSpPr>
              <a:cxnSpLocks noChangeShapeType="1"/>
              <a:stCxn id="721945" idx="6"/>
              <a:endCxn id="721944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49" name="AutoShape 29"/>
            <p:cNvCxnSpPr>
              <a:cxnSpLocks noChangeShapeType="1"/>
              <a:stCxn id="721944" idx="4"/>
              <a:endCxn id="721946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50" name="AutoShape 30"/>
            <p:cNvCxnSpPr>
              <a:cxnSpLocks noChangeShapeType="1"/>
              <a:stCxn id="721945" idx="2"/>
              <a:endCxn id="721943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51" name="AutoShape 31"/>
            <p:cNvCxnSpPr>
              <a:cxnSpLocks noChangeShapeType="1"/>
              <a:stCxn id="721943" idx="4"/>
              <a:endCxn id="721942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1952" name="Oval 32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1953" name="AutoShape 33"/>
            <p:cNvCxnSpPr>
              <a:cxnSpLocks noChangeShapeType="1"/>
              <a:stCxn id="721945" idx="4"/>
              <a:endCxn id="721952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54" name="AutoShape 34"/>
            <p:cNvCxnSpPr>
              <a:cxnSpLocks noChangeShapeType="1"/>
              <a:stCxn id="721952" idx="6"/>
              <a:endCxn id="721944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55" name="AutoShape 35"/>
            <p:cNvCxnSpPr>
              <a:cxnSpLocks noChangeShapeType="1"/>
              <a:stCxn id="721952" idx="5"/>
              <a:endCxn id="721946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56" name="AutoShape 36"/>
            <p:cNvCxnSpPr>
              <a:cxnSpLocks noChangeShapeType="1"/>
              <a:stCxn id="721952" idx="3"/>
              <a:endCxn id="721942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57" name="AutoShape 37"/>
            <p:cNvCxnSpPr>
              <a:cxnSpLocks noChangeShapeType="1"/>
              <a:stCxn id="721952" idx="2"/>
              <a:endCxn id="721943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721958" name="Object 38"/>
          <p:cNvGraphicFramePr>
            <a:graphicFrameLocks noChangeAspect="1"/>
          </p:cNvGraphicFramePr>
          <p:nvPr/>
        </p:nvGraphicFramePr>
        <p:xfrm>
          <a:off x="2227263" y="3276600"/>
          <a:ext cx="106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68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3276600"/>
                        <a:ext cx="1066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959" name="Text Box 39"/>
          <p:cNvSpPr txBox="1">
            <a:spLocks noChangeArrowheads="1"/>
          </p:cNvSpPr>
          <p:nvPr/>
        </p:nvSpPr>
        <p:spPr bwMode="auto">
          <a:xfrm>
            <a:off x="3932238" y="457200"/>
            <a:ext cx="124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Wheels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Text Box 3"/>
          <p:cNvSpPr txBox="1">
            <a:spLocks noChangeArrowheads="1"/>
          </p:cNvSpPr>
          <p:nvPr/>
        </p:nvSpPr>
        <p:spPr bwMode="auto">
          <a:xfrm>
            <a:off x="4075113" y="457200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Trees</a:t>
            </a:r>
          </a:p>
        </p:txBody>
      </p:sp>
      <p:sp>
        <p:nvSpPr>
          <p:cNvPr id="696375" name="Rectangle 55"/>
          <p:cNvSpPr>
            <a:spLocks noChangeArrowheads="1"/>
          </p:cNvSpPr>
          <p:nvPr/>
        </p:nvSpPr>
        <p:spPr bwMode="auto">
          <a:xfrm>
            <a:off x="2811463" y="3697288"/>
            <a:ext cx="3429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Pick any vertex as “root.”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if (unique) path from root is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even length: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odd length:</a:t>
            </a:r>
          </a:p>
        </p:txBody>
      </p:sp>
      <p:grpSp>
        <p:nvGrpSpPr>
          <p:cNvPr id="696376" name="Group 56"/>
          <p:cNvGrpSpPr>
            <a:grpSpLocks/>
          </p:cNvGrpSpPr>
          <p:nvPr/>
        </p:nvGrpSpPr>
        <p:grpSpPr bwMode="auto">
          <a:xfrm>
            <a:off x="4724400" y="1371600"/>
            <a:ext cx="1922463" cy="647700"/>
            <a:chOff x="2976" y="720"/>
            <a:chExt cx="1211" cy="408"/>
          </a:xfrm>
        </p:grpSpPr>
        <p:sp>
          <p:nvSpPr>
            <p:cNvPr id="696377" name="Text Box 57"/>
            <p:cNvSpPr txBox="1">
              <a:spLocks noChangeArrowheads="1"/>
            </p:cNvSpPr>
            <p:nvPr/>
          </p:nvSpPr>
          <p:spPr bwMode="auto">
            <a:xfrm>
              <a:off x="3782" y="794"/>
              <a:ext cx="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root</a:t>
              </a:r>
            </a:p>
          </p:txBody>
        </p:sp>
        <p:sp>
          <p:nvSpPr>
            <p:cNvPr id="696378" name="Freeform 58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ysDot"/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379" name="Group 59"/>
          <p:cNvGrpSpPr>
            <a:grpSpLocks/>
          </p:cNvGrpSpPr>
          <p:nvPr/>
        </p:nvGrpSpPr>
        <p:grpSpPr bwMode="auto">
          <a:xfrm>
            <a:off x="3581400" y="1524000"/>
            <a:ext cx="2286000" cy="1828800"/>
            <a:chOff x="2256" y="816"/>
            <a:chExt cx="1440" cy="1152"/>
          </a:xfrm>
        </p:grpSpPr>
        <p:grpSp>
          <p:nvGrpSpPr>
            <p:cNvPr id="696380" name="Group 60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696381" name="Oval 61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2" name="Oval 62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3" name="Oval 63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4" name="Oval 64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5" name="Oval 65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6" name="Oval 66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7" name="Oval 67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8" name="Oval 68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96389" name="AutoShape 69"/>
              <p:cNvCxnSpPr>
                <a:cxnSpLocks noChangeShapeType="1"/>
                <a:stCxn id="696381" idx="4"/>
                <a:endCxn id="696382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6390" name="AutoShape 70"/>
              <p:cNvCxnSpPr>
                <a:cxnSpLocks noChangeShapeType="1"/>
                <a:stCxn id="696381" idx="3"/>
                <a:endCxn id="696384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6391" name="AutoShape 71"/>
              <p:cNvCxnSpPr>
                <a:cxnSpLocks noChangeShapeType="1"/>
                <a:stCxn id="696381" idx="5"/>
                <a:endCxn id="696383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6392" name="AutoShape 72"/>
              <p:cNvCxnSpPr>
                <a:cxnSpLocks noChangeShapeType="1"/>
                <a:stCxn id="696382" idx="4"/>
                <a:endCxn id="696386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6393" name="AutoShape 73"/>
              <p:cNvCxnSpPr>
                <a:cxnSpLocks noChangeShapeType="1"/>
                <a:stCxn id="696382" idx="4"/>
                <a:endCxn id="696387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6394" name="AutoShape 74"/>
              <p:cNvCxnSpPr>
                <a:cxnSpLocks noChangeShapeType="1"/>
                <a:stCxn id="696384" idx="3"/>
                <a:endCxn id="696385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6395" name="AutoShape 75"/>
              <p:cNvCxnSpPr>
                <a:cxnSpLocks noChangeShapeType="1"/>
                <a:stCxn id="696383" idx="5"/>
                <a:endCxn id="696388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96396" name="Oval 76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7" name="Oval 77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8" name="Oval 78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9" name="Oval 79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0" name="Oval 80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1" name="Oval 81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2" name="Oval 82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3" name="Oval 83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6404" name="AutoShape 84"/>
            <p:cNvCxnSpPr>
              <a:cxnSpLocks noChangeShapeType="1"/>
              <a:stCxn id="696396" idx="4"/>
              <a:endCxn id="696397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05" name="AutoShape 85"/>
            <p:cNvCxnSpPr>
              <a:cxnSpLocks noChangeShapeType="1"/>
              <a:stCxn id="696396" idx="3"/>
              <a:endCxn id="696399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06" name="AutoShape 86"/>
            <p:cNvCxnSpPr>
              <a:cxnSpLocks noChangeShapeType="1"/>
              <a:stCxn id="696396" idx="5"/>
              <a:endCxn id="696398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07" name="AutoShape 87"/>
            <p:cNvCxnSpPr>
              <a:cxnSpLocks noChangeShapeType="1"/>
              <a:stCxn id="696397" idx="4"/>
              <a:endCxn id="696401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08" name="AutoShape 88"/>
            <p:cNvCxnSpPr>
              <a:cxnSpLocks noChangeShapeType="1"/>
              <a:stCxn id="696397" idx="4"/>
              <a:endCxn id="696402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09" name="AutoShape 89"/>
            <p:cNvCxnSpPr>
              <a:cxnSpLocks noChangeShapeType="1"/>
              <a:stCxn id="696399" idx="3"/>
              <a:endCxn id="696400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10" name="AutoShape 90"/>
            <p:cNvCxnSpPr>
              <a:cxnSpLocks noChangeShapeType="1"/>
              <a:stCxn id="696398" idx="5"/>
              <a:endCxn id="696403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6411" name="Oval 91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6412" name="AutoShape 92"/>
            <p:cNvCxnSpPr>
              <a:cxnSpLocks noChangeShapeType="1"/>
              <a:stCxn id="696403" idx="5"/>
              <a:endCxn id="696411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6413" name="Oval 93"/>
          <p:cNvSpPr>
            <a:spLocks noChangeArrowheads="1"/>
          </p:cNvSpPr>
          <p:nvPr/>
        </p:nvSpPr>
        <p:spPr bwMode="auto">
          <a:xfrm>
            <a:off x="4343400" y="1524000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4" name="Oval 94"/>
          <p:cNvSpPr>
            <a:spLocks noChangeArrowheads="1"/>
          </p:cNvSpPr>
          <p:nvPr/>
        </p:nvSpPr>
        <p:spPr bwMode="auto">
          <a:xfrm>
            <a:off x="4335463" y="4611688"/>
            <a:ext cx="304800" cy="304800"/>
          </a:xfrm>
          <a:prstGeom prst="ellipse">
            <a:avLst/>
          </a:prstGeom>
          <a:solidFill>
            <a:srgbClr val="A50021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5" name="Oval 95"/>
          <p:cNvSpPr>
            <a:spLocks noChangeArrowheads="1"/>
          </p:cNvSpPr>
          <p:nvPr/>
        </p:nvSpPr>
        <p:spPr bwMode="auto">
          <a:xfrm>
            <a:off x="4335463" y="5119688"/>
            <a:ext cx="304800" cy="3302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416" name="Group 96"/>
          <p:cNvGrpSpPr>
            <a:grpSpLocks/>
          </p:cNvGrpSpPr>
          <p:nvPr/>
        </p:nvGrpSpPr>
        <p:grpSpPr bwMode="auto">
          <a:xfrm>
            <a:off x="3810000" y="2057400"/>
            <a:ext cx="1371600" cy="228600"/>
            <a:chOff x="2400" y="1152"/>
            <a:chExt cx="864" cy="144"/>
          </a:xfrm>
        </p:grpSpPr>
        <p:sp>
          <p:nvSpPr>
            <p:cNvPr id="696417" name="Oval 97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18" name="Oval 98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19" name="Oval 99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420" name="Group 100"/>
          <p:cNvGrpSpPr>
            <a:grpSpLocks/>
          </p:cNvGrpSpPr>
          <p:nvPr/>
        </p:nvGrpSpPr>
        <p:grpSpPr bwMode="auto">
          <a:xfrm>
            <a:off x="3581400" y="2743200"/>
            <a:ext cx="1828800" cy="228600"/>
            <a:chOff x="2256" y="1584"/>
            <a:chExt cx="1152" cy="144"/>
          </a:xfrm>
        </p:grpSpPr>
        <p:sp>
          <p:nvSpPr>
            <p:cNvPr id="696421" name="Oval 101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22" name="Oval 102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23" name="Oval 103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24" name="Oval 104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425" name="Oval 105"/>
          <p:cNvSpPr>
            <a:spLocks noChangeArrowheads="1"/>
          </p:cNvSpPr>
          <p:nvPr/>
        </p:nvSpPr>
        <p:spPr bwMode="auto">
          <a:xfrm>
            <a:off x="5638800" y="31242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6" name="Text Box 106"/>
          <p:cNvSpPr txBox="1">
            <a:spLocks noChangeArrowheads="1"/>
          </p:cNvSpPr>
          <p:nvPr/>
        </p:nvSpPr>
        <p:spPr bwMode="auto">
          <a:xfrm>
            <a:off x="2309813" y="6024563"/>
            <a:ext cx="4471987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prove more formally using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9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3" grpId="0" animBg="1"/>
      <p:bldP spid="696414" grpId="0" animBg="1"/>
      <p:bldP spid="696415" grpId="0" animBg="1"/>
      <p:bldP spid="696425" grpId="0" animBg="1"/>
      <p:bldP spid="6964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320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2-Colourable Graphs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2444750" y="1371600"/>
            <a:ext cx="42703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When exactly is a graph 2-colourable?</a:t>
            </a:r>
          </a:p>
        </p:txBody>
      </p:sp>
      <p:sp>
        <p:nvSpPr>
          <p:cNvPr id="692228" name="Oval 4"/>
          <p:cNvSpPr>
            <a:spLocks noChangeArrowheads="1"/>
          </p:cNvSpPr>
          <p:nvPr/>
        </p:nvSpPr>
        <p:spPr bwMode="auto">
          <a:xfrm>
            <a:off x="12192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29" name="Oval 5"/>
          <p:cNvSpPr>
            <a:spLocks noChangeArrowheads="1"/>
          </p:cNvSpPr>
          <p:nvPr/>
        </p:nvSpPr>
        <p:spPr bwMode="auto">
          <a:xfrm>
            <a:off x="12192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0" name="Oval 6"/>
          <p:cNvSpPr>
            <a:spLocks noChangeArrowheads="1"/>
          </p:cNvSpPr>
          <p:nvPr/>
        </p:nvSpPr>
        <p:spPr bwMode="auto">
          <a:xfrm>
            <a:off x="2133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1" name="Oval 7"/>
          <p:cNvSpPr>
            <a:spLocks noChangeArrowheads="1"/>
          </p:cNvSpPr>
          <p:nvPr/>
        </p:nvSpPr>
        <p:spPr bwMode="auto">
          <a:xfrm>
            <a:off x="2133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2" name="Oval 8"/>
          <p:cNvSpPr>
            <a:spLocks noChangeArrowheads="1"/>
          </p:cNvSpPr>
          <p:nvPr/>
        </p:nvSpPr>
        <p:spPr bwMode="auto">
          <a:xfrm>
            <a:off x="30480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3" name="Oval 9"/>
          <p:cNvSpPr>
            <a:spLocks noChangeArrowheads="1"/>
          </p:cNvSpPr>
          <p:nvPr/>
        </p:nvSpPr>
        <p:spPr bwMode="auto">
          <a:xfrm>
            <a:off x="30480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4" name="Oval 10"/>
          <p:cNvSpPr>
            <a:spLocks noChangeArrowheads="1"/>
          </p:cNvSpPr>
          <p:nvPr/>
        </p:nvSpPr>
        <p:spPr bwMode="auto">
          <a:xfrm>
            <a:off x="39624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5" name="Oval 11"/>
          <p:cNvSpPr>
            <a:spLocks noChangeArrowheads="1"/>
          </p:cNvSpPr>
          <p:nvPr/>
        </p:nvSpPr>
        <p:spPr bwMode="auto">
          <a:xfrm>
            <a:off x="39624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6" name="Line 12"/>
          <p:cNvSpPr>
            <a:spLocks noChangeShapeType="1"/>
          </p:cNvSpPr>
          <p:nvPr/>
        </p:nvSpPr>
        <p:spPr bwMode="auto">
          <a:xfrm>
            <a:off x="1295400" y="2209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37" name="Line 13"/>
          <p:cNvSpPr>
            <a:spLocks noChangeShapeType="1"/>
          </p:cNvSpPr>
          <p:nvPr/>
        </p:nvSpPr>
        <p:spPr bwMode="auto">
          <a:xfrm>
            <a:off x="1295400" y="2209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38" name="Line 14"/>
          <p:cNvSpPr>
            <a:spLocks noChangeShapeType="1"/>
          </p:cNvSpPr>
          <p:nvPr/>
        </p:nvSpPr>
        <p:spPr bwMode="auto">
          <a:xfrm>
            <a:off x="1295400" y="4953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39" name="Line 15"/>
          <p:cNvSpPr>
            <a:spLocks noChangeShapeType="1"/>
          </p:cNvSpPr>
          <p:nvPr/>
        </p:nvSpPr>
        <p:spPr bwMode="auto">
          <a:xfrm>
            <a:off x="4038600" y="2209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0" name="Line 16"/>
          <p:cNvSpPr>
            <a:spLocks noChangeShapeType="1"/>
          </p:cNvSpPr>
          <p:nvPr/>
        </p:nvSpPr>
        <p:spPr bwMode="auto">
          <a:xfrm>
            <a:off x="2209800" y="312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1" name="Line 17"/>
          <p:cNvSpPr>
            <a:spLocks noChangeShapeType="1"/>
          </p:cNvSpPr>
          <p:nvPr/>
        </p:nvSpPr>
        <p:spPr bwMode="auto">
          <a:xfrm>
            <a:off x="2209800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2" name="Line 18"/>
          <p:cNvSpPr>
            <a:spLocks noChangeShapeType="1"/>
          </p:cNvSpPr>
          <p:nvPr/>
        </p:nvSpPr>
        <p:spPr bwMode="auto">
          <a:xfrm>
            <a:off x="3124200" y="312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3" name="Line 19"/>
          <p:cNvSpPr>
            <a:spLocks noChangeShapeType="1"/>
          </p:cNvSpPr>
          <p:nvPr/>
        </p:nvSpPr>
        <p:spPr bwMode="auto">
          <a:xfrm>
            <a:off x="2209800" y="4038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4" name="Line 20"/>
          <p:cNvSpPr>
            <a:spLocks noChangeShapeType="1"/>
          </p:cNvSpPr>
          <p:nvPr/>
        </p:nvSpPr>
        <p:spPr bwMode="auto">
          <a:xfrm>
            <a:off x="1295400" y="2209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5" name="Line 21"/>
          <p:cNvSpPr>
            <a:spLocks noChangeShapeType="1"/>
          </p:cNvSpPr>
          <p:nvPr/>
        </p:nvSpPr>
        <p:spPr bwMode="auto">
          <a:xfrm flipH="1">
            <a:off x="12954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6" name="Line 22"/>
          <p:cNvSpPr>
            <a:spLocks noChangeShapeType="1"/>
          </p:cNvSpPr>
          <p:nvPr/>
        </p:nvSpPr>
        <p:spPr bwMode="auto">
          <a:xfrm flipV="1">
            <a:off x="3124200" y="2209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7" name="Line 23"/>
          <p:cNvSpPr>
            <a:spLocks noChangeShapeType="1"/>
          </p:cNvSpPr>
          <p:nvPr/>
        </p:nvSpPr>
        <p:spPr bwMode="auto">
          <a:xfrm>
            <a:off x="31242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9" name="Text Box 25"/>
          <p:cNvSpPr txBox="1">
            <a:spLocks noChangeArrowheads="1"/>
          </p:cNvSpPr>
          <p:nvPr/>
        </p:nvSpPr>
        <p:spPr bwMode="auto">
          <a:xfrm>
            <a:off x="4953000" y="3505200"/>
            <a:ext cx="2347913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is 2-colourable.</a:t>
            </a:r>
          </a:p>
        </p:txBody>
      </p:sp>
      <p:sp>
        <p:nvSpPr>
          <p:cNvPr id="692250" name="Oval 26"/>
          <p:cNvSpPr>
            <a:spLocks noChangeArrowheads="1"/>
          </p:cNvSpPr>
          <p:nvPr/>
        </p:nvSpPr>
        <p:spPr bwMode="auto">
          <a:xfrm>
            <a:off x="1219200" y="2133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1" name="Oval 27"/>
          <p:cNvSpPr>
            <a:spLocks noChangeArrowheads="1"/>
          </p:cNvSpPr>
          <p:nvPr/>
        </p:nvSpPr>
        <p:spPr bwMode="auto">
          <a:xfrm>
            <a:off x="1219200" y="4876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2" name="Oval 28"/>
          <p:cNvSpPr>
            <a:spLocks noChangeArrowheads="1"/>
          </p:cNvSpPr>
          <p:nvPr/>
        </p:nvSpPr>
        <p:spPr bwMode="auto">
          <a:xfrm>
            <a:off x="2133600" y="39624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3" name="Oval 29"/>
          <p:cNvSpPr>
            <a:spLocks noChangeArrowheads="1"/>
          </p:cNvSpPr>
          <p:nvPr/>
        </p:nvSpPr>
        <p:spPr bwMode="auto">
          <a:xfrm>
            <a:off x="21336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4" name="Oval 30"/>
          <p:cNvSpPr>
            <a:spLocks noChangeArrowheads="1"/>
          </p:cNvSpPr>
          <p:nvPr/>
        </p:nvSpPr>
        <p:spPr bwMode="auto">
          <a:xfrm>
            <a:off x="3048000" y="3048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5" name="Oval 31"/>
          <p:cNvSpPr>
            <a:spLocks noChangeArrowheads="1"/>
          </p:cNvSpPr>
          <p:nvPr/>
        </p:nvSpPr>
        <p:spPr bwMode="auto">
          <a:xfrm>
            <a:off x="3048000" y="3962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6" name="Oval 32"/>
          <p:cNvSpPr>
            <a:spLocks noChangeArrowheads="1"/>
          </p:cNvSpPr>
          <p:nvPr/>
        </p:nvSpPr>
        <p:spPr bwMode="auto">
          <a:xfrm>
            <a:off x="3962400" y="48768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7" name="Oval 33"/>
          <p:cNvSpPr>
            <a:spLocks noChangeArrowheads="1"/>
          </p:cNvSpPr>
          <p:nvPr/>
        </p:nvSpPr>
        <p:spPr bwMode="auto">
          <a:xfrm>
            <a:off x="3962400" y="2133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8" name="Text Box 34"/>
          <p:cNvSpPr txBox="1">
            <a:spLocks noChangeArrowheads="1"/>
          </p:cNvSpPr>
          <p:nvPr/>
        </p:nvSpPr>
        <p:spPr bwMode="auto">
          <a:xfrm>
            <a:off x="2619375" y="5486400"/>
            <a:ext cx="38576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 colourable: tree, even cycle, etc.</a:t>
            </a:r>
          </a:p>
        </p:txBody>
      </p:sp>
      <p:sp>
        <p:nvSpPr>
          <p:cNvPr id="692259" name="Text Box 35"/>
          <p:cNvSpPr txBox="1">
            <a:spLocks noChangeArrowheads="1"/>
          </p:cNvSpPr>
          <p:nvPr/>
        </p:nvSpPr>
        <p:spPr bwMode="auto">
          <a:xfrm>
            <a:off x="2254250" y="6176963"/>
            <a:ext cx="460375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 2 colourable: triangle, odd cycle,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9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9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49" grpId="0" animBg="1"/>
      <p:bldP spid="692250" grpId="0" animBg="1"/>
      <p:bldP spid="692251" grpId="0" animBg="1"/>
      <p:bldP spid="692252" grpId="0" animBg="1"/>
      <p:bldP spid="692253" grpId="0" animBg="1"/>
      <p:bldP spid="692254" grpId="0" animBg="1"/>
      <p:bldP spid="692255" grpId="0" animBg="1"/>
      <p:bldP spid="692256" grpId="0" animBg="1"/>
      <p:bldP spid="692257" grpId="0" animBg="1"/>
      <p:bldP spid="692258" grpId="0" animBg="1"/>
      <p:bldP spid="69225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c:/latex-macros/course}&#10;\begin{document}&#10;$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8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5"/>
  <p:tag name="PICTUREFILESIZE" val="4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c:/latex-macros/course}&#10;\begin{document}&#10;$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8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5"/>
  <p:tag name="PICTUREFILESIZE" val="4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_1, \ldots, F_f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4"/>
  <p:tag name="PICTUREFILESIZE" val="30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2e = \sum_{i=1}^f F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6"/>
  <p:tag name="PICTUREFILESIZE" val="63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_1, \ldots, F_f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4"/>
  <p:tag name="PICTUREFILESIZE" val="306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2e = \sum_{i=1}^f F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6"/>
  <p:tag name="PICTUREFILESIZE" val="63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2e = \sum_{i=1}^f F_i \geq 3f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9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e \leq v + 2e/3 - 2~~~~~e/3 \leq v-2~~~~~e \leq 3v-6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1"/>
  <p:tag name="PICTUREFILESIZE" val="1564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9225</TotalTime>
  <Words>1740</Words>
  <Application>Microsoft Office PowerPoint</Application>
  <PresentationFormat>On-screen Show (4:3)</PresentationFormat>
  <Paragraphs>379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Comic Sans MS</vt:lpstr>
      <vt:lpstr>Euclid Symbol</vt:lpstr>
      <vt:lpstr>新細明體</vt:lpstr>
      <vt:lpstr>Symbol</vt:lpstr>
      <vt:lpstr>Default Design</vt:lpstr>
      <vt:lpstr>Equation</vt:lpstr>
      <vt:lpstr>Graph Colouring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DELL</cp:lastModifiedBy>
  <cp:revision>182</cp:revision>
  <dcterms:created xsi:type="dcterms:W3CDTF">2007-08-29T04:27:34Z</dcterms:created>
  <dcterms:modified xsi:type="dcterms:W3CDTF">2021-03-04T17:05:01Z</dcterms:modified>
</cp:coreProperties>
</file>