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4" r:id="rId2"/>
    <p:sldId id="271" r:id="rId3"/>
    <p:sldId id="272" r:id="rId4"/>
    <p:sldId id="273" r:id="rId5"/>
    <p:sldId id="274" r:id="rId6"/>
    <p:sldId id="275" r:id="rId7"/>
    <p:sldId id="280" r:id="rId8"/>
    <p:sldId id="281" r:id="rId9"/>
    <p:sldId id="282" r:id="rId10"/>
    <p:sldId id="283" r:id="rId11"/>
    <p:sldId id="285" r:id="rId12"/>
    <p:sldId id="287" r:id="rId13"/>
    <p:sldId id="288" r:id="rId14"/>
    <p:sldId id="286" r:id="rId15"/>
    <p:sldId id="289" r:id="rId16"/>
    <p:sldId id="290" r:id="rId17"/>
    <p:sldId id="291" r:id="rId18"/>
    <p:sldId id="292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E35B-8A54-4893-B17A-9DF59A1C060C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A27B-5766-4ABB-A7A4-7660B4C8C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E35B-8A54-4893-B17A-9DF59A1C060C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A27B-5766-4ABB-A7A4-7660B4C8C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E35B-8A54-4893-B17A-9DF59A1C060C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A27B-5766-4ABB-A7A4-7660B4C8C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E35B-8A54-4893-B17A-9DF59A1C060C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A27B-5766-4ABB-A7A4-7660B4C8C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E35B-8A54-4893-B17A-9DF59A1C060C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A27B-5766-4ABB-A7A4-7660B4C8C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E35B-8A54-4893-B17A-9DF59A1C060C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A27B-5766-4ABB-A7A4-7660B4C8C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E35B-8A54-4893-B17A-9DF59A1C060C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A27B-5766-4ABB-A7A4-7660B4C8C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E35B-8A54-4893-B17A-9DF59A1C060C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A27B-5766-4ABB-A7A4-7660B4C8C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E35B-8A54-4893-B17A-9DF59A1C060C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A27B-5766-4ABB-A7A4-7660B4C8C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E35B-8A54-4893-B17A-9DF59A1C060C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A27B-5766-4ABB-A7A4-7660B4C8C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E35B-8A54-4893-B17A-9DF59A1C060C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A27B-5766-4ABB-A7A4-7660B4C8C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E35B-8A54-4893-B17A-9DF59A1C060C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7A27B-5766-4ABB-A7A4-7660B4C8C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olved: Discrete Math: Show That : (p → ¬q) → (¬p → Q) ≡ P... | Chegg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731" y="195435"/>
            <a:ext cx="5421923" cy="624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76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60198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Exercise Problems:</a:t>
            </a:r>
          </a:p>
          <a:p>
            <a:pPr>
              <a:buNone/>
            </a:pPr>
            <a:r>
              <a:rPr lang="en-US" u="sng" dirty="0"/>
              <a:t>Determine the following arguments are valid or invalid</a:t>
            </a:r>
          </a:p>
          <a:p>
            <a:pPr>
              <a:buNone/>
            </a:pPr>
            <a:endParaRPr lang="en-US" u="sng" dirty="0"/>
          </a:p>
          <a:p>
            <a:pPr marL="514350" indent="-514350">
              <a:buAutoNum type="arabicPeriod"/>
            </a:pPr>
            <a:r>
              <a:rPr lang="en-US" dirty="0"/>
              <a:t>p → q		2. r → s		3. r → s</a:t>
            </a:r>
          </a:p>
          <a:p>
            <a:pPr marL="514350" indent="-514350">
              <a:buNone/>
            </a:pPr>
            <a:r>
              <a:rPr lang="en-US" dirty="0"/>
              <a:t>	q → r		     ~s			    p → q</a:t>
            </a:r>
          </a:p>
          <a:p>
            <a:pPr marL="514350" indent="-514350">
              <a:buNone/>
            </a:pPr>
            <a:r>
              <a:rPr lang="en-US" dirty="0"/>
              <a:t>	r → s		 −−−−−−		    r V p</a:t>
            </a:r>
          </a:p>
          <a:p>
            <a:pPr marL="514350" indent="-514350">
              <a:buNone/>
            </a:pPr>
            <a:r>
              <a:rPr lang="en-US" dirty="0"/>
              <a:t>    −−−−−−		     ~r			 −−−−−−</a:t>
            </a:r>
          </a:p>
          <a:p>
            <a:pPr marL="514350" indent="-514350">
              <a:buNone/>
            </a:pPr>
            <a:r>
              <a:rPr lang="en-US" dirty="0"/>
              <a:t>	p → s					    </a:t>
            </a:r>
            <a:r>
              <a:rPr lang="en-US" dirty="0" err="1"/>
              <a:t>s</a:t>
            </a:r>
            <a:r>
              <a:rPr lang="en-US" dirty="0"/>
              <a:t> V q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/>
              <a:t>Determine the following arguments are valid or invalid</a:t>
            </a:r>
          </a:p>
          <a:p>
            <a:pPr>
              <a:buNone/>
            </a:pPr>
            <a:endParaRPr lang="en-US" u="sng" dirty="0"/>
          </a:p>
          <a:p>
            <a:pPr marL="514350" indent="-514350">
              <a:buNone/>
            </a:pPr>
            <a:r>
              <a:rPr lang="en-US" dirty="0"/>
              <a:t>4. p → (r → s)	5. ~ r→(s → ~t)	   6.  p</a:t>
            </a:r>
          </a:p>
          <a:p>
            <a:pPr marL="514350" indent="-514350">
              <a:buNone/>
            </a:pPr>
            <a:r>
              <a:rPr lang="en-US" dirty="0"/>
              <a:t>    ~r → ~p		     ~r V w		        p → q</a:t>
            </a:r>
          </a:p>
          <a:p>
            <a:pPr marL="514350" indent="-514350">
              <a:buNone/>
            </a:pPr>
            <a:r>
              <a:rPr lang="en-US" dirty="0"/>
              <a:t>    p			     ~p → s		        q → r</a:t>
            </a:r>
          </a:p>
          <a:p>
            <a:pPr marL="514350" indent="-514350">
              <a:buNone/>
            </a:pPr>
            <a:r>
              <a:rPr lang="en-US" dirty="0"/>
              <a:t>    −−−−−−−		     ~w	                −−−−−−−</a:t>
            </a:r>
          </a:p>
          <a:p>
            <a:pPr marL="514350" indent="-514350">
              <a:buNone/>
            </a:pPr>
            <a:r>
              <a:rPr lang="en-US" dirty="0"/>
              <a:t>		s		   −−−−−−−			r</a:t>
            </a:r>
          </a:p>
          <a:p>
            <a:pPr marL="514350" indent="-514350">
              <a:buNone/>
            </a:pPr>
            <a:r>
              <a:rPr lang="en-US" dirty="0"/>
              <a:t>				      t → p</a:t>
            </a:r>
          </a:p>
          <a:p>
            <a:pPr marL="514350" indent="-514350"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6019800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Determine the following arguments are valid or invalid</a:t>
            </a:r>
          </a:p>
          <a:p>
            <a:pPr marL="514350" indent="-514350">
              <a:buNone/>
            </a:pPr>
            <a:r>
              <a:rPr lang="en-US" dirty="0"/>
              <a:t>7.   ~p 		        8.   (p Ʌ q) → ~t</a:t>
            </a:r>
          </a:p>
          <a:p>
            <a:pPr marL="514350" indent="-514350">
              <a:buNone/>
            </a:pPr>
            <a:r>
              <a:rPr lang="en-US" dirty="0"/>
              <a:t>      p → q		               w V r	</a:t>
            </a:r>
          </a:p>
          <a:p>
            <a:pPr marL="514350" indent="-514350">
              <a:buNone/>
            </a:pPr>
            <a:r>
              <a:rPr lang="en-US" dirty="0"/>
              <a:t>     q → r 		               w → p	</a:t>
            </a:r>
          </a:p>
          <a:p>
            <a:pPr marL="514350" indent="-514350">
              <a:buNone/>
            </a:pPr>
            <a:r>
              <a:rPr lang="en-US" dirty="0"/>
              <a:t>      −−−−−−−		      r → q		</a:t>
            </a:r>
          </a:p>
          <a:p>
            <a:pPr marL="514350" indent="-514350">
              <a:buNone/>
            </a:pPr>
            <a:r>
              <a:rPr lang="en-US" dirty="0"/>
              <a:t>	 ~r			     −−−−−−−−−−−−</a:t>
            </a:r>
          </a:p>
          <a:p>
            <a:pPr marL="514350" indent="-514350">
              <a:buNone/>
            </a:pPr>
            <a:r>
              <a:rPr lang="en-US" dirty="0"/>
              <a:t>				                  (w V r) → ~t</a:t>
            </a:r>
          </a:p>
          <a:p>
            <a:pPr marL="514350" indent="-514350">
              <a:buNone/>
            </a:pPr>
            <a:r>
              <a:rPr lang="en-US" dirty="0"/>
              <a:t>				</a:t>
            </a:r>
          </a:p>
          <a:p>
            <a:pPr marL="514350" indent="-514350"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6106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u="sng" dirty="0"/>
          </a:p>
          <a:p>
            <a:pPr>
              <a:buNone/>
            </a:pPr>
            <a:r>
              <a:rPr lang="en-US" u="sng" dirty="0"/>
              <a:t>Determine the following arguments are valid or invalid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9.</a:t>
            </a:r>
          </a:p>
          <a:p>
            <a:pPr>
              <a:buNone/>
            </a:pPr>
            <a:r>
              <a:rPr lang="en-US" dirty="0"/>
              <a:t> If Tallahassee is not in Florida, then golf balls are not sold in Chicago.</a:t>
            </a:r>
          </a:p>
          <a:p>
            <a:pPr>
              <a:buNone/>
            </a:pPr>
            <a:r>
              <a:rPr lang="en-US" dirty="0"/>
              <a:t>Golf balls are not sold in Chicago.</a:t>
            </a:r>
          </a:p>
          <a:p>
            <a:pPr>
              <a:buNone/>
            </a:pPr>
            <a:r>
              <a:rPr lang="en-US" dirty="0"/>
              <a:t>Hence, Tallahassee is in Florida.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10. </a:t>
            </a:r>
          </a:p>
          <a:p>
            <a:pPr>
              <a:lnSpc>
                <a:spcPct val="110000"/>
              </a:lnSpc>
              <a:buNone/>
            </a:pPr>
            <a:r>
              <a:rPr lang="en-US" dirty="0"/>
              <a:t>If a baby is hungry, then the baby cries. </a:t>
            </a:r>
          </a:p>
          <a:p>
            <a:pPr>
              <a:lnSpc>
                <a:spcPct val="110000"/>
              </a:lnSpc>
              <a:buNone/>
            </a:pPr>
            <a:r>
              <a:rPr lang="en-US" dirty="0"/>
              <a:t>If the baby is not mad, then he does not cry. </a:t>
            </a:r>
          </a:p>
          <a:p>
            <a:pPr>
              <a:lnSpc>
                <a:spcPct val="110000"/>
              </a:lnSpc>
              <a:buNone/>
            </a:pPr>
            <a:r>
              <a:rPr lang="en-US" dirty="0"/>
              <a:t>If a baby is mad, then he has a red face.</a:t>
            </a:r>
          </a:p>
          <a:p>
            <a:pPr>
              <a:lnSpc>
                <a:spcPct val="110000"/>
              </a:lnSpc>
              <a:buNone/>
            </a:pPr>
            <a:r>
              <a:rPr lang="en-US" dirty="0"/>
              <a:t>Therefore, if a baby is hungry, then he has a red face.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Determine the following arguments are valid or invalid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11.</a:t>
            </a:r>
          </a:p>
          <a:p>
            <a:pPr>
              <a:buNone/>
            </a:pPr>
            <a:r>
              <a:rPr lang="en-US" sz="2800" dirty="0"/>
              <a:t> If Nixon is not reelected, then Tulsa will lose it air base.</a:t>
            </a:r>
          </a:p>
          <a:p>
            <a:pPr>
              <a:buNone/>
            </a:pPr>
            <a:r>
              <a:rPr lang="en-US" sz="2800" dirty="0"/>
              <a:t>Nixon will be re-elected </a:t>
            </a:r>
            <a:r>
              <a:rPr lang="en-US" sz="2800" dirty="0" err="1"/>
              <a:t>iff</a:t>
            </a:r>
            <a:r>
              <a:rPr lang="en-US" sz="2800" dirty="0"/>
              <a:t> Tulsa will vote for him.</a:t>
            </a:r>
          </a:p>
          <a:p>
            <a:pPr>
              <a:buNone/>
            </a:pPr>
            <a:r>
              <a:rPr lang="en-US" sz="2800" dirty="0"/>
              <a:t>If Tulsa keeps its air base, Nixon will be re-elected.</a:t>
            </a:r>
          </a:p>
          <a:p>
            <a:pPr>
              <a:buNone/>
            </a:pPr>
            <a:r>
              <a:rPr lang="en-US" sz="2800" dirty="0"/>
              <a:t>Therefore, Nixon will be reelected</a:t>
            </a:r>
            <a:r>
              <a:rPr lang="en-US" dirty="0"/>
              <a:t>. 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Fill the blanks</a:t>
            </a:r>
          </a:p>
          <a:p>
            <a:pPr>
              <a:buNone/>
            </a:pPr>
            <a:r>
              <a:rPr lang="en-US" dirty="0"/>
              <a:t>12. </a:t>
            </a:r>
          </a:p>
          <a:p>
            <a:pPr>
              <a:buNone/>
            </a:pPr>
            <a:r>
              <a:rPr lang="en-US" dirty="0"/>
              <a:t>If today is Thursday, 10days from now will be Monday.</a:t>
            </a:r>
          </a:p>
          <a:p>
            <a:pPr>
              <a:buNone/>
            </a:pPr>
            <a:r>
              <a:rPr lang="en-US" dirty="0"/>
              <a:t>Today is Thursday.</a:t>
            </a:r>
          </a:p>
          <a:p>
            <a:pPr>
              <a:buNone/>
            </a:pPr>
            <a:r>
              <a:rPr lang="en-US" dirty="0"/>
              <a:t>Hence,________________</a:t>
            </a:r>
          </a:p>
          <a:p>
            <a:pPr>
              <a:buNone/>
            </a:pPr>
            <a:r>
              <a:rPr lang="en-US" dirty="0"/>
              <a:t>13. </a:t>
            </a:r>
          </a:p>
          <a:p>
            <a:pPr>
              <a:buNone/>
            </a:pPr>
            <a:r>
              <a:rPr lang="en-US" dirty="0"/>
              <a:t>If today is Sunday, then I will go to church.</a:t>
            </a:r>
          </a:p>
          <a:p>
            <a:pPr>
              <a:buNone/>
            </a:pPr>
            <a:r>
              <a:rPr lang="en-US" dirty="0"/>
              <a:t>______________________</a:t>
            </a:r>
          </a:p>
          <a:p>
            <a:pPr>
              <a:buNone/>
            </a:pPr>
            <a:r>
              <a:rPr lang="en-US" dirty="0"/>
              <a:t>Therefore, I will go to church.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82000" cy="6248400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Fill in the blanks for conformity with transitive rule.</a:t>
            </a:r>
          </a:p>
          <a:p>
            <a:pPr>
              <a:buNone/>
            </a:pPr>
            <a:endParaRPr lang="en-US" u="sng" dirty="0"/>
          </a:p>
          <a:p>
            <a:pPr>
              <a:buNone/>
            </a:pPr>
            <a:r>
              <a:rPr lang="en-US" dirty="0"/>
              <a:t>14. Triangle ABC is equilateral implies triangle ABC is equiangular.</a:t>
            </a:r>
          </a:p>
          <a:p>
            <a:pPr>
              <a:buNone/>
            </a:pPr>
            <a:r>
              <a:rPr lang="en-US" dirty="0"/>
              <a:t>	Triangle ABC is equiangular implies angle A=60.</a:t>
            </a:r>
          </a:p>
          <a:p>
            <a:pPr>
              <a:buNone/>
            </a:pPr>
            <a:r>
              <a:rPr lang="en-US" dirty="0"/>
              <a:t>	Hence, _______________________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6019800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Determine whether the argument is  valid or invalid</a:t>
            </a:r>
          </a:p>
          <a:p>
            <a:pPr>
              <a:buNone/>
            </a:pPr>
            <a:endParaRPr lang="en-US" u="sng" dirty="0"/>
          </a:p>
          <a:p>
            <a:pPr>
              <a:buNone/>
            </a:pPr>
            <a:r>
              <a:rPr lang="en-US" dirty="0"/>
              <a:t>15. If today is David’s Birthday, then today is January 24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Today is January 24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Hence, today is David’s Birthday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867400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Use a contradiction argument to verify the following valid inferences.</a:t>
            </a:r>
          </a:p>
          <a:p>
            <a:pPr>
              <a:buNone/>
            </a:pPr>
            <a:endParaRPr lang="en-US" u="sng" dirty="0"/>
          </a:p>
          <a:p>
            <a:pPr>
              <a:buNone/>
            </a:pPr>
            <a:r>
              <a:rPr lang="en-US" dirty="0"/>
              <a:t>16. q → t			17. ~p → (q →~w)</a:t>
            </a:r>
          </a:p>
          <a:p>
            <a:pPr>
              <a:buNone/>
            </a:pPr>
            <a:r>
              <a:rPr lang="en-US" dirty="0"/>
              <a:t>	   s → r			        ~s → q</a:t>
            </a:r>
          </a:p>
          <a:p>
            <a:pPr>
              <a:buNone/>
            </a:pPr>
            <a:r>
              <a:rPr lang="en-US" dirty="0"/>
              <a:t>	   q V s			        ~t</a:t>
            </a:r>
          </a:p>
          <a:p>
            <a:pPr>
              <a:buNone/>
            </a:pPr>
            <a:r>
              <a:rPr lang="en-US" dirty="0"/>
              <a:t>________			        ~p V t</a:t>
            </a:r>
          </a:p>
          <a:p>
            <a:pPr>
              <a:buNone/>
            </a:pPr>
            <a:r>
              <a:rPr lang="en-US" dirty="0"/>
              <a:t>       t V r			        _______</a:t>
            </a:r>
          </a:p>
          <a:p>
            <a:pPr>
              <a:buNone/>
            </a:pPr>
            <a:r>
              <a:rPr lang="en-US" dirty="0"/>
              <a:t>						w → s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Use </a:t>
            </a:r>
            <a:r>
              <a:rPr lang="en-US" u="sng" dirty="0" err="1"/>
              <a:t>contrapositive</a:t>
            </a:r>
            <a:r>
              <a:rPr lang="en-US" u="sng" dirty="0"/>
              <a:t> argument to verify the following valid inference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18.	w → (r →s)</a:t>
            </a:r>
          </a:p>
          <a:p>
            <a:pPr>
              <a:buNone/>
            </a:pPr>
            <a:r>
              <a:rPr lang="en-US" dirty="0"/>
              <a:t>     		____________</a:t>
            </a:r>
          </a:p>
          <a:p>
            <a:pPr>
              <a:buNone/>
            </a:pPr>
            <a:r>
              <a:rPr lang="en-US" dirty="0"/>
              <a:t>			(w Ʌ r) → 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8324088" cy="6477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u="sng" dirty="0"/>
              <a:t>Logical Inferences: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 set of premises accompanied by a suggested conclusion regardless of whether or not the conclusion is a logical consequence of the premises.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Hence it may be valid inference or faulty inference.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Inference is written as </a:t>
            </a:r>
          </a:p>
          <a:p>
            <a:pPr>
              <a:buNone/>
            </a:pPr>
            <a:r>
              <a:rPr lang="en-US" sz="2400" dirty="0"/>
              <a:t> (conjunction of premises)	 →	(conclusion)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				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/>
              <a:t>Inference is </a:t>
            </a:r>
            <a:r>
              <a:rPr lang="en-US" sz="2400" b="1" dirty="0"/>
              <a:t>valid</a:t>
            </a:r>
            <a:r>
              <a:rPr lang="en-US" sz="2400" dirty="0"/>
              <a:t> if the implication is </a:t>
            </a:r>
            <a:r>
              <a:rPr lang="en-US" sz="2400" b="1" dirty="0"/>
              <a:t>tautology</a:t>
            </a:r>
            <a:r>
              <a:rPr lang="en-US" sz="2400" dirty="0"/>
              <a:t> otherwise </a:t>
            </a:r>
            <a:r>
              <a:rPr lang="en-US" sz="2400" b="1" dirty="0"/>
              <a:t>invalid or faulty inference or fallacy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19400" y="3581400"/>
            <a:ext cx="1371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91000" y="3581400"/>
            <a:ext cx="14478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19400" y="45720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96000" y="44958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00" y="4191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Tautology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50292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 inference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4114800"/>
            <a:ext cx="21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a Tautology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9200" y="5105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invalid inference (faulty)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600"/>
            <a:ext cx="7943088" cy="662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Rules of Inference – valid</a:t>
            </a:r>
            <a:r>
              <a:rPr lang="en-US" sz="2400" b="1" dirty="0"/>
              <a:t>: </a:t>
            </a:r>
            <a:r>
              <a:rPr lang="en-US" sz="2400" dirty="0"/>
              <a:t>There are 4 fundamental rules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b="1" u="sng" dirty="0"/>
              <a:t>Fundamental rule 1</a:t>
            </a:r>
            <a:r>
              <a:rPr lang="en-US" sz="2200" b="1" dirty="0"/>
              <a:t>:  </a:t>
            </a:r>
            <a:r>
              <a:rPr lang="en-US" sz="2200" dirty="0"/>
              <a:t>If the statement in </a:t>
            </a:r>
            <a:r>
              <a:rPr lang="en-US" sz="2200" b="1" dirty="0"/>
              <a:t>P</a:t>
            </a:r>
            <a:r>
              <a:rPr lang="en-US" sz="2200" dirty="0"/>
              <a:t> is assumed as </a:t>
            </a:r>
            <a:r>
              <a:rPr lang="en-US" sz="2200" b="1" dirty="0"/>
              <a:t>True</a:t>
            </a:r>
            <a:r>
              <a:rPr lang="en-US" sz="2200" dirty="0"/>
              <a:t>, and the statement </a:t>
            </a:r>
            <a:r>
              <a:rPr lang="en-US" sz="2200" b="1" dirty="0"/>
              <a:t>P →Q </a:t>
            </a:r>
            <a:r>
              <a:rPr lang="en-US" sz="2200" dirty="0"/>
              <a:t>is accepted as </a:t>
            </a:r>
            <a:r>
              <a:rPr lang="en-US" sz="2200" b="1" dirty="0"/>
              <a:t>true</a:t>
            </a:r>
            <a:r>
              <a:rPr lang="en-US" sz="2200" dirty="0"/>
              <a:t>, then we must accept </a:t>
            </a:r>
            <a:r>
              <a:rPr lang="en-US" sz="2200" b="1" dirty="0"/>
              <a:t>Q</a:t>
            </a:r>
            <a:r>
              <a:rPr lang="en-US" sz="2200" dirty="0"/>
              <a:t> as </a:t>
            </a:r>
            <a:r>
              <a:rPr lang="en-US" sz="2200" b="1" dirty="0"/>
              <a:t>True. (Modus Ponens Rule)</a:t>
            </a:r>
          </a:p>
          <a:p>
            <a:pPr>
              <a:buNone/>
            </a:pPr>
            <a:r>
              <a:rPr lang="en-US" sz="2200" b="1" dirty="0"/>
              <a:t>	</a:t>
            </a:r>
            <a:r>
              <a:rPr lang="en-US" sz="2200" dirty="0"/>
              <a:t>Symbolically		P		</a:t>
            </a:r>
          </a:p>
          <a:p>
            <a:pPr>
              <a:buNone/>
            </a:pPr>
            <a:r>
              <a:rPr lang="en-US" sz="2200" dirty="0"/>
              <a:t>				P</a:t>
            </a:r>
            <a:r>
              <a:rPr lang="en-US" sz="2200" dirty="0">
                <a:latin typeface="Calibri"/>
              </a:rPr>
              <a:t> →Q</a:t>
            </a:r>
          </a:p>
          <a:p>
            <a:pPr>
              <a:buNone/>
            </a:pPr>
            <a:endParaRPr lang="en-US" sz="2200" dirty="0">
              <a:latin typeface="Calibri"/>
            </a:endParaRPr>
          </a:p>
          <a:p>
            <a:pPr>
              <a:buNone/>
            </a:pPr>
            <a:r>
              <a:rPr lang="en-US" sz="2200" dirty="0">
                <a:latin typeface="Calibri"/>
              </a:rPr>
              <a:t>			therefore  Q		</a:t>
            </a:r>
          </a:p>
          <a:p>
            <a:pPr>
              <a:buNone/>
            </a:pPr>
            <a:r>
              <a:rPr lang="en-US" sz="2200" b="1" u="sng" dirty="0"/>
              <a:t>Fundamental rule 2</a:t>
            </a:r>
            <a:r>
              <a:rPr lang="en-US" sz="2200" b="1" dirty="0"/>
              <a:t>: </a:t>
            </a:r>
            <a:r>
              <a:rPr lang="en-US" sz="2200" dirty="0">
                <a:latin typeface="+mj-lt"/>
              </a:rPr>
              <a:t>Whenever two implications </a:t>
            </a:r>
            <a:r>
              <a:rPr lang="en-US" sz="2200" b="1" dirty="0">
                <a:latin typeface="+mj-lt"/>
              </a:rPr>
              <a:t>P →Q</a:t>
            </a:r>
            <a:r>
              <a:rPr lang="en-US" sz="2200" dirty="0">
                <a:latin typeface="+mj-lt"/>
              </a:rPr>
              <a:t> and </a:t>
            </a:r>
          </a:p>
          <a:p>
            <a:pPr>
              <a:buNone/>
            </a:pPr>
            <a:r>
              <a:rPr lang="en-US" sz="2200" b="1" dirty="0">
                <a:latin typeface="+mj-lt"/>
              </a:rPr>
              <a:t>Q →R </a:t>
            </a:r>
            <a:r>
              <a:rPr lang="en-US" sz="2200" dirty="0">
                <a:latin typeface="+mj-lt"/>
              </a:rPr>
              <a:t>are accepted as true then we must accept the implication </a:t>
            </a:r>
          </a:p>
          <a:p>
            <a:pPr>
              <a:buNone/>
            </a:pPr>
            <a:r>
              <a:rPr lang="en-US" sz="2200" b="1" dirty="0">
                <a:latin typeface="+mj-lt"/>
              </a:rPr>
              <a:t>P →R </a:t>
            </a:r>
            <a:r>
              <a:rPr lang="en-US" sz="2200" dirty="0">
                <a:latin typeface="+mj-lt"/>
              </a:rPr>
              <a:t>as true	</a:t>
            </a:r>
            <a:r>
              <a:rPr lang="en-US" sz="2200" b="1" dirty="0">
                <a:latin typeface="+mj-lt"/>
              </a:rPr>
              <a:t>(Hypothetical Syllogism or Transitive Rule)</a:t>
            </a:r>
          </a:p>
          <a:p>
            <a:pPr>
              <a:buNone/>
            </a:pPr>
            <a:r>
              <a:rPr lang="en-US" sz="2200" dirty="0">
                <a:latin typeface="+mj-lt"/>
              </a:rPr>
              <a:t>Symbolically		P</a:t>
            </a:r>
            <a:r>
              <a:rPr lang="en-US" sz="2200" dirty="0">
                <a:latin typeface="Calibri"/>
              </a:rPr>
              <a:t> →Q</a:t>
            </a:r>
          </a:p>
          <a:p>
            <a:pPr>
              <a:buNone/>
            </a:pPr>
            <a:r>
              <a:rPr lang="en-US" sz="2200" dirty="0">
                <a:latin typeface="Calibri"/>
              </a:rPr>
              <a:t>				Q →R</a:t>
            </a:r>
          </a:p>
          <a:p>
            <a:pPr>
              <a:buNone/>
            </a:pPr>
            <a:r>
              <a:rPr lang="en-US" sz="2200" dirty="0">
                <a:latin typeface="Calibri"/>
              </a:rPr>
              <a:t>			</a:t>
            </a:r>
          </a:p>
          <a:p>
            <a:pPr>
              <a:buNone/>
            </a:pPr>
            <a:r>
              <a:rPr lang="en-US" sz="2200" dirty="0">
                <a:latin typeface="Calibri"/>
              </a:rPr>
              <a:t>			therefore P → R</a:t>
            </a:r>
            <a:endParaRPr lang="en-US" sz="2200" dirty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00400" y="3124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8800" y="2438400"/>
            <a:ext cx="224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 / premises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5257800" y="2209800"/>
            <a:ext cx="76200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342900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5334000" y="3429000"/>
            <a:ext cx="45719" cy="457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24200" y="59436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5791200" y="5029200"/>
            <a:ext cx="76200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5791200" y="6172200"/>
            <a:ext cx="45719" cy="457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19800" y="5257800"/>
            <a:ext cx="224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 / premises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0" y="609600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7866888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Fundamental rule 3</a:t>
            </a:r>
            <a:r>
              <a:rPr lang="en-US" sz="2400" b="1" dirty="0"/>
              <a:t>:	</a:t>
            </a:r>
            <a:r>
              <a:rPr lang="en-US" sz="2400" dirty="0" err="1"/>
              <a:t>DeMorgan’s</a:t>
            </a:r>
            <a:r>
              <a:rPr lang="en-US" sz="2400" dirty="0"/>
              <a:t> Law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		~( P V Q )	=	~P ^ ~Q</a:t>
            </a:r>
          </a:p>
          <a:p>
            <a:pPr>
              <a:buNone/>
            </a:pPr>
            <a:r>
              <a:rPr lang="en-US" sz="2400" dirty="0"/>
              <a:t>			~( P ^ Q )	=	~P V ~Q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u="sng" dirty="0"/>
              <a:t>Fundamental rule 4</a:t>
            </a:r>
            <a:r>
              <a:rPr lang="en-US" sz="2400" b="1" dirty="0"/>
              <a:t>:	</a:t>
            </a:r>
            <a:r>
              <a:rPr lang="en-US" sz="2400" dirty="0"/>
              <a:t>Law of Contra positive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		 P</a:t>
            </a:r>
            <a:r>
              <a:rPr lang="en-US" sz="2400" dirty="0">
                <a:latin typeface="Calibri"/>
              </a:rPr>
              <a:t> → Q		=	~ Q  → ~ P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839200" cy="647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8382000" cy="60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28888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Rules of Inference – Invalid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Logical inference is </a:t>
            </a:r>
            <a:r>
              <a:rPr lang="en-US" sz="2400" b="1" dirty="0"/>
              <a:t>invalid</a:t>
            </a:r>
            <a:r>
              <a:rPr lang="en-US" sz="2400" dirty="0"/>
              <a:t> if the implication is not a </a:t>
            </a:r>
            <a:r>
              <a:rPr lang="en-US" sz="2400" b="1" dirty="0"/>
              <a:t>tautology</a:t>
            </a:r>
            <a:r>
              <a:rPr lang="en-US" sz="2400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Also called as </a:t>
            </a:r>
            <a:r>
              <a:rPr lang="en-US" sz="2400" b="1" dirty="0"/>
              <a:t>faulty inference</a:t>
            </a:r>
            <a:r>
              <a:rPr lang="en-US" sz="2400" dirty="0"/>
              <a:t> or </a:t>
            </a:r>
            <a:r>
              <a:rPr lang="en-US" sz="2400" b="1" dirty="0"/>
              <a:t>fallacy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Inference is written as </a:t>
            </a:r>
          </a:p>
          <a:p>
            <a:pPr>
              <a:buNone/>
            </a:pPr>
            <a:r>
              <a:rPr lang="en-US" sz="2400" dirty="0"/>
              <a:t> (conjunction of premises)	 →	(conclusion)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				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457200" indent="-457200">
              <a:buNone/>
            </a:pP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09600" y="2971800"/>
            <a:ext cx="1371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81200" y="2971800"/>
            <a:ext cx="14478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400" y="39624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8000" y="39624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3581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Tautology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5720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 </a:t>
            </a:r>
          </a:p>
          <a:p>
            <a:r>
              <a:rPr lang="en-US" sz="2400" dirty="0"/>
              <a:t>inference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5000" y="3581400"/>
            <a:ext cx="21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a Tautology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0800" y="457200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Invalid</a:t>
            </a:r>
          </a:p>
          <a:p>
            <a:r>
              <a:rPr lang="en-US" sz="2400" dirty="0"/>
              <a:t>inference (faulty)</a:t>
            </a:r>
          </a:p>
        </p:txBody>
      </p:sp>
      <p:pic>
        <p:nvPicPr>
          <p:cNvPr id="12" name="Picture 11"/>
          <p:cNvPicPr/>
          <p:nvPr/>
        </p:nvPicPr>
        <p:blipFill>
          <a:blip r:embed="rId2" cstate="print"/>
          <a:srcRect l="32092" t="34138" r="52105" b="35000"/>
          <a:stretch>
            <a:fillRect/>
          </a:stretch>
        </p:blipFill>
        <p:spPr bwMode="auto">
          <a:xfrm>
            <a:off x="5334000" y="2819400"/>
            <a:ext cx="3810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82296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342900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Rule 1 (Fallacy 1)</a:t>
            </a:r>
            <a:endParaRPr lang="en-IN" sz="2200" b="1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60960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>
                <a:latin typeface="Gill Sans MT" pitchFamily="34" charset="0"/>
              </a:rPr>
              <a:t>The fallacy of denying the antecedent takes the form </a:t>
            </a:r>
          </a:p>
          <a:p>
            <a:pPr>
              <a:buNone/>
            </a:pPr>
            <a:r>
              <a:rPr lang="en-US" sz="2200" dirty="0">
                <a:latin typeface="Gill Sans MT" pitchFamily="34" charset="0"/>
              </a:rPr>
              <a:t>				P →Q</a:t>
            </a:r>
          </a:p>
          <a:p>
            <a:pPr>
              <a:buNone/>
            </a:pPr>
            <a:r>
              <a:rPr lang="en-US" sz="2200" dirty="0">
                <a:latin typeface="Gill Sans MT" pitchFamily="34" charset="0"/>
              </a:rPr>
              <a:t>				~P</a:t>
            </a:r>
          </a:p>
          <a:p>
            <a:pPr>
              <a:buNone/>
            </a:pPr>
            <a:r>
              <a:rPr lang="en-US" sz="2200" dirty="0">
                <a:latin typeface="Gill Sans MT" pitchFamily="34" charset="0"/>
              </a:rPr>
              <a:t>			therefore  ~Q	</a:t>
            </a:r>
          </a:p>
          <a:p>
            <a:pPr>
              <a:buNone/>
            </a:pPr>
            <a:endParaRPr lang="en-IN" sz="2200" dirty="0"/>
          </a:p>
        </p:txBody>
      </p:sp>
      <p:pic>
        <p:nvPicPr>
          <p:cNvPr id="4" name="Picture 7" descr="C:\$Recycle.Bin\S-1-5-21-214752355-3973027798-1205083997-1013\$R8CBJQ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343400"/>
            <a:ext cx="81534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3657600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Rule 3 (Fallacy 3)</a:t>
            </a:r>
            <a:endParaRPr lang="en-IN" sz="2200" b="1" u="sn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43200" y="2743200"/>
            <a:ext cx="152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914400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Rule 2 (Fallacy 2)</a:t>
            </a:r>
            <a:endParaRPr lang="en-IN" sz="2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490</Words>
  <Application>Microsoft Office PowerPoint</Application>
  <PresentationFormat>On-screen Show (4:3)</PresentationFormat>
  <Paragraphs>144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</dc:creator>
  <cp:lastModifiedBy>Sagar Gupta</cp:lastModifiedBy>
  <cp:revision>140</cp:revision>
  <dcterms:created xsi:type="dcterms:W3CDTF">2015-01-07T22:52:50Z</dcterms:created>
  <dcterms:modified xsi:type="dcterms:W3CDTF">2022-01-05T02:50:57Z</dcterms:modified>
</cp:coreProperties>
</file>