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0" r:id="rId38"/>
    <p:sldId id="291" r:id="rId39"/>
    <p:sldId id="293" r:id="rId40"/>
    <p:sldId id="295" r:id="rId41"/>
    <p:sldId id="296" r:id="rId4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944A-0385-4D43-8156-39B370329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39444-413D-4DCB-B83F-CB163D33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5B7F-7EC9-4FAE-B48C-56EEB727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8518-BCF9-41C4-B0FB-4E04985E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42C7-5DF4-4258-804D-82BC7C69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0ECD-7F77-4950-A95C-7AB26C5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78DC3-329C-4A9B-ACFB-34DB71758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A4CF-8FE1-4278-BA55-BFE25BF2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95A0-EA3B-4ABA-AAC6-CCA5DBF4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0F0F-F8E3-4048-BC27-F4F36DA6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894A5-C6E9-4AE2-A982-72BB3943A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85C5B-1D39-4116-9E8C-9A713356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ECFA-21E7-48DF-9724-808450C8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8F33-1AB0-48D1-B0B3-AFF6BC88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589-4D90-4AA8-81FD-1B7B5129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6351-C770-4B8A-9044-07629548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B1F1-60EF-426E-8089-86F93574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359B-D440-4730-B26C-C1F05AD4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C74FD-0AF0-4921-ABFE-E9BA311F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AA5C-1523-4920-94A2-3D6B95DE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3311-C463-4A5B-BC83-2AB95304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0998-9FF1-4E45-941C-B415F1F7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4482-6956-41ED-99B5-5C0E28E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AE26-9628-477B-BD69-145EBD79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BB9A-4373-484B-A41A-46BBEA58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0E2D-0737-4E53-91C9-A7259BE9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CD62-9133-4D74-B716-343DA858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8C5EF-810D-4A87-9198-0B0BC102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BE308-30C5-4BE9-86BA-38EF41A2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868E3-2706-47D2-BA16-9D0CD55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9B0F-DAB0-4C0A-9D14-2101130D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4F1B-C857-41BF-AAC5-1A74E94B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573E-2F19-4E7C-9932-6A16FF31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B6C77-D4C9-4902-AEF4-6C6AAAE8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A70B0-EA9F-42D8-BCB4-56E14DC87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0E50A-1A7F-44D3-A459-0C5AC5A73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37880-57D8-4397-A983-6D33A12C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54659-8E8D-426B-B400-D3BE66FB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0FBF9-452C-45A2-96E6-2245338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B7B-82B3-4597-9F1C-6E37FF84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A229-81DF-49FB-B587-2B6F7C57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8BE06-1B4A-4393-A1FB-CC58CA98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C70DB-F6F9-46CB-A0D5-5220E077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F355C-C078-4953-97F2-4EB528C8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7AAC2-6800-468C-A131-9E03504D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E2E6-6999-40F3-B119-E3900961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9BF0-5BD5-4D36-A529-758114D7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E80E-624E-4ECF-BBDF-FD47CA2B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F49E6-0B9A-42C9-B980-6963D0F1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A9AED-B4A0-4EEC-9CEE-A1B00A61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FCE0E-64A6-4B7C-99EE-1416B853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CB77-E314-43B5-98D5-47F21F6A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53A-771D-4854-B51B-AEBA23C0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AA702-018F-418C-9CC2-897B31430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2CED-5CC2-43A3-84B3-E6CD0121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CCAE-E7BC-4A26-A055-BA47539C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77A4D-2118-40F1-9E4B-8DA9A7A0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D8CB-7EA7-4413-A672-3B8C0908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DBB2B-FB77-4AD3-BE6E-44E53C0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6D6C-7C6B-4964-BE25-8E48B4D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68EE-9466-4241-A093-FABEA0256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A24C-79BD-4B33-9C89-D0E0D241AEEE}" type="datetimeFigureOut">
              <a:rPr lang="en-US" smtClean="0"/>
              <a:t>04/15/19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60DF-7285-4A0B-BFB8-6B67F0A4F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E9B4-ADAE-48FB-A9DB-28F7CE53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B58F-7DE3-4CFD-B093-B6D3BED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1C0F-C73E-4BA4-86D6-83DA88A7C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5602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 dirty="0"/>
              <a:t> 18 HW04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356FB-4CA7-4C7A-964F-BA424C972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Markowsky</a:t>
            </a:r>
          </a:p>
          <a:p>
            <a:r>
              <a:rPr lang="en-US" dirty="0"/>
              <a:t>Computer Science Department</a:t>
            </a:r>
          </a:p>
          <a:p>
            <a:r>
              <a:rPr lang="en-US" dirty="0"/>
              <a:t>Missouri University of Science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3405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69475"/>
              </p:ext>
            </p:extLst>
          </p:nvPr>
        </p:nvGraphicFramePr>
        <p:xfrm>
          <a:off x="2031999" y="1690688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5303521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Justify!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85262"/>
              </p:ext>
            </p:extLst>
          </p:nvPr>
        </p:nvGraphicFramePr>
        <p:xfrm>
          <a:off x="2031999" y="1690688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5303521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Justify!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4849"/>
              </p:ext>
            </p:extLst>
          </p:nvPr>
        </p:nvGraphicFramePr>
        <p:xfrm>
          <a:off x="2031999" y="1690688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5303521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Justify!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20598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4124212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can </a:t>
            </a:r>
            <a:r>
              <a:rPr lang="en-US" dirty="0" err="1"/>
              <a:t>ba</a:t>
            </a:r>
            <a:r>
              <a:rPr lang="en-US" dirty="0"/>
              <a:t> =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4BA8-8B39-48EC-83BE-8F090A3A27A7}"/>
              </a:ext>
            </a:extLst>
          </p:cNvPr>
          <p:cNvSpPr txBox="1"/>
          <p:nvPr/>
        </p:nvSpPr>
        <p:spPr>
          <a:xfrm>
            <a:off x="3580600" y="4493544"/>
            <a:ext cx="47260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at the a column – each element of G must appear exactly once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A4FF4-03BF-442E-9C6C-B07FF7A22E90}"/>
              </a:ext>
            </a:extLst>
          </p:cNvPr>
          <p:cNvSpPr txBox="1"/>
          <p:nvPr/>
        </p:nvSpPr>
        <p:spPr>
          <a:xfrm>
            <a:off x="3580600" y="5124537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</a:t>
            </a:r>
            <a:r>
              <a:rPr lang="en-US" dirty="0" err="1"/>
              <a:t>ba</a:t>
            </a:r>
            <a:r>
              <a:rPr lang="en-US" dirty="0"/>
              <a:t> = b? No, else a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EF876-2E53-4E32-9BFB-F7E5B38D2C4D}"/>
              </a:ext>
            </a:extLst>
          </p:cNvPr>
          <p:cNvSpPr txBox="1"/>
          <p:nvPr/>
        </p:nvSpPr>
        <p:spPr>
          <a:xfrm>
            <a:off x="3580600" y="5449775"/>
            <a:ext cx="472600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</a:t>
            </a:r>
            <a:r>
              <a:rPr lang="en-US" dirty="0" err="1"/>
              <a:t>ba</a:t>
            </a:r>
            <a:r>
              <a:rPr lang="en-US" dirty="0"/>
              <a:t> = ab? No, else G would be abelian since everything is made up of a's and b's, if </a:t>
            </a:r>
            <a:r>
              <a:rPr lang="en-US" dirty="0" err="1"/>
              <a:t>ba</a:t>
            </a:r>
            <a:r>
              <a:rPr lang="en-US" dirty="0"/>
              <a:t> = ab everything would commute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C3D1E-8AE6-4EAD-9D92-8897BD77CE51}"/>
              </a:ext>
            </a:extLst>
          </p:cNvPr>
          <p:cNvSpPr txBox="1"/>
          <p:nvPr/>
        </p:nvSpPr>
        <p:spPr>
          <a:xfrm>
            <a:off x="3580600" y="6373543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Thus, </a:t>
            </a:r>
            <a:r>
              <a:rPr lang="en-US" dirty="0" err="1"/>
              <a:t>ba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514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1615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4124212"/>
            <a:ext cx="47260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have the rule </a:t>
            </a:r>
            <a:r>
              <a:rPr lang="en-US" dirty="0" err="1"/>
              <a:t>ba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 and we can complete the table!</a:t>
            </a:r>
          </a:p>
        </p:txBody>
      </p:sp>
    </p:spTree>
    <p:extLst>
      <p:ext uri="{BB962C8B-B14F-4D97-AF65-F5344CB8AC3E}">
        <p14:creationId xmlns:p14="http://schemas.microsoft.com/office/powerpoint/2010/main" val="13657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33887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546002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776284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aba = a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b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445847" y="4696915"/>
            <a:ext cx="47260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have the rule </a:t>
            </a:r>
            <a:r>
              <a:rPr lang="en-US" dirty="0" err="1"/>
              <a:t>ba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 and we can complete the table!</a:t>
            </a:r>
          </a:p>
        </p:txBody>
      </p:sp>
    </p:spTree>
    <p:extLst>
      <p:ext uri="{BB962C8B-B14F-4D97-AF65-F5344CB8AC3E}">
        <p14:creationId xmlns:p14="http://schemas.microsoft.com/office/powerpoint/2010/main" val="8084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20342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= 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4124212"/>
            <a:ext cx="47260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have the rule </a:t>
            </a:r>
            <a:r>
              <a:rPr lang="en-US" dirty="0" err="1"/>
              <a:t>ba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 and we can complete the table!</a:t>
            </a:r>
          </a:p>
        </p:txBody>
      </p:sp>
    </p:spTree>
    <p:extLst>
      <p:ext uri="{BB962C8B-B14F-4D97-AF65-F5344CB8AC3E}">
        <p14:creationId xmlns:p14="http://schemas.microsoft.com/office/powerpoint/2010/main" val="410680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58696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= 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4124212"/>
            <a:ext cx="47260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have the rule </a:t>
            </a:r>
            <a:r>
              <a:rPr lang="en-US" dirty="0" err="1"/>
              <a:t>ba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 and we can complete the table!</a:t>
            </a:r>
          </a:p>
        </p:txBody>
      </p:sp>
    </p:spTree>
    <p:extLst>
      <p:ext uri="{BB962C8B-B14F-4D97-AF65-F5344CB8AC3E}">
        <p14:creationId xmlns:p14="http://schemas.microsoft.com/office/powerpoint/2010/main" val="33051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9314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= 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b</a:t>
                      </a:r>
                      <a:r>
                        <a:rPr lang="en-US" baseline="3000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4124212"/>
            <a:ext cx="47260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have the rule </a:t>
            </a:r>
            <a:r>
              <a:rPr lang="en-US" dirty="0" err="1"/>
              <a:t>ba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 and we can complete the table!</a:t>
            </a:r>
          </a:p>
        </p:txBody>
      </p:sp>
    </p:spTree>
    <p:extLst>
      <p:ext uri="{BB962C8B-B14F-4D97-AF65-F5344CB8AC3E}">
        <p14:creationId xmlns:p14="http://schemas.microsoft.com/office/powerpoint/2010/main" val="41214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7724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= 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b</a:t>
                      </a:r>
                      <a:r>
                        <a:rPr lang="en-US" baseline="3000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4124212"/>
            <a:ext cx="47260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have the rule </a:t>
            </a:r>
            <a:r>
              <a:rPr lang="en-US" dirty="0" err="1"/>
              <a:t>ba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 and we can complete the table!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DD9D3-17FB-410E-8619-E865874AD854}"/>
              </a:ext>
            </a:extLst>
          </p:cNvPr>
          <p:cNvSpPr txBox="1"/>
          <p:nvPr/>
        </p:nvSpPr>
        <p:spPr>
          <a:xfrm>
            <a:off x="3580600" y="4744802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Clearly, {b</a:t>
            </a:r>
            <a:r>
              <a:rPr lang="en-US" baseline="30000" dirty="0"/>
              <a:t>2</a:t>
            </a:r>
            <a:r>
              <a:rPr lang="en-US" dirty="0"/>
              <a:t>, ab</a:t>
            </a:r>
            <a:r>
              <a:rPr lang="en-US" baseline="30000" dirty="0"/>
              <a:t>2</a:t>
            </a:r>
            <a:r>
              <a:rPr lang="en-US" dirty="0"/>
              <a:t>, a</a:t>
            </a:r>
            <a:r>
              <a:rPr lang="en-US" baseline="30000" dirty="0"/>
              <a:t>2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} = { 1, a, a</a:t>
            </a:r>
            <a:r>
              <a:rPr lang="en-US" baseline="30000" dirty="0"/>
              <a:t>2</a:t>
            </a: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4F625-3CC7-497D-9F13-CEA4F03048D4}"/>
              </a:ext>
            </a:extLst>
          </p:cNvPr>
          <p:cNvSpPr txBox="1"/>
          <p:nvPr/>
        </p:nvSpPr>
        <p:spPr>
          <a:xfrm>
            <a:off x="3580600" y="5067967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what order? What is b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23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0C7-9FE8-4FC6-AA39-7FBAAA8E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FB7B-60DB-4337-9FE5-CDE92135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 2 is moving to 4/25.  Our review will take place on Tuesday 4/23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DAAE-C3FA-4145-A713-900F9546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23C5-89FF-4E03-8CE1-7DC56FE8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 must have order 2 or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want to prove that it has order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Proof by contradiction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Suppose b</a:t>
            </a:r>
            <a:r>
              <a:rPr lang="en-US" baseline="30000" dirty="0"/>
              <a:t>2</a:t>
            </a:r>
            <a:r>
              <a:rPr lang="en-US" dirty="0"/>
              <a:t> ≠ 1 and b</a:t>
            </a:r>
            <a:r>
              <a:rPr lang="en-US" baseline="30000" dirty="0"/>
              <a:t>3</a:t>
            </a:r>
            <a:r>
              <a:rPr lang="en-US" dirty="0"/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Note that in this case b</a:t>
            </a:r>
            <a:r>
              <a:rPr lang="en-US" baseline="30000" dirty="0"/>
              <a:t>4</a:t>
            </a:r>
            <a:r>
              <a:rPr lang="en-US" dirty="0"/>
              <a:t> =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 if b</a:t>
            </a:r>
            <a:r>
              <a:rPr lang="en-US" baseline="30000" dirty="0"/>
              <a:t>2</a:t>
            </a:r>
            <a:r>
              <a:rPr lang="en-US" dirty="0"/>
              <a:t> = a, then b = (b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= b</a:t>
            </a:r>
            <a:r>
              <a:rPr lang="en-US" baseline="30000" dirty="0"/>
              <a:t>4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 which is impossible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b</a:t>
            </a:r>
            <a:r>
              <a:rPr lang="en-US" baseline="30000" dirty="0"/>
              <a:t>2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, then b = a, which is impossible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Thus, b</a:t>
            </a:r>
            <a:r>
              <a:rPr lang="en-US" baseline="30000" dirty="0"/>
              <a:t>2</a:t>
            </a:r>
            <a:r>
              <a:rPr lang="en-US" dirty="0"/>
              <a:t> = 1 and b must have order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now see that there is only one Cayley, non-Abelian table of order 6</a:t>
            </a:r>
          </a:p>
        </p:txBody>
      </p:sp>
    </p:spTree>
    <p:extLst>
      <p:ext uri="{BB962C8B-B14F-4D97-AF65-F5344CB8AC3E}">
        <p14:creationId xmlns:p14="http://schemas.microsoft.com/office/powerpoint/2010/main" val="37492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61501"/>
              </p:ext>
            </p:extLst>
          </p:nvPr>
        </p:nvGraphicFramePr>
        <p:xfrm>
          <a:off x="2099375" y="105062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4124212"/>
            <a:ext cx="4726004" cy="258532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group is isomorphic to S</a:t>
            </a:r>
            <a:r>
              <a:rPr lang="en-US" baseline="-25000" dirty="0"/>
              <a:t>3</a:t>
            </a:r>
            <a:r>
              <a:rPr lang="en-US" dirty="0"/>
              <a:t> via any of the following 6 homomorphisms</a:t>
            </a:r>
          </a:p>
          <a:p>
            <a:pPr algn="ctr"/>
            <a:r>
              <a:rPr lang="en-US" dirty="0"/>
              <a:t>(123) → a (12) → b</a:t>
            </a:r>
          </a:p>
          <a:p>
            <a:pPr algn="ctr"/>
            <a:r>
              <a:rPr lang="en-US" dirty="0"/>
              <a:t>(123) → a (13) → b</a:t>
            </a:r>
          </a:p>
          <a:p>
            <a:pPr algn="ctr"/>
            <a:r>
              <a:rPr lang="en-US" dirty="0"/>
              <a:t>(123) → a (23) → 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(132) → a (12) → b</a:t>
            </a:r>
          </a:p>
          <a:p>
            <a:pPr algn="ctr"/>
            <a:r>
              <a:rPr lang="en-US" dirty="0"/>
              <a:t>(132) → a (13) → b</a:t>
            </a:r>
          </a:p>
          <a:p>
            <a:pPr algn="ctr"/>
            <a:r>
              <a:rPr lang="en-US" dirty="0"/>
              <a:t>(132) → a (23) → b</a:t>
            </a:r>
          </a:p>
        </p:txBody>
      </p:sp>
    </p:spTree>
    <p:extLst>
      <p:ext uri="{BB962C8B-B14F-4D97-AF65-F5344CB8AC3E}">
        <p14:creationId xmlns:p14="http://schemas.microsoft.com/office/powerpoint/2010/main" val="25671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7FE4-F7E4-4C06-BEE8-9D0F2B45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67FD-146F-48D5-BB5D-B793FEFD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were asked, which of the groups of orders 1..7 could be found in S</a:t>
            </a:r>
            <a:r>
              <a:rPr lang="en-US" baseline="-25000" dirty="0"/>
              <a:t>4</a:t>
            </a:r>
            <a:endParaRPr lang="en-US" dirty="0"/>
          </a:p>
          <a:p>
            <a:r>
              <a:rPr lang="en-US" dirty="0"/>
              <a:t>Altogether we found 9 groups – 7 cyclic groups, the 4-Group {1, a, b, c}, and S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Clearly, the cyclic groups of order 1, 2, 3, and 4 are subgroups of S</a:t>
            </a:r>
            <a:r>
              <a:rPr lang="en-US" baseline="-25000" dirty="0"/>
              <a:t>4</a:t>
            </a:r>
            <a:r>
              <a:rPr lang="en-US" dirty="0"/>
              <a:t>. Why?</a:t>
            </a:r>
          </a:p>
          <a:p>
            <a:r>
              <a:rPr lang="en-US" dirty="0"/>
              <a:t>The cyclic groups of orders 5 and 7 are not subgroups of S</a:t>
            </a:r>
            <a:r>
              <a:rPr lang="en-US" baseline="-25000" dirty="0"/>
              <a:t>4</a:t>
            </a:r>
            <a:r>
              <a:rPr lang="en-US" dirty="0"/>
              <a:t> since S</a:t>
            </a:r>
            <a:r>
              <a:rPr lang="en-US" baseline="-25000" dirty="0"/>
              <a:t>4</a:t>
            </a:r>
            <a:r>
              <a:rPr lang="en-US" dirty="0"/>
              <a:t> is of order 24 which is not divisible by 5 or 7</a:t>
            </a:r>
          </a:p>
          <a:p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 is a subgroup of S</a:t>
            </a:r>
            <a:r>
              <a:rPr lang="en-US" baseline="-25000" dirty="0"/>
              <a:t>4</a:t>
            </a:r>
            <a:r>
              <a:rPr lang="en-US" dirty="0"/>
              <a:t> </a:t>
            </a:r>
          </a:p>
          <a:p>
            <a:r>
              <a:rPr lang="en-US" dirty="0"/>
              <a:t>To sum up, we have the following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0C4-5D70-4EEE-96BE-5942E8B1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Problem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CD3398-6BB5-4CC8-A39F-ACBA54C28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22119"/>
              </p:ext>
            </p:extLst>
          </p:nvPr>
        </p:nvGraphicFramePr>
        <p:xfrm>
          <a:off x="1945373" y="1690688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76944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267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Included (Reason)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9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0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{ (1)(2)(3)(4)} = { 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{0,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{e,{(12)(3)(4)}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{0, 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{ e, {(123)(4)}, {(132)(4)}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8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{0, 1, 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{e, {(1234)}, {(13)(24)}, {(1432)}}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4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1, a, b, c} ab = c, ac = b, </a:t>
                      </a:r>
                      <a:r>
                        <a:rPr lang="en-US" dirty="0" err="1"/>
                        <a:t>bc</a:t>
                      </a:r>
                      <a:r>
                        <a:rPr lang="en-US" dirty="0"/>
                        <a:t> = a,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{ e, {(12)}, {(34)}, {(12)(34)}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{0, 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No, 5 does not divide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2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{0, 1, 2, 3, 4,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No, see next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just take all permutations that have the cycle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5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1, 2, 3, 4, 5, 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No, 7 does not divide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1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6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2539-4529-4060-AF52-0D6DFA39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Subgroup of S</a:t>
            </a:r>
            <a:r>
              <a:rPr lang="en-US" baseline="-25000" dirty="0"/>
              <a:t>4</a:t>
            </a:r>
            <a:r>
              <a:rPr lang="en-US" dirty="0"/>
              <a:t> Looks Like ℤ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A61E-963E-4E35-A535-607C2335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prove that no element of S</a:t>
            </a:r>
            <a:r>
              <a:rPr lang="en-US" baseline="-25000" dirty="0"/>
              <a:t>4</a:t>
            </a:r>
            <a:r>
              <a:rPr lang="en-US" dirty="0"/>
              <a:t> has order 6</a:t>
            </a:r>
          </a:p>
          <a:p>
            <a:r>
              <a:rPr lang="en-US" dirty="0"/>
              <a:t>Every element of S</a:t>
            </a:r>
            <a:r>
              <a:rPr lang="en-US" baseline="-25000" dirty="0"/>
              <a:t>4</a:t>
            </a:r>
            <a:r>
              <a:rPr lang="en-US" dirty="0"/>
              <a:t> has a representation by disjoint cycles</a:t>
            </a:r>
          </a:p>
          <a:p>
            <a:r>
              <a:rPr lang="en-US" dirty="0"/>
              <a:t>How can you make disjoint cycles with only four elements</a:t>
            </a:r>
          </a:p>
          <a:p>
            <a:r>
              <a:rPr lang="en-US" dirty="0"/>
              <a:t>You can either have one or two 2-cyles, one 3-cycle, or one 4-cycle</a:t>
            </a:r>
          </a:p>
          <a:p>
            <a:r>
              <a:rPr lang="en-US" dirty="0"/>
              <a:t>None of these elements have order 6</a:t>
            </a:r>
          </a:p>
          <a:p>
            <a:r>
              <a:rPr lang="en-US" dirty="0"/>
              <a:t>See table on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39517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E81F-BA3A-4A43-829A-7FF448BE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Elements of S</a:t>
            </a:r>
            <a:r>
              <a:rPr lang="en-US" baseline="-25000" dirty="0"/>
              <a:t>4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E6B47F-4716-40C6-840D-CC39DA00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38715"/>
              </p:ext>
            </p:extLst>
          </p:nvPr>
        </p:nvGraphicFramePr>
        <p:xfrm>
          <a:off x="1935747" y="1778445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453">
                  <a:extLst>
                    <a:ext uri="{9D8B030D-6E8A-4147-A177-3AD203B41FA5}">
                      <a16:colId xmlns:a16="http://schemas.microsoft.com/office/drawing/2014/main" val="2276040187"/>
                    </a:ext>
                  </a:extLst>
                </a:gridCol>
                <a:gridCol w="6285297">
                  <a:extLst>
                    <a:ext uri="{9D8B030D-6E8A-4147-A177-3AD203B41FA5}">
                      <a16:colId xmlns:a16="http://schemas.microsoft.com/office/drawing/2014/main" val="1990727135"/>
                    </a:ext>
                  </a:extLst>
                </a:gridCol>
                <a:gridCol w="1035249">
                  <a:extLst>
                    <a:ext uri="{9D8B030D-6E8A-4147-A177-3AD203B41FA5}">
                      <a16:colId xmlns:a16="http://schemas.microsoft.com/office/drawing/2014/main" val="1936656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1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{(12)} ,{(13)},{(14)},{(23)},{(24)},{(34)}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{(12)(34)} ,{(13)(24)},{(14)(23)}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{(123)},{(132)},{(124)},{(142)},{(134)},{(143)},{(234)},{(243)}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8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{(1234)}, {(1243)}, {(1324)}, {(1342)}, {(1423)}, {(1432)}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9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2BFA-4D55-4FCA-8400-6376B36E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03 Problem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5075-AA74-453A-9DFC-F1C0978F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 be a prime.</a:t>
            </a:r>
          </a:p>
          <a:p>
            <a:r>
              <a:rPr lang="en-US" dirty="0"/>
              <a:t>(a) Let r and s be quadratic residues mod p. Prove that </a:t>
            </a:r>
            <a:r>
              <a:rPr lang="en-US" dirty="0" err="1"/>
              <a:t>rs</a:t>
            </a:r>
            <a:r>
              <a:rPr lang="en-US" dirty="0"/>
              <a:t> is a quadratic residue of p.</a:t>
            </a:r>
          </a:p>
          <a:p>
            <a:r>
              <a:rPr lang="en-US" dirty="0"/>
              <a:t>(b) Let r be a quadratic residue mod p and </a:t>
            </a:r>
            <a:r>
              <a:rPr lang="en-US" dirty="0" err="1"/>
              <a:t>s</a:t>
            </a:r>
            <a:r>
              <a:rPr lang="en-US" dirty="0"/>
              <a:t> a quadratic non-residue mod p. Prove that </a:t>
            </a:r>
            <a:r>
              <a:rPr lang="en-US" dirty="0" err="1"/>
              <a:t>rs</a:t>
            </a:r>
            <a:r>
              <a:rPr lang="en-US" dirty="0"/>
              <a:t> is a quadratic non-residue of p.</a:t>
            </a:r>
          </a:p>
          <a:p>
            <a:r>
              <a:rPr lang="en-US" dirty="0"/>
              <a:t>(c) Let r and s be quadratic non-residues mod p. Prove that </a:t>
            </a:r>
            <a:r>
              <a:rPr lang="en-US" dirty="0" err="1"/>
              <a:t>rs</a:t>
            </a:r>
            <a:r>
              <a:rPr lang="en-US" dirty="0"/>
              <a:t> is a quadratic residue mod p.</a:t>
            </a:r>
          </a:p>
          <a:p>
            <a:r>
              <a:rPr lang="en-US" dirty="0"/>
              <a:t>Prove L(</a:t>
            </a:r>
            <a:r>
              <a:rPr lang="en-US" dirty="0" err="1"/>
              <a:t>rs,p</a:t>
            </a:r>
            <a:r>
              <a:rPr lang="en-US" dirty="0"/>
              <a:t>) = L(</a:t>
            </a:r>
            <a:r>
              <a:rPr lang="en-US" dirty="0" err="1"/>
              <a:t>r,p</a:t>
            </a:r>
            <a:r>
              <a:rPr lang="en-US" dirty="0"/>
              <a:t>)L(</a:t>
            </a:r>
            <a:r>
              <a:rPr lang="en-US" dirty="0" err="1"/>
              <a:t>s,p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0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3A8-620F-4FAE-882E-F0D2B06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03 Problem 6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291-05FD-4A33-80CF-C61FBED2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= x</a:t>
            </a:r>
            <a:r>
              <a:rPr lang="en-US" baseline="30000" dirty="0"/>
              <a:t>2</a:t>
            </a:r>
            <a:r>
              <a:rPr lang="en-US" dirty="0"/>
              <a:t> (mod p) and s = y</a:t>
            </a:r>
            <a:r>
              <a:rPr lang="en-US" baseline="30000" dirty="0"/>
              <a:t>2</a:t>
            </a:r>
            <a:r>
              <a:rPr lang="en-US" dirty="0"/>
              <a:t> (mod p) → </a:t>
            </a:r>
            <a:r>
              <a:rPr lang="en-US" dirty="0" err="1"/>
              <a:t>rs</a:t>
            </a:r>
            <a:r>
              <a:rPr lang="en-US" dirty="0"/>
              <a:t> = (</a:t>
            </a:r>
            <a:r>
              <a:rPr lang="en-US" dirty="0" err="1"/>
              <a:t>xy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(mod p) so </a:t>
            </a:r>
            <a:r>
              <a:rPr lang="en-US" dirty="0" err="1"/>
              <a:t>rs</a:t>
            </a:r>
            <a:r>
              <a:rPr lang="en-US" dirty="0"/>
              <a:t> is a quadratic residue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0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3A8-620F-4FAE-882E-F0D2B06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03 Problem 6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291-05FD-4A33-80CF-C61FBED2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r is a quadratic residue and s is a non-residue</a:t>
            </a:r>
          </a:p>
          <a:p>
            <a:r>
              <a:rPr lang="en-US" dirty="0"/>
              <a:t>We claim that </a:t>
            </a:r>
            <a:r>
              <a:rPr lang="en-US" dirty="0" err="1"/>
              <a:t>rs</a:t>
            </a:r>
            <a:r>
              <a:rPr lang="en-US" dirty="0"/>
              <a:t> is a non-residue</a:t>
            </a:r>
          </a:p>
          <a:p>
            <a:r>
              <a:rPr lang="en-US" dirty="0"/>
              <a:t>We will prove this by contradiction</a:t>
            </a:r>
          </a:p>
          <a:p>
            <a:r>
              <a:rPr lang="en-US" dirty="0"/>
              <a:t>Suppose </a:t>
            </a:r>
            <a:r>
              <a:rPr lang="en-US" dirty="0" err="1"/>
              <a:t>rs</a:t>
            </a:r>
            <a:r>
              <a:rPr lang="en-US" dirty="0"/>
              <a:t> is a quadratic residue, then </a:t>
            </a:r>
            <a:r>
              <a:rPr lang="en-US" dirty="0" err="1"/>
              <a:t>rs</a:t>
            </a:r>
            <a:r>
              <a:rPr lang="en-US" dirty="0"/>
              <a:t> = t = q</a:t>
            </a:r>
            <a:r>
              <a:rPr lang="en-US" baseline="30000" dirty="0"/>
              <a:t>2</a:t>
            </a:r>
            <a:r>
              <a:rPr lang="en-US" dirty="0"/>
              <a:t> (mod p)</a:t>
            </a:r>
          </a:p>
          <a:p>
            <a:r>
              <a:rPr lang="en-US" dirty="0"/>
              <a:t>This means that s = r</a:t>
            </a:r>
            <a:r>
              <a:rPr lang="en-US" baseline="30000" dirty="0"/>
              <a:t>-1</a:t>
            </a:r>
            <a:r>
              <a:rPr lang="en-US" dirty="0"/>
              <a:t>t where </a:t>
            </a:r>
            <a:r>
              <a:rPr lang="en-US" dirty="0" err="1"/>
              <a:t>t</a:t>
            </a:r>
            <a:r>
              <a:rPr lang="en-US" dirty="0"/>
              <a:t> is a quadratic residue</a:t>
            </a:r>
          </a:p>
          <a:p>
            <a:r>
              <a:rPr lang="en-US" dirty="0"/>
              <a:t>If r is a quadratic residue, then so is r</a:t>
            </a:r>
            <a:r>
              <a:rPr lang="en-US" baseline="30000" dirty="0"/>
              <a:t>-1</a:t>
            </a:r>
            <a:r>
              <a:rPr lang="en-US" dirty="0"/>
              <a:t>, since r = x</a:t>
            </a:r>
            <a:r>
              <a:rPr lang="en-US" baseline="30000" dirty="0"/>
              <a:t>2</a:t>
            </a:r>
            <a:r>
              <a:rPr lang="en-US" dirty="0"/>
              <a:t> → r</a:t>
            </a:r>
            <a:r>
              <a:rPr lang="en-US" baseline="30000" dirty="0"/>
              <a:t>-1</a:t>
            </a:r>
            <a:r>
              <a:rPr lang="en-US" dirty="0"/>
              <a:t> = (x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Thus, we would have s, a non-residue, equal to a product of residues, which must be a residue</a:t>
            </a:r>
          </a:p>
          <a:p>
            <a:r>
              <a:rPr lang="en-US" dirty="0"/>
              <a:t>This contradiction shows that </a:t>
            </a:r>
            <a:r>
              <a:rPr lang="en-US" dirty="0" err="1"/>
              <a:t>rs</a:t>
            </a:r>
            <a:r>
              <a:rPr lang="en-US" dirty="0"/>
              <a:t> is a non-residue!</a:t>
            </a:r>
          </a:p>
        </p:txBody>
      </p:sp>
    </p:spTree>
    <p:extLst>
      <p:ext uri="{BB962C8B-B14F-4D97-AF65-F5344CB8AC3E}">
        <p14:creationId xmlns:p14="http://schemas.microsoft.com/office/powerpoint/2010/main" val="4289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3A8-620F-4FAE-882E-F0D2B06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03 Problem 6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291-05FD-4A33-80CF-C61FBED2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G = (</a:t>
            </a:r>
            <a:r>
              <a:rPr lang="en-US" dirty="0" err="1"/>
              <a:t>ℤ</a:t>
            </a:r>
            <a:r>
              <a:rPr lang="en-US" baseline="-25000" dirty="0" err="1"/>
              <a:t>p</a:t>
            </a:r>
            <a:r>
              <a:rPr lang="en-US" baseline="30000" dirty="0"/>
              <a:t>*</a:t>
            </a:r>
            <a:r>
              <a:rPr lang="en-US" dirty="0"/>
              <a:t>,×) has p-1 elements</a:t>
            </a:r>
          </a:p>
          <a:p>
            <a:r>
              <a:rPr lang="en-US" dirty="0"/>
              <a:t>For p, a prime ≥ 3, p-1 is an even number</a:t>
            </a:r>
          </a:p>
          <a:p>
            <a:r>
              <a:rPr lang="en-US" dirty="0"/>
              <a:t>We have shown that G consists of (p-1)/2 residues and (p-1)/2 non-residues</a:t>
            </a:r>
          </a:p>
          <a:p>
            <a:r>
              <a:rPr lang="en-US" dirty="0"/>
              <a:t>Pick an element g </a:t>
            </a:r>
            <a:r>
              <a:rPr lang="el-GR" dirty="0"/>
              <a:t>ϵ</a:t>
            </a:r>
            <a:r>
              <a:rPr lang="en-US" dirty="0"/>
              <a:t> G, how many solutions are there of </a:t>
            </a:r>
            <a:r>
              <a:rPr lang="en-US" dirty="0" err="1"/>
              <a:t>xy</a:t>
            </a:r>
            <a:r>
              <a:rPr lang="en-US" dirty="0"/>
              <a:t> = g for x, y </a:t>
            </a:r>
            <a:r>
              <a:rPr lang="el-GR" dirty="0"/>
              <a:t>ϵ</a:t>
            </a:r>
            <a:r>
              <a:rPr lang="en-US" dirty="0"/>
              <a:t> G?</a:t>
            </a:r>
          </a:p>
          <a:p>
            <a:r>
              <a:rPr lang="en-US" dirty="0"/>
              <a:t>The answer is ∃ exactly |G| = p-1 solutions of </a:t>
            </a:r>
            <a:r>
              <a:rPr lang="en-US" dirty="0" err="1"/>
              <a:t>xy</a:t>
            </a:r>
            <a:r>
              <a:rPr lang="en-US" dirty="0"/>
              <a:t> = g ∀ g </a:t>
            </a:r>
            <a:r>
              <a:rPr lang="el-GR" dirty="0"/>
              <a:t>ϵ</a:t>
            </a:r>
            <a:r>
              <a:rPr lang="en-US" dirty="0"/>
              <a:t> G</a:t>
            </a:r>
          </a:p>
          <a:p>
            <a:r>
              <a:rPr lang="en-US" dirty="0"/>
              <a:t>To see this note that ∀ x, g </a:t>
            </a:r>
            <a:r>
              <a:rPr lang="el-GR" dirty="0"/>
              <a:t>ϵ</a:t>
            </a:r>
            <a:r>
              <a:rPr lang="en-US" dirty="0"/>
              <a:t> G, the equation </a:t>
            </a:r>
            <a:r>
              <a:rPr lang="en-US" dirty="0" err="1"/>
              <a:t>xy</a:t>
            </a:r>
            <a:r>
              <a:rPr lang="en-US" dirty="0"/>
              <a:t> = g has the unique solution y = x</a:t>
            </a:r>
            <a:r>
              <a:rPr lang="en-US" baseline="30000" dirty="0"/>
              <a:t>-1</a:t>
            </a: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6747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BED7-E562-4E76-B991-94683B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of Order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7EEA-3375-4B8E-B6D9-51CB6D2E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to give you a complete, clean version of the argument that there are only two groups of order 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know that there is always an abelian group of order k for each k, since you just pick (</a:t>
            </a:r>
            <a:r>
              <a:rPr lang="en-US" dirty="0" err="1"/>
              <a:t>ℤ</a:t>
            </a:r>
            <a:r>
              <a:rPr lang="en-US" baseline="-25000" dirty="0" err="1"/>
              <a:t>k</a:t>
            </a:r>
            <a:r>
              <a:rPr lang="en-US" dirty="0"/>
              <a:t>,+)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know that for order 6 we have the non-abelian group S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question we want to answer is, are there any other groups of order 6 besides these two?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will break our search into 2 questions: asking for all abelian groups of order 6, and then asking for all non-abelian groups of order 6</a:t>
            </a:r>
          </a:p>
        </p:txBody>
      </p:sp>
    </p:spTree>
    <p:extLst>
      <p:ext uri="{BB962C8B-B14F-4D97-AF65-F5344CB8AC3E}">
        <p14:creationId xmlns:p14="http://schemas.microsoft.com/office/powerpoint/2010/main" val="15648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3A8-620F-4FAE-882E-F0D2B06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03 Problem 6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291-05FD-4A33-80CF-C61FBED2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 W = G × G, i.e., W is the set of ordered pairs (</a:t>
            </a:r>
            <a:r>
              <a:rPr lang="en-US" dirty="0" err="1"/>
              <a:t>x,y</a:t>
            </a:r>
            <a:r>
              <a:rPr lang="en-US" dirty="0"/>
              <a:t>) such that x, y </a:t>
            </a:r>
            <a:r>
              <a:rPr lang="el-GR" dirty="0"/>
              <a:t>ϵ</a:t>
            </a:r>
            <a:r>
              <a:rPr lang="en-US" dirty="0"/>
              <a:t> G</a:t>
            </a:r>
          </a:p>
          <a:p>
            <a:r>
              <a:rPr lang="en-US" dirty="0"/>
              <a:t>Consider the function f: W → G given by f(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xy</a:t>
            </a:r>
            <a:endParaRPr lang="en-US" dirty="0"/>
          </a:p>
          <a:p>
            <a:r>
              <a:rPr lang="en-US" dirty="0"/>
              <a:t>Note that we said ∀ g </a:t>
            </a:r>
            <a:r>
              <a:rPr lang="el-GR" dirty="0"/>
              <a:t>ϵ</a:t>
            </a:r>
            <a:r>
              <a:rPr lang="en-US" dirty="0"/>
              <a:t> G, |f</a:t>
            </a:r>
            <a:r>
              <a:rPr lang="en-US" baseline="30000" dirty="0"/>
              <a:t>-1</a:t>
            </a:r>
            <a:r>
              <a:rPr lang="en-US" dirty="0"/>
              <a:t>(g)| = |G| = p-1</a:t>
            </a:r>
          </a:p>
          <a:p>
            <a:r>
              <a:rPr lang="en-US" dirty="0"/>
              <a:t>Write G = R ∪ N where R are the residues and N the non-residues</a:t>
            </a:r>
          </a:p>
          <a:p>
            <a:r>
              <a:rPr lang="en-US" dirty="0"/>
              <a:t>G × G = R×R ∪ R×N ∪ N×R ∪ N×N</a:t>
            </a:r>
          </a:p>
          <a:p>
            <a:r>
              <a:rPr lang="en-US" dirty="0"/>
              <a:t>Each residue comes from (p-1) products, so the total number of products from W that map to residues must be |R|(p-1) = (p-1)</a:t>
            </a:r>
            <a:r>
              <a:rPr lang="en-US" baseline="30000" dirty="0"/>
              <a:t>2</a:t>
            </a:r>
            <a:r>
              <a:rPr lang="en-US" dirty="0"/>
              <a:t>/2 and the number of products from W that map to residues must be |N|(p-1) = (p-1)</a:t>
            </a:r>
            <a:r>
              <a:rPr lang="en-US" baseline="30000" dirty="0"/>
              <a:t>2</a:t>
            </a:r>
            <a:r>
              <a:rPr lang="en-US" dirty="0"/>
              <a:t>/2 </a:t>
            </a:r>
          </a:p>
          <a:p>
            <a:r>
              <a:rPr lang="en-US" dirty="0"/>
              <a:t>We know that R×N and N×R map to N which gives us 2(p-1)</a:t>
            </a:r>
            <a:r>
              <a:rPr lang="en-US" baseline="30000" dirty="0"/>
              <a:t>2</a:t>
            </a:r>
            <a:r>
              <a:rPr lang="en-US" dirty="0"/>
              <a:t>/4 = (p-1)</a:t>
            </a:r>
            <a:r>
              <a:rPr lang="en-US" baseline="30000" dirty="0"/>
              <a:t>2</a:t>
            </a:r>
            <a:r>
              <a:rPr lang="en-US" dirty="0"/>
              <a:t>/2, so the remaining pairs, R×R and N×N must map to R</a:t>
            </a:r>
          </a:p>
          <a:p>
            <a:r>
              <a:rPr lang="en-US" dirty="0"/>
              <a:t>Thus the product of two non-residues must be a non-residue</a:t>
            </a:r>
          </a:p>
        </p:txBody>
      </p:sp>
    </p:spTree>
    <p:extLst>
      <p:ext uri="{BB962C8B-B14F-4D97-AF65-F5344CB8AC3E}">
        <p14:creationId xmlns:p14="http://schemas.microsoft.com/office/powerpoint/2010/main" val="41205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3A8-620F-4FAE-882E-F0D2B06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03 Problem 6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291-05FD-4A33-80CF-C61FBED2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product L(</a:t>
            </a:r>
            <a:r>
              <a:rPr lang="en-US" dirty="0" err="1"/>
              <a:t>r,p</a:t>
            </a:r>
            <a:r>
              <a:rPr lang="en-US" dirty="0"/>
              <a:t>)L(</a:t>
            </a:r>
            <a:r>
              <a:rPr lang="en-US" dirty="0" err="1"/>
              <a:t>s,p</a:t>
            </a:r>
            <a:r>
              <a:rPr lang="en-US" dirty="0"/>
              <a:t>)</a:t>
            </a:r>
          </a:p>
          <a:p>
            <a:r>
              <a:rPr lang="en-US" dirty="0"/>
              <a:t>If r and s are residues, so is </a:t>
            </a:r>
            <a:r>
              <a:rPr lang="en-US" dirty="0" err="1"/>
              <a:t>rs</a:t>
            </a:r>
            <a:r>
              <a:rPr lang="en-US" dirty="0"/>
              <a:t> and L(</a:t>
            </a:r>
            <a:r>
              <a:rPr lang="en-US" dirty="0" err="1"/>
              <a:t>r,p</a:t>
            </a:r>
            <a:r>
              <a:rPr lang="en-US" dirty="0"/>
              <a:t>)L(</a:t>
            </a:r>
            <a:r>
              <a:rPr lang="en-US" dirty="0" err="1"/>
              <a:t>s,p</a:t>
            </a:r>
            <a:r>
              <a:rPr lang="en-US" dirty="0"/>
              <a:t>) = L(</a:t>
            </a:r>
            <a:r>
              <a:rPr lang="en-US" dirty="0" err="1"/>
              <a:t>rs,p</a:t>
            </a:r>
            <a:r>
              <a:rPr lang="en-US" dirty="0"/>
              <a:t>)</a:t>
            </a:r>
          </a:p>
          <a:p>
            <a:r>
              <a:rPr lang="en-US" dirty="0"/>
              <a:t>If one of (</a:t>
            </a:r>
            <a:r>
              <a:rPr lang="en-US" dirty="0" err="1"/>
              <a:t>r,s</a:t>
            </a:r>
            <a:r>
              <a:rPr lang="en-US" dirty="0"/>
              <a:t>) is a residue, and the other is a non-residue, then one of (L(</a:t>
            </a:r>
            <a:r>
              <a:rPr lang="en-US" dirty="0" err="1"/>
              <a:t>r,p</a:t>
            </a:r>
            <a:r>
              <a:rPr lang="en-US" dirty="0"/>
              <a:t>),L(</a:t>
            </a:r>
            <a:r>
              <a:rPr lang="en-US" dirty="0" err="1"/>
              <a:t>s,p</a:t>
            </a:r>
            <a:r>
              <a:rPr lang="en-US" dirty="0"/>
              <a:t>)) is 1 and the other is -1. </a:t>
            </a:r>
            <a:r>
              <a:rPr lang="en-US" dirty="0" err="1"/>
              <a:t>rs</a:t>
            </a:r>
            <a:r>
              <a:rPr lang="en-US" dirty="0"/>
              <a:t> is a non-residue so L(</a:t>
            </a:r>
            <a:r>
              <a:rPr lang="en-US" dirty="0" err="1"/>
              <a:t>rs,p</a:t>
            </a:r>
            <a:r>
              <a:rPr lang="en-US" dirty="0"/>
              <a:t>) = -1 = L(</a:t>
            </a:r>
            <a:r>
              <a:rPr lang="en-US" dirty="0" err="1"/>
              <a:t>r,p</a:t>
            </a:r>
            <a:r>
              <a:rPr lang="en-US" dirty="0"/>
              <a:t>)L(</a:t>
            </a:r>
            <a:r>
              <a:rPr lang="en-US" dirty="0" err="1"/>
              <a:t>s,p</a:t>
            </a:r>
            <a:r>
              <a:rPr lang="en-US" dirty="0"/>
              <a:t>)</a:t>
            </a:r>
          </a:p>
          <a:p>
            <a:r>
              <a:rPr lang="en-US" dirty="0"/>
              <a:t>Finally, if both r and s are non-residues, </a:t>
            </a:r>
            <a:r>
              <a:rPr lang="en-US" dirty="0" err="1"/>
              <a:t>rs</a:t>
            </a:r>
            <a:r>
              <a:rPr lang="en-US" dirty="0"/>
              <a:t> is a residue and L(</a:t>
            </a:r>
            <a:r>
              <a:rPr lang="en-US" dirty="0" err="1"/>
              <a:t>r,p</a:t>
            </a:r>
            <a:r>
              <a:rPr lang="en-US" dirty="0"/>
              <a:t>)L(</a:t>
            </a:r>
            <a:r>
              <a:rPr lang="en-US" dirty="0" err="1"/>
              <a:t>s,p</a:t>
            </a:r>
            <a:r>
              <a:rPr lang="en-US" dirty="0"/>
              <a:t>) = -1 × -1 = 1 = L(</a:t>
            </a:r>
            <a:r>
              <a:rPr lang="en-US" dirty="0" err="1"/>
              <a:t>rs,p</a:t>
            </a:r>
            <a:r>
              <a:rPr lang="en-US" dirty="0"/>
              <a:t>)</a:t>
            </a:r>
          </a:p>
          <a:p>
            <a:r>
              <a:rPr lang="en-US" dirty="0"/>
              <a:t>Thus, we have established the result!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D0B-FD26-48A2-9EF4-10D1639B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4244-F460-41C2-AC81-CE9764A0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i="1" dirty="0"/>
              <a:t>. (10 points) Write a Python program that given n, computes the size of Sn, the prime factorization of n!, and the number of factors of n!. Output the result in the form (p1 ∗ ∗e1)(p2 ∗ ∗e2)...(pk ∗ ∗</a:t>
            </a:r>
            <a:r>
              <a:rPr lang="en-US" i="1" dirty="0" err="1"/>
              <a:t>ek</a:t>
            </a:r>
            <a:r>
              <a:rPr lang="en-US" i="1" dirty="0"/>
              <a:t>) where pi are the prime factors of n!. Use the Sieve of Eratosthenes in your code to figure out the prime factors. For example, if n = 4, S4 has 24 elements and the prime factorization should be outputted in the form (2**3)(3**1). Include values for n = 1,...,10 and n = 100.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Note that n! cannot contain any primes larger than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Sieve of Eratosthenes to find both the number of primes and the values of the primes ≤ n</a:t>
            </a:r>
          </a:p>
        </p:txBody>
      </p:sp>
    </p:spTree>
    <p:extLst>
      <p:ext uri="{BB962C8B-B14F-4D97-AF65-F5344CB8AC3E}">
        <p14:creationId xmlns:p14="http://schemas.microsoft.com/office/powerpoint/2010/main" val="10657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D0B-FD26-48A2-9EF4-10D1639B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4244-F460-41C2-AC81-CE9764A0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Don't compute n! try to factor it, since it is much easier to calculate the factorization of n! from the factorizations of 2, 3, …, 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See the Sieve Program on the next slide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BF3-1933-4A56-9D5F-DD34604D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Sieve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84DDF-9DC0-45AB-AEBA-C9A8B66A4462}"/>
              </a:ext>
            </a:extLst>
          </p:cNvPr>
          <p:cNvSpPr/>
          <p:nvPr/>
        </p:nvSpPr>
        <p:spPr>
          <a:xfrm>
            <a:off x="399802" y="208509"/>
            <a:ext cx="4160322" cy="600164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def Sieve(n):</a:t>
            </a:r>
          </a:p>
          <a:p>
            <a:r>
              <a:rPr lang="en-US" sz="2400" dirty="0"/>
              <a:t>    if n &lt; 2:</a:t>
            </a:r>
          </a:p>
          <a:p>
            <a:r>
              <a:rPr lang="en-US" sz="2400" dirty="0"/>
              <a:t>        return [ ]</a:t>
            </a:r>
          </a:p>
          <a:p>
            <a:r>
              <a:rPr lang="en-US" sz="2400" dirty="0"/>
              <a:t>    s = range(n+1)</a:t>
            </a:r>
          </a:p>
          <a:p>
            <a:r>
              <a:rPr lang="en-US" sz="2400" dirty="0"/>
              <a:t>    s[0] = s[1] = - 1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range(2,n+1):</a:t>
            </a:r>
          </a:p>
          <a:p>
            <a:r>
              <a:rPr lang="en-US" sz="2400" dirty="0"/>
              <a:t>        if s[</a:t>
            </a:r>
            <a:r>
              <a:rPr lang="en-US" sz="2400" dirty="0" err="1"/>
              <a:t>i</a:t>
            </a:r>
            <a:r>
              <a:rPr lang="en-US" sz="2400" dirty="0"/>
              <a:t>] &gt; 0:</a:t>
            </a:r>
          </a:p>
          <a:p>
            <a:r>
              <a:rPr lang="en-US" sz="2400" dirty="0"/>
              <a:t>            for j in range(2*i,n+1,i):</a:t>
            </a:r>
          </a:p>
          <a:p>
            <a:r>
              <a:rPr lang="en-US" sz="2400" dirty="0"/>
              <a:t>                s[j] = -1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os</a:t>
            </a:r>
            <a:r>
              <a:rPr lang="en-US" sz="2400" dirty="0"/>
              <a:t> = [ ]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range(2,n+1):</a:t>
            </a:r>
          </a:p>
          <a:p>
            <a:r>
              <a:rPr lang="en-US" sz="2400" dirty="0"/>
              <a:t>        if s[</a:t>
            </a:r>
            <a:r>
              <a:rPr lang="en-US" sz="2400" dirty="0" err="1"/>
              <a:t>i</a:t>
            </a:r>
            <a:r>
              <a:rPr lang="en-US" sz="2400" dirty="0"/>
              <a:t>] &gt; 0: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os.append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os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 Sieve(100)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2010A-4CDF-42D4-B6DF-AC9EB28E8EB2}"/>
              </a:ext>
            </a:extLst>
          </p:cNvPr>
          <p:cNvSpPr/>
          <p:nvPr/>
        </p:nvSpPr>
        <p:spPr>
          <a:xfrm>
            <a:off x="5708075" y="1027654"/>
            <a:ext cx="4967842" cy="255454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[2, 3, 5, 7, 11, 13, 17, 19, 23, 29, 31, 37, 41, 43, 47, 53, 59, 61, 67, 71, 73, 79, 83, 89, 97]</a:t>
            </a:r>
          </a:p>
        </p:txBody>
      </p:sp>
    </p:spTree>
    <p:extLst>
      <p:ext uri="{BB962C8B-B14F-4D97-AF65-F5344CB8AC3E}">
        <p14:creationId xmlns:p14="http://schemas.microsoft.com/office/powerpoint/2010/main" val="40045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06894-6077-4330-B896-F9107BD0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F9A793-B633-4407-8E1A-F96EBB054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2. (15 points) Compute the inverse of x</a:t>
                </a:r>
                <a:r>
                  <a:rPr lang="en-US" baseline="30000" dirty="0"/>
                  <a:t>7</a:t>
                </a:r>
                <a:r>
                  <a:rPr lang="en-US" dirty="0"/>
                  <a:t> + x + 1 in the finite field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Denominator must be an irreducible polynomial, i.e., cannot be divisible by any polynomial of lower degree</a:t>
                </a:r>
              </a:p>
              <a:p>
                <a:r>
                  <a:rPr lang="en-US" dirty="0"/>
                  <a:t>Irreducible polynomials X, X+1, X</a:t>
                </a:r>
                <a:r>
                  <a:rPr lang="en-US" baseline="30000" dirty="0"/>
                  <a:t>2</a:t>
                </a:r>
                <a:r>
                  <a:rPr lang="en-US" dirty="0"/>
                  <a:t>+X+ 1 (X</a:t>
                </a:r>
                <a:r>
                  <a:rPr lang="en-US" baseline="30000" dirty="0"/>
                  <a:t>2</a:t>
                </a:r>
                <a:r>
                  <a:rPr lang="en-US" dirty="0"/>
                  <a:t> and X</a:t>
                </a:r>
                <a:r>
                  <a:rPr lang="en-US" baseline="30000" dirty="0"/>
                  <a:t>2</a:t>
                </a:r>
                <a:r>
                  <a:rPr lang="en-US" dirty="0"/>
                  <a:t>+1 are not irreducible X</a:t>
                </a:r>
                <a:r>
                  <a:rPr lang="en-US" baseline="30000" dirty="0"/>
                  <a:t>2</a:t>
                </a:r>
                <a:r>
                  <a:rPr lang="en-US" dirty="0"/>
                  <a:t>+1 = (X+1)</a:t>
                </a:r>
                <a:r>
                  <a:rPr lang="en-US" baseline="30000" dirty="0"/>
                  <a:t>2</a:t>
                </a:r>
                <a:r>
                  <a:rPr lang="en-US" dirty="0"/>
                  <a:t> mod 2</a:t>
                </a:r>
              </a:p>
              <a:p>
                <a:r>
                  <a:rPr lang="en-US" dirty="0"/>
                  <a:t>Let f(x) = x</a:t>
                </a:r>
                <a:r>
                  <a:rPr lang="en-US" baseline="30000" dirty="0"/>
                  <a:t>7</a:t>
                </a:r>
                <a:r>
                  <a:rPr lang="en-US" dirty="0"/>
                  <a:t> + x + 1 and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Since g is irreducible, GCD(</a:t>
                </a:r>
                <a:r>
                  <a:rPr lang="en-US" dirty="0" err="1"/>
                  <a:t>f,g</a:t>
                </a:r>
                <a:r>
                  <a:rPr lang="en-US" dirty="0"/>
                  <a:t>) = 1. Find the inverse that way using programs that you have written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F9A793-B633-4407-8E1A-F96EBB054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75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FE78-8CCA-40DA-8C5B-A94867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BEC-CB5B-4777-A422-EFB9043D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3. (15 points) Define the Fibonacci numbers as follows: F</a:t>
            </a:r>
            <a:r>
              <a:rPr lang="en-US" i="1" baseline="-25000" dirty="0"/>
              <a:t>0</a:t>
            </a:r>
            <a:r>
              <a:rPr lang="en-US" i="1" dirty="0"/>
              <a:t> = 0, F</a:t>
            </a:r>
            <a:r>
              <a:rPr lang="en-US" i="1" baseline="-25000" dirty="0"/>
              <a:t>1</a:t>
            </a:r>
            <a:r>
              <a:rPr lang="en-US" i="1" dirty="0"/>
              <a:t> = 1,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i="1" dirty="0"/>
              <a:t> = F</a:t>
            </a:r>
            <a:r>
              <a:rPr lang="en-US" i="1" baseline="-25000" dirty="0"/>
              <a:t>n−1</a:t>
            </a:r>
            <a:r>
              <a:rPr lang="en-US" i="1" dirty="0"/>
              <a:t> + F</a:t>
            </a:r>
            <a:r>
              <a:rPr lang="en-US" i="1" baseline="-25000" dirty="0"/>
              <a:t>n−2 </a:t>
            </a:r>
            <a:r>
              <a:rPr lang="en-US" i="1" dirty="0"/>
              <a:t>. Suppose that you have two integers a and b such that when you compute the extended GCD of a and b, all the quotients (q</a:t>
            </a:r>
            <a:r>
              <a:rPr lang="en-US" i="1" baseline="-25000" dirty="0"/>
              <a:t>i</a:t>
            </a:r>
            <a:r>
              <a:rPr lang="en-US" i="1" dirty="0"/>
              <a:t>) are equal to 1. Prove that a and b must be consecutive Fibonacci numbers. In particular, assume a &gt; b, and a = q</a:t>
            </a:r>
            <a:r>
              <a:rPr lang="en-US" i="1" baseline="-25000" dirty="0"/>
              <a:t>1</a:t>
            </a:r>
            <a:r>
              <a:rPr lang="en-US" i="1" dirty="0"/>
              <a:t> × b + r. We are saying that q</a:t>
            </a:r>
            <a:r>
              <a:rPr lang="en-US" i="1" baseline="-25000" dirty="0"/>
              <a:t>1</a:t>
            </a:r>
            <a:r>
              <a:rPr lang="en-US" i="1" dirty="0"/>
              <a:t> = 1, and when we repeat the process with b and r, b = q</a:t>
            </a:r>
            <a:r>
              <a:rPr lang="en-US" i="1" baseline="-25000" dirty="0"/>
              <a:t>2</a:t>
            </a:r>
            <a:r>
              <a:rPr lang="en-US" i="1" dirty="0"/>
              <a:t> × r + r</a:t>
            </a:r>
            <a:r>
              <a:rPr lang="en-US" i="1" baseline="-25000" dirty="0"/>
              <a:t>2</a:t>
            </a:r>
            <a:r>
              <a:rPr lang="en-US" i="1" dirty="0"/>
              <a:t>, then q</a:t>
            </a:r>
            <a:r>
              <a:rPr lang="en-US" i="1" baseline="-25000" dirty="0"/>
              <a:t>2</a:t>
            </a:r>
            <a:r>
              <a:rPr lang="en-US" i="1" dirty="0"/>
              <a:t> = 1, etc. Also prove the converse, that if a and b are consecutive Fibonacci numbers then the quotients are all equal to 1.</a:t>
            </a:r>
          </a:p>
        </p:txBody>
      </p:sp>
    </p:spTree>
    <p:extLst>
      <p:ext uri="{BB962C8B-B14F-4D97-AF65-F5344CB8AC3E}">
        <p14:creationId xmlns:p14="http://schemas.microsoft.com/office/powerpoint/2010/main" val="22683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FE78-8CCA-40DA-8C5B-A94867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BEC-CB5B-4777-A422-EFB9043D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pair 13 and 8</a:t>
            </a:r>
          </a:p>
          <a:p>
            <a:r>
              <a:rPr lang="en-US" dirty="0"/>
              <a:t>13 = 1*8 + 5</a:t>
            </a:r>
          </a:p>
          <a:p>
            <a:r>
              <a:rPr lang="en-US" dirty="0"/>
              <a:t>8 = 1*5 + 3</a:t>
            </a:r>
          </a:p>
          <a:p>
            <a:r>
              <a:rPr lang="en-US" dirty="0"/>
              <a:t>5 = 1*3 + 2</a:t>
            </a:r>
          </a:p>
          <a:p>
            <a:r>
              <a:rPr lang="en-US" dirty="0"/>
              <a:t>3 = 1*2 + 1</a:t>
            </a:r>
          </a:p>
          <a:p>
            <a:r>
              <a:rPr lang="en-US" dirty="0"/>
              <a:t>2 = 1*1 + 1</a:t>
            </a:r>
          </a:p>
          <a:p>
            <a:r>
              <a:rPr lang="en-US" dirty="0"/>
              <a:t>1 = 1*1</a:t>
            </a:r>
          </a:p>
        </p:txBody>
      </p:sp>
    </p:spTree>
    <p:extLst>
      <p:ext uri="{BB962C8B-B14F-4D97-AF65-F5344CB8AC3E}">
        <p14:creationId xmlns:p14="http://schemas.microsoft.com/office/powerpoint/2010/main" val="364166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FE78-8CCA-40DA-8C5B-A94867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BEC-CB5B-4777-A422-EFB9043D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4. (15 points) Show that if n is odd and has k distinct prime factors then the number of solutions of x</a:t>
            </a:r>
            <a:r>
              <a:rPr lang="en-US" i="1" baseline="30000" dirty="0"/>
              <a:t>2</a:t>
            </a:r>
            <a:r>
              <a:rPr lang="en-US" i="1" dirty="0"/>
              <a:t> = 1 (mod n) is equal to 2</a:t>
            </a:r>
            <a:r>
              <a:rPr lang="en-US" i="1" baseline="30000" dirty="0"/>
              <a:t>k</a:t>
            </a:r>
            <a:r>
              <a:rPr lang="en-US" i="1" dirty="0"/>
              <a:t>.</a:t>
            </a:r>
          </a:p>
          <a:p>
            <a:r>
              <a:rPr lang="en-US" dirty="0"/>
              <a:t>Why is this suspicious?</a:t>
            </a:r>
          </a:p>
          <a:p>
            <a:r>
              <a:rPr lang="en-US" dirty="0"/>
              <a:t>Hint: Use the CRT!</a:t>
            </a:r>
          </a:p>
        </p:txBody>
      </p:sp>
    </p:spTree>
    <p:extLst>
      <p:ext uri="{BB962C8B-B14F-4D97-AF65-F5344CB8AC3E}">
        <p14:creationId xmlns:p14="http://schemas.microsoft.com/office/powerpoint/2010/main" val="13414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735-DC54-4618-A87D-CD9601A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30A6-73EE-467C-BFD8-D608A372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5. (15 points) Let p be a prime. Show that g is a generator of </a:t>
            </a:r>
            <a:r>
              <a:rPr lang="en-US" i="1" dirty="0" err="1"/>
              <a:t>F</a:t>
            </a:r>
            <a:r>
              <a:rPr lang="en-US" i="1" baseline="-25000" dirty="0" err="1"/>
              <a:t>p</a:t>
            </a:r>
            <a:r>
              <a:rPr lang="en-US" i="1" dirty="0"/>
              <a:t>∗ iff g</a:t>
            </a:r>
            <a:r>
              <a:rPr lang="en-US" i="1" baseline="30000" dirty="0"/>
              <a:t>p−1</a:t>
            </a:r>
            <a:r>
              <a:rPr lang="en-US" i="1" dirty="0"/>
              <a:t> = 1 (mod p) and </a:t>
            </a:r>
            <a:r>
              <a:rPr lang="en-US" i="1" dirty="0" err="1"/>
              <a:t>g</a:t>
            </a:r>
            <a:r>
              <a:rPr lang="en-US" i="1" baseline="30000" dirty="0" err="1"/>
              <a:t>q</a:t>
            </a:r>
            <a:r>
              <a:rPr lang="en-US" i="1" dirty="0"/>
              <a:t> ≠ 1 (mod p) for all prime divisors q of p-1.</a:t>
            </a:r>
          </a:p>
          <a:p>
            <a:endParaRPr lang="en-US" i="1" dirty="0"/>
          </a:p>
          <a:p>
            <a:r>
              <a:rPr lang="en-US" dirty="0"/>
              <a:t>This is pretty much what we mean by a generator</a:t>
            </a:r>
          </a:p>
        </p:txBody>
      </p:sp>
    </p:spTree>
    <p:extLst>
      <p:ext uri="{BB962C8B-B14F-4D97-AF65-F5344CB8AC3E}">
        <p14:creationId xmlns:p14="http://schemas.microsoft.com/office/powerpoint/2010/main" val="21223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EAA2-96A2-433F-8FD8-E2932FB9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Abelian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4263-050E-435A-B39D-D554C802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Elements of a group of order 6 must have order 1, 2, 3, or 6 since these are the only numbers that divide 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both the abelian and non-abelian case we assume that no element has order 6, since otherwise we would get ℤ</a:t>
            </a:r>
            <a:r>
              <a:rPr lang="en-US" baseline="-25000" dirty="0"/>
              <a:t>6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claim that in the abelian and non-abelian case, there must be at least one element (this means at least two) of order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Proof by contradiction. By a previous HW we know that if all elements have order two the group is abelian because if a, b </a:t>
            </a:r>
            <a:r>
              <a:rPr lang="el-GR" dirty="0"/>
              <a:t>ϵ</a:t>
            </a:r>
            <a:r>
              <a:rPr lang="en-US" dirty="0"/>
              <a:t> G, then ab </a:t>
            </a:r>
            <a:r>
              <a:rPr lang="el-GR" dirty="0"/>
              <a:t>ϵ</a:t>
            </a:r>
            <a:r>
              <a:rPr lang="en-US" dirty="0"/>
              <a:t> G, so a</a:t>
            </a:r>
            <a:r>
              <a:rPr lang="en-US" baseline="30000" dirty="0"/>
              <a:t>2</a:t>
            </a:r>
            <a:r>
              <a:rPr lang="en-US" dirty="0"/>
              <a:t> = b</a:t>
            </a:r>
            <a:r>
              <a:rPr lang="en-US" baseline="30000" dirty="0"/>
              <a:t>2</a:t>
            </a:r>
            <a:r>
              <a:rPr lang="en-US" dirty="0"/>
              <a:t> = (ab)</a:t>
            </a:r>
            <a:r>
              <a:rPr lang="en-US" baseline="30000" dirty="0"/>
              <a:t>2</a:t>
            </a:r>
            <a:r>
              <a:rPr lang="en-US" dirty="0"/>
              <a:t> = 1, but this implies that ab = a(ab)(ab)b = a</a:t>
            </a:r>
            <a:r>
              <a:rPr lang="en-US" baseline="30000" dirty="0"/>
              <a:t>2</a:t>
            </a:r>
            <a:r>
              <a:rPr lang="en-US" dirty="0"/>
              <a:t>bab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err="1"/>
              <a:t>ba</a:t>
            </a:r>
            <a:r>
              <a:rPr lang="en-US" dirty="0"/>
              <a:t>. Since ab = </a:t>
            </a:r>
            <a:r>
              <a:rPr lang="en-US" dirty="0" err="1"/>
              <a:t>ba</a:t>
            </a:r>
            <a:r>
              <a:rPr lang="en-US" dirty="0"/>
              <a:t> ∀ a, b </a:t>
            </a:r>
            <a:r>
              <a:rPr lang="el-GR" dirty="0"/>
              <a:t>ϵ</a:t>
            </a:r>
            <a:r>
              <a:rPr lang="en-US" dirty="0"/>
              <a:t> G, so there cannot be an non-abelian group having only elements of order 2</a:t>
            </a:r>
          </a:p>
        </p:txBody>
      </p:sp>
    </p:spTree>
    <p:extLst>
      <p:ext uri="{BB962C8B-B14F-4D97-AF65-F5344CB8AC3E}">
        <p14:creationId xmlns:p14="http://schemas.microsoft.com/office/powerpoint/2010/main" val="11562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27CD-E06D-49F7-8ECE-89EDBA6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53E1-6FEF-4D50-B530-F0F4276CD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6. (15 points) Determine a primitive element for each of the finite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i="1" dirty="0"/>
                  <a:t>for 1 ≤ n ≤ 8.</a:t>
                </a:r>
              </a:p>
              <a:p>
                <a:r>
                  <a:rPr lang="en-US" dirty="0"/>
                  <a:t>We will thoroughly cover finite fields on Thursday, but to get you started we will show that when you throw 0 out you get a cyclic group of order 2</a:t>
                </a:r>
                <a:r>
                  <a:rPr lang="en-US" baseline="30000" dirty="0"/>
                  <a:t>n</a:t>
                </a:r>
                <a:r>
                  <a:rPr lang="en-US" dirty="0"/>
                  <a:t> – 1</a:t>
                </a:r>
              </a:p>
              <a:p>
                <a:r>
                  <a:rPr lang="en-US" dirty="0"/>
                  <a:t>This is asking you to find all the generators of a cyclic group</a:t>
                </a:r>
              </a:p>
              <a:p>
                <a:r>
                  <a:rPr lang="en-US" dirty="0"/>
                  <a:t>For example, if n = 3, we have the cyclic group of order 7</a:t>
                </a:r>
              </a:p>
              <a:p>
                <a:r>
                  <a:rPr lang="en-US" dirty="0"/>
                  <a:t>The co-prime elements are the generators which means that all the non-unit elements are generators. More on Thursday.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53E1-6FEF-4D50-B530-F0F4276CD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84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EA84-093C-4D69-8C90-43D4580A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04 Problem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BC2C-1A01-41E7-B382-9982F8E5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book on this one</a:t>
            </a:r>
          </a:p>
        </p:txBody>
      </p:sp>
    </p:spTree>
    <p:extLst>
      <p:ext uri="{BB962C8B-B14F-4D97-AF65-F5344CB8AC3E}">
        <p14:creationId xmlns:p14="http://schemas.microsoft.com/office/powerpoint/2010/main" val="4402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EAA2-96A2-433F-8FD8-E2932FB9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Abelian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4263-050E-435A-B39D-D554C802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If we assume that there is an abelian group of order 6 where each non-identity has order 2, we have the following contradiction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Let a, b </a:t>
            </a:r>
            <a:r>
              <a:rPr lang="el-GR" dirty="0"/>
              <a:t>ϵ</a:t>
            </a:r>
            <a:r>
              <a:rPr lang="en-US" dirty="0"/>
              <a:t> G be such that 1 ≠ a ≠ b ≠ 1. Such a and b exist since G has 6 elements. Since a</a:t>
            </a:r>
            <a:r>
              <a:rPr lang="en-US" baseline="30000" dirty="0"/>
              <a:t>2</a:t>
            </a:r>
            <a:r>
              <a:rPr lang="en-US" dirty="0"/>
              <a:t> = b</a:t>
            </a:r>
            <a:r>
              <a:rPr lang="en-US" baseline="30000" dirty="0"/>
              <a:t>2</a:t>
            </a:r>
            <a:r>
              <a:rPr lang="en-US" dirty="0"/>
              <a:t> = (ab)</a:t>
            </a:r>
            <a:r>
              <a:rPr lang="en-US" baseline="30000" dirty="0"/>
              <a:t>2</a:t>
            </a:r>
            <a:r>
              <a:rPr lang="en-US" dirty="0"/>
              <a:t> = 1, it is easy to verify that H =         { 1, a, b, ab} is a subgroup of G of order 4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This is impossible since 4 does not divide 6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Thus, we can assume that G is an abelian group of order 6, that has an element, a, of order 3, but no element of order 6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Let b </a:t>
            </a:r>
            <a:r>
              <a:rPr lang="el-GR" dirty="0"/>
              <a:t>ϵ</a:t>
            </a:r>
            <a:r>
              <a:rPr lang="en-US" dirty="0"/>
              <a:t> G – { 1, a, a</a:t>
            </a:r>
            <a:r>
              <a:rPr lang="en-US" baseline="30000" dirty="0"/>
              <a:t>2</a:t>
            </a:r>
            <a:r>
              <a:rPr lang="en-US" dirty="0"/>
              <a:t>}. It is clear that G = { 1, a, a</a:t>
            </a:r>
            <a:r>
              <a:rPr lang="en-US" baseline="30000" dirty="0"/>
              <a:t>2</a:t>
            </a:r>
            <a:r>
              <a:rPr lang="en-US" dirty="0"/>
              <a:t>, b, </a:t>
            </a:r>
            <a:r>
              <a:rPr lang="en-US" dirty="0" err="1"/>
              <a:t>ba</a:t>
            </a:r>
            <a:r>
              <a:rPr lang="en-US" dirty="0"/>
              <a:t>, ba</a:t>
            </a:r>
            <a:r>
              <a:rPr lang="en-US" baseline="30000" dirty="0"/>
              <a:t>2</a:t>
            </a:r>
            <a:r>
              <a:rPr lang="en-US" dirty="0"/>
              <a:t> } and the elements are distinct. You can verify that they are distinct by looking at all equations setting one element = to another. For example, a</a:t>
            </a:r>
            <a:r>
              <a:rPr lang="en-US" baseline="30000" dirty="0"/>
              <a:t>2</a:t>
            </a:r>
            <a:r>
              <a:rPr lang="en-US" dirty="0"/>
              <a:t> ≠ </a:t>
            </a:r>
            <a:r>
              <a:rPr lang="en-US" dirty="0" err="1"/>
              <a:t>ba</a:t>
            </a:r>
            <a:r>
              <a:rPr lang="en-US" dirty="0"/>
              <a:t>, else a = b by multiplying on the right by a</a:t>
            </a:r>
            <a:r>
              <a:rPr lang="en-US" baseline="30000" dirty="0"/>
              <a:t>-1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Now we claim that b cannot have order 3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EAA2-96A2-433F-8FD8-E2932FB9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Abelian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4263-050E-435A-B39D-D554C802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/>
              <a:t>If b is of order 3, we have that b</a:t>
            </a:r>
            <a:r>
              <a:rPr lang="en-US" baseline="30000" dirty="0"/>
              <a:t>2</a:t>
            </a:r>
            <a:r>
              <a:rPr lang="en-US" dirty="0"/>
              <a:t> ≠ 1, so the question is what can b</a:t>
            </a:r>
            <a:r>
              <a:rPr lang="en-US" baseline="30000" dirty="0"/>
              <a:t>2</a:t>
            </a:r>
            <a:r>
              <a:rPr lang="en-US" dirty="0"/>
              <a:t> =?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It can't be one by assumption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≠ b, ab, or a</a:t>
            </a:r>
            <a:r>
              <a:rPr lang="en-US" baseline="30000" dirty="0"/>
              <a:t>2</a:t>
            </a:r>
            <a:r>
              <a:rPr lang="en-US" dirty="0"/>
              <a:t>b because by multiplying by b</a:t>
            </a:r>
            <a:r>
              <a:rPr lang="en-US" baseline="30000" dirty="0"/>
              <a:t>-1</a:t>
            </a:r>
            <a:r>
              <a:rPr lang="en-US" dirty="0"/>
              <a:t> we would get that b = 1, a, or a</a:t>
            </a:r>
            <a:r>
              <a:rPr lang="en-US" baseline="30000" dirty="0"/>
              <a:t>2</a:t>
            </a:r>
            <a:r>
              <a:rPr lang="en-US" dirty="0"/>
              <a:t>, each of which is impossible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This would mean that b</a:t>
            </a:r>
            <a:r>
              <a:rPr lang="en-US" baseline="30000" dirty="0"/>
              <a:t>2</a:t>
            </a:r>
            <a:r>
              <a:rPr lang="en-US" dirty="0"/>
              <a:t> = 1 which means that b is not of order 3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If b has order 2, then the element ab has order 6 since the powers of ab are 1, ab, a</a:t>
            </a:r>
            <a:r>
              <a:rPr lang="en-US" baseline="30000" dirty="0"/>
              <a:t>2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, a</a:t>
            </a:r>
            <a:r>
              <a:rPr lang="en-US" baseline="30000" dirty="0"/>
              <a:t>3</a:t>
            </a:r>
            <a:r>
              <a:rPr lang="en-US" dirty="0"/>
              <a:t>b</a:t>
            </a:r>
            <a:r>
              <a:rPr lang="en-US" baseline="30000" dirty="0"/>
              <a:t>3</a:t>
            </a:r>
            <a:r>
              <a:rPr lang="en-US" dirty="0"/>
              <a:t> = b, a</a:t>
            </a:r>
            <a:r>
              <a:rPr lang="en-US" baseline="30000" dirty="0"/>
              <a:t>4</a:t>
            </a:r>
            <a:r>
              <a:rPr lang="en-US" dirty="0"/>
              <a:t>b</a:t>
            </a:r>
            <a:r>
              <a:rPr lang="en-US" baseline="30000" dirty="0"/>
              <a:t>4</a:t>
            </a:r>
            <a:r>
              <a:rPr lang="en-US" dirty="0"/>
              <a:t> = a, a</a:t>
            </a:r>
            <a:r>
              <a:rPr lang="en-US" baseline="30000" dirty="0"/>
              <a:t>5</a:t>
            </a:r>
            <a:r>
              <a:rPr lang="en-US" dirty="0"/>
              <a:t>b</a:t>
            </a:r>
            <a:r>
              <a:rPr lang="en-US" baseline="30000" dirty="0"/>
              <a:t>5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b, so ab has order 6 contradicting the assumption that no element of order 6 exists</a:t>
            </a:r>
          </a:p>
        </p:txBody>
      </p:sp>
    </p:spTree>
    <p:extLst>
      <p:ext uri="{BB962C8B-B14F-4D97-AF65-F5344CB8AC3E}">
        <p14:creationId xmlns:p14="http://schemas.microsoft.com/office/powerpoint/2010/main" val="12263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EAA2-96A2-433F-8FD8-E2932FB9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non-Abelian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4263-050E-435A-B39D-D554C802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Assume G is non-Abelian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saw from an earlier argument that G must have an element of order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Let's call the element of order 3,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Note that a</a:t>
            </a:r>
            <a:r>
              <a:rPr lang="en-US" baseline="30000" dirty="0"/>
              <a:t>2</a:t>
            </a:r>
            <a:r>
              <a:rPr lang="en-US" dirty="0"/>
              <a:t> is also an element of order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pick b </a:t>
            </a:r>
            <a:r>
              <a:rPr lang="el-GR" dirty="0"/>
              <a:t>ϵ</a:t>
            </a:r>
            <a:r>
              <a:rPr lang="en-US" dirty="0"/>
              <a:t> G – { 1, a, a</a:t>
            </a:r>
            <a:r>
              <a:rPr lang="en-US" baseline="30000" dirty="0"/>
              <a:t>2</a:t>
            </a:r>
            <a:r>
              <a:rPr lang="en-US" dirty="0"/>
              <a:t> }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before we see that G = { 1, a, a</a:t>
            </a:r>
            <a:r>
              <a:rPr lang="en-US" baseline="30000" dirty="0"/>
              <a:t>2</a:t>
            </a:r>
            <a:r>
              <a:rPr lang="en-US" dirty="0"/>
              <a:t>, b, ab, a</a:t>
            </a:r>
            <a:r>
              <a:rPr lang="en-US" baseline="30000" dirty="0"/>
              <a:t>2</a:t>
            </a:r>
            <a:r>
              <a:rPr lang="en-US" dirty="0"/>
              <a:t>b } (or { 1, a, a</a:t>
            </a:r>
            <a:r>
              <a:rPr lang="en-US" baseline="30000" dirty="0"/>
              <a:t>2</a:t>
            </a:r>
            <a:r>
              <a:rPr lang="en-US" dirty="0"/>
              <a:t>, b, </a:t>
            </a:r>
            <a:r>
              <a:rPr lang="en-US" dirty="0" err="1"/>
              <a:t>ba</a:t>
            </a:r>
            <a:r>
              <a:rPr lang="en-US" dirty="0"/>
              <a:t>, ba</a:t>
            </a:r>
            <a:r>
              <a:rPr lang="en-US" baseline="30000" dirty="0"/>
              <a:t>2</a:t>
            </a:r>
            <a:r>
              <a:rPr lang="en-US" dirty="0"/>
              <a:t>}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we try to figure out what the multiplication looks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approach is to make a table to represent all possible multiplications – this is called a Cayley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Because we have a group, each element occurs exactly once in each row and each column</a:t>
            </a:r>
          </a:p>
        </p:txBody>
      </p:sp>
    </p:spTree>
    <p:extLst>
      <p:ext uri="{BB962C8B-B14F-4D97-AF65-F5344CB8AC3E}">
        <p14:creationId xmlns:p14="http://schemas.microsoft.com/office/powerpoint/2010/main" val="3366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40520"/>
              </p:ext>
            </p:extLst>
          </p:nvPr>
        </p:nvGraphicFramePr>
        <p:xfrm>
          <a:off x="2032000" y="719666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8EDD86-C833-40FF-9828-BFF6C1675837}"/>
              </a:ext>
            </a:extLst>
          </p:cNvPr>
          <p:cNvSpPr txBox="1"/>
          <p:nvPr/>
        </p:nvSpPr>
        <p:spPr>
          <a:xfrm>
            <a:off x="2223437" y="4167739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strategy is to fill out the 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F24DE-9B9F-4014-87F6-833408BAC408}"/>
              </a:ext>
            </a:extLst>
          </p:cNvPr>
          <p:cNvSpPr txBox="1"/>
          <p:nvPr/>
        </p:nvSpPr>
        <p:spPr>
          <a:xfrm>
            <a:off x="2223437" y="4537071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fill in the obvious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EF173-A440-4BE6-8BE4-DC57559FAAF0}"/>
              </a:ext>
            </a:extLst>
          </p:cNvPr>
          <p:cNvSpPr txBox="1"/>
          <p:nvPr/>
        </p:nvSpPr>
        <p:spPr>
          <a:xfrm>
            <a:off x="2223437" y="4906403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strategy is to fill out the table.</a:t>
            </a:r>
          </a:p>
        </p:txBody>
      </p:sp>
    </p:spTree>
    <p:extLst>
      <p:ext uri="{BB962C8B-B14F-4D97-AF65-F5344CB8AC3E}">
        <p14:creationId xmlns:p14="http://schemas.microsoft.com/office/powerpoint/2010/main" val="4560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85C-6C60-4A10-A598-630C39C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non-Abelian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69950-F32F-4CF5-B3C4-43041F61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97506"/>
              </p:ext>
            </p:extLst>
          </p:nvPr>
        </p:nvGraphicFramePr>
        <p:xfrm>
          <a:off x="2031999" y="1690688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206948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356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9528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2561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699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4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0441341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Cayley Table for non-Abelian Group of Order 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7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116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666FA6-3054-42B9-91CA-720C27C4894E}"/>
              </a:ext>
            </a:extLst>
          </p:cNvPr>
          <p:cNvSpPr txBox="1"/>
          <p:nvPr/>
        </p:nvSpPr>
        <p:spPr>
          <a:xfrm>
            <a:off x="3580600" y="5303521"/>
            <a:ext cx="472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Justify!</a:t>
            </a:r>
          </a:p>
        </p:txBody>
      </p:sp>
    </p:spTree>
    <p:extLst>
      <p:ext uri="{BB962C8B-B14F-4D97-AF65-F5344CB8AC3E}">
        <p14:creationId xmlns:p14="http://schemas.microsoft.com/office/powerpoint/2010/main" val="33228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3911</Words>
  <Application>Microsoft Office PowerPoint</Application>
  <PresentationFormat>Widescreen</PresentationFormat>
  <Paragraphs>695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CS 5602 Lec 18 HW04 Prep</vt:lpstr>
      <vt:lpstr>Prelim 2 </vt:lpstr>
      <vt:lpstr>Groups of Order 6</vt:lpstr>
      <vt:lpstr>The Abelian Case</vt:lpstr>
      <vt:lpstr>The Abelian Case</vt:lpstr>
      <vt:lpstr>The 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The non-Abelian Case</vt:lpstr>
      <vt:lpstr>What is b2?</vt:lpstr>
      <vt:lpstr>The non-Abelian Case</vt:lpstr>
      <vt:lpstr>Completing the Problem</vt:lpstr>
      <vt:lpstr>Completing the Problem</vt:lpstr>
      <vt:lpstr>No Subgroup of S4 Looks Like ℤ6</vt:lpstr>
      <vt:lpstr>Orders of Elements of S4</vt:lpstr>
      <vt:lpstr>HW 03 Problem 6</vt:lpstr>
      <vt:lpstr>HW 03 Problem 6 (a)</vt:lpstr>
      <vt:lpstr>HW 03 Problem 6 (b)</vt:lpstr>
      <vt:lpstr>HW 03 Problem 6 (c)</vt:lpstr>
      <vt:lpstr>HW 03 Problem 6 (c)</vt:lpstr>
      <vt:lpstr>HW 03 Problem 6 (d)</vt:lpstr>
      <vt:lpstr>HW 04 Problem 1</vt:lpstr>
      <vt:lpstr>HW 04 Problem 1</vt:lpstr>
      <vt:lpstr>Sieve</vt:lpstr>
      <vt:lpstr>HW 04 Problem 2</vt:lpstr>
      <vt:lpstr>HW 04 Problem 3</vt:lpstr>
      <vt:lpstr>HW 04 Problem 3</vt:lpstr>
      <vt:lpstr>HW 04 Problem 4</vt:lpstr>
      <vt:lpstr>HW 04 Problem 5</vt:lpstr>
      <vt:lpstr>HW 04 Problem 6</vt:lpstr>
      <vt:lpstr>HW 04 Problem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5602 Lec 18 HW04 Prep</dc:title>
  <dc:creator>George Markowsky</dc:creator>
  <cp:lastModifiedBy>George Markowsky</cp:lastModifiedBy>
  <cp:revision>30</cp:revision>
  <dcterms:created xsi:type="dcterms:W3CDTF">2019-04-16T01:20:44Z</dcterms:created>
  <dcterms:modified xsi:type="dcterms:W3CDTF">2019-04-16T05:34:20Z</dcterms:modified>
</cp:coreProperties>
</file>