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ryboard표지" id="{0AC078F4-684D-430A-A10F-F7A40699CB5D}">
          <p14:sldIdLst>
            <p14:sldId id="256"/>
          </p14:sldIdLst>
        </p14:section>
        <p14:section name="Storyboard 버전관리" id="{A7F8CBE0-327E-41B2-90FA-B3EDCCF3C17C}">
          <p14:sldIdLst>
            <p14:sldId id="257"/>
          </p14:sldIdLst>
        </p14:section>
        <p14:section name="Data Flow Architecture" id="{4CADB2F0-B66A-4030-B6F7-AE27FDC0A6B6}">
          <p14:sldIdLst>
            <p14:sldId id="258"/>
          </p14:sldIdLst>
        </p14:section>
        <p14:section name="DM Table Relation" id="{DD779067-1B86-4E6D-9766-BF056A6B0C7D}">
          <p14:sldIdLst>
            <p14:sldId id="260"/>
          </p14:sldIdLst>
        </p14:section>
        <p14:section name="Page Layout" id="{7E83E327-18E7-45DE-AB77-09FABEE41A11}">
          <p14:sldIdLst>
            <p14:sldId id="259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FAB06-F842-4A45-9318-462ADD2F032C}" v="17" dt="2023-08-22T08:04:13.111"/>
    <p1510:client id="{B6D7DCC3-DE5A-4951-BA22-3C7BFA827C14}" vWet="4" dt="2023-08-22T08:04:00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9">
            <a:extLst>
              <a:ext uri="{FF2B5EF4-FFF2-40B4-BE49-F238E27FC236}">
                <a16:creationId xmlns:a16="http://schemas.microsoft.com/office/drawing/2014/main" id="{B4E481D3-6183-1590-2703-C32B41E67D42}"/>
              </a:ext>
            </a:extLst>
          </p:cNvPr>
          <p:cNvGrpSpPr/>
          <p:nvPr userDrawn="1"/>
        </p:nvGrpSpPr>
        <p:grpSpPr>
          <a:xfrm>
            <a:off x="1392049" y="-4578"/>
            <a:ext cx="10799951" cy="6862578"/>
            <a:chOff x="-1206108" y="-1"/>
            <a:chExt cx="11899508" cy="7561264"/>
          </a:xfrm>
        </p:grpSpPr>
        <p:sp>
          <p:nvSpPr>
            <p:cNvPr id="8" name="직사각형 10">
              <a:extLst>
                <a:ext uri="{FF2B5EF4-FFF2-40B4-BE49-F238E27FC236}">
                  <a16:creationId xmlns:a16="http://schemas.microsoft.com/office/drawing/2014/main" id="{C369242A-EBDF-F472-BB7A-19EF1737AE77}"/>
                </a:ext>
              </a:extLst>
            </p:cNvPr>
            <p:cNvSpPr/>
            <p:nvPr userDrawn="1"/>
          </p:nvSpPr>
          <p:spPr>
            <a:xfrm>
              <a:off x="2476500" y="-1"/>
              <a:ext cx="8216900" cy="7561264"/>
            </a:xfrm>
            <a:prstGeom prst="rect">
              <a:avLst/>
            </a:prstGeom>
            <a:gradFill>
              <a:gsLst>
                <a:gs pos="0">
                  <a:srgbClr val="625DCD"/>
                </a:gs>
                <a:gs pos="100000">
                  <a:srgbClr val="F1811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11">
              <a:extLst>
                <a:ext uri="{FF2B5EF4-FFF2-40B4-BE49-F238E27FC236}">
                  <a16:creationId xmlns:a16="http://schemas.microsoft.com/office/drawing/2014/main" id="{8489A4E1-D4EE-62EB-49B9-DB547F9F05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30857" t="19945" b="23844"/>
            <a:stretch/>
          </p:blipFill>
          <p:spPr>
            <a:xfrm>
              <a:off x="-1206108" y="0"/>
              <a:ext cx="9433563" cy="756126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0FAAB2-2423-57BE-4EAB-BAD65E3B3E73}"/>
              </a:ext>
            </a:extLst>
          </p:cNvPr>
          <p:cNvSpPr txBox="1"/>
          <p:nvPr userDrawn="1"/>
        </p:nvSpPr>
        <p:spPr>
          <a:xfrm>
            <a:off x="9336626" y="767827"/>
            <a:ext cx="2264824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Data &amp; Power BI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Power Platform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Azure &amp; M365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D365 Data</a:t>
            </a:r>
            <a:r>
              <a:rPr lang="ko-KR" altLang="en-US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&amp; AI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Mixed Reality</a:t>
            </a:r>
          </a:p>
        </p:txBody>
      </p:sp>
      <p:grpSp>
        <p:nvGrpSpPr>
          <p:cNvPr id="11" name="그룹 16">
            <a:extLst>
              <a:ext uri="{FF2B5EF4-FFF2-40B4-BE49-F238E27FC236}">
                <a16:creationId xmlns:a16="http://schemas.microsoft.com/office/drawing/2014/main" id="{30F90DF8-07F1-6730-97B5-9D7A8A6DD57E}"/>
              </a:ext>
            </a:extLst>
          </p:cNvPr>
          <p:cNvGrpSpPr/>
          <p:nvPr userDrawn="1"/>
        </p:nvGrpSpPr>
        <p:grpSpPr>
          <a:xfrm>
            <a:off x="657225" y="2707128"/>
            <a:ext cx="6894733" cy="563523"/>
            <a:chOff x="504825" y="2726178"/>
            <a:chExt cx="6894733" cy="563523"/>
          </a:xfrm>
        </p:grpSpPr>
        <p:pic>
          <p:nvPicPr>
            <p:cNvPr id="12" name="Picture 4" descr="Microsoft's Power BI app updates on Windows 10, iOS, and Android with a  shiny new icon - OnMSFT.com">
              <a:extLst>
                <a:ext uri="{FF2B5EF4-FFF2-40B4-BE49-F238E27FC236}">
                  <a16:creationId xmlns:a16="http://schemas.microsoft.com/office/drawing/2014/main" id="{A2FF2937-CBBD-D866-2B3A-F0B66B4D4D2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1977" r="25976" b="4939"/>
            <a:stretch/>
          </p:blipFill>
          <p:spPr bwMode="auto">
            <a:xfrm>
              <a:off x="504825" y="2726178"/>
              <a:ext cx="364704" cy="41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49AB08-2C5D-944A-5729-2326185A4140}"/>
                </a:ext>
              </a:extLst>
            </p:cNvPr>
            <p:cNvSpPr txBox="1"/>
            <p:nvPr userDrawn="1"/>
          </p:nvSpPr>
          <p:spPr>
            <a:xfrm>
              <a:off x="643904" y="2735703"/>
              <a:ext cx="6755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Power BI Layout Design Storyboard </a:t>
              </a:r>
              <a:endParaRPr lang="ko-KR" altLang="en-US" sz="3000" b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4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48872306-A6CA-B44B-070C-05F0CEBC89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37" y="5639173"/>
            <a:ext cx="2206187" cy="3015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0E8BA7-CB71-37BA-45E4-2C0800210B15}"/>
              </a:ext>
            </a:extLst>
          </p:cNvPr>
          <p:cNvSpPr txBox="1"/>
          <p:nvPr userDrawn="1"/>
        </p:nvSpPr>
        <p:spPr>
          <a:xfrm>
            <a:off x="2323061" y="6442502"/>
            <a:ext cx="490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5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5C1F6D61-0A7B-4018-1F64-BCA99417D4EF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4F335D70-206C-6F43-C6A3-6B54B035990F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19">
            <a:extLst>
              <a:ext uri="{FF2B5EF4-FFF2-40B4-BE49-F238E27FC236}">
                <a16:creationId xmlns:a16="http://schemas.microsoft.com/office/drawing/2014/main" id="{271D8188-F430-817A-F3A1-EDEE8B9A0A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94522838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</a:rPr>
                        <a:t>Storyboard Version Management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ED2DEBA-D859-95F6-ADEA-AAF246D046F8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8">
            <a:extLst>
              <a:ext uri="{FF2B5EF4-FFF2-40B4-BE49-F238E27FC236}">
                <a16:creationId xmlns:a16="http://schemas.microsoft.com/office/drawing/2014/main" id="{DF327A93-B803-AAAB-99CF-E66225472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307E50B-4431-7AA1-3E50-B3D88E775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0A7CAB91-D33D-EA64-1676-5492AA1B1A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EF9E65AB-44E9-07A8-F1B2-3A30635464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0646F506-181A-0B0C-9475-8C4C67C6EB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BB7B114D-809C-1785-AC62-E2AABAF272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7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Flow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2785DA2E-341E-8465-B84F-778E988D2659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3F047FD1-A4DA-44D1-BDEB-1302EF896D56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19">
            <a:extLst>
              <a:ext uri="{FF2B5EF4-FFF2-40B4-BE49-F238E27FC236}">
                <a16:creationId xmlns:a16="http://schemas.microsoft.com/office/drawing/2014/main" id="{451D733D-E21F-9AB5-C58A-D89FE5796C1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18987057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</a:rPr>
                        <a:t>Storyboard Data Flow Architecture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5AD140-469D-D43B-18B8-84DB56F121DA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8">
            <a:extLst>
              <a:ext uri="{FF2B5EF4-FFF2-40B4-BE49-F238E27FC236}">
                <a16:creationId xmlns:a16="http://schemas.microsoft.com/office/drawing/2014/main" id="{AFBF19AB-55D8-EDFF-6E3E-87AED6BA0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BC30754-82E2-A44C-4189-FB4868058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BB9A7E7F-CB8A-D591-9754-702B932C95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BA5CFFA7-5B63-2134-BC16-A23CA4DAC5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CD98B5B6-3F9E-001F-EFDA-232EAFC3BF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AC5C09B2-9B81-449D-6B2D-F9614669A5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2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DW) Table Re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">
            <a:extLst>
              <a:ext uri="{FF2B5EF4-FFF2-40B4-BE49-F238E27FC236}">
                <a16:creationId xmlns:a16="http://schemas.microsoft.com/office/drawing/2014/main" id="{3352D2D1-3AC8-696C-225E-4B471F149E1A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3DBC0F57-1B50-6F5B-666B-5FC7BECF1449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9">
            <a:extLst>
              <a:ext uri="{FF2B5EF4-FFF2-40B4-BE49-F238E27FC236}">
                <a16:creationId xmlns:a16="http://schemas.microsoft.com/office/drawing/2014/main" id="{527FAF83-CCAA-9DA8-AE30-1233F623852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7747094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</a:rPr>
                        <a:t>Storyboard Data Source(DW) Table Relation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2A4348-D656-EEB1-F4DD-DDB634C0DEE5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그림 8">
            <a:extLst>
              <a:ext uri="{FF2B5EF4-FFF2-40B4-BE49-F238E27FC236}">
                <a16:creationId xmlns:a16="http://schemas.microsoft.com/office/drawing/2014/main" id="{14055E33-2716-30BE-F4D7-F30945192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C36DFEA9-60DA-FF1F-EF86-C936095F4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5ADD54AC-105A-F40E-B78B-BC8BC20227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FCE2034A-FF44-1768-7250-8A84C3ECA5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482169AA-7704-EBC1-BCE6-383E4F76A0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F0887823-5579-002C-6EC3-13BCDD621E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6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Layout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49">
            <a:extLst>
              <a:ext uri="{FF2B5EF4-FFF2-40B4-BE49-F238E27FC236}">
                <a16:creationId xmlns:a16="http://schemas.microsoft.com/office/drawing/2014/main" id="{3F08A45B-A660-179A-771F-92DF4C4DC6D7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50">
            <a:extLst>
              <a:ext uri="{FF2B5EF4-FFF2-40B4-BE49-F238E27FC236}">
                <a16:creationId xmlns:a16="http://schemas.microsoft.com/office/drawing/2014/main" id="{65D4FEB3-ECC2-4413-E263-5910B8803F7F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9">
            <a:extLst>
              <a:ext uri="{FF2B5EF4-FFF2-40B4-BE49-F238E27FC236}">
                <a16:creationId xmlns:a16="http://schemas.microsoft.com/office/drawing/2014/main" id="{A225C450-8C2F-7F5B-15EC-2C56173915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46248947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</a:rPr>
                        <a:t>Storyboard Screen Layout Design</a:t>
                      </a:r>
                      <a:endParaRPr lang="en-US" altLang="ko-KR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F915C8-064A-D91B-4B68-91E6E70FFE39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53">
            <a:extLst>
              <a:ext uri="{FF2B5EF4-FFF2-40B4-BE49-F238E27FC236}">
                <a16:creationId xmlns:a16="http://schemas.microsoft.com/office/drawing/2014/main" id="{37B65095-5885-DDA9-E8D2-B59BB61C16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E69914D0-BC35-F7B4-FBC6-24509E822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6AD1B76D-C395-0D2D-8ED7-C983F400E5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2AA9DB95-BC43-7075-4442-B22A1D150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00C59E0A-8209-FB31-355E-4FE791B48A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F4762991-5E9E-F655-6B32-71B665B95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5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Layout Design – Specif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>
            <a:extLst>
              <a:ext uri="{FF2B5EF4-FFF2-40B4-BE49-F238E27FC236}">
                <a16:creationId xmlns:a16="http://schemas.microsoft.com/office/drawing/2014/main" id="{F4B1F0AA-65E9-CE2E-BBCE-7B29C56FAA8D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F660A0EF-7C20-ADB4-6A63-6E6CCB7EE646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19">
            <a:extLst>
              <a:ext uri="{FF2B5EF4-FFF2-40B4-BE49-F238E27FC236}">
                <a16:creationId xmlns:a16="http://schemas.microsoft.com/office/drawing/2014/main" id="{6AAEC802-D6F9-8C4B-CE7F-47E1689AEE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59275375"/>
              </p:ext>
            </p:extLst>
          </p:nvPr>
        </p:nvGraphicFramePr>
        <p:xfrm>
          <a:off x="117900" y="149101"/>
          <a:ext cx="11952000" cy="634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</a:rPr>
                        <a:t>Specific Page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Page Basic 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1188000">
                <a:tc rowSpan="5" gridSpan="6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Page Condition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3817"/>
                  </a:ext>
                </a:extLst>
              </a:tr>
              <a:tr h="275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9618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35028"/>
                  </a:ext>
                </a:extLst>
              </a:tr>
              <a:tr h="1188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22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16962A-2307-99C9-B10F-D68C347C5144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8">
            <a:extLst>
              <a:ext uri="{FF2B5EF4-FFF2-40B4-BE49-F238E27FC236}">
                <a16:creationId xmlns:a16="http://schemas.microsoft.com/office/drawing/2014/main" id="{6F3F2E5B-66CD-3D92-875E-4EBA5AD51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1" name="직사각형 9">
            <a:extLst>
              <a:ext uri="{FF2B5EF4-FFF2-40B4-BE49-F238E27FC236}">
                <a16:creationId xmlns:a16="http://schemas.microsoft.com/office/drawing/2014/main" id="{21F64B1A-5806-FDC4-9565-31ADB1AC4149}"/>
              </a:ext>
            </a:extLst>
          </p:cNvPr>
          <p:cNvSpPr/>
          <p:nvPr userDrawn="1"/>
        </p:nvSpPr>
        <p:spPr>
          <a:xfrm>
            <a:off x="152400" y="952501"/>
            <a:ext cx="8896350" cy="5495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21F7647-C1C5-277C-CD63-AA20DE4C1B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0187" y="952502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33861458-57A7-4F8E-FB25-B484B5AE01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0187" y="2357745"/>
            <a:ext cx="2919413" cy="2684772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485938E4-5A84-970C-699D-46DAE041A2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0187" y="5347500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F9BF6378-6894-1C2D-2E27-CD0A51AEE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56479854-9640-4F8E-421F-F9837F6691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EC9C6D54-ABDD-1D8F-F993-8589D972C4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7FC9B549-2E6F-424C-5467-D543F26DE1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CD67E123-E74B-6E31-39EF-5746AA336A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5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Layout Design – Specific Chart 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2">
            <a:extLst>
              <a:ext uri="{FF2B5EF4-FFF2-40B4-BE49-F238E27FC236}">
                <a16:creationId xmlns:a16="http://schemas.microsoft.com/office/drawing/2014/main" id="{9D17297B-7540-7E22-D280-8B5B2062DDB1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67C0CA7D-F97E-C5F0-B25D-B43C9CF0F5E4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802EE-309A-A030-C52A-DCCC492EDF8B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92AB0D28-9C6E-B717-A546-DBA1274D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graphicFrame>
        <p:nvGraphicFramePr>
          <p:cNvPr id="9" name="표 19">
            <a:extLst>
              <a:ext uri="{FF2B5EF4-FFF2-40B4-BE49-F238E27FC236}">
                <a16:creationId xmlns:a16="http://schemas.microsoft.com/office/drawing/2014/main" id="{7C49957D-FCB8-E71F-4424-D84A78827FA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5154491"/>
              </p:ext>
            </p:extLst>
          </p:nvPr>
        </p:nvGraphicFramePr>
        <p:xfrm>
          <a:off x="117900" y="149101"/>
          <a:ext cx="11952000" cy="633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</a:rPr>
                        <a:t>Specific Chart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effectLst/>
                        </a:rPr>
                        <a:t> On Page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2790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Basic 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Condition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Data Source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Note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01373"/>
                  </a:ext>
                </a:extLst>
              </a:tr>
              <a:tr h="2556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28693"/>
                  </a:ext>
                </a:extLst>
              </a:tr>
            </a:tbl>
          </a:graphicData>
        </a:graphic>
      </p:graphicFrame>
      <p:sp>
        <p:nvSpPr>
          <p:cNvPr id="10" name="직사각형 1" descr="페이지 전체 화면">
            <a:extLst>
              <a:ext uri="{FF2B5EF4-FFF2-40B4-BE49-F238E27FC236}">
                <a16:creationId xmlns:a16="http://schemas.microsoft.com/office/drawing/2014/main" id="{7908787F-D677-241E-B948-4275D658B8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52400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4">
            <a:extLst>
              <a:ext uri="{FF2B5EF4-FFF2-40B4-BE49-F238E27FC236}">
                <a16:creationId xmlns:a16="http://schemas.microsoft.com/office/drawing/2014/main" id="{E05EFCA2-7D52-1387-4BE4-E4F1C7ADB342}"/>
              </a:ext>
            </a:extLst>
          </p:cNvPr>
          <p:cNvSpPr/>
          <p:nvPr userDrawn="1"/>
        </p:nvSpPr>
        <p:spPr>
          <a:xfrm>
            <a:off x="6137429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C6D21274-A41E-8B37-7D96-C54B46C3B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925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65CE5D72-D051-E755-8F83-85F460BFE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03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6BEB5961-F6CA-A43B-ACE0-9D7651E2D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28551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E0B08B99-BEB8-6984-6413-00B754B72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06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AEA29037-B033-661E-D566-208252676F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F79E69E9-16C0-0784-D81C-7610BB025F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1622229C-5D60-E9E1-7BA8-15170887D3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E2E9FB7D-DE1D-BD47-7887-500E0B901C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8F66B3E6-ECFA-EB59-F79A-3FE01F3E3E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4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">
            <a:extLst>
              <a:ext uri="{FF2B5EF4-FFF2-40B4-BE49-F238E27FC236}">
                <a16:creationId xmlns:a16="http://schemas.microsoft.com/office/drawing/2014/main" id="{E9996D9B-7826-EF5C-149E-D39E9CBE620B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9F814794-ACDE-85E6-0CB0-9265E8A2CD56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6C45E-1744-6E46-1376-2F4129E7B3D6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8">
            <a:extLst>
              <a:ext uri="{FF2B5EF4-FFF2-40B4-BE49-F238E27FC236}">
                <a16:creationId xmlns:a16="http://schemas.microsoft.com/office/drawing/2014/main" id="{2E74FA30-CBB1-A7B1-3A21-70C604DCB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8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9">
            <a:extLst>
              <a:ext uri="{FF2B5EF4-FFF2-40B4-BE49-F238E27FC236}">
                <a16:creationId xmlns:a16="http://schemas.microsoft.com/office/drawing/2014/main" id="{35A09465-84D2-0EBE-1FC2-5E306226625A}"/>
              </a:ext>
            </a:extLst>
          </p:cNvPr>
          <p:cNvGrpSpPr/>
          <p:nvPr userDrawn="1"/>
        </p:nvGrpSpPr>
        <p:grpSpPr>
          <a:xfrm flipH="1">
            <a:off x="0" y="0"/>
            <a:ext cx="10800000" cy="6862578"/>
            <a:chOff x="-1206108" y="-1"/>
            <a:chExt cx="11899508" cy="7561264"/>
          </a:xfrm>
        </p:grpSpPr>
        <p:sp>
          <p:nvSpPr>
            <p:cNvPr id="8" name="직사각형 10">
              <a:extLst>
                <a:ext uri="{FF2B5EF4-FFF2-40B4-BE49-F238E27FC236}">
                  <a16:creationId xmlns:a16="http://schemas.microsoft.com/office/drawing/2014/main" id="{10CD1E1A-BF39-9A45-CC94-3ED3FD8898E0}"/>
                </a:ext>
              </a:extLst>
            </p:cNvPr>
            <p:cNvSpPr/>
            <p:nvPr userDrawn="1"/>
          </p:nvSpPr>
          <p:spPr>
            <a:xfrm>
              <a:off x="2476500" y="-1"/>
              <a:ext cx="8216900" cy="7561264"/>
            </a:xfrm>
            <a:prstGeom prst="rect">
              <a:avLst/>
            </a:prstGeom>
            <a:gradFill>
              <a:gsLst>
                <a:gs pos="0">
                  <a:srgbClr val="625DCD"/>
                </a:gs>
                <a:gs pos="100000">
                  <a:srgbClr val="F1811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11">
              <a:extLst>
                <a:ext uri="{FF2B5EF4-FFF2-40B4-BE49-F238E27FC236}">
                  <a16:creationId xmlns:a16="http://schemas.microsoft.com/office/drawing/2014/main" id="{8570DC1C-D73E-BCF4-D9A1-6274A1994A9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30857" t="19945" b="23844"/>
            <a:stretch/>
          </p:blipFill>
          <p:spPr>
            <a:xfrm>
              <a:off x="-1206108" y="0"/>
              <a:ext cx="9433563" cy="756126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FECA395-36EE-D67F-5F74-7CB56BA59262}"/>
              </a:ext>
            </a:extLst>
          </p:cNvPr>
          <p:cNvSpPr txBox="1"/>
          <p:nvPr userDrawn="1"/>
        </p:nvSpPr>
        <p:spPr>
          <a:xfrm>
            <a:off x="9336626" y="767827"/>
            <a:ext cx="2264824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Data &amp; Power BI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Power Platform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Azure &amp; M365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D365 Data</a:t>
            </a:r>
            <a:r>
              <a:rPr lang="ko-KR" altLang="en-US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&amp; AI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Mixed Reality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5FBDB-5DC5-682D-25BA-DCFB5F4E2559}"/>
              </a:ext>
            </a:extLst>
          </p:cNvPr>
          <p:cNvSpPr txBox="1"/>
          <p:nvPr userDrawn="1"/>
        </p:nvSpPr>
        <p:spPr>
          <a:xfrm>
            <a:off x="5276454" y="2423268"/>
            <a:ext cx="6755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you for Your attention</a:t>
            </a:r>
            <a:endParaRPr lang="ko-KR" altLang="en-US" sz="3000" b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0B89768-68D0-9095-B670-8A856FAC2C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136" y="5591548"/>
            <a:ext cx="2206187" cy="3015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AECFE9-33DE-CC2E-B0CA-425A7177E47E}"/>
              </a:ext>
            </a:extLst>
          </p:cNvPr>
          <p:cNvSpPr txBox="1"/>
          <p:nvPr userDrawn="1"/>
        </p:nvSpPr>
        <p:spPr>
          <a:xfrm>
            <a:off x="6133061" y="6442502"/>
            <a:ext cx="490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BA164-43C8-FC22-1FE1-DB45C893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D9A8-41EB-D32E-8379-5FB5F11E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F4AB-3DE9-0BFA-9F7A-1BE0CF5E8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2B4C-9DE9-41A8-9F7A-B5063A1EE02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95F7B-3D43-FAFE-7052-394A25411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EC77-10F0-9357-E529-C9D53CE4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39FA-99B9-4D12-90A2-B6D48A85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22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7AB655-B52C-7B9C-04F5-2A517ACEF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DC1-BB3E-9050-E0D5-90990E947B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18997-CFDA-E26D-456C-DF0D7DA15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3F50E-4F99-1824-35B8-7927D9543A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94AA27-DEE7-3790-BB19-8C0E7C7445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7" name="그림 5">
            <a:extLst>
              <a:ext uri="{FF2B5EF4-FFF2-40B4-BE49-F238E27FC236}">
                <a16:creationId xmlns:a16="http://schemas.microsoft.com/office/drawing/2014/main" id="{EE63B015-56C3-B19A-C706-ED62658EC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1101726"/>
            <a:ext cx="240188" cy="168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D4A50-F931-6F44-FFDF-F5921CF421AB}"/>
              </a:ext>
            </a:extLst>
          </p:cNvPr>
          <p:cNvSpPr txBox="1"/>
          <p:nvPr/>
        </p:nvSpPr>
        <p:spPr>
          <a:xfrm>
            <a:off x="491162" y="1063625"/>
            <a:ext cx="192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Project Development Info.</a:t>
            </a:r>
            <a:endParaRPr lang="ko-KR" altLang="en-US" sz="1100" b="1">
              <a:solidFill>
                <a:prstClr val="black">
                  <a:lumMod val="85000"/>
                  <a:lumOff val="1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6FE6F7D4-66F3-5ED2-2640-50E07D07E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2768601"/>
            <a:ext cx="240188" cy="168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812A74-3AFB-F742-3574-E0A0FD48FD09}"/>
              </a:ext>
            </a:extLst>
          </p:cNvPr>
          <p:cNvSpPr txBox="1"/>
          <p:nvPr/>
        </p:nvSpPr>
        <p:spPr>
          <a:xfrm>
            <a:off x="491161" y="2730500"/>
            <a:ext cx="274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Document Version Management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662F13EA-9F0E-9E2B-814D-89870E4F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0897"/>
              </p:ext>
            </p:extLst>
          </p:nvPr>
        </p:nvGraphicFramePr>
        <p:xfrm>
          <a:off x="350363" y="3014821"/>
          <a:ext cx="11270647" cy="33574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7402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198496114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012368059"/>
                    </a:ext>
                  </a:extLst>
                </a:gridCol>
                <a:gridCol w="3989610">
                  <a:extLst>
                    <a:ext uri="{9D8B030D-6E8A-4147-A177-3AD203B41FA5}">
                      <a16:colId xmlns:a16="http://schemas.microsoft.com/office/drawing/2014/main" val="578151305"/>
                    </a:ext>
                  </a:extLst>
                </a:gridCol>
                <a:gridCol w="3490909">
                  <a:extLst>
                    <a:ext uri="{9D8B030D-6E8A-4147-A177-3AD203B41FA5}">
                      <a16:colId xmlns:a16="http://schemas.microsoft.com/office/drawing/2014/main" val="732244595"/>
                    </a:ext>
                  </a:extLst>
                </a:gridCol>
              </a:tblGrid>
              <a:tr h="431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Written Date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Writer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Contents &amp; Main Changes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Reason of Version Change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8074233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139706179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582884248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8257301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95292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31737270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970803598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2472867181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F8305759-7EFB-A486-5AD1-9DC872C16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6544"/>
              </p:ext>
            </p:extLst>
          </p:nvPr>
        </p:nvGraphicFramePr>
        <p:xfrm>
          <a:off x="350363" y="1327839"/>
          <a:ext cx="5541390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1159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4140231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PM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주관사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EACE7F34-F0CC-3C7E-5076-12DB07C02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33069"/>
              </p:ext>
            </p:extLst>
          </p:nvPr>
        </p:nvGraphicFramePr>
        <p:xfrm>
          <a:off x="6079620" y="1327839"/>
          <a:ext cx="5541390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1159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4140231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수행사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엠클라우드브리지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Data&amp;AI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정진우 수석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22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CF51F-E247-A56E-B00F-D350E9B0CF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E4063-9888-A1FE-1CD1-E2BB4933B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90403-1904-C5A1-3CEF-41A7BCEA5D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6E276-C0C8-D47D-61BF-836A64BC46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BF247E-E960-EED0-9DA9-94401BE6CC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CB3D6-FE1A-A8E5-7E40-2A0E66D22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9966-A1D4-3705-A5E4-1B4A9EFFF2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1BCF8-5675-97D0-824A-9DAEDF95C8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154C4-F6A3-B930-B79E-5B724F3C58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C5A9FC-FAE9-8E19-872D-6486F53B8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6DE8219A-7257-CC89-FF9B-7B2F39E4C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89961"/>
              </p:ext>
            </p:extLst>
          </p:nvPr>
        </p:nvGraphicFramePr>
        <p:xfrm>
          <a:off x="158377" y="970678"/>
          <a:ext cx="11818474" cy="5413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294">
                  <a:extLst>
                    <a:ext uri="{9D8B030D-6E8A-4147-A177-3AD203B41FA5}">
                      <a16:colId xmlns:a16="http://schemas.microsoft.com/office/drawing/2014/main" val="2245944971"/>
                    </a:ext>
                  </a:extLst>
                </a:gridCol>
                <a:gridCol w="2493274">
                  <a:extLst>
                    <a:ext uri="{9D8B030D-6E8A-4147-A177-3AD203B41FA5}">
                      <a16:colId xmlns:a16="http://schemas.microsoft.com/office/drawing/2014/main" val="1900760102"/>
                    </a:ext>
                  </a:extLst>
                </a:gridCol>
                <a:gridCol w="1847273">
                  <a:extLst>
                    <a:ext uri="{9D8B030D-6E8A-4147-A177-3AD203B41FA5}">
                      <a16:colId xmlns:a16="http://schemas.microsoft.com/office/drawing/2014/main" val="3832422428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250117662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3998822705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630224326"/>
                    </a:ext>
                  </a:extLst>
                </a:gridCol>
                <a:gridCol w="1530524">
                  <a:extLst>
                    <a:ext uri="{9D8B030D-6E8A-4147-A177-3AD203B41FA5}">
                      <a16:colId xmlns:a16="http://schemas.microsoft.com/office/drawing/2014/main" val="3608927109"/>
                    </a:ext>
                  </a:extLst>
                </a:gridCol>
              </a:tblGrid>
              <a:tr h="231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활성 여부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시작 테이블명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시작 테이블 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– Key Column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종료 테이블명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종료 테이블 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– Key Column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카디널리티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크로스 필터 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342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18064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6530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742954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7839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977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78097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691512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78565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86035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02168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26699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66551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26049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00692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4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28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682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28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6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6018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3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6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3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D5A2EA-735A-184A-F101-70649CA16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3F96-B22A-9593-126E-FA16D8E8E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92C26-FD15-B13C-F437-AAEC6B3F54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E1D27-12D9-ADBC-B926-4DF3E171A8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A876EF-BA86-EB21-EA24-BAFD2DB571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0EFD15BC-6026-E076-39B2-E3F4A4A9E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99288"/>
              </p:ext>
            </p:extLst>
          </p:nvPr>
        </p:nvGraphicFramePr>
        <p:xfrm>
          <a:off x="158376" y="979914"/>
          <a:ext cx="11823092" cy="52790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7903">
                  <a:extLst>
                    <a:ext uri="{9D8B030D-6E8A-4147-A177-3AD203B41FA5}">
                      <a16:colId xmlns:a16="http://schemas.microsoft.com/office/drawing/2014/main" val="2687220808"/>
                    </a:ext>
                  </a:extLst>
                </a:gridCol>
                <a:gridCol w="10075189">
                  <a:extLst>
                    <a:ext uri="{9D8B030D-6E8A-4147-A177-3AD203B41FA5}">
                      <a16:colId xmlns:a16="http://schemas.microsoft.com/office/drawing/2014/main" val="3250117662"/>
                    </a:ext>
                  </a:extLst>
                </a:gridCol>
              </a:tblGrid>
              <a:tr h="2316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Page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342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18064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6530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742954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7839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977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78097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691512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78565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86035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02168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26699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66551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26049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00692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4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28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682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28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6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6018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3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6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5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2975F1-81DC-3DDF-1FE1-ACA05019E9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8953-791E-0618-41AF-93DB962E03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79523-B8FD-E139-D76F-7E7A8E17D2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B34D6-5939-91A4-9AF7-E01D377FE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77FC37-6A88-51A9-2AC9-548C9F11D9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2F1F29-7C5C-4648-8B45-57F6A0DD56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65BE1F-FB8B-8454-E6D5-63F55B88FE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AF821E-533C-C7CE-1959-B0FD4BAE07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694A7-4FD1-E300-209E-17BE569292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AB8B9-F2A3-655E-0882-D04AD4FF9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B9D6-CC1D-41ED-74B4-AA52DAC6CC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AE9C3-3620-D425-5B3E-6DEB07D8CB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37D77-75C6-03C4-BE19-ED0714E465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A183B-8F5C-D054-1DC3-3065AAB94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859785-F8E2-EC34-ADD0-17A1A7E356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F49B6D-D528-41C0-A600-CCB9AA19AC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1673A-6EF2-5429-4CA7-4472127B90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63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Props1.xml><?xml version="1.0" encoding="utf-8"?>
<ds:datastoreItem xmlns:ds="http://schemas.openxmlformats.org/officeDocument/2006/customXml" ds:itemID="{DE367C26-86C5-4E50-B898-334F6711A4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A594A8-0A3F-4363-82E9-A264337FEC25}"/>
</file>

<file path=customXml/itemProps3.xml><?xml version="1.0" encoding="utf-8"?>
<ds:datastoreItem xmlns:ds="http://schemas.openxmlformats.org/officeDocument/2006/customXml" ds:itemID="{3BB032B9-9DF1-4E48-A635-7EFFCCBF65D2}">
  <ds:schemaRefs>
    <ds:schemaRef ds:uri="3e0b2eb5-b991-48f3-ab11-25b43d00da6a"/>
    <ds:schemaRef ds:uri="c2ee1bed-e7b6-41ca-ac1e-19fff78bde6d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HY헤드라인M</vt:lpstr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Shin, Allie (contracted)</dc:creator>
  <cp:lastModifiedBy>Shin, Allie (contracted)</cp:lastModifiedBy>
  <cp:revision>2</cp:revision>
  <dcterms:created xsi:type="dcterms:W3CDTF">2023-08-22T07:27:47Z</dcterms:created>
  <dcterms:modified xsi:type="dcterms:W3CDTF">2023-08-22T08:29:05Z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0x0101007BDFA59B5C858E4683FD8275FF124205</vt:lpwstr>
  </property>
  <property fmtid="{D5CDD505-2E9C-101B-9397-08002B2CF9AE}" pid="3" name="MediaServiceImageTags">
    <vt:lpwstr/>
  </property>
</Properties>
</file>