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28"/>
  </p:notesMasterIdLst>
  <p:sldIdLst>
    <p:sldId id="256" r:id="rId5"/>
    <p:sldId id="257" r:id="rId6"/>
    <p:sldId id="517" r:id="rId7"/>
    <p:sldId id="534" r:id="rId8"/>
    <p:sldId id="538" r:id="rId9"/>
    <p:sldId id="527" r:id="rId10"/>
    <p:sldId id="536" r:id="rId11"/>
    <p:sldId id="537" r:id="rId12"/>
    <p:sldId id="521" r:id="rId13"/>
    <p:sldId id="535" r:id="rId14"/>
    <p:sldId id="520" r:id="rId15"/>
    <p:sldId id="522" r:id="rId16"/>
    <p:sldId id="523" r:id="rId17"/>
    <p:sldId id="528" r:id="rId18"/>
    <p:sldId id="531" r:id="rId19"/>
    <p:sldId id="519" r:id="rId20"/>
    <p:sldId id="444" r:id="rId21"/>
    <p:sldId id="526" r:id="rId22"/>
    <p:sldId id="529" r:id="rId23"/>
    <p:sldId id="530" r:id="rId24"/>
    <p:sldId id="532" r:id="rId25"/>
    <p:sldId id="533" r:id="rId26"/>
    <p:sldId id="51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oryboard 표지" id="{2442DF95-AB04-47C1-B3E1-8782AFE1FF2C}">
          <p14:sldIdLst>
            <p14:sldId id="256"/>
          </p14:sldIdLst>
        </p14:section>
        <p14:section name="Storyboard 버전관리" id="{526F64F2-CD56-4A8C-B236-017DB42CAF83}">
          <p14:sldIdLst>
            <p14:sldId id="257"/>
          </p14:sldIdLst>
        </p14:section>
        <p14:section name="Data Flow Architecture" id="{5F403182-035A-4DEC-B1EA-B06F21079605}">
          <p14:sldIdLst/>
        </p14:section>
        <p14:section name="(DW) Table Relation" id="{9F93B672-431B-49F7-80B6-6B2AE29D0DE9}">
          <p14:sldIdLst/>
        </p14:section>
        <p14:section name="Page 레이아웃" id="{214116E7-7DCE-4357-AACD-F1839CAA1CF2}">
          <p14:sldIdLst>
            <p14:sldId id="517"/>
            <p14:sldId id="534"/>
            <p14:sldId id="538"/>
            <p14:sldId id="527"/>
            <p14:sldId id="536"/>
            <p14:sldId id="537"/>
            <p14:sldId id="521"/>
            <p14:sldId id="535"/>
            <p14:sldId id="520"/>
            <p14:sldId id="522"/>
            <p14:sldId id="523"/>
            <p14:sldId id="528"/>
            <p14:sldId id="531"/>
            <p14:sldId id="519"/>
            <p14:sldId id="444"/>
            <p14:sldId id="526"/>
            <p14:sldId id="529"/>
            <p14:sldId id="530"/>
            <p14:sldId id="532"/>
            <p14:sldId id="533"/>
            <p14:sldId id="511"/>
          </p14:sldIdLst>
        </p14:section>
        <p14:section name="-" id="{6F322E29-2DA3-4441-843C-74799D64F78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9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6100C55-30EC-C4CC-B1A0-A2391DD6909F}" name="Allie Shin" initials="AS" userId="Allie Shin" providerId="None"/>
  <p188:author id="{E0C10D6C-72E3-3DFE-78C7-6DAD5851D626}" name="Jamie Yeo(여정문)" initials="JY" userId="S::Jamie.Yeo@mcloudbridge.com::4b3deb95-445a-41d6-b79d-e51058b527a1" providerId="AD"/>
  <p188:author id="{6859D599-FDFB-735F-6FE5-056F6DA8B600}" name="Ian Jeong(정민정)" initials="IJ" userId="Ian Jeong(정민정)" providerId="None"/>
  <p188:author id="{5261B5A5-10C0-CDE5-751B-9F647BBDAEA2}" name="Jamie Yeo(여정문)" initials="JY" userId="Jamie Yeo(여정문)" providerId="None"/>
  <p188:author id="{E0CF37DA-9486-0791-A86F-189824F9D00C}" name="Allie Shin(신유지)" initials="AS" userId="S::Allie.Shin@mcloudbridge.com::1f5526e5-b37a-4b0f-9cdc-abf08ea7ec9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13CA6"/>
    <a:srgbClr val="C2C2C2"/>
    <a:srgbClr val="EBEBEB"/>
    <a:srgbClr val="F5F5F5"/>
    <a:srgbClr val="4472C4"/>
    <a:srgbClr val="737373"/>
    <a:srgbClr val="F9C7C9"/>
    <a:srgbClr val="F7AFB2"/>
    <a:srgbClr val="F38D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ED4F85-AAA7-425F-BB3D-0702F513910A}" v="6" dt="2023-08-30T06:57:50.2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5" autoAdjust="0"/>
    <p:restoredTop sz="95887" autoAdjust="0"/>
  </p:normalViewPr>
  <p:slideViewPr>
    <p:cSldViewPr snapToGrid="0">
      <p:cViewPr>
        <p:scale>
          <a:sx n="150" d="100"/>
          <a:sy n="150" d="100"/>
        </p:scale>
        <p:origin x="-1560" y="-984"/>
      </p:cViewPr>
      <p:guideLst>
        <p:guide orient="horz" pos="2160"/>
        <p:guide pos="49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, Jake (contracted)" userId="cb98d68d-c335-4ac8-a4bc-989f46b3ae95" providerId="ADAL" clId="{74ED4F85-AAA7-425F-BB3D-0702F513910A}"/>
    <pc:docChg chg="undo custSel modSld">
      <pc:chgData name="Jeong, Jake (contracted)" userId="cb98d68d-c335-4ac8-a4bc-989f46b3ae95" providerId="ADAL" clId="{74ED4F85-AAA7-425F-BB3D-0702F513910A}" dt="2023-08-30T06:58:03.042" v="94" actId="2711"/>
      <pc:docMkLst>
        <pc:docMk/>
      </pc:docMkLst>
      <pc:sldChg chg="addSp delSp modSp mod">
        <pc:chgData name="Jeong, Jake (contracted)" userId="cb98d68d-c335-4ac8-a4bc-989f46b3ae95" providerId="ADAL" clId="{74ED4F85-AAA7-425F-BB3D-0702F513910A}" dt="2023-08-30T06:58:03.042" v="94" actId="2711"/>
        <pc:sldMkLst>
          <pc:docMk/>
          <pc:sldMk cId="3654318074" sldId="527"/>
        </pc:sldMkLst>
        <pc:spChg chg="add del mod">
          <ac:chgData name="Jeong, Jake (contracted)" userId="cb98d68d-c335-4ac8-a4bc-989f46b3ae95" providerId="ADAL" clId="{74ED4F85-AAA7-425F-BB3D-0702F513910A}" dt="2023-08-30T06:53:58.521" v="1"/>
          <ac:spMkLst>
            <pc:docMk/>
            <pc:sldMk cId="3654318074" sldId="527"/>
            <ac:spMk id="6" creationId="{2B7A29A1-FCA9-F298-A00F-396629A5844E}"/>
          </ac:spMkLst>
        </pc:spChg>
        <pc:spChg chg="add del mod">
          <ac:chgData name="Jeong, Jake (contracted)" userId="cb98d68d-c335-4ac8-a4bc-989f46b3ae95" providerId="ADAL" clId="{74ED4F85-AAA7-425F-BB3D-0702F513910A}" dt="2023-08-30T06:53:58.521" v="1"/>
          <ac:spMkLst>
            <pc:docMk/>
            <pc:sldMk cId="3654318074" sldId="527"/>
            <ac:spMk id="7" creationId="{985BF46E-4EE8-A941-DA03-54F74CC2D6C2}"/>
          </ac:spMkLst>
        </pc:spChg>
        <pc:spChg chg="add del mod">
          <ac:chgData name="Jeong, Jake (contracted)" userId="cb98d68d-c335-4ac8-a4bc-989f46b3ae95" providerId="ADAL" clId="{74ED4F85-AAA7-425F-BB3D-0702F513910A}" dt="2023-08-30T06:53:58.521" v="1"/>
          <ac:spMkLst>
            <pc:docMk/>
            <pc:sldMk cId="3654318074" sldId="527"/>
            <ac:spMk id="10" creationId="{3E88C7DC-BA19-EBCB-176D-4FE8EA05736C}"/>
          </ac:spMkLst>
        </pc:spChg>
        <pc:spChg chg="add del mod">
          <ac:chgData name="Jeong, Jake (contracted)" userId="cb98d68d-c335-4ac8-a4bc-989f46b3ae95" providerId="ADAL" clId="{74ED4F85-AAA7-425F-BB3D-0702F513910A}" dt="2023-08-30T06:53:58.521" v="1"/>
          <ac:spMkLst>
            <pc:docMk/>
            <pc:sldMk cId="3654318074" sldId="527"/>
            <ac:spMk id="12" creationId="{1397C18A-DAAA-697C-1097-FC381121133B}"/>
          </ac:spMkLst>
        </pc:spChg>
        <pc:spChg chg="add del mod">
          <ac:chgData name="Jeong, Jake (contracted)" userId="cb98d68d-c335-4ac8-a4bc-989f46b3ae95" providerId="ADAL" clId="{74ED4F85-AAA7-425F-BB3D-0702F513910A}" dt="2023-08-30T06:53:58.521" v="1"/>
          <ac:spMkLst>
            <pc:docMk/>
            <pc:sldMk cId="3654318074" sldId="527"/>
            <ac:spMk id="14" creationId="{60AF058D-3F16-BE63-C680-672E644575C7}"/>
          </ac:spMkLst>
        </pc:spChg>
        <pc:spChg chg="add del mod">
          <ac:chgData name="Jeong, Jake (contracted)" userId="cb98d68d-c335-4ac8-a4bc-989f46b3ae95" providerId="ADAL" clId="{74ED4F85-AAA7-425F-BB3D-0702F513910A}" dt="2023-08-30T06:53:58.521" v="1"/>
          <ac:spMkLst>
            <pc:docMk/>
            <pc:sldMk cId="3654318074" sldId="527"/>
            <ac:spMk id="16" creationId="{8B7A4F35-3525-4FF9-448B-7C7F48AE923B}"/>
          </ac:spMkLst>
        </pc:spChg>
        <pc:spChg chg="add del mod">
          <ac:chgData name="Jeong, Jake (contracted)" userId="cb98d68d-c335-4ac8-a4bc-989f46b3ae95" providerId="ADAL" clId="{74ED4F85-AAA7-425F-BB3D-0702F513910A}" dt="2023-08-30T06:53:58.521" v="1"/>
          <ac:spMkLst>
            <pc:docMk/>
            <pc:sldMk cId="3654318074" sldId="527"/>
            <ac:spMk id="22" creationId="{D8BA4187-DC34-CD74-3DB8-BAC48FC41450}"/>
          </ac:spMkLst>
        </pc:spChg>
        <pc:spChg chg="add del mod">
          <ac:chgData name="Jeong, Jake (contracted)" userId="cb98d68d-c335-4ac8-a4bc-989f46b3ae95" providerId="ADAL" clId="{74ED4F85-AAA7-425F-BB3D-0702F513910A}" dt="2023-08-30T06:53:58.521" v="1"/>
          <ac:spMkLst>
            <pc:docMk/>
            <pc:sldMk cId="3654318074" sldId="527"/>
            <ac:spMk id="24" creationId="{0E2BC3B5-D162-4FFC-0BBB-D9ECAC55CA41}"/>
          </ac:spMkLst>
        </pc:spChg>
        <pc:spChg chg="add del mod">
          <ac:chgData name="Jeong, Jake (contracted)" userId="cb98d68d-c335-4ac8-a4bc-989f46b3ae95" providerId="ADAL" clId="{74ED4F85-AAA7-425F-BB3D-0702F513910A}" dt="2023-08-30T06:53:58.521" v="1"/>
          <ac:spMkLst>
            <pc:docMk/>
            <pc:sldMk cId="3654318074" sldId="527"/>
            <ac:spMk id="25" creationId="{BC9B7F7D-87EC-6954-D563-1B2197A13EBC}"/>
          </ac:spMkLst>
        </pc:spChg>
        <pc:spChg chg="add del mod">
          <ac:chgData name="Jeong, Jake (contracted)" userId="cb98d68d-c335-4ac8-a4bc-989f46b3ae95" providerId="ADAL" clId="{74ED4F85-AAA7-425F-BB3D-0702F513910A}" dt="2023-08-30T06:53:58.521" v="1"/>
          <ac:spMkLst>
            <pc:docMk/>
            <pc:sldMk cId="3654318074" sldId="527"/>
            <ac:spMk id="26" creationId="{B082D35B-7262-318B-5344-6CB8F3F3ED22}"/>
          </ac:spMkLst>
        </pc:spChg>
        <pc:spChg chg="add del mod">
          <ac:chgData name="Jeong, Jake (contracted)" userId="cb98d68d-c335-4ac8-a4bc-989f46b3ae95" providerId="ADAL" clId="{74ED4F85-AAA7-425F-BB3D-0702F513910A}" dt="2023-08-30T06:53:58.521" v="1"/>
          <ac:spMkLst>
            <pc:docMk/>
            <pc:sldMk cId="3654318074" sldId="527"/>
            <ac:spMk id="30" creationId="{AE9102A2-E949-414A-BFE7-F3825D2E400C}"/>
          </ac:spMkLst>
        </pc:spChg>
        <pc:spChg chg="add mod">
          <ac:chgData name="Jeong, Jake (contracted)" userId="cb98d68d-c335-4ac8-a4bc-989f46b3ae95" providerId="ADAL" clId="{74ED4F85-AAA7-425F-BB3D-0702F513910A}" dt="2023-08-30T06:54:36.950" v="14" actId="14100"/>
          <ac:spMkLst>
            <pc:docMk/>
            <pc:sldMk cId="3654318074" sldId="527"/>
            <ac:spMk id="35" creationId="{3AEC3944-F6AA-19AD-63A3-909C3E99C656}"/>
          </ac:spMkLst>
        </pc:spChg>
        <pc:spChg chg="add mod">
          <ac:chgData name="Jeong, Jake (contracted)" userId="cb98d68d-c335-4ac8-a4bc-989f46b3ae95" providerId="ADAL" clId="{74ED4F85-AAA7-425F-BB3D-0702F513910A}" dt="2023-08-30T06:56:58.413" v="38" actId="14100"/>
          <ac:spMkLst>
            <pc:docMk/>
            <pc:sldMk cId="3654318074" sldId="527"/>
            <ac:spMk id="37" creationId="{FB8BCDD2-5001-54AB-3060-D357FCD00FF4}"/>
          </ac:spMkLst>
        </pc:spChg>
        <pc:spChg chg="add mod">
          <ac:chgData name="Jeong, Jake (contracted)" userId="cb98d68d-c335-4ac8-a4bc-989f46b3ae95" providerId="ADAL" clId="{74ED4F85-AAA7-425F-BB3D-0702F513910A}" dt="2023-08-30T06:57:02.561" v="39" actId="14100"/>
          <ac:spMkLst>
            <pc:docMk/>
            <pc:sldMk cId="3654318074" sldId="527"/>
            <ac:spMk id="38" creationId="{049008A3-A588-C0B9-E443-DC4B07192B79}"/>
          </ac:spMkLst>
        </pc:spChg>
        <pc:spChg chg="add mod">
          <ac:chgData name="Jeong, Jake (contracted)" userId="cb98d68d-c335-4ac8-a4bc-989f46b3ae95" providerId="ADAL" clId="{74ED4F85-AAA7-425F-BB3D-0702F513910A}" dt="2023-08-30T06:57:06.558" v="40" actId="14100"/>
          <ac:spMkLst>
            <pc:docMk/>
            <pc:sldMk cId="3654318074" sldId="527"/>
            <ac:spMk id="40" creationId="{1F59F4DA-C171-D3CF-A41B-3AB0D617AECC}"/>
          </ac:spMkLst>
        </pc:spChg>
        <pc:spChg chg="add mod">
          <ac:chgData name="Jeong, Jake (contracted)" userId="cb98d68d-c335-4ac8-a4bc-989f46b3ae95" providerId="ADAL" clId="{74ED4F85-AAA7-425F-BB3D-0702F513910A}" dt="2023-08-30T06:56:55.024" v="37" actId="14100"/>
          <ac:spMkLst>
            <pc:docMk/>
            <pc:sldMk cId="3654318074" sldId="527"/>
            <ac:spMk id="41" creationId="{8D9CAC91-D262-AFA6-E913-D1BCADE33BE2}"/>
          </ac:spMkLst>
        </pc:spChg>
        <pc:spChg chg="add mod">
          <ac:chgData name="Jeong, Jake (contracted)" userId="cb98d68d-c335-4ac8-a4bc-989f46b3ae95" providerId="ADAL" clId="{74ED4F85-AAA7-425F-BB3D-0702F513910A}" dt="2023-08-30T06:56:55.024" v="37" actId="14100"/>
          <ac:spMkLst>
            <pc:docMk/>
            <pc:sldMk cId="3654318074" sldId="527"/>
            <ac:spMk id="42" creationId="{52305FBC-F0AD-FA95-094B-91F92D39A23C}"/>
          </ac:spMkLst>
        </pc:spChg>
        <pc:spChg chg="add mod">
          <ac:chgData name="Jeong, Jake (contracted)" userId="cb98d68d-c335-4ac8-a4bc-989f46b3ae95" providerId="ADAL" clId="{74ED4F85-AAA7-425F-BB3D-0702F513910A}" dt="2023-08-30T06:56:55.024" v="37" actId="14100"/>
          <ac:spMkLst>
            <pc:docMk/>
            <pc:sldMk cId="3654318074" sldId="527"/>
            <ac:spMk id="43" creationId="{EFBDF307-33AC-7B11-40FD-8AA715DB02CC}"/>
          </ac:spMkLst>
        </pc:spChg>
        <pc:spChg chg="add mod">
          <ac:chgData name="Jeong, Jake (contracted)" userId="cb98d68d-c335-4ac8-a4bc-989f46b3ae95" providerId="ADAL" clId="{74ED4F85-AAA7-425F-BB3D-0702F513910A}" dt="2023-08-30T06:56:55.024" v="37" actId="14100"/>
          <ac:spMkLst>
            <pc:docMk/>
            <pc:sldMk cId="3654318074" sldId="527"/>
            <ac:spMk id="47" creationId="{8E91FA82-8013-C844-9E56-C14E99109F04}"/>
          </ac:spMkLst>
        </pc:spChg>
        <pc:spChg chg="add mod">
          <ac:chgData name="Jeong, Jake (contracted)" userId="cb98d68d-c335-4ac8-a4bc-989f46b3ae95" providerId="ADAL" clId="{74ED4F85-AAA7-425F-BB3D-0702F513910A}" dt="2023-08-30T06:56:55.024" v="37" actId="14100"/>
          <ac:spMkLst>
            <pc:docMk/>
            <pc:sldMk cId="3654318074" sldId="527"/>
            <ac:spMk id="49" creationId="{225A8DF0-B4BA-C0B6-57FC-73DD787242C5}"/>
          </ac:spMkLst>
        </pc:spChg>
        <pc:spChg chg="add mod">
          <ac:chgData name="Jeong, Jake (contracted)" userId="cb98d68d-c335-4ac8-a4bc-989f46b3ae95" providerId="ADAL" clId="{74ED4F85-AAA7-425F-BB3D-0702F513910A}" dt="2023-08-30T06:56:55.024" v="37" actId="14100"/>
          <ac:spMkLst>
            <pc:docMk/>
            <pc:sldMk cId="3654318074" sldId="527"/>
            <ac:spMk id="50" creationId="{5B8131F7-4ED6-7F54-3CCB-CF70E4DB7452}"/>
          </ac:spMkLst>
        </pc:spChg>
        <pc:spChg chg="add mod">
          <ac:chgData name="Jeong, Jake (contracted)" userId="cb98d68d-c335-4ac8-a4bc-989f46b3ae95" providerId="ADAL" clId="{74ED4F85-AAA7-425F-BB3D-0702F513910A}" dt="2023-08-30T06:56:55.024" v="37" actId="14100"/>
          <ac:spMkLst>
            <pc:docMk/>
            <pc:sldMk cId="3654318074" sldId="527"/>
            <ac:spMk id="51" creationId="{2FCAD552-8876-9ED7-1894-EF1F2DFD2CC0}"/>
          </ac:spMkLst>
        </pc:spChg>
        <pc:spChg chg="add mod">
          <ac:chgData name="Jeong, Jake (contracted)" userId="cb98d68d-c335-4ac8-a4bc-989f46b3ae95" providerId="ADAL" clId="{74ED4F85-AAA7-425F-BB3D-0702F513910A}" dt="2023-08-30T06:56:55.024" v="37" actId="14100"/>
          <ac:spMkLst>
            <pc:docMk/>
            <pc:sldMk cId="3654318074" sldId="527"/>
            <ac:spMk id="55" creationId="{253DBDBE-876E-2177-338E-72B8A272E6C1}"/>
          </ac:spMkLst>
        </pc:spChg>
        <pc:spChg chg="add mod">
          <ac:chgData name="Jeong, Jake (contracted)" userId="cb98d68d-c335-4ac8-a4bc-989f46b3ae95" providerId="ADAL" clId="{74ED4F85-AAA7-425F-BB3D-0702F513910A}" dt="2023-08-30T06:58:03.042" v="94" actId="2711"/>
          <ac:spMkLst>
            <pc:docMk/>
            <pc:sldMk cId="3654318074" sldId="527"/>
            <ac:spMk id="68" creationId="{6E764C20-C91D-EC20-3355-067BB25F457F}"/>
          </ac:spMkLst>
        </pc:spChg>
        <pc:picChg chg="add del mod">
          <ac:chgData name="Jeong, Jake (contracted)" userId="cb98d68d-c335-4ac8-a4bc-989f46b3ae95" providerId="ADAL" clId="{74ED4F85-AAA7-425F-BB3D-0702F513910A}" dt="2023-08-30T06:53:58.521" v="1"/>
          <ac:picMkLst>
            <pc:docMk/>
            <pc:sldMk cId="3654318074" sldId="527"/>
            <ac:picMk id="9" creationId="{51BB4D9B-EA5A-B5BD-FC9F-C7E620BE39D5}"/>
          </ac:picMkLst>
        </pc:picChg>
        <pc:picChg chg="mod">
          <ac:chgData name="Jeong, Jake (contracted)" userId="cb98d68d-c335-4ac8-a4bc-989f46b3ae95" providerId="ADAL" clId="{74ED4F85-AAA7-425F-BB3D-0702F513910A}" dt="2023-08-30T06:56:55.024" v="37" actId="14100"/>
          <ac:picMkLst>
            <pc:docMk/>
            <pc:sldMk cId="3654318074" sldId="527"/>
            <ac:picMk id="11" creationId="{BBFC72E0-0F25-B7C9-AFBE-D3C662FC99CC}"/>
          </ac:picMkLst>
        </pc:picChg>
        <pc:picChg chg="mod">
          <ac:chgData name="Jeong, Jake (contracted)" userId="cb98d68d-c335-4ac8-a4bc-989f46b3ae95" providerId="ADAL" clId="{74ED4F85-AAA7-425F-BB3D-0702F513910A}" dt="2023-08-30T06:56:55.024" v="37" actId="14100"/>
          <ac:picMkLst>
            <pc:docMk/>
            <pc:sldMk cId="3654318074" sldId="527"/>
            <ac:picMk id="13" creationId="{D8417F04-85A1-5DB1-50B7-5764965FE95D}"/>
          </ac:picMkLst>
        </pc:picChg>
        <pc:picChg chg="mod">
          <ac:chgData name="Jeong, Jake (contracted)" userId="cb98d68d-c335-4ac8-a4bc-989f46b3ae95" providerId="ADAL" clId="{74ED4F85-AAA7-425F-BB3D-0702F513910A}" dt="2023-08-30T06:56:55.024" v="37" actId="14100"/>
          <ac:picMkLst>
            <pc:docMk/>
            <pc:sldMk cId="3654318074" sldId="527"/>
            <ac:picMk id="15" creationId="{8A3E5BC7-D7A4-AC26-B125-957094DE9249}"/>
          </ac:picMkLst>
        </pc:picChg>
        <pc:picChg chg="add del mod">
          <ac:chgData name="Jeong, Jake (contracted)" userId="cb98d68d-c335-4ac8-a4bc-989f46b3ae95" providerId="ADAL" clId="{74ED4F85-AAA7-425F-BB3D-0702F513910A}" dt="2023-08-30T06:53:58.521" v="1"/>
          <ac:picMkLst>
            <pc:docMk/>
            <pc:sldMk cId="3654318074" sldId="527"/>
            <ac:picMk id="32" creationId="{374103DC-4670-9378-5E1B-145AADF75632}"/>
          </ac:picMkLst>
        </pc:picChg>
        <pc:picChg chg="add del mod">
          <ac:chgData name="Jeong, Jake (contracted)" userId="cb98d68d-c335-4ac8-a4bc-989f46b3ae95" providerId="ADAL" clId="{74ED4F85-AAA7-425F-BB3D-0702F513910A}" dt="2023-08-30T06:53:58.521" v="1"/>
          <ac:picMkLst>
            <pc:docMk/>
            <pc:sldMk cId="3654318074" sldId="527"/>
            <ac:picMk id="33" creationId="{52C5D5D0-180C-FA48-957E-1D8F9DF317E2}"/>
          </ac:picMkLst>
        </pc:picChg>
        <pc:picChg chg="add del mod">
          <ac:chgData name="Jeong, Jake (contracted)" userId="cb98d68d-c335-4ac8-a4bc-989f46b3ae95" providerId="ADAL" clId="{74ED4F85-AAA7-425F-BB3D-0702F513910A}" dt="2023-08-30T06:53:58.521" v="1"/>
          <ac:picMkLst>
            <pc:docMk/>
            <pc:sldMk cId="3654318074" sldId="527"/>
            <ac:picMk id="34" creationId="{C95AC952-0AE0-11A0-FB89-72359BA39DDA}"/>
          </ac:picMkLst>
        </pc:picChg>
        <pc:picChg chg="add del mod">
          <ac:chgData name="Jeong, Jake (contracted)" userId="cb98d68d-c335-4ac8-a4bc-989f46b3ae95" providerId="ADAL" clId="{74ED4F85-AAA7-425F-BB3D-0702F513910A}" dt="2023-08-30T06:56:37.997" v="18" actId="478"/>
          <ac:picMkLst>
            <pc:docMk/>
            <pc:sldMk cId="3654318074" sldId="527"/>
            <ac:picMk id="36" creationId="{F5AE0E2F-554F-12BF-F25E-009433CA0689}"/>
          </ac:picMkLst>
        </pc:picChg>
        <pc:picChg chg="add mod">
          <ac:chgData name="Jeong, Jake (contracted)" userId="cb98d68d-c335-4ac8-a4bc-989f46b3ae95" providerId="ADAL" clId="{74ED4F85-AAA7-425F-BB3D-0702F513910A}" dt="2023-08-30T06:57:14.109" v="42" actId="1076"/>
          <ac:picMkLst>
            <pc:docMk/>
            <pc:sldMk cId="3654318074" sldId="527"/>
            <ac:picMk id="39" creationId="{B31AFE71-B828-6682-098A-8B72F609FE06}"/>
          </ac:picMkLst>
        </pc:picChg>
        <pc:picChg chg="add mod">
          <ac:chgData name="Jeong, Jake (contracted)" userId="cb98d68d-c335-4ac8-a4bc-989f46b3ae95" providerId="ADAL" clId="{74ED4F85-AAA7-425F-BB3D-0702F513910A}" dt="2023-08-30T06:57:09.997" v="41" actId="1076"/>
          <ac:picMkLst>
            <pc:docMk/>
            <pc:sldMk cId="3654318074" sldId="527"/>
            <ac:picMk id="57" creationId="{45BF4C08-D41B-34D7-4680-087BF1FFE347}"/>
          </ac:picMkLst>
        </pc:picChg>
        <pc:picChg chg="add mod">
          <ac:chgData name="Jeong, Jake (contracted)" userId="cb98d68d-c335-4ac8-a4bc-989f46b3ae95" providerId="ADAL" clId="{74ED4F85-AAA7-425F-BB3D-0702F513910A}" dt="2023-08-30T06:57:09.997" v="41" actId="1076"/>
          <ac:picMkLst>
            <pc:docMk/>
            <pc:sldMk cId="3654318074" sldId="527"/>
            <ac:picMk id="58" creationId="{7C8A5C68-3BF9-EEEF-E604-4DCBDC70906D}"/>
          </ac:picMkLst>
        </pc:picChg>
        <pc:picChg chg="add mod">
          <ac:chgData name="Jeong, Jake (contracted)" userId="cb98d68d-c335-4ac8-a4bc-989f46b3ae95" providerId="ADAL" clId="{74ED4F85-AAA7-425F-BB3D-0702F513910A}" dt="2023-08-30T06:56:55.024" v="37" actId="14100"/>
          <ac:picMkLst>
            <pc:docMk/>
            <pc:sldMk cId="3654318074" sldId="527"/>
            <ac:picMk id="59" creationId="{C9FC633D-FD05-8F7C-4038-6148C1B02CF0}"/>
          </ac:picMkLst>
        </pc:picChg>
        <pc:cxnChg chg="add del mod">
          <ac:chgData name="Jeong, Jake (contracted)" userId="cb98d68d-c335-4ac8-a4bc-989f46b3ae95" providerId="ADAL" clId="{74ED4F85-AAA7-425F-BB3D-0702F513910A}" dt="2023-08-30T06:53:58.521" v="1"/>
          <ac:cxnSpMkLst>
            <pc:docMk/>
            <pc:sldMk cId="3654318074" sldId="527"/>
            <ac:cxnSpMk id="18" creationId="{B14C339E-0EC6-2B89-53EA-78558C69E725}"/>
          </ac:cxnSpMkLst>
        </pc:cxnChg>
        <pc:cxnChg chg="add del mod">
          <ac:chgData name="Jeong, Jake (contracted)" userId="cb98d68d-c335-4ac8-a4bc-989f46b3ae95" providerId="ADAL" clId="{74ED4F85-AAA7-425F-BB3D-0702F513910A}" dt="2023-08-30T06:53:58.521" v="1"/>
          <ac:cxnSpMkLst>
            <pc:docMk/>
            <pc:sldMk cId="3654318074" sldId="527"/>
            <ac:cxnSpMk id="19" creationId="{264AB57F-CBBA-F497-655A-5678A49241C3}"/>
          </ac:cxnSpMkLst>
        </pc:cxnChg>
        <pc:cxnChg chg="add del mod">
          <ac:chgData name="Jeong, Jake (contracted)" userId="cb98d68d-c335-4ac8-a4bc-989f46b3ae95" providerId="ADAL" clId="{74ED4F85-AAA7-425F-BB3D-0702F513910A}" dt="2023-08-30T06:53:58.521" v="1"/>
          <ac:cxnSpMkLst>
            <pc:docMk/>
            <pc:sldMk cId="3654318074" sldId="527"/>
            <ac:cxnSpMk id="21" creationId="{6323CBAE-042F-59D0-242C-54376DB1A3B5}"/>
          </ac:cxnSpMkLst>
        </pc:cxnChg>
        <pc:cxnChg chg="add del mod">
          <ac:chgData name="Jeong, Jake (contracted)" userId="cb98d68d-c335-4ac8-a4bc-989f46b3ae95" providerId="ADAL" clId="{74ED4F85-AAA7-425F-BB3D-0702F513910A}" dt="2023-08-30T06:53:58.521" v="1"/>
          <ac:cxnSpMkLst>
            <pc:docMk/>
            <pc:sldMk cId="3654318074" sldId="527"/>
            <ac:cxnSpMk id="23" creationId="{33E5E723-3CA6-CE0F-490D-3A8F70088318}"/>
          </ac:cxnSpMkLst>
        </pc:cxnChg>
        <pc:cxnChg chg="add del mod">
          <ac:chgData name="Jeong, Jake (contracted)" userId="cb98d68d-c335-4ac8-a4bc-989f46b3ae95" providerId="ADAL" clId="{74ED4F85-AAA7-425F-BB3D-0702F513910A}" dt="2023-08-30T06:53:58.521" v="1"/>
          <ac:cxnSpMkLst>
            <pc:docMk/>
            <pc:sldMk cId="3654318074" sldId="527"/>
            <ac:cxnSpMk id="27" creationId="{E2269981-65AE-D825-287F-CEFEEC4F372A}"/>
          </ac:cxnSpMkLst>
        </pc:cxnChg>
        <pc:cxnChg chg="add del mod">
          <ac:chgData name="Jeong, Jake (contracted)" userId="cb98d68d-c335-4ac8-a4bc-989f46b3ae95" providerId="ADAL" clId="{74ED4F85-AAA7-425F-BB3D-0702F513910A}" dt="2023-08-30T06:53:58.521" v="1"/>
          <ac:cxnSpMkLst>
            <pc:docMk/>
            <pc:sldMk cId="3654318074" sldId="527"/>
            <ac:cxnSpMk id="28" creationId="{0CDE1F92-6551-64C6-69BC-AFCA545C56B2}"/>
          </ac:cxnSpMkLst>
        </pc:cxnChg>
        <pc:cxnChg chg="add del mod">
          <ac:chgData name="Jeong, Jake (contracted)" userId="cb98d68d-c335-4ac8-a4bc-989f46b3ae95" providerId="ADAL" clId="{74ED4F85-AAA7-425F-BB3D-0702F513910A}" dt="2023-08-30T06:53:58.521" v="1"/>
          <ac:cxnSpMkLst>
            <pc:docMk/>
            <pc:sldMk cId="3654318074" sldId="527"/>
            <ac:cxnSpMk id="29" creationId="{AF438FBB-F8D1-6B88-3734-78863EBF5B5D}"/>
          </ac:cxnSpMkLst>
        </pc:cxnChg>
        <pc:cxnChg chg="add del mod">
          <ac:chgData name="Jeong, Jake (contracted)" userId="cb98d68d-c335-4ac8-a4bc-989f46b3ae95" providerId="ADAL" clId="{74ED4F85-AAA7-425F-BB3D-0702F513910A}" dt="2023-08-30T06:53:58.521" v="1"/>
          <ac:cxnSpMkLst>
            <pc:docMk/>
            <pc:sldMk cId="3654318074" sldId="527"/>
            <ac:cxnSpMk id="31" creationId="{889960F6-5073-A69A-6A07-C713CA2C9520}"/>
          </ac:cxnSpMkLst>
        </pc:cxnChg>
        <pc:cxnChg chg="add mod">
          <ac:chgData name="Jeong, Jake (contracted)" userId="cb98d68d-c335-4ac8-a4bc-989f46b3ae95" providerId="ADAL" clId="{74ED4F85-AAA7-425F-BB3D-0702F513910A}" dt="2023-08-30T06:56:55.024" v="37" actId="14100"/>
          <ac:cxnSpMkLst>
            <pc:docMk/>
            <pc:sldMk cId="3654318074" sldId="527"/>
            <ac:cxnSpMk id="44" creationId="{8DFD8C2D-0CAA-4D85-FF12-85F3F65E09B3}"/>
          </ac:cxnSpMkLst>
        </pc:cxnChg>
        <pc:cxnChg chg="add mod">
          <ac:chgData name="Jeong, Jake (contracted)" userId="cb98d68d-c335-4ac8-a4bc-989f46b3ae95" providerId="ADAL" clId="{74ED4F85-AAA7-425F-BB3D-0702F513910A}" dt="2023-08-30T06:56:55.024" v="37" actId="14100"/>
          <ac:cxnSpMkLst>
            <pc:docMk/>
            <pc:sldMk cId="3654318074" sldId="527"/>
            <ac:cxnSpMk id="45" creationId="{C04E8614-FF4B-818E-69EC-7AAC258ECA3F}"/>
          </ac:cxnSpMkLst>
        </pc:cxnChg>
        <pc:cxnChg chg="add mod">
          <ac:chgData name="Jeong, Jake (contracted)" userId="cb98d68d-c335-4ac8-a4bc-989f46b3ae95" providerId="ADAL" clId="{74ED4F85-AAA7-425F-BB3D-0702F513910A}" dt="2023-08-30T06:56:55.024" v="37" actId="14100"/>
          <ac:cxnSpMkLst>
            <pc:docMk/>
            <pc:sldMk cId="3654318074" sldId="527"/>
            <ac:cxnSpMk id="46" creationId="{D1E05B2E-58DF-F9B7-E28A-6593CF517647}"/>
          </ac:cxnSpMkLst>
        </pc:cxnChg>
        <pc:cxnChg chg="add mod">
          <ac:chgData name="Jeong, Jake (contracted)" userId="cb98d68d-c335-4ac8-a4bc-989f46b3ae95" providerId="ADAL" clId="{74ED4F85-AAA7-425F-BB3D-0702F513910A}" dt="2023-08-30T06:56:55.024" v="37" actId="14100"/>
          <ac:cxnSpMkLst>
            <pc:docMk/>
            <pc:sldMk cId="3654318074" sldId="527"/>
            <ac:cxnSpMk id="48" creationId="{9AA17D95-3762-CBE9-A992-684BA754C66B}"/>
          </ac:cxnSpMkLst>
        </pc:cxnChg>
        <pc:cxnChg chg="add mod">
          <ac:chgData name="Jeong, Jake (contracted)" userId="cb98d68d-c335-4ac8-a4bc-989f46b3ae95" providerId="ADAL" clId="{74ED4F85-AAA7-425F-BB3D-0702F513910A}" dt="2023-08-30T06:56:55.024" v="37" actId="14100"/>
          <ac:cxnSpMkLst>
            <pc:docMk/>
            <pc:sldMk cId="3654318074" sldId="527"/>
            <ac:cxnSpMk id="52" creationId="{CA5D32ED-6C9A-FB49-0DC1-BC66E5541F81}"/>
          </ac:cxnSpMkLst>
        </pc:cxnChg>
        <pc:cxnChg chg="add mod">
          <ac:chgData name="Jeong, Jake (contracted)" userId="cb98d68d-c335-4ac8-a4bc-989f46b3ae95" providerId="ADAL" clId="{74ED4F85-AAA7-425F-BB3D-0702F513910A}" dt="2023-08-30T06:56:55.024" v="37" actId="14100"/>
          <ac:cxnSpMkLst>
            <pc:docMk/>
            <pc:sldMk cId="3654318074" sldId="527"/>
            <ac:cxnSpMk id="53" creationId="{0921AC13-25E1-9F32-7A5A-BEC824C2BDA8}"/>
          </ac:cxnSpMkLst>
        </pc:cxnChg>
        <pc:cxnChg chg="add mod">
          <ac:chgData name="Jeong, Jake (contracted)" userId="cb98d68d-c335-4ac8-a4bc-989f46b3ae95" providerId="ADAL" clId="{74ED4F85-AAA7-425F-BB3D-0702F513910A}" dt="2023-08-30T06:56:55.024" v="37" actId="14100"/>
          <ac:cxnSpMkLst>
            <pc:docMk/>
            <pc:sldMk cId="3654318074" sldId="527"/>
            <ac:cxnSpMk id="54" creationId="{87303A6C-E175-BDA6-E9B8-1695CCD10527}"/>
          </ac:cxnSpMkLst>
        </pc:cxnChg>
        <pc:cxnChg chg="add mod">
          <ac:chgData name="Jeong, Jake (contracted)" userId="cb98d68d-c335-4ac8-a4bc-989f46b3ae95" providerId="ADAL" clId="{74ED4F85-AAA7-425F-BB3D-0702F513910A}" dt="2023-08-30T06:56:55.024" v="37" actId="14100"/>
          <ac:cxnSpMkLst>
            <pc:docMk/>
            <pc:sldMk cId="3654318074" sldId="527"/>
            <ac:cxnSpMk id="56" creationId="{DC9533A9-813F-4779-7DD0-AB9587B2225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E2C5C-6E4B-47D8-878F-59D947C9B42E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EFB23-E294-4900-82B5-F3F5A423D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748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EFB23-E294-4900-82B5-F3F5A423DFF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050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EFB23-E294-4900-82B5-F3F5A423DFF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172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EFB23-E294-4900-82B5-F3F5A423DFF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844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EFB23-E294-4900-82B5-F3F5A423DFF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229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EFB23-E294-4900-82B5-F3F5A423DFF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918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EFB23-E294-4900-82B5-F3F5A423DFF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64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FC713D1-2E34-AB30-D3A0-BBADE6FAB4D2}"/>
              </a:ext>
            </a:extLst>
          </p:cNvPr>
          <p:cNvGrpSpPr/>
          <p:nvPr userDrawn="1"/>
        </p:nvGrpSpPr>
        <p:grpSpPr>
          <a:xfrm>
            <a:off x="-2979" y="-1"/>
            <a:ext cx="12194979" cy="6858001"/>
            <a:chOff x="-2979" y="-1"/>
            <a:chExt cx="10696379" cy="7561264"/>
          </a:xfrm>
        </p:grpSpPr>
        <p:grpSp>
          <p:nvGrpSpPr>
            <p:cNvPr id="2" name="그룹 27">
              <a:extLst>
                <a:ext uri="{FF2B5EF4-FFF2-40B4-BE49-F238E27FC236}">
                  <a16:creationId xmlns:a16="http://schemas.microsoft.com/office/drawing/2014/main" id="{171319E1-4293-15AE-BDA6-C49A63CFDE69}"/>
                </a:ext>
              </a:extLst>
            </p:cNvPr>
            <p:cNvGrpSpPr/>
            <p:nvPr userDrawn="1"/>
          </p:nvGrpSpPr>
          <p:grpSpPr>
            <a:xfrm>
              <a:off x="-2979" y="-1"/>
              <a:ext cx="10696379" cy="7561264"/>
              <a:chOff x="-2979" y="-1"/>
              <a:chExt cx="10696379" cy="7561264"/>
            </a:xfrm>
          </p:grpSpPr>
          <p:sp>
            <p:nvSpPr>
              <p:cNvPr id="3" name="직사각형 17">
                <a:extLst>
                  <a:ext uri="{FF2B5EF4-FFF2-40B4-BE49-F238E27FC236}">
                    <a16:creationId xmlns:a16="http://schemas.microsoft.com/office/drawing/2014/main" id="{551EA99E-66B8-D03D-37DE-E35DB78E7735}"/>
                  </a:ext>
                </a:extLst>
              </p:cNvPr>
              <p:cNvSpPr/>
              <p:nvPr userDrawn="1"/>
            </p:nvSpPr>
            <p:spPr>
              <a:xfrm>
                <a:off x="2476500" y="-1"/>
                <a:ext cx="8216900" cy="7561264"/>
              </a:xfrm>
              <a:prstGeom prst="rect">
                <a:avLst/>
              </a:prstGeom>
              <a:gradFill>
                <a:gsLst>
                  <a:gs pos="0">
                    <a:srgbClr val="625DCD"/>
                  </a:gs>
                  <a:gs pos="100000">
                    <a:srgbClr val="F18113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" name="그림 19">
                <a:extLst>
                  <a:ext uri="{FF2B5EF4-FFF2-40B4-BE49-F238E27FC236}">
                    <a16:creationId xmlns:a16="http://schemas.microsoft.com/office/drawing/2014/main" id="{13CEE9CC-655C-DE02-BC55-852E37B34B27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/>
              <a:srcRect l="30857" t="19945" b="23844"/>
              <a:stretch/>
            </p:blipFill>
            <p:spPr>
              <a:xfrm>
                <a:off x="-2979" y="0"/>
                <a:ext cx="9433563" cy="7561263"/>
              </a:xfrm>
              <a:prstGeom prst="rect">
                <a:avLst/>
              </a:prstGeom>
            </p:spPr>
          </p:pic>
        </p:grpSp>
        <p:pic>
          <p:nvPicPr>
            <p:cNvPr id="5" name="그림 21" descr="텍스트이(가) 표시된 사진&#10;&#10;자동 생성된 설명">
              <a:extLst>
                <a:ext uri="{FF2B5EF4-FFF2-40B4-BE49-F238E27FC236}">
                  <a16:creationId xmlns:a16="http://schemas.microsoft.com/office/drawing/2014/main" id="{5F93B348-0F2B-31DE-E77A-B5420E843DF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029" y="475074"/>
              <a:ext cx="2176666" cy="39609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40AB1B-75D6-198B-83DA-CC1286AAE9CD}"/>
                </a:ext>
              </a:extLst>
            </p:cNvPr>
            <p:cNvSpPr txBox="1"/>
            <p:nvPr userDrawn="1"/>
          </p:nvSpPr>
          <p:spPr>
            <a:xfrm>
              <a:off x="8216900" y="1196196"/>
              <a:ext cx="2075105" cy="10764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Data &amp; BI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Big Data &amp; AI</a:t>
              </a:r>
            </a:p>
            <a:p>
              <a:pPr marL="0" marR="0" lvl="0" indent="0" algn="r" defTabSz="1043056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Data Flow &amp; Automation</a:t>
              </a:r>
            </a:p>
            <a:p>
              <a:pPr marL="0" marR="0" lvl="0" indent="0" algn="r" defTabSz="1043056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Data Infra &amp; Security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862CC3-73A0-4F8E-2D1B-B0E4082136B2}"/>
                </a:ext>
              </a:extLst>
            </p:cNvPr>
            <p:cNvSpPr txBox="1"/>
            <p:nvPr userDrawn="1"/>
          </p:nvSpPr>
          <p:spPr>
            <a:xfrm>
              <a:off x="5551714" y="610097"/>
              <a:ext cx="4740291" cy="3781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Specialized Consulting Firm in </a:t>
              </a:r>
              <a:r>
                <a:rPr lang="en-US" altLang="ko-KR" sz="1100" b="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Data &amp; AI </a:t>
              </a: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Cloud System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891C5D-287E-0F24-5391-BE5E6543C6A7}"/>
                </a:ext>
              </a:extLst>
            </p:cNvPr>
            <p:cNvSpPr txBox="1"/>
            <p:nvPr userDrawn="1"/>
          </p:nvSpPr>
          <p:spPr>
            <a:xfrm>
              <a:off x="558000" y="6159282"/>
              <a:ext cx="4476616" cy="64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ko-KR" altLang="en-US" sz="1800" spc="-150">
                  <a:solidFill>
                    <a:srgbClr val="625DCD"/>
                  </a:solidFill>
                  <a:latin typeface="+mn-ea"/>
                </a:rPr>
                <a:t>데이터에 가치를 더하여 고객의 성장에 공헌합니다</a:t>
              </a:r>
              <a:r>
                <a:rPr lang="en-US" altLang="ko-KR" sz="1800" spc="-150">
                  <a:solidFill>
                    <a:srgbClr val="625DCD"/>
                  </a:solidFill>
                  <a:latin typeface="+mn-ea"/>
                </a:rPr>
                <a:t>.</a:t>
              </a:r>
            </a:p>
            <a:p>
              <a:pPr algn="dist"/>
              <a:r>
                <a:rPr lang="en-US" altLang="ko-KR" sz="140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Specialized Consulting Firm in </a:t>
              </a:r>
              <a:r>
                <a:rPr lang="en-US" altLang="ko-KR" sz="1400" b="1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Data &amp; AI </a:t>
              </a:r>
              <a:r>
                <a:rPr lang="en-US" altLang="ko-KR" sz="140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Cloud System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30A3AF-EBC2-47DD-6A4F-C46A0707FA7A}"/>
                </a:ext>
              </a:extLst>
            </p:cNvPr>
            <p:cNvSpPr txBox="1"/>
            <p:nvPr userDrawn="1"/>
          </p:nvSpPr>
          <p:spPr>
            <a:xfrm>
              <a:off x="2663315" y="7053390"/>
              <a:ext cx="4509987" cy="279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 Copyrightⓒ 2022-2023 by M(Multi) Cloud Bridge Co., Ltd All rights reserved. </a:t>
              </a:r>
              <a:endParaRPr lang="ko-KR" altLang="en-US" sz="105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AEBE5A2-AA06-4087-15D2-7135533D4569}"/>
              </a:ext>
            </a:extLst>
          </p:cNvPr>
          <p:cNvGrpSpPr/>
          <p:nvPr userDrawn="1"/>
        </p:nvGrpSpPr>
        <p:grpSpPr>
          <a:xfrm>
            <a:off x="457632" y="3589305"/>
            <a:ext cx="7507960" cy="575748"/>
            <a:chOff x="504825" y="2726178"/>
            <a:chExt cx="6760967" cy="575748"/>
          </a:xfrm>
        </p:grpSpPr>
        <p:pic>
          <p:nvPicPr>
            <p:cNvPr id="15" name="Picture 4" descr="Microsoft's Power BI app updates on Windows 10, iOS, and Android with a  shiny new icon - OnMSFT.com">
              <a:extLst>
                <a:ext uri="{FF2B5EF4-FFF2-40B4-BE49-F238E27FC236}">
                  <a16:creationId xmlns:a16="http://schemas.microsoft.com/office/drawing/2014/main" id="{AEF4F2E4-BDE3-73EF-46BB-E346CAD3752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63" t="1977" r="25976" b="4939"/>
            <a:stretch/>
          </p:blipFill>
          <p:spPr bwMode="auto">
            <a:xfrm>
              <a:off x="504825" y="2726178"/>
              <a:ext cx="364704" cy="553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A74D78-BFF6-3244-3424-A5C846309E50}"/>
                </a:ext>
              </a:extLst>
            </p:cNvPr>
            <p:cNvSpPr txBox="1"/>
            <p:nvPr userDrawn="1"/>
          </p:nvSpPr>
          <p:spPr>
            <a:xfrm>
              <a:off x="964317" y="2747928"/>
              <a:ext cx="6301475" cy="553998"/>
            </a:xfrm>
            <a:prstGeom prst="rect">
              <a:avLst/>
            </a:prstGeom>
            <a:noFill/>
          </p:spPr>
          <p:txBody>
            <a:bodyPr wrap="none" rtlCol="0" anchor="b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en-US"/>
              </a:defPPr>
              <a:lvl1pPr>
                <a:lnSpc>
                  <a:spcPts val="1800"/>
                </a:lnSpc>
                <a:buClr>
                  <a:srgbClr val="2C99CE"/>
                </a:buClr>
                <a:defRPr sz="4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defRPr>
              </a:lvl1pPr>
            </a:lstStyle>
            <a:p>
              <a:pPr lvl="0"/>
              <a:r>
                <a:rPr lang="en-US" altLang="ko-KR" sz="3400"/>
                <a:t>Power BI Layout Design Storyboard </a:t>
              </a:r>
              <a:endParaRPr lang="ko-KR" altLang="en-US" sz="3400"/>
            </a:p>
          </p:txBody>
        </p:sp>
      </p:grpSp>
    </p:spTree>
    <p:extLst>
      <p:ext uri="{BB962C8B-B14F-4D97-AF65-F5344CB8AC3E}">
        <p14:creationId xmlns:p14="http://schemas.microsoft.com/office/powerpoint/2010/main" val="3185410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DF2649-77D3-B132-9C3A-73568E863788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E88887-3FB7-ADC6-FD0B-FDB2B9937653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19">
            <a:extLst>
              <a:ext uri="{FF2B5EF4-FFF2-40B4-BE49-F238E27FC236}">
                <a16:creationId xmlns:a16="http://schemas.microsoft.com/office/drawing/2014/main" id="{52FE6B47-5632-E26D-ECCA-CA28D796977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36021825"/>
              </p:ext>
            </p:extLst>
          </p:nvPr>
        </p:nvGraphicFramePr>
        <p:xfrm>
          <a:off x="117900" y="149101"/>
          <a:ext cx="11952000" cy="634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Storyboard Version Management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5580000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45510C6-E624-FBD0-0491-0E75C6CA9C9E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Copyright© 2022 by M. Cloud Bridge </a:t>
            </a:r>
            <a:r>
              <a:rPr lang="en-US" altLang="ko-KR" sz="100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EB5418-67A8-82DC-1551-B03111C26C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E1FBAC4-C9D4-43BC-521B-B17AD95A52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9F140B99-3386-3195-AA39-77CAB5F1BC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4" name="텍스트 개체 틀 11">
            <a:extLst>
              <a:ext uri="{FF2B5EF4-FFF2-40B4-BE49-F238E27FC236}">
                <a16:creationId xmlns:a16="http://schemas.microsoft.com/office/drawing/2014/main" id="{D8F8B94D-2FDC-24C0-0B43-B7C9AC5345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6" name="텍스트 개체 틀 11">
            <a:extLst>
              <a:ext uri="{FF2B5EF4-FFF2-40B4-BE49-F238E27FC236}">
                <a16:creationId xmlns:a16="http://schemas.microsoft.com/office/drawing/2014/main" id="{7D389BCE-AC5C-A993-FBE5-84B6D8D61E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7" name="텍스트 개체 틀 11">
            <a:extLst>
              <a:ext uri="{FF2B5EF4-FFF2-40B4-BE49-F238E27FC236}">
                <a16:creationId xmlns:a16="http://schemas.microsoft.com/office/drawing/2014/main" id="{F5A7EDCC-00BA-8851-A0A0-C43CF4DD91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86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DF2649-77D3-B132-9C3A-73568E863788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E88887-3FB7-ADC6-FD0B-FDB2B9937653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19">
            <a:extLst>
              <a:ext uri="{FF2B5EF4-FFF2-40B4-BE49-F238E27FC236}">
                <a16:creationId xmlns:a16="http://schemas.microsoft.com/office/drawing/2014/main" id="{52FE6B47-5632-E26D-ECCA-CA28D796977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60556733"/>
              </p:ext>
            </p:extLst>
          </p:nvPr>
        </p:nvGraphicFramePr>
        <p:xfrm>
          <a:off x="117900" y="149101"/>
          <a:ext cx="11952000" cy="634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Storyboard Data Flow Architecture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5580000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45510C6-E624-FBD0-0491-0E75C6CA9C9E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Copyright© 2022 by M. Cloud Bridge </a:t>
            </a:r>
            <a:r>
              <a:rPr lang="en-US" altLang="ko-KR" sz="100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EB5418-67A8-82DC-1551-B03111C26C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sp>
        <p:nvSpPr>
          <p:cNvPr id="6" name="텍스트 개체 틀 11">
            <a:extLst>
              <a:ext uri="{FF2B5EF4-FFF2-40B4-BE49-F238E27FC236}">
                <a16:creationId xmlns:a16="http://schemas.microsoft.com/office/drawing/2014/main" id="{3CD11188-385D-A360-4994-A8799E9AE7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7" name="텍스트 개체 틀 11">
            <a:extLst>
              <a:ext uri="{FF2B5EF4-FFF2-40B4-BE49-F238E27FC236}">
                <a16:creationId xmlns:a16="http://schemas.microsoft.com/office/drawing/2014/main" id="{340F3D5A-6E05-D2BC-08CB-23A73B7F67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0" name="텍스트 개체 틀 11">
            <a:extLst>
              <a:ext uri="{FF2B5EF4-FFF2-40B4-BE49-F238E27FC236}">
                <a16:creationId xmlns:a16="http://schemas.microsoft.com/office/drawing/2014/main" id="{D658E189-2FA3-8744-1DFE-EE32DD1D16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1" name="텍스트 개체 틀 11">
            <a:extLst>
              <a:ext uri="{FF2B5EF4-FFF2-40B4-BE49-F238E27FC236}">
                <a16:creationId xmlns:a16="http://schemas.microsoft.com/office/drawing/2014/main" id="{835529C1-18C4-D4E9-AAC0-766A168F85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D7B5CB13-0CF4-EE2B-28CB-35F61BF6AD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19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DF2649-77D3-B132-9C3A-73568E863788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E88887-3FB7-ADC6-FD0B-FDB2B9937653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19">
            <a:extLst>
              <a:ext uri="{FF2B5EF4-FFF2-40B4-BE49-F238E27FC236}">
                <a16:creationId xmlns:a16="http://schemas.microsoft.com/office/drawing/2014/main" id="{52FE6B47-5632-E26D-ECCA-CA28D796977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2283402"/>
              </p:ext>
            </p:extLst>
          </p:nvPr>
        </p:nvGraphicFramePr>
        <p:xfrm>
          <a:off x="117900" y="149101"/>
          <a:ext cx="11952000" cy="634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Storyboard Data Source(DW) Table Relation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5580000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45510C6-E624-FBD0-0491-0E75C6CA9C9E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Copyright© 2022 by M. Cloud Bridge </a:t>
            </a:r>
            <a:r>
              <a:rPr lang="en-US" altLang="ko-KR" sz="100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EB5418-67A8-82DC-1551-B03111C26C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sp>
        <p:nvSpPr>
          <p:cNvPr id="7" name="텍스트 개체 틀 11">
            <a:extLst>
              <a:ext uri="{FF2B5EF4-FFF2-40B4-BE49-F238E27FC236}">
                <a16:creationId xmlns:a16="http://schemas.microsoft.com/office/drawing/2014/main" id="{3F3B863C-2776-E93E-3791-E1157F89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0" name="텍스트 개체 틀 11">
            <a:extLst>
              <a:ext uri="{FF2B5EF4-FFF2-40B4-BE49-F238E27FC236}">
                <a16:creationId xmlns:a16="http://schemas.microsoft.com/office/drawing/2014/main" id="{67523391-08C2-34C0-B4E3-6E93D42137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1" name="텍스트 개체 틀 11">
            <a:extLst>
              <a:ext uri="{FF2B5EF4-FFF2-40B4-BE49-F238E27FC236}">
                <a16:creationId xmlns:a16="http://schemas.microsoft.com/office/drawing/2014/main" id="{2EE4C3EB-DD53-D914-7F98-EA47A81F69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2147135A-426D-52D3-63D1-D5BF454C71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81E99310-A59E-71CF-73E9-33E7BE2A72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03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1AADEE6D-BA1B-21E7-7BF5-0136A4CC20BF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B41F83C-464E-D4F4-0CDB-67972D169014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2" name="표 19">
            <a:extLst>
              <a:ext uri="{FF2B5EF4-FFF2-40B4-BE49-F238E27FC236}">
                <a16:creationId xmlns:a16="http://schemas.microsoft.com/office/drawing/2014/main" id="{358C9BE6-E257-6BB3-703B-6B560301B9A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06811887"/>
              </p:ext>
            </p:extLst>
          </p:nvPr>
        </p:nvGraphicFramePr>
        <p:xfrm>
          <a:off x="117900" y="149101"/>
          <a:ext cx="11952000" cy="634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Storyboard Screen Layout Design</a:t>
                      </a:r>
                      <a:endParaRPr lang="en-US" altLang="ko-KR" sz="1400" b="1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5580000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F3CF7751-EBD5-2D03-0606-997702203505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Copyright© 2022 by M. Cloud Bridge </a:t>
            </a:r>
            <a:r>
              <a:rPr lang="en-US" altLang="ko-KR" sz="100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012F41A9-C9A4-CEEB-81AC-D090FC87FB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sp>
        <p:nvSpPr>
          <p:cNvPr id="55" name="텍스트 개체 틀 11">
            <a:extLst>
              <a:ext uri="{FF2B5EF4-FFF2-40B4-BE49-F238E27FC236}">
                <a16:creationId xmlns:a16="http://schemas.microsoft.com/office/drawing/2014/main" id="{F1AB01DE-D8EA-E171-89C5-3708BE2B4E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56" name="텍스트 개체 틀 11">
            <a:extLst>
              <a:ext uri="{FF2B5EF4-FFF2-40B4-BE49-F238E27FC236}">
                <a16:creationId xmlns:a16="http://schemas.microsoft.com/office/drawing/2014/main" id="{EC59AE64-7948-E31D-3AE8-61999138D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57" name="텍스트 개체 틀 11">
            <a:extLst>
              <a:ext uri="{FF2B5EF4-FFF2-40B4-BE49-F238E27FC236}">
                <a16:creationId xmlns:a16="http://schemas.microsoft.com/office/drawing/2014/main" id="{01372F95-E946-765D-90CF-10CAD054F6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58" name="텍스트 개체 틀 11">
            <a:extLst>
              <a:ext uri="{FF2B5EF4-FFF2-40B4-BE49-F238E27FC236}">
                <a16:creationId xmlns:a16="http://schemas.microsoft.com/office/drawing/2014/main" id="{A1B1FEC0-FF5A-1374-345C-3E3E3E65BD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59" name="텍스트 개체 틀 11">
            <a:extLst>
              <a:ext uri="{FF2B5EF4-FFF2-40B4-BE49-F238E27FC236}">
                <a16:creationId xmlns:a16="http://schemas.microsoft.com/office/drawing/2014/main" id="{875E61C8-D748-959F-7BDF-56A1A69FED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71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DF2649-77D3-B132-9C3A-73568E863788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E88887-3FB7-ADC6-FD0B-FDB2B9937653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19">
            <a:extLst>
              <a:ext uri="{FF2B5EF4-FFF2-40B4-BE49-F238E27FC236}">
                <a16:creationId xmlns:a16="http://schemas.microsoft.com/office/drawing/2014/main" id="{52FE6B47-5632-E26D-ECCA-CA28D796977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00793260"/>
              </p:ext>
            </p:extLst>
          </p:nvPr>
        </p:nvGraphicFramePr>
        <p:xfrm>
          <a:off x="117900" y="149101"/>
          <a:ext cx="11952000" cy="6349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Storyboard Screen Layout Design – </a:t>
                      </a:r>
                      <a:r>
                        <a:rPr lang="en-US" altLang="ko-KR" sz="1400" b="1">
                          <a:solidFill>
                            <a:srgbClr val="FF0000"/>
                          </a:solidFill>
                          <a:effectLst/>
                        </a:rPr>
                        <a:t>Specific Page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Page Basic Description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1188000">
                <a:tc rowSpan="5" gridSpan="6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  <a:tr h="2268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Page Condition</a:t>
                      </a: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293817"/>
                  </a:ext>
                </a:extLst>
              </a:tr>
              <a:tr h="275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379618"/>
                  </a:ext>
                </a:extLst>
              </a:tr>
              <a:tr h="2268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Note</a:t>
                      </a: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435028"/>
                  </a:ext>
                </a:extLst>
              </a:tr>
              <a:tr h="1188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22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45510C6-E624-FBD0-0491-0E75C6CA9C9E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Copyright© 2022 by M. Cloud Bridge </a:t>
            </a:r>
            <a:r>
              <a:rPr lang="en-US" altLang="ko-KR" sz="100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EB5418-67A8-82DC-1551-B03111C26C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49F0AA7-AEE4-8FF4-793F-E33796878A0C}"/>
              </a:ext>
            </a:extLst>
          </p:cNvPr>
          <p:cNvSpPr/>
          <p:nvPr userDrawn="1"/>
        </p:nvSpPr>
        <p:spPr>
          <a:xfrm>
            <a:off x="152400" y="952501"/>
            <a:ext cx="8896350" cy="5495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9">
            <a:extLst>
              <a:ext uri="{FF2B5EF4-FFF2-40B4-BE49-F238E27FC236}">
                <a16:creationId xmlns:a16="http://schemas.microsoft.com/office/drawing/2014/main" id="{B0D315FC-B6E4-1856-3596-B4148E3282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20187" y="952502"/>
            <a:ext cx="2919413" cy="1115996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2" name="텍스트 개체 틀 9">
            <a:extLst>
              <a:ext uri="{FF2B5EF4-FFF2-40B4-BE49-F238E27FC236}">
                <a16:creationId xmlns:a16="http://schemas.microsoft.com/office/drawing/2014/main" id="{DE1C39F8-DEFD-CBE3-1714-6303154DDA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0187" y="2357745"/>
            <a:ext cx="2919413" cy="2684772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3" name="텍스트 개체 틀 9">
            <a:extLst>
              <a:ext uri="{FF2B5EF4-FFF2-40B4-BE49-F238E27FC236}">
                <a16:creationId xmlns:a16="http://schemas.microsoft.com/office/drawing/2014/main" id="{F74FF06C-A96E-5D36-EBB7-AFA431FAFC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20187" y="5347500"/>
            <a:ext cx="2919413" cy="1115996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B42ACF1F-76D9-7AB3-115B-05AB8D1F0E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6" name="텍스트 개체 틀 11">
            <a:extLst>
              <a:ext uri="{FF2B5EF4-FFF2-40B4-BE49-F238E27FC236}">
                <a16:creationId xmlns:a16="http://schemas.microsoft.com/office/drawing/2014/main" id="{542EC5C1-F2BC-8D41-B42A-F2B22BFEF6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7" name="텍스트 개체 틀 11">
            <a:extLst>
              <a:ext uri="{FF2B5EF4-FFF2-40B4-BE49-F238E27FC236}">
                <a16:creationId xmlns:a16="http://schemas.microsoft.com/office/drawing/2014/main" id="{0E6B5286-BE9E-A56D-9FB7-E9A3F8DDA7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8" name="텍스트 개체 틀 11">
            <a:extLst>
              <a:ext uri="{FF2B5EF4-FFF2-40B4-BE49-F238E27FC236}">
                <a16:creationId xmlns:a16="http://schemas.microsoft.com/office/drawing/2014/main" id="{E2BD1614-3997-AB6C-31E3-076304B950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9" name="텍스트 개체 틀 11">
            <a:extLst>
              <a:ext uri="{FF2B5EF4-FFF2-40B4-BE49-F238E27FC236}">
                <a16:creationId xmlns:a16="http://schemas.microsoft.com/office/drawing/2014/main" id="{2D1CBB4E-6131-64C2-D706-909F2673BCC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86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DF2649-77D3-B132-9C3A-73568E863788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E88887-3FB7-ADC6-FD0B-FDB2B9937653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5510C6-E624-FBD0-0491-0E75C6CA9C9E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Copyright© 2022 by M. Cloud Bridge </a:t>
            </a:r>
            <a:r>
              <a:rPr lang="en-US" altLang="ko-KR" sz="100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EB5418-67A8-82DC-1551-B03111C26C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graphicFrame>
        <p:nvGraphicFramePr>
          <p:cNvPr id="7" name="표 19">
            <a:extLst>
              <a:ext uri="{FF2B5EF4-FFF2-40B4-BE49-F238E27FC236}">
                <a16:creationId xmlns:a16="http://schemas.microsoft.com/office/drawing/2014/main" id="{D0AF1602-0216-CED8-12AE-9D0A9FDA288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67344948"/>
              </p:ext>
            </p:extLst>
          </p:nvPr>
        </p:nvGraphicFramePr>
        <p:xfrm>
          <a:off x="117900" y="149101"/>
          <a:ext cx="11952000" cy="6338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Storyboard Screen Layout Design – </a:t>
                      </a:r>
                      <a:r>
                        <a:rPr lang="en-US" altLang="ko-KR" sz="1400" b="1">
                          <a:solidFill>
                            <a:srgbClr val="FF0000"/>
                          </a:solidFill>
                          <a:effectLst/>
                        </a:rPr>
                        <a:t>Specific Chart</a:t>
                      </a:r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 On Page</a:t>
                      </a: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2790000">
                <a:tc gridSpan="4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</a:rPr>
                        <a:t>Chart Basic Description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</a:rPr>
                        <a:t>Chart Condition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</a:rPr>
                        <a:t>Chart Data Source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</a:rPr>
                        <a:t>Note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501373"/>
                  </a:ext>
                </a:extLst>
              </a:tr>
              <a:tr h="255600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228693"/>
                  </a:ext>
                </a:extLst>
              </a:tr>
            </a:tbl>
          </a:graphicData>
        </a:graphic>
      </p:graphicFrame>
      <p:sp>
        <p:nvSpPr>
          <p:cNvPr id="2" name="직사각형 1" descr="페이지 전체 화면">
            <a:extLst>
              <a:ext uri="{FF2B5EF4-FFF2-40B4-BE49-F238E27FC236}">
                <a16:creationId xmlns:a16="http://schemas.microsoft.com/office/drawing/2014/main" id="{1C11C148-9D44-A91D-EB4D-D341C0DB5E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>
          <a:xfrm>
            <a:off x="152400" y="952501"/>
            <a:ext cx="5893293" cy="271934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F4B067-3648-6ECC-A377-AA1AF14C4019}"/>
              </a:ext>
            </a:extLst>
          </p:cNvPr>
          <p:cNvSpPr/>
          <p:nvPr userDrawn="1"/>
        </p:nvSpPr>
        <p:spPr>
          <a:xfrm>
            <a:off x="6137429" y="952501"/>
            <a:ext cx="5893293" cy="271934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D7DFDC0-EFCD-F6E7-EDA3-07D5147EC8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1925" y="3968750"/>
            <a:ext cx="2919413" cy="2493963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2" name="텍스트 개체 틀 9">
            <a:extLst>
              <a:ext uri="{FF2B5EF4-FFF2-40B4-BE49-F238E27FC236}">
                <a16:creationId xmlns:a16="http://schemas.microsoft.com/office/drawing/2014/main" id="{D0B3509B-E732-5885-69B8-D8C66B3A1B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44036" y="3968750"/>
            <a:ext cx="2919413" cy="2493963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3" name="텍스트 개체 틀 9">
            <a:extLst>
              <a:ext uri="{FF2B5EF4-FFF2-40B4-BE49-F238E27FC236}">
                <a16:creationId xmlns:a16="http://schemas.microsoft.com/office/drawing/2014/main" id="{2BBE405C-6125-7126-2F01-B4DB53D744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28551" y="3968750"/>
            <a:ext cx="2919413" cy="2493963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4" name="텍스트 개체 틀 9">
            <a:extLst>
              <a:ext uri="{FF2B5EF4-FFF2-40B4-BE49-F238E27FC236}">
                <a16:creationId xmlns:a16="http://schemas.microsoft.com/office/drawing/2014/main" id="{DDEE6C61-7352-116C-A7CC-AB92C7264B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066" y="3968750"/>
            <a:ext cx="2919413" cy="2493963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20" name="텍스트 개체 틀 11">
            <a:extLst>
              <a:ext uri="{FF2B5EF4-FFF2-40B4-BE49-F238E27FC236}">
                <a16:creationId xmlns:a16="http://schemas.microsoft.com/office/drawing/2014/main" id="{9EC64BA6-25A8-D3CE-93A2-AE521771D4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47C80E9A-8995-8477-EB81-042AA36F27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22" name="텍스트 개체 틀 11">
            <a:extLst>
              <a:ext uri="{FF2B5EF4-FFF2-40B4-BE49-F238E27FC236}">
                <a16:creationId xmlns:a16="http://schemas.microsoft.com/office/drawing/2014/main" id="{5A74318A-8B6D-1691-C1D7-648C63F07C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23" name="텍스트 개체 틀 11">
            <a:extLst>
              <a:ext uri="{FF2B5EF4-FFF2-40B4-BE49-F238E27FC236}">
                <a16:creationId xmlns:a16="http://schemas.microsoft.com/office/drawing/2014/main" id="{BC9CC91C-C5CF-C1A9-1926-E1707DE40D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24" name="텍스트 개체 틀 11">
            <a:extLst>
              <a:ext uri="{FF2B5EF4-FFF2-40B4-BE49-F238E27FC236}">
                <a16:creationId xmlns:a16="http://schemas.microsoft.com/office/drawing/2014/main" id="{1124B054-D6B0-BF32-3C52-68E878F55A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19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F2EE591-99FB-FAC9-945E-DB8613870F8B}"/>
              </a:ext>
            </a:extLst>
          </p:cNvPr>
          <p:cNvGrpSpPr/>
          <p:nvPr userDrawn="1"/>
        </p:nvGrpSpPr>
        <p:grpSpPr>
          <a:xfrm>
            <a:off x="-2979" y="-1"/>
            <a:ext cx="12194979" cy="6858001"/>
            <a:chOff x="-2979" y="-1"/>
            <a:chExt cx="10696379" cy="7561264"/>
          </a:xfrm>
        </p:grpSpPr>
        <p:grpSp>
          <p:nvGrpSpPr>
            <p:cNvPr id="23" name="그룹 27">
              <a:extLst>
                <a:ext uri="{FF2B5EF4-FFF2-40B4-BE49-F238E27FC236}">
                  <a16:creationId xmlns:a16="http://schemas.microsoft.com/office/drawing/2014/main" id="{7E920CB3-9ED1-BA97-9A9B-2C8F77EAA469}"/>
                </a:ext>
              </a:extLst>
            </p:cNvPr>
            <p:cNvGrpSpPr/>
            <p:nvPr userDrawn="1"/>
          </p:nvGrpSpPr>
          <p:grpSpPr>
            <a:xfrm>
              <a:off x="-2979" y="-1"/>
              <a:ext cx="10696379" cy="7561264"/>
              <a:chOff x="-2979" y="-1"/>
              <a:chExt cx="10696379" cy="7561264"/>
            </a:xfrm>
          </p:grpSpPr>
          <p:sp>
            <p:nvSpPr>
              <p:cNvPr id="29" name="직사각형 17">
                <a:extLst>
                  <a:ext uri="{FF2B5EF4-FFF2-40B4-BE49-F238E27FC236}">
                    <a16:creationId xmlns:a16="http://schemas.microsoft.com/office/drawing/2014/main" id="{3311B786-C541-AF87-BEB4-F325FE302756}"/>
                  </a:ext>
                </a:extLst>
              </p:cNvPr>
              <p:cNvSpPr/>
              <p:nvPr userDrawn="1"/>
            </p:nvSpPr>
            <p:spPr>
              <a:xfrm>
                <a:off x="2476500" y="-1"/>
                <a:ext cx="8216900" cy="7561264"/>
              </a:xfrm>
              <a:prstGeom prst="rect">
                <a:avLst/>
              </a:prstGeom>
              <a:gradFill>
                <a:gsLst>
                  <a:gs pos="0">
                    <a:srgbClr val="625DCD"/>
                  </a:gs>
                  <a:gs pos="100000">
                    <a:srgbClr val="F18113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0" name="그림 19">
                <a:extLst>
                  <a:ext uri="{FF2B5EF4-FFF2-40B4-BE49-F238E27FC236}">
                    <a16:creationId xmlns:a16="http://schemas.microsoft.com/office/drawing/2014/main" id="{7388CF93-1816-B29D-0E62-C43362802D30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/>
              <a:srcRect l="30857" t="19945" b="23844"/>
              <a:stretch/>
            </p:blipFill>
            <p:spPr>
              <a:xfrm>
                <a:off x="-2979" y="0"/>
                <a:ext cx="9433563" cy="7561263"/>
              </a:xfrm>
              <a:prstGeom prst="rect">
                <a:avLst/>
              </a:prstGeom>
            </p:spPr>
          </p:pic>
        </p:grpSp>
        <p:pic>
          <p:nvPicPr>
            <p:cNvPr id="24" name="그림 21" descr="텍스트이(가) 표시된 사진&#10;&#10;자동 생성된 설명">
              <a:extLst>
                <a:ext uri="{FF2B5EF4-FFF2-40B4-BE49-F238E27FC236}">
                  <a16:creationId xmlns:a16="http://schemas.microsoft.com/office/drawing/2014/main" id="{63DD7F29-83BF-9A44-0855-C2BF1B29EE2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029" y="475074"/>
              <a:ext cx="2176666" cy="396097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744BEA-8EC8-2A43-5623-63DE540D06C0}"/>
                </a:ext>
              </a:extLst>
            </p:cNvPr>
            <p:cNvSpPr txBox="1"/>
            <p:nvPr userDrawn="1"/>
          </p:nvSpPr>
          <p:spPr>
            <a:xfrm>
              <a:off x="8216900" y="1196196"/>
              <a:ext cx="2075105" cy="10764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Data &amp; BI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Big Data &amp; AI</a:t>
              </a:r>
            </a:p>
            <a:p>
              <a:pPr marL="0" marR="0" lvl="0" indent="0" algn="r" defTabSz="1043056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Data Flow &amp; Automation</a:t>
              </a:r>
            </a:p>
            <a:p>
              <a:pPr marL="0" marR="0" lvl="0" indent="0" algn="r" defTabSz="1043056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Data Infra &amp; Security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36DE44D-3714-E368-63FA-932779B4EB30}"/>
                </a:ext>
              </a:extLst>
            </p:cNvPr>
            <p:cNvSpPr txBox="1"/>
            <p:nvPr userDrawn="1"/>
          </p:nvSpPr>
          <p:spPr>
            <a:xfrm>
              <a:off x="5551714" y="610097"/>
              <a:ext cx="4740291" cy="3781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Specialized Consulting Firm in </a:t>
              </a:r>
              <a:r>
                <a:rPr lang="en-US" altLang="ko-KR" sz="1100" b="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Data &amp; AI </a:t>
              </a: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Cloud System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5EEE28E-1A33-A268-6106-4E0D22018A6E}"/>
                </a:ext>
              </a:extLst>
            </p:cNvPr>
            <p:cNvSpPr txBox="1"/>
            <p:nvPr userDrawn="1"/>
          </p:nvSpPr>
          <p:spPr>
            <a:xfrm>
              <a:off x="558000" y="6159282"/>
              <a:ext cx="4476616" cy="64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ko-KR" altLang="en-US" sz="1800" spc="-150">
                  <a:solidFill>
                    <a:srgbClr val="625DCD"/>
                  </a:solidFill>
                  <a:latin typeface="+mn-ea"/>
                </a:rPr>
                <a:t>데이터에 가치를 더하여 고객의 성장에 공헌합니다</a:t>
              </a:r>
              <a:r>
                <a:rPr lang="en-US" altLang="ko-KR" sz="1800" spc="-150">
                  <a:solidFill>
                    <a:srgbClr val="625DCD"/>
                  </a:solidFill>
                  <a:latin typeface="+mn-ea"/>
                </a:rPr>
                <a:t>.</a:t>
              </a:r>
            </a:p>
            <a:p>
              <a:pPr algn="dist"/>
              <a:r>
                <a:rPr lang="en-US" altLang="ko-KR" sz="140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Specialized Consulting Firm in </a:t>
              </a:r>
              <a:r>
                <a:rPr lang="en-US" altLang="ko-KR" sz="1400" b="1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Data &amp; AI </a:t>
              </a:r>
              <a:r>
                <a:rPr lang="en-US" altLang="ko-KR" sz="140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Cloud System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5066960-3472-1E27-EDFA-7200C25D1A1F}"/>
                </a:ext>
              </a:extLst>
            </p:cNvPr>
            <p:cNvSpPr txBox="1"/>
            <p:nvPr userDrawn="1"/>
          </p:nvSpPr>
          <p:spPr>
            <a:xfrm>
              <a:off x="2663315" y="7053390"/>
              <a:ext cx="4509987" cy="279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 Copyrightⓒ 2022-2023 by M(Multi) Cloud Bridge Co., Ltd All rights reserved. </a:t>
              </a:r>
              <a:endParaRPr lang="ko-KR" altLang="en-US" sz="105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63495-958A-F06E-5A26-B6EF967047D9}"/>
              </a:ext>
            </a:extLst>
          </p:cNvPr>
          <p:cNvGrpSpPr/>
          <p:nvPr userDrawn="1"/>
        </p:nvGrpSpPr>
        <p:grpSpPr>
          <a:xfrm>
            <a:off x="636594" y="3181014"/>
            <a:ext cx="7224705" cy="2121627"/>
            <a:chOff x="558000" y="3457208"/>
            <a:chExt cx="477040" cy="231606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747C70-393C-E63D-9961-0E27CC092739}"/>
                </a:ext>
              </a:extLst>
            </p:cNvPr>
            <p:cNvSpPr txBox="1"/>
            <p:nvPr userDrawn="1"/>
          </p:nvSpPr>
          <p:spPr>
            <a:xfrm>
              <a:off x="558000" y="3457208"/>
              <a:ext cx="477040" cy="644019"/>
            </a:xfrm>
            <a:prstGeom prst="rect">
              <a:avLst/>
            </a:prstGeom>
            <a:noFill/>
          </p:spPr>
          <p:txBody>
            <a:bodyPr wrap="none" rtlCol="0" anchor="b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l">
                <a:lnSpc>
                  <a:spcPts val="1800"/>
                </a:lnSpc>
                <a:buClr>
                  <a:srgbClr val="2C99CE"/>
                </a:buClr>
              </a:pPr>
              <a:r>
                <a:rPr lang="en-US" altLang="ko-KR" sz="4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Thank You for your attention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5DCE43-50BE-8F12-F35D-E5ADD054C64D}"/>
                </a:ext>
              </a:extLst>
            </p:cNvPr>
            <p:cNvSpPr txBox="1"/>
            <p:nvPr userDrawn="1"/>
          </p:nvSpPr>
          <p:spPr>
            <a:xfrm>
              <a:off x="558000" y="4477797"/>
              <a:ext cx="477040" cy="644019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lnSpc>
                  <a:spcPts val="1800"/>
                </a:lnSpc>
                <a:buClr>
                  <a:srgbClr val="2C99CE"/>
                </a:buClr>
              </a:pPr>
              <a:r>
                <a:rPr lang="en-US" altLang="ko-KR" sz="1600" b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T. 02.552.9700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C2541B1-AE79-D5F6-49F1-75C0A5F8FD7B}"/>
                </a:ext>
              </a:extLst>
            </p:cNvPr>
            <p:cNvSpPr txBox="1"/>
            <p:nvPr userDrawn="1"/>
          </p:nvSpPr>
          <p:spPr>
            <a:xfrm>
              <a:off x="558000" y="4804699"/>
              <a:ext cx="477040" cy="644019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lnSpc>
                  <a:spcPts val="1800"/>
                </a:lnSpc>
                <a:buClr>
                  <a:srgbClr val="2C99CE"/>
                </a:buClr>
              </a:pPr>
              <a:r>
                <a:rPr lang="en-US" altLang="ko-KR" sz="1600" b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E. info@mcloudbridge.com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44FB961-6BF8-4AB7-5DF6-5F8D5A4906AE}"/>
                </a:ext>
              </a:extLst>
            </p:cNvPr>
            <p:cNvSpPr txBox="1"/>
            <p:nvPr userDrawn="1"/>
          </p:nvSpPr>
          <p:spPr>
            <a:xfrm>
              <a:off x="558000" y="5129256"/>
              <a:ext cx="477040" cy="644019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lnSpc>
                  <a:spcPts val="1800"/>
                </a:lnSpc>
                <a:buClr>
                  <a:srgbClr val="2C99CE"/>
                </a:buClr>
              </a:pPr>
              <a:r>
                <a:rPr lang="en-US" altLang="ko-KR" sz="1600" b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H. www.mcloudbridge.com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2538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230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9" r:id="rId2"/>
    <p:sldLayoutId id="2147483701" r:id="rId3"/>
    <p:sldLayoutId id="2147483702" r:id="rId4"/>
    <p:sldLayoutId id="2147483698" r:id="rId5"/>
    <p:sldLayoutId id="2147483704" r:id="rId6"/>
    <p:sldLayoutId id="2147483700" r:id="rId7"/>
    <p:sldLayoutId id="2147483703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247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686D798-C747-782F-A8AE-7EC27C5B24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ko-KR" altLang="en-US">
              <a:latin typeface="+mn-ea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6F0E0AD3-5D9E-B3D7-8F56-8296DF5ED8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5E562C-3EBC-669F-E377-DFBA6D692B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75725" y="476249"/>
            <a:ext cx="1963875" cy="1905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F60A9B-8385-2F0D-856F-CD11388A9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r>
              <a:rPr lang="ko-KR" altLang="en-US" dirty="0"/>
              <a:t> 화면 디자인 </a:t>
            </a:r>
            <a:r>
              <a:rPr lang="en-US" altLang="ko-KR" dirty="0"/>
              <a:t>3</a:t>
            </a:r>
          </a:p>
          <a:p>
            <a:endParaRPr lang="en-US" altLang="ko-KR" dirty="0"/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7892A867-1B3F-E379-1648-57088FF22632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>
                <a:latin typeface="+mn-ea"/>
              </a:rPr>
              <a:t>Commercial Database Cloud Migration</a:t>
            </a:r>
            <a:endParaRPr lang="ko-KR" altLang="en-US" sz="800">
              <a:latin typeface="+mn-ea"/>
            </a:endParaRPr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E280DAE9-D2CB-F8F6-84C8-89434DF80C6A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Philip Morris Korea ISMS Report</a:t>
            </a:r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3072EA-AF28-A315-DCD1-BE694B1B7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04" y="1296257"/>
            <a:ext cx="8737846" cy="471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23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DAB6EFE6-B063-B6CC-4D92-C3B7346E9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049867"/>
            <a:ext cx="8585223" cy="5003800"/>
          </a:xfrm>
          <a:prstGeom prst="rect">
            <a:avLst/>
          </a:prstGeom>
        </p:spPr>
      </p:pic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11AA357C-8C5F-0117-BC7E-B3797E8155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2A52EA57-EAD1-1EF8-1B42-00478CE0D8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1636B62-3F9F-C854-8BF6-7FE5E36F81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49D68903-F576-68A3-A354-A68C23F370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세부 페이지 디자인 </a:t>
            </a:r>
            <a:r>
              <a:rPr lang="en-US" altLang="ko-KR"/>
              <a:t>1</a:t>
            </a:r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09B4BF2A-BF4F-E039-D931-1C0785165AAE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>
                <a:latin typeface="+mn-ea"/>
              </a:rPr>
              <a:t>Commercial Database Cloud Migration</a:t>
            </a:r>
            <a:endParaRPr lang="ko-KR" altLang="en-US" sz="800">
              <a:latin typeface="+mn-ea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7E22C1D-4DEF-FDA5-84AD-10AEF55AAFFF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Philip Morris Korea ISMS Report</a:t>
            </a:r>
            <a:endParaRPr lang="ko-KR" alt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A4D98AA-03FA-5EB9-2F77-4AFDB9A607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F90E008-BD2C-A549-1C0C-724EFC12E6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E019DF-B611-9727-3B7C-DA30FB4FDF68}"/>
              </a:ext>
            </a:extLst>
          </p:cNvPr>
          <p:cNvSpPr txBox="1"/>
          <p:nvPr/>
        </p:nvSpPr>
        <p:spPr>
          <a:xfrm>
            <a:off x="550556" y="2194803"/>
            <a:ext cx="1431914" cy="215199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General</a:t>
            </a: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1. </a:t>
            </a:r>
            <a:r>
              <a:rPr lang="ko-KR" altLang="en-US" sz="600">
                <a:latin typeface="+mj-ea"/>
                <a:ea typeface="+mj-ea"/>
              </a:rPr>
              <a:t>소매점 조회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2. </a:t>
            </a:r>
            <a:r>
              <a:rPr lang="ko-KR" altLang="en-US" sz="600">
                <a:latin typeface="+mj-ea"/>
                <a:ea typeface="+mj-ea"/>
              </a:rPr>
              <a:t>소매점 특이사항 조회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3. SR CREDIT REPORT</a:t>
            </a: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4. </a:t>
            </a:r>
            <a:r>
              <a:rPr lang="ko-KR" altLang="en-US" sz="600">
                <a:latin typeface="+mj-ea"/>
                <a:ea typeface="+mj-ea"/>
              </a:rPr>
              <a:t>판촉 활동 조회</a:t>
            </a:r>
            <a:endParaRPr lang="en-US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POSM</a:t>
            </a: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1. MR</a:t>
            </a:r>
            <a:r>
              <a:rPr lang="ko-KR" altLang="en-US" sz="600">
                <a:latin typeface="+mj-ea"/>
                <a:ea typeface="+mj-ea"/>
              </a:rPr>
              <a:t> 소매점 유지 현황</a:t>
            </a:r>
            <a:r>
              <a:rPr lang="en-US" altLang="ko-KR" sz="600">
                <a:latin typeface="+mj-ea"/>
                <a:ea typeface="+mj-ea"/>
              </a:rPr>
              <a:t> Priority</a:t>
            </a: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2. SR </a:t>
            </a:r>
            <a:r>
              <a:rPr lang="ko-KR" altLang="en-US" sz="600">
                <a:latin typeface="+mj-ea"/>
                <a:ea typeface="+mj-ea"/>
              </a:rPr>
              <a:t>소매점 유지 현황</a:t>
            </a:r>
            <a:r>
              <a:rPr lang="en-US" altLang="ko-KR" sz="600">
                <a:latin typeface="+mj-ea"/>
                <a:ea typeface="+mj-ea"/>
              </a:rPr>
              <a:t>Priority</a:t>
            </a: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3. MR </a:t>
            </a:r>
            <a:r>
              <a:rPr lang="ko-KR" altLang="en-US" sz="600">
                <a:latin typeface="+mj-ea"/>
                <a:ea typeface="+mj-ea"/>
              </a:rPr>
              <a:t>소매점 유지 현황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4. SR </a:t>
            </a:r>
            <a:r>
              <a:rPr lang="ko-KR" altLang="en-US" sz="600">
                <a:latin typeface="+mj-ea"/>
                <a:ea typeface="+mj-ea"/>
              </a:rPr>
              <a:t>소매점 유지 현황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5. CVS</a:t>
            </a:r>
            <a:r>
              <a:rPr lang="ko-KR" altLang="en-US" sz="600">
                <a:latin typeface="+mj-ea"/>
                <a:ea typeface="+mj-ea"/>
              </a:rPr>
              <a:t> </a:t>
            </a:r>
            <a:r>
              <a:rPr lang="en-US" altLang="ko-KR" sz="600">
                <a:latin typeface="+mj-ea"/>
                <a:ea typeface="+mj-ea"/>
              </a:rPr>
              <a:t>Compliance </a:t>
            </a:r>
            <a:r>
              <a:rPr lang="ko-KR" altLang="en-US" sz="600">
                <a:latin typeface="+mj-ea"/>
                <a:ea typeface="+mj-ea"/>
              </a:rPr>
              <a:t>예외 승인 사항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6. </a:t>
            </a:r>
            <a:r>
              <a:rPr lang="ko-KR" altLang="en-US" sz="600">
                <a:latin typeface="+mj-ea"/>
                <a:ea typeface="+mj-ea"/>
              </a:rPr>
              <a:t>설치 철거 현황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7. </a:t>
            </a:r>
            <a:r>
              <a:rPr lang="ko-KR" altLang="en-US" sz="600">
                <a:latin typeface="+mj-ea"/>
                <a:ea typeface="+mj-ea"/>
              </a:rPr>
              <a:t>이송활동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8. </a:t>
            </a:r>
            <a:r>
              <a:rPr lang="ko-KR" altLang="en-US" sz="600">
                <a:latin typeface="+mj-ea"/>
                <a:ea typeface="+mj-ea"/>
              </a:rPr>
              <a:t>재고 현황</a:t>
            </a:r>
          </a:p>
          <a:p>
            <a:pPr>
              <a:lnSpc>
                <a:spcPct val="150000"/>
              </a:lnSpc>
            </a:pPr>
            <a:endParaRPr lang="en-US" sz="600">
              <a:latin typeface="+mj-ea"/>
              <a:ea typeface="+mj-ea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BD2F57A-3C92-53EA-8F86-AD6CEC110D90}"/>
              </a:ext>
            </a:extLst>
          </p:cNvPr>
          <p:cNvSpPr/>
          <p:nvPr/>
        </p:nvSpPr>
        <p:spPr>
          <a:xfrm>
            <a:off x="561022" y="4394200"/>
            <a:ext cx="1147128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EE57CA8-1ABE-C699-9F81-32CF1A3A8AB2}"/>
              </a:ext>
            </a:extLst>
          </p:cNvPr>
          <p:cNvSpPr/>
          <p:nvPr/>
        </p:nvSpPr>
        <p:spPr>
          <a:xfrm>
            <a:off x="2016136" y="2133600"/>
            <a:ext cx="6778614" cy="37587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5" name="Table 1053">
            <a:extLst>
              <a:ext uri="{FF2B5EF4-FFF2-40B4-BE49-F238E27FC236}">
                <a16:creationId xmlns:a16="http://schemas.microsoft.com/office/drawing/2014/main" id="{D2EA298F-4DE7-29B5-C7B5-19A1F179A7B6}"/>
              </a:ext>
            </a:extLst>
          </p:cNvPr>
          <p:cNvGraphicFramePr>
            <a:graphicFrameLocks noGrp="1"/>
          </p:cNvGraphicFramePr>
          <p:nvPr/>
        </p:nvGraphicFramePr>
        <p:xfrm>
          <a:off x="2801011" y="2940049"/>
          <a:ext cx="5532038" cy="281289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614032">
                  <a:extLst>
                    <a:ext uri="{9D8B030D-6E8A-4147-A177-3AD203B41FA5}">
                      <a16:colId xmlns:a16="http://schemas.microsoft.com/office/drawing/2014/main" val="3876769486"/>
                    </a:ext>
                  </a:extLst>
                </a:gridCol>
                <a:gridCol w="1343552">
                  <a:extLst>
                    <a:ext uri="{9D8B030D-6E8A-4147-A177-3AD203B41FA5}">
                      <a16:colId xmlns:a16="http://schemas.microsoft.com/office/drawing/2014/main" val="339077871"/>
                    </a:ext>
                  </a:extLst>
                </a:gridCol>
                <a:gridCol w="406600">
                  <a:extLst>
                    <a:ext uri="{9D8B030D-6E8A-4147-A177-3AD203B41FA5}">
                      <a16:colId xmlns:a16="http://schemas.microsoft.com/office/drawing/2014/main" val="1993707212"/>
                    </a:ext>
                  </a:extLst>
                </a:gridCol>
                <a:gridCol w="567651">
                  <a:extLst>
                    <a:ext uri="{9D8B030D-6E8A-4147-A177-3AD203B41FA5}">
                      <a16:colId xmlns:a16="http://schemas.microsoft.com/office/drawing/2014/main" val="997203867"/>
                    </a:ext>
                  </a:extLst>
                </a:gridCol>
                <a:gridCol w="524234">
                  <a:extLst>
                    <a:ext uri="{9D8B030D-6E8A-4147-A177-3AD203B41FA5}">
                      <a16:colId xmlns:a16="http://schemas.microsoft.com/office/drawing/2014/main" val="2075326839"/>
                    </a:ext>
                  </a:extLst>
                </a:gridCol>
                <a:gridCol w="501197">
                  <a:extLst>
                    <a:ext uri="{9D8B030D-6E8A-4147-A177-3AD203B41FA5}">
                      <a16:colId xmlns:a16="http://schemas.microsoft.com/office/drawing/2014/main" val="1712285141"/>
                    </a:ext>
                  </a:extLst>
                </a:gridCol>
                <a:gridCol w="521873">
                  <a:extLst>
                    <a:ext uri="{9D8B030D-6E8A-4147-A177-3AD203B41FA5}">
                      <a16:colId xmlns:a16="http://schemas.microsoft.com/office/drawing/2014/main" val="773094213"/>
                    </a:ext>
                  </a:extLst>
                </a:gridCol>
                <a:gridCol w="576405">
                  <a:extLst>
                    <a:ext uri="{9D8B030D-6E8A-4147-A177-3AD203B41FA5}">
                      <a16:colId xmlns:a16="http://schemas.microsoft.com/office/drawing/2014/main" val="3398505332"/>
                    </a:ext>
                  </a:extLst>
                </a:gridCol>
                <a:gridCol w="476494">
                  <a:extLst>
                    <a:ext uri="{9D8B030D-6E8A-4147-A177-3AD203B41FA5}">
                      <a16:colId xmlns:a16="http://schemas.microsoft.com/office/drawing/2014/main" val="2237581925"/>
                    </a:ext>
                  </a:extLst>
                </a:gridCol>
              </a:tblGrid>
              <a:tr h="2538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소매점</a:t>
                      </a:r>
                      <a:endParaRPr lang="en-US" altLang="ko-KR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코드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소매점명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PMK</a:t>
                      </a:r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지점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FCE</a:t>
                      </a: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존코드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FCE</a:t>
                      </a:r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altLang="ko-KR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사원명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EZD</a:t>
                      </a: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지점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SR </a:t>
                      </a: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존코드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SR</a:t>
                      </a: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사원명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폐업</a:t>
                      </a:r>
                      <a:endParaRPr lang="en-US" altLang="ko-KR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여부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466696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532229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865391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985600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62534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517226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965962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190051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33881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86711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960080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620679"/>
                  </a:ext>
                </a:extLst>
              </a:tr>
              <a:tr h="222125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85237"/>
                  </a:ext>
                </a:extLst>
              </a:tr>
              <a:tr h="222125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980144"/>
                  </a:ext>
                </a:extLst>
              </a:tr>
            </a:tbl>
          </a:graphicData>
        </a:graphic>
      </p:graphicFrame>
      <p:grpSp>
        <p:nvGrpSpPr>
          <p:cNvPr id="76" name="Group 75">
            <a:extLst>
              <a:ext uri="{FF2B5EF4-FFF2-40B4-BE49-F238E27FC236}">
                <a16:creationId xmlns:a16="http://schemas.microsoft.com/office/drawing/2014/main" id="{FA3FD181-3930-B195-0D61-5FA47AB05284}"/>
              </a:ext>
            </a:extLst>
          </p:cNvPr>
          <p:cNvGrpSpPr/>
          <p:nvPr/>
        </p:nvGrpSpPr>
        <p:grpSpPr>
          <a:xfrm>
            <a:off x="2794949" y="3139281"/>
            <a:ext cx="5640100" cy="2675201"/>
            <a:chOff x="2132252" y="2041525"/>
            <a:chExt cx="5636538" cy="3410057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98919C65-420D-1EEE-D0F9-3FC738E707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896" t="32191" r="10778" b="7362"/>
            <a:stretch/>
          </p:blipFill>
          <p:spPr>
            <a:xfrm>
              <a:off x="7666904" y="2041525"/>
              <a:ext cx="101886" cy="3318812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9EDB7E0-AB53-0C87-2D7C-B8CDD42C70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896" t="33285" r="10778" b="7362"/>
            <a:stretch/>
          </p:blipFill>
          <p:spPr>
            <a:xfrm rot="16200000">
              <a:off x="4885612" y="2594140"/>
              <a:ext cx="104082" cy="5610801"/>
            </a:xfrm>
            <a:prstGeom prst="rect">
              <a:avLst/>
            </a:prstGeom>
          </p:spPr>
        </p:pic>
      </p:grpSp>
      <p:pic>
        <p:nvPicPr>
          <p:cNvPr id="79" name="Picture 78" descr="A screen shot of a computer">
            <a:extLst>
              <a:ext uri="{FF2B5EF4-FFF2-40B4-BE49-F238E27FC236}">
                <a16:creationId xmlns:a16="http://schemas.microsoft.com/office/drawing/2014/main" id="{2B206016-0042-966F-B37E-97B717A31D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3"/>
          <a:stretch/>
        </p:blipFill>
        <p:spPr>
          <a:xfrm>
            <a:off x="2639898" y="2194434"/>
            <a:ext cx="5880101" cy="3679316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64C8BEA5-4ECA-4509-4851-E11FC1D49F87}"/>
              </a:ext>
            </a:extLst>
          </p:cNvPr>
          <p:cNvSpPr txBox="1"/>
          <p:nvPr/>
        </p:nvSpPr>
        <p:spPr>
          <a:xfrm>
            <a:off x="2660814" y="2186869"/>
            <a:ext cx="586088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100" b="1">
                <a:latin typeface="Yu Gothic Medium" panose="020B0500000000000000" pitchFamily="34" charset="-128"/>
                <a:ea typeface="Yu Gothic Medium" panose="020B0500000000000000" pitchFamily="34" charset="-128"/>
              </a:rPr>
              <a:t>01. </a:t>
            </a:r>
            <a:r>
              <a:rPr lang="ko-KR" altLang="en-US" sz="1100" b="1">
                <a:latin typeface="Yu Gothic Medium" panose="020B0500000000000000" pitchFamily="34" charset="-128"/>
              </a:rPr>
              <a:t>소매점 조회</a:t>
            </a:r>
            <a:endParaRPr lang="en-US" sz="1100" b="1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41C8DE10-E3B0-87DF-E854-C2A8EA00A3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82" t="10033" r="84339" b="5229"/>
          <a:stretch/>
        </p:blipFill>
        <p:spPr>
          <a:xfrm>
            <a:off x="4950849" y="2551475"/>
            <a:ext cx="253988" cy="147656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65B064AE-57C0-3216-53E2-BFABC2A9F4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857" t="-21476" r="-896" b="-1"/>
          <a:stretch/>
        </p:blipFill>
        <p:spPr>
          <a:xfrm>
            <a:off x="3155303" y="2475092"/>
            <a:ext cx="612751" cy="211668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D2118A81-20A0-6156-DBBC-B0B0B96DCC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918" t="-33697"/>
          <a:stretch/>
        </p:blipFill>
        <p:spPr>
          <a:xfrm>
            <a:off x="2763686" y="2670550"/>
            <a:ext cx="1029824" cy="232965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BD06F4B-DFF9-9981-3E37-3AB21E0282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857" t="-21476" r="-896" b="-1"/>
          <a:stretch/>
        </p:blipFill>
        <p:spPr>
          <a:xfrm>
            <a:off x="4182406" y="2470348"/>
            <a:ext cx="612751" cy="211668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FABEF7EF-3565-8504-E5D1-0257DAFCD9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" r="63742" b="2736"/>
          <a:stretch/>
        </p:blipFill>
        <p:spPr>
          <a:xfrm>
            <a:off x="2680359" y="2505237"/>
            <a:ext cx="510516" cy="176828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22EB9A18-FACF-8F4A-A47C-9F00097867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167" t="-3067" r="4596" b="6832"/>
          <a:stretch/>
        </p:blipFill>
        <p:spPr>
          <a:xfrm>
            <a:off x="3756664" y="2507057"/>
            <a:ext cx="425741" cy="174960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53D349B1-5960-F35C-790C-9A5E4B8D9D3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3459" b="-2373"/>
          <a:stretch/>
        </p:blipFill>
        <p:spPr>
          <a:xfrm>
            <a:off x="3790104" y="2727203"/>
            <a:ext cx="651962" cy="201747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F1A2B340-8088-1B1B-0B61-8802DBE392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857" t="-21476" r="-896" b="-1"/>
          <a:stretch/>
        </p:blipFill>
        <p:spPr>
          <a:xfrm>
            <a:off x="5237159" y="2487463"/>
            <a:ext cx="612751" cy="211668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50483801-A4B7-A327-25E3-8B6F8E3400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857" t="-21476" r="6110" b="5692"/>
          <a:stretch/>
        </p:blipFill>
        <p:spPr>
          <a:xfrm>
            <a:off x="4411972" y="2701768"/>
            <a:ext cx="1984351" cy="201747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9320B3FE-C6B2-9B04-5502-EEDA89F50C1D}"/>
              </a:ext>
            </a:extLst>
          </p:cNvPr>
          <p:cNvSpPr txBox="1"/>
          <p:nvPr/>
        </p:nvSpPr>
        <p:spPr>
          <a:xfrm>
            <a:off x="6381016" y="2670550"/>
            <a:ext cx="2042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00"/>
              <a:t>매일 업데이트 시간</a:t>
            </a:r>
            <a:r>
              <a:rPr lang="en-US" altLang="ko-KR" sz="600"/>
              <a:t>: 08:00, 12:00, 16:00, 18:00, 21:00</a:t>
            </a:r>
          </a:p>
          <a:p>
            <a:pPr algn="r"/>
            <a:r>
              <a:rPr lang="ko-KR" altLang="en-US" sz="600"/>
              <a:t>최근 업데이트 된 시간</a:t>
            </a:r>
            <a:r>
              <a:rPr lang="en-US" altLang="ko-KR" sz="600"/>
              <a:t> : 2023-08-25 09:21:56 AM</a:t>
            </a:r>
            <a:endParaRPr lang="en-US" sz="60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384210-B313-FA70-C87A-CE847BAC4C24}"/>
              </a:ext>
            </a:extLst>
          </p:cNvPr>
          <p:cNvSpPr/>
          <p:nvPr/>
        </p:nvSpPr>
        <p:spPr>
          <a:xfrm>
            <a:off x="542936" y="2397656"/>
            <a:ext cx="1419202" cy="117475"/>
          </a:xfrm>
          <a:prstGeom prst="rect">
            <a:avLst/>
          </a:prstGeom>
          <a:solidFill>
            <a:srgbClr val="C2C2C2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194BFC38-E48B-678E-BDC5-42EC3D2FD3A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70" t="1" r="94094" b="17921"/>
          <a:stretch/>
        </p:blipFill>
        <p:spPr>
          <a:xfrm>
            <a:off x="561022" y="2396885"/>
            <a:ext cx="58103" cy="115496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CA2A8C7-7077-AE9D-1E66-909C919DC319}"/>
              </a:ext>
            </a:extLst>
          </p:cNvPr>
          <p:cNvSpPr/>
          <p:nvPr/>
        </p:nvSpPr>
        <p:spPr>
          <a:xfrm>
            <a:off x="7323156" y="2489783"/>
            <a:ext cx="997299" cy="191008"/>
          </a:xfrm>
          <a:prstGeom prst="roundRect">
            <a:avLst>
              <a:gd name="adj" fmla="val 12501"/>
            </a:avLst>
          </a:prstGeom>
          <a:solidFill>
            <a:srgbClr val="013CA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>
                <a:solidFill>
                  <a:srgbClr val="FFFFFF"/>
                </a:solidFill>
              </a:rPr>
              <a:t>GENERAL HOME</a:t>
            </a:r>
          </a:p>
        </p:txBody>
      </p:sp>
    </p:spTree>
    <p:extLst>
      <p:ext uri="{BB962C8B-B14F-4D97-AF65-F5344CB8AC3E}">
        <p14:creationId xmlns:p14="http://schemas.microsoft.com/office/powerpoint/2010/main" val="50978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DAB6EFE6-B063-B6CC-4D92-C3B7346E9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049867"/>
            <a:ext cx="8585223" cy="5003800"/>
          </a:xfrm>
          <a:prstGeom prst="rect">
            <a:avLst/>
          </a:prstGeom>
        </p:spPr>
      </p:pic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11AA357C-8C5F-0117-BC7E-B3797E8155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2A52EA57-EAD1-1EF8-1B42-00478CE0D8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1636B62-3F9F-C854-8BF6-7FE5E36F81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49D68903-F576-68A3-A354-A68C23F370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세부 페이지 디자인 </a:t>
            </a:r>
            <a:r>
              <a:rPr lang="en-US" altLang="ko-KR" dirty="0"/>
              <a:t>2</a:t>
            </a:r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09B4BF2A-BF4F-E039-D931-1C0785165AAE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>
                <a:latin typeface="+mn-ea"/>
              </a:rPr>
              <a:t>Commercial Database Cloud Migration</a:t>
            </a:r>
            <a:endParaRPr lang="ko-KR" altLang="en-US" sz="800">
              <a:latin typeface="+mn-ea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7E22C1D-4DEF-FDA5-84AD-10AEF55AAFFF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Philip Morris Korea ISMS Report</a:t>
            </a:r>
            <a:endParaRPr lang="ko-KR" alt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A4D98AA-03FA-5EB9-2F77-4AFDB9A607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F90E008-BD2C-A549-1C0C-724EFC12E6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E019DF-B611-9727-3B7C-DA30FB4FDF68}"/>
              </a:ext>
            </a:extLst>
          </p:cNvPr>
          <p:cNvSpPr txBox="1"/>
          <p:nvPr/>
        </p:nvSpPr>
        <p:spPr>
          <a:xfrm>
            <a:off x="550556" y="2194803"/>
            <a:ext cx="1431914" cy="215199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General</a:t>
            </a: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1. </a:t>
            </a:r>
            <a:r>
              <a:rPr lang="ko-KR" altLang="en-US" sz="600">
                <a:latin typeface="+mj-ea"/>
                <a:ea typeface="+mj-ea"/>
              </a:rPr>
              <a:t>소매점 조회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2. </a:t>
            </a:r>
            <a:r>
              <a:rPr lang="ko-KR" altLang="en-US" sz="600">
                <a:latin typeface="+mj-ea"/>
                <a:ea typeface="+mj-ea"/>
              </a:rPr>
              <a:t>소매점 특이사항 조회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3. SR CREDIT REPORT</a:t>
            </a: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4. </a:t>
            </a:r>
            <a:r>
              <a:rPr lang="ko-KR" altLang="en-US" sz="600">
                <a:latin typeface="+mj-ea"/>
                <a:ea typeface="+mj-ea"/>
              </a:rPr>
              <a:t>판촉 활동 조회</a:t>
            </a:r>
            <a:endParaRPr lang="en-US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POSM</a:t>
            </a: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1. MR</a:t>
            </a:r>
            <a:r>
              <a:rPr lang="ko-KR" altLang="en-US" sz="600">
                <a:latin typeface="+mj-ea"/>
                <a:ea typeface="+mj-ea"/>
              </a:rPr>
              <a:t> 소매점 유지 현황</a:t>
            </a:r>
            <a:r>
              <a:rPr lang="en-US" altLang="ko-KR" sz="600">
                <a:latin typeface="+mj-ea"/>
                <a:ea typeface="+mj-ea"/>
              </a:rPr>
              <a:t> Priority</a:t>
            </a: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2. SR </a:t>
            </a:r>
            <a:r>
              <a:rPr lang="ko-KR" altLang="en-US" sz="600">
                <a:latin typeface="+mj-ea"/>
                <a:ea typeface="+mj-ea"/>
              </a:rPr>
              <a:t>소매점 유지 현황</a:t>
            </a:r>
            <a:r>
              <a:rPr lang="en-US" altLang="ko-KR" sz="600">
                <a:latin typeface="+mj-ea"/>
                <a:ea typeface="+mj-ea"/>
              </a:rPr>
              <a:t>Priority</a:t>
            </a: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3. MR </a:t>
            </a:r>
            <a:r>
              <a:rPr lang="ko-KR" altLang="en-US" sz="600">
                <a:latin typeface="+mj-ea"/>
                <a:ea typeface="+mj-ea"/>
              </a:rPr>
              <a:t>소매점 유지 현황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4. SR </a:t>
            </a:r>
            <a:r>
              <a:rPr lang="ko-KR" altLang="en-US" sz="600">
                <a:latin typeface="+mj-ea"/>
                <a:ea typeface="+mj-ea"/>
              </a:rPr>
              <a:t>소매점 유지 현황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5. CVS</a:t>
            </a:r>
            <a:r>
              <a:rPr lang="ko-KR" altLang="en-US" sz="600">
                <a:latin typeface="+mj-ea"/>
                <a:ea typeface="+mj-ea"/>
              </a:rPr>
              <a:t> </a:t>
            </a:r>
            <a:r>
              <a:rPr lang="en-US" altLang="ko-KR" sz="600">
                <a:latin typeface="+mj-ea"/>
                <a:ea typeface="+mj-ea"/>
              </a:rPr>
              <a:t>Compliance </a:t>
            </a:r>
            <a:r>
              <a:rPr lang="ko-KR" altLang="en-US" sz="600">
                <a:latin typeface="+mj-ea"/>
                <a:ea typeface="+mj-ea"/>
              </a:rPr>
              <a:t>예외 승인 사항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6. </a:t>
            </a:r>
            <a:r>
              <a:rPr lang="ko-KR" altLang="en-US" sz="600">
                <a:latin typeface="+mj-ea"/>
                <a:ea typeface="+mj-ea"/>
              </a:rPr>
              <a:t>설치 철거 현황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7. </a:t>
            </a:r>
            <a:r>
              <a:rPr lang="ko-KR" altLang="en-US" sz="600">
                <a:latin typeface="+mj-ea"/>
                <a:ea typeface="+mj-ea"/>
              </a:rPr>
              <a:t>이송활동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8. </a:t>
            </a:r>
            <a:r>
              <a:rPr lang="ko-KR" altLang="en-US" sz="600">
                <a:latin typeface="+mj-ea"/>
                <a:ea typeface="+mj-ea"/>
              </a:rPr>
              <a:t>재고 현황</a:t>
            </a:r>
          </a:p>
          <a:p>
            <a:pPr>
              <a:lnSpc>
                <a:spcPct val="150000"/>
              </a:lnSpc>
            </a:pPr>
            <a:endParaRPr lang="en-US" sz="600">
              <a:latin typeface="+mj-ea"/>
              <a:ea typeface="+mj-ea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BD2F57A-3C92-53EA-8F86-AD6CEC110D90}"/>
              </a:ext>
            </a:extLst>
          </p:cNvPr>
          <p:cNvSpPr/>
          <p:nvPr/>
        </p:nvSpPr>
        <p:spPr>
          <a:xfrm>
            <a:off x="561022" y="4394200"/>
            <a:ext cx="1147128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EE57CA8-1ABE-C699-9F81-32CF1A3A8AB2}"/>
              </a:ext>
            </a:extLst>
          </p:cNvPr>
          <p:cNvSpPr/>
          <p:nvPr/>
        </p:nvSpPr>
        <p:spPr>
          <a:xfrm>
            <a:off x="2016136" y="2133600"/>
            <a:ext cx="6778614" cy="37587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5" name="Table 1053">
            <a:extLst>
              <a:ext uri="{FF2B5EF4-FFF2-40B4-BE49-F238E27FC236}">
                <a16:creationId xmlns:a16="http://schemas.microsoft.com/office/drawing/2014/main" id="{D2EA298F-4DE7-29B5-C7B5-19A1F179A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218691"/>
              </p:ext>
            </p:extLst>
          </p:nvPr>
        </p:nvGraphicFramePr>
        <p:xfrm>
          <a:off x="2680359" y="2940049"/>
          <a:ext cx="5762603" cy="281289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639624">
                  <a:extLst>
                    <a:ext uri="{9D8B030D-6E8A-4147-A177-3AD203B41FA5}">
                      <a16:colId xmlns:a16="http://schemas.microsoft.com/office/drawing/2014/main" val="3876769486"/>
                    </a:ext>
                  </a:extLst>
                </a:gridCol>
                <a:gridCol w="1399549">
                  <a:extLst>
                    <a:ext uri="{9D8B030D-6E8A-4147-A177-3AD203B41FA5}">
                      <a16:colId xmlns:a16="http://schemas.microsoft.com/office/drawing/2014/main" val="339077871"/>
                    </a:ext>
                  </a:extLst>
                </a:gridCol>
                <a:gridCol w="423547">
                  <a:extLst>
                    <a:ext uri="{9D8B030D-6E8A-4147-A177-3AD203B41FA5}">
                      <a16:colId xmlns:a16="http://schemas.microsoft.com/office/drawing/2014/main" val="1993707212"/>
                    </a:ext>
                  </a:extLst>
                </a:gridCol>
                <a:gridCol w="591309">
                  <a:extLst>
                    <a:ext uri="{9D8B030D-6E8A-4147-A177-3AD203B41FA5}">
                      <a16:colId xmlns:a16="http://schemas.microsoft.com/office/drawing/2014/main" val="997203867"/>
                    </a:ext>
                  </a:extLst>
                </a:gridCol>
                <a:gridCol w="546083">
                  <a:extLst>
                    <a:ext uri="{9D8B030D-6E8A-4147-A177-3AD203B41FA5}">
                      <a16:colId xmlns:a16="http://schemas.microsoft.com/office/drawing/2014/main" val="2075326839"/>
                    </a:ext>
                  </a:extLst>
                </a:gridCol>
                <a:gridCol w="522086">
                  <a:extLst>
                    <a:ext uri="{9D8B030D-6E8A-4147-A177-3AD203B41FA5}">
                      <a16:colId xmlns:a16="http://schemas.microsoft.com/office/drawing/2014/main" val="1712285141"/>
                    </a:ext>
                  </a:extLst>
                </a:gridCol>
                <a:gridCol w="543624">
                  <a:extLst>
                    <a:ext uri="{9D8B030D-6E8A-4147-A177-3AD203B41FA5}">
                      <a16:colId xmlns:a16="http://schemas.microsoft.com/office/drawing/2014/main" val="773094213"/>
                    </a:ext>
                  </a:extLst>
                </a:gridCol>
                <a:gridCol w="600428">
                  <a:extLst>
                    <a:ext uri="{9D8B030D-6E8A-4147-A177-3AD203B41FA5}">
                      <a16:colId xmlns:a16="http://schemas.microsoft.com/office/drawing/2014/main" val="3398505332"/>
                    </a:ext>
                  </a:extLst>
                </a:gridCol>
                <a:gridCol w="496353">
                  <a:extLst>
                    <a:ext uri="{9D8B030D-6E8A-4147-A177-3AD203B41FA5}">
                      <a16:colId xmlns:a16="http://schemas.microsoft.com/office/drawing/2014/main" val="2237581925"/>
                    </a:ext>
                  </a:extLst>
                </a:gridCol>
              </a:tblGrid>
              <a:tr h="2538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소매점</a:t>
                      </a:r>
                      <a:endParaRPr lang="en-US" altLang="ko-KR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코드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소매점명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PMK</a:t>
                      </a:r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지점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FCE</a:t>
                      </a: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존코드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EZD</a:t>
                      </a: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지점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SR </a:t>
                      </a: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존코드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폐점여부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상권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산업등급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466696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532229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865391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985600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62534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517226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965962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190051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33881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86711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960080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620679"/>
                  </a:ext>
                </a:extLst>
              </a:tr>
              <a:tr h="222125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85237"/>
                  </a:ext>
                </a:extLst>
              </a:tr>
              <a:tr h="222125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980144"/>
                  </a:ext>
                </a:extLst>
              </a:tr>
            </a:tbl>
          </a:graphicData>
        </a:graphic>
      </p:graphicFrame>
      <p:grpSp>
        <p:nvGrpSpPr>
          <p:cNvPr id="76" name="Group 75">
            <a:extLst>
              <a:ext uri="{FF2B5EF4-FFF2-40B4-BE49-F238E27FC236}">
                <a16:creationId xmlns:a16="http://schemas.microsoft.com/office/drawing/2014/main" id="{FA3FD181-3930-B195-0D61-5FA47AB05284}"/>
              </a:ext>
            </a:extLst>
          </p:cNvPr>
          <p:cNvGrpSpPr/>
          <p:nvPr/>
        </p:nvGrpSpPr>
        <p:grpSpPr>
          <a:xfrm>
            <a:off x="2794941" y="3139281"/>
            <a:ext cx="5754378" cy="2675201"/>
            <a:chOff x="2132252" y="2041525"/>
            <a:chExt cx="5750766" cy="3410057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98919C65-420D-1EEE-D0F9-3FC738E707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896" t="32191" r="10778" b="7362"/>
            <a:stretch/>
          </p:blipFill>
          <p:spPr>
            <a:xfrm>
              <a:off x="7781132" y="2041525"/>
              <a:ext cx="101886" cy="3318812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9EDB7E0-AB53-0C87-2D7C-B8CDD42C70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896" t="33285" r="10778" b="7362"/>
            <a:stretch/>
          </p:blipFill>
          <p:spPr>
            <a:xfrm rot="16200000">
              <a:off x="4885612" y="2594140"/>
              <a:ext cx="104082" cy="5610801"/>
            </a:xfrm>
            <a:prstGeom prst="rect">
              <a:avLst/>
            </a:prstGeom>
          </p:spPr>
        </p:pic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64C8BEA5-4ECA-4509-4851-E11FC1D49F87}"/>
              </a:ext>
            </a:extLst>
          </p:cNvPr>
          <p:cNvSpPr txBox="1"/>
          <p:nvPr/>
        </p:nvSpPr>
        <p:spPr>
          <a:xfrm>
            <a:off x="2660814" y="2186869"/>
            <a:ext cx="586088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100" b="1">
                <a:latin typeface="Yu Gothic Medium" panose="020B0500000000000000" pitchFamily="34" charset="-128"/>
                <a:ea typeface="Yu Gothic Medium" panose="020B0500000000000000" pitchFamily="34" charset="-128"/>
              </a:rPr>
              <a:t>01. </a:t>
            </a:r>
            <a:r>
              <a:rPr lang="en-US" altLang="ko-KR" sz="1100" b="1">
                <a:latin typeface="Yu Gothic Medium" panose="020B0500000000000000" pitchFamily="34" charset="-128"/>
                <a:ea typeface="Yu Gothic Medium" panose="020B0500000000000000" pitchFamily="34" charset="-128"/>
              </a:rPr>
              <a:t>MR</a:t>
            </a:r>
            <a:r>
              <a:rPr lang="ko-KR" altLang="en-US" sz="1100" b="1">
                <a:latin typeface="Yu Gothic Medium" panose="020B0500000000000000" pitchFamily="34" charset="-128"/>
                <a:ea typeface="Yu Gothic Medium" panose="020B0500000000000000" pitchFamily="34" charset="-128"/>
              </a:rPr>
              <a:t> 소매점 유지 현황</a:t>
            </a:r>
            <a:r>
              <a:rPr lang="en-US" altLang="ko-KR" sz="1100" b="1">
                <a:latin typeface="Yu Gothic Medium" panose="020B0500000000000000" pitchFamily="34" charset="-128"/>
                <a:ea typeface="Yu Gothic Medium" panose="020B0500000000000000" pitchFamily="34" charset="-128"/>
              </a:rPr>
              <a:t> Priority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41C8DE10-E3B0-87DF-E854-C2A8EA00A3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82" t="10033" r="84339" b="5229"/>
          <a:stretch/>
        </p:blipFill>
        <p:spPr>
          <a:xfrm>
            <a:off x="4693039" y="2551475"/>
            <a:ext cx="253988" cy="147656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65B064AE-57C0-3216-53E2-BFABC2A9F4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857" t="-21476" r="-896" b="-1"/>
          <a:stretch/>
        </p:blipFill>
        <p:spPr>
          <a:xfrm>
            <a:off x="3056243" y="2487792"/>
            <a:ext cx="612751" cy="211668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D2118A81-20A0-6156-DBBC-B0B0B96DCC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918" t="-33697"/>
          <a:stretch/>
        </p:blipFill>
        <p:spPr>
          <a:xfrm>
            <a:off x="6753210" y="2461751"/>
            <a:ext cx="1029824" cy="232965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BD06F4B-DFF9-9981-3E37-3AB21E0282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857" t="-21476" r="-896" b="-1"/>
          <a:stretch/>
        </p:blipFill>
        <p:spPr>
          <a:xfrm>
            <a:off x="4083346" y="2483048"/>
            <a:ext cx="612751" cy="211668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FABEF7EF-3565-8504-E5D1-0257DAFCD9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" r="63742" b="2736"/>
          <a:stretch/>
        </p:blipFill>
        <p:spPr>
          <a:xfrm>
            <a:off x="2581299" y="2517937"/>
            <a:ext cx="510516" cy="176828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22EB9A18-FACF-8F4A-A47C-9F00097867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167" t="-3067" r="4596" b="6832"/>
          <a:stretch/>
        </p:blipFill>
        <p:spPr>
          <a:xfrm>
            <a:off x="3657604" y="2519757"/>
            <a:ext cx="425741" cy="174960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53D349B1-5960-F35C-790C-9A5E4B8D9D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3459" b="-2373"/>
          <a:stretch/>
        </p:blipFill>
        <p:spPr>
          <a:xfrm>
            <a:off x="4601240" y="2737434"/>
            <a:ext cx="651962" cy="201747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F1A2B340-8088-1B1B-0B61-8802DBE392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857" t="-21476" r="-896" b="-1"/>
          <a:stretch/>
        </p:blipFill>
        <p:spPr>
          <a:xfrm>
            <a:off x="4979349" y="2487463"/>
            <a:ext cx="612751" cy="211668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50483801-A4B7-A327-25E3-8B6F8E3400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857" t="-21476" r="6110" b="5692"/>
          <a:stretch/>
        </p:blipFill>
        <p:spPr>
          <a:xfrm>
            <a:off x="5217020" y="2698289"/>
            <a:ext cx="1298052" cy="201747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9320B3FE-C6B2-9B04-5502-EEDA89F50C1D}"/>
              </a:ext>
            </a:extLst>
          </p:cNvPr>
          <p:cNvSpPr txBox="1"/>
          <p:nvPr/>
        </p:nvSpPr>
        <p:spPr>
          <a:xfrm>
            <a:off x="6455374" y="2670550"/>
            <a:ext cx="2069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00"/>
              <a:t>매일 업데이트 시간</a:t>
            </a:r>
            <a:r>
              <a:rPr lang="en-US" altLang="ko-KR" sz="600"/>
              <a:t>: 08:00, 12:00, 16:00, 18:00, 21:00</a:t>
            </a:r>
          </a:p>
          <a:p>
            <a:pPr algn="r"/>
            <a:r>
              <a:rPr lang="ko-KR" altLang="en-US" sz="600"/>
              <a:t>최근 업데이트 된 시간</a:t>
            </a:r>
            <a:r>
              <a:rPr lang="en-US" altLang="ko-KR" sz="600"/>
              <a:t> : 2023-08-25 09:21:56 AM</a:t>
            </a:r>
            <a:endParaRPr lang="en-US" sz="60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384210-B313-FA70-C87A-CE847BAC4C24}"/>
              </a:ext>
            </a:extLst>
          </p:cNvPr>
          <p:cNvSpPr/>
          <p:nvPr/>
        </p:nvSpPr>
        <p:spPr>
          <a:xfrm>
            <a:off x="542936" y="3079049"/>
            <a:ext cx="1439534" cy="117475"/>
          </a:xfrm>
          <a:prstGeom prst="rect">
            <a:avLst/>
          </a:prstGeom>
          <a:solidFill>
            <a:srgbClr val="C2C2C2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194BFC38-E48B-678E-BDC5-42EC3D2FD3A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70" t="1" r="94094" b="17921"/>
          <a:stretch/>
        </p:blipFill>
        <p:spPr>
          <a:xfrm>
            <a:off x="561022" y="3078278"/>
            <a:ext cx="58103" cy="1154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25837A-7EED-2496-7588-763379DB320A}"/>
              </a:ext>
            </a:extLst>
          </p:cNvPr>
          <p:cNvSpPr/>
          <p:nvPr/>
        </p:nvSpPr>
        <p:spPr>
          <a:xfrm>
            <a:off x="5317116" y="2505237"/>
            <a:ext cx="1197956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Medium" panose="020B0500000000000000" pitchFamily="34" charset="-128"/>
                <a:cs typeface="Angsana New" panose="020B0502040204020203" pitchFamily="18" charset="-34"/>
              </a:rPr>
              <a:t>POSMTYPE</a:t>
            </a:r>
            <a:endParaRPr lang="en-US" sz="6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 Medium" panose="020B0500000000000000" pitchFamily="34" charset="-128"/>
              <a:ea typeface="Yu Gothic Medium" panose="020B0500000000000000" pitchFamily="34" charset="-128"/>
              <a:cs typeface="Angsana New" panose="020B0502040204020203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9947E-6F34-0119-04FB-C416B6B133E0}"/>
              </a:ext>
            </a:extLst>
          </p:cNvPr>
          <p:cNvSpPr/>
          <p:nvPr/>
        </p:nvSpPr>
        <p:spPr>
          <a:xfrm>
            <a:off x="2322282" y="2717966"/>
            <a:ext cx="861768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rPr>
              <a:t>시작일</a:t>
            </a:r>
            <a:endParaRPr lang="en-US" sz="6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 Medium" panose="020B0500000000000000" pitchFamily="34" charset="-128"/>
              <a:ea typeface="Yu Gothic Medium" panose="020B0500000000000000" pitchFamily="34" charset="-128"/>
              <a:cs typeface="Angsana New" panose="020B0502040204020203" pitchFamily="18" charset="-3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0FAFCD-8909-C009-84A5-C2D3905DEF0B}"/>
              </a:ext>
            </a:extLst>
          </p:cNvPr>
          <p:cNvSpPr/>
          <p:nvPr/>
        </p:nvSpPr>
        <p:spPr>
          <a:xfrm>
            <a:off x="3372116" y="2717206"/>
            <a:ext cx="861768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rPr>
              <a:t>종료일</a:t>
            </a:r>
            <a:endParaRPr lang="en-US" sz="6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 Medium" panose="020B0500000000000000" pitchFamily="34" charset="-128"/>
              <a:ea typeface="Yu Gothic Medium" panose="020B0500000000000000" pitchFamily="34" charset="-128"/>
              <a:cs typeface="Angsana New" panose="020B0502040204020203" pitchFamily="18" charset="-34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C9257DE-D945-A46A-FB84-0F1B4229C2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857" t="-21476" r="-896" b="-1"/>
          <a:stretch/>
        </p:blipFill>
        <p:spPr>
          <a:xfrm>
            <a:off x="6144224" y="2488553"/>
            <a:ext cx="612751" cy="21166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E843045-2C6F-CD58-202D-3DFE632658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857" t="-21476" r="6110" b="5692"/>
          <a:stretch/>
        </p:blipFill>
        <p:spPr>
          <a:xfrm>
            <a:off x="2865874" y="2703545"/>
            <a:ext cx="730765" cy="2017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A210116-3BBA-0F6B-AE58-6225732E16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857" t="-21476" r="6110" b="5692"/>
          <a:stretch/>
        </p:blipFill>
        <p:spPr>
          <a:xfrm>
            <a:off x="3911712" y="2699771"/>
            <a:ext cx="748025" cy="201747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C8CFBE2-0950-EC90-40F2-B18015DC0F26}"/>
              </a:ext>
            </a:extLst>
          </p:cNvPr>
          <p:cNvSpPr/>
          <p:nvPr/>
        </p:nvSpPr>
        <p:spPr>
          <a:xfrm>
            <a:off x="7859028" y="2461751"/>
            <a:ext cx="575724" cy="251682"/>
          </a:xfrm>
          <a:prstGeom prst="roundRect">
            <a:avLst>
              <a:gd name="adj" fmla="val 12501"/>
            </a:avLst>
          </a:prstGeom>
          <a:solidFill>
            <a:srgbClr val="F7A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tx1"/>
                </a:solidFill>
              </a:rPr>
              <a:t>POSM </a:t>
            </a:r>
          </a:p>
          <a:p>
            <a:pPr algn="ctr"/>
            <a:r>
              <a:rPr lang="en-US" altLang="ko-KR" sz="700" b="1">
                <a:solidFill>
                  <a:schemeClr val="tx1"/>
                </a:solidFill>
              </a:rPr>
              <a:t>HOME</a:t>
            </a:r>
            <a:endParaRPr lang="en-US" sz="7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408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686D798-C747-782F-A8AE-7EC27C5B24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ko-KR" altLang="en-US">
              <a:latin typeface="+mn-ea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6F0E0AD3-5D9E-B3D7-8F56-8296DF5ED8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5E562C-3EBC-669F-E377-DFBA6D692B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75725" y="476249"/>
            <a:ext cx="1963875" cy="1905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F60A9B-8385-2F0D-856F-CD11388A9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세부 페이지 디자인 </a:t>
            </a:r>
            <a:r>
              <a:rPr lang="en-US" altLang="ko-KR" dirty="0"/>
              <a:t>3</a:t>
            </a:r>
          </a:p>
          <a:p>
            <a:endParaRPr lang="en-US" altLang="ko-KR" dirty="0"/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7892A867-1B3F-E379-1648-57088FF22632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>
                <a:latin typeface="+mn-ea"/>
              </a:rPr>
              <a:t>Commercial Database Cloud Migration</a:t>
            </a:r>
            <a:endParaRPr lang="ko-KR" altLang="en-US" sz="800">
              <a:latin typeface="+mn-ea"/>
            </a:endParaRPr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E280DAE9-D2CB-F8F6-84C8-89434DF80C6A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Philip Morris Korea ISMS Report</a:t>
            </a:r>
            <a:endParaRPr lang="ko-KR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E2CED2-A6D8-58F2-BFA4-41F585DA0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04" y="1397858"/>
            <a:ext cx="8737845" cy="473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2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A9C607-A34C-9D3A-7AC4-787D32838B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필립모리스 로고 </a:t>
            </a:r>
            <a:r>
              <a:rPr lang="en-US" altLang="ko-KR" dirty="0"/>
              <a:t>: </a:t>
            </a:r>
            <a:r>
              <a:rPr lang="ko-KR" altLang="en-US" dirty="0"/>
              <a:t>클릭 시 </a:t>
            </a:r>
            <a:r>
              <a:rPr lang="en-US" altLang="ko-KR" dirty="0"/>
              <a:t>HOME </a:t>
            </a:r>
            <a:r>
              <a:rPr lang="ko-KR" altLang="en-US" dirty="0"/>
              <a:t>화면으로 이동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보고서 제목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Power</a:t>
            </a:r>
            <a:r>
              <a:rPr lang="ko-KR" altLang="en-US" dirty="0"/>
              <a:t> </a:t>
            </a:r>
            <a:r>
              <a:rPr lang="en-US" altLang="ko-KR" dirty="0"/>
              <a:t>BI</a:t>
            </a:r>
            <a:r>
              <a:rPr lang="ko-KR" altLang="en-US" dirty="0"/>
              <a:t> 내 개체가 아닌 바탕화면 이미지로 텍스트 저장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새로고침 주기 및 최근 새로고침 정보 </a:t>
            </a:r>
            <a:r>
              <a:rPr lang="en-US" altLang="ko-KR" dirty="0"/>
              <a:t>: </a:t>
            </a:r>
            <a:r>
              <a:rPr lang="ko-KR" altLang="en-US" dirty="0"/>
              <a:t>주기의 경우 이미지 텍스트로 저장되고 최근 새로고침 정보는 </a:t>
            </a:r>
            <a:r>
              <a:rPr lang="en-US" altLang="ko-KR" dirty="0"/>
              <a:t>Power BI </a:t>
            </a:r>
            <a:r>
              <a:rPr lang="ko-KR" altLang="en-US" dirty="0"/>
              <a:t>개체인 카드로 진행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17486-24DB-B534-A3B0-DB9F7E88B3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필립모리스 로고 </a:t>
            </a:r>
            <a:r>
              <a:rPr lang="en-US" altLang="ko-KR" dirty="0"/>
              <a:t>: </a:t>
            </a:r>
            <a:r>
              <a:rPr lang="ko-KR" altLang="en-US" dirty="0"/>
              <a:t>이미지 및 책갈피</a:t>
            </a:r>
            <a:endParaRPr lang="en-US" altLang="ko-KR" dirty="0"/>
          </a:p>
          <a:p>
            <a:r>
              <a:rPr lang="ko-KR" altLang="en-US" dirty="0"/>
              <a:t>보고서 제목 </a:t>
            </a:r>
            <a:r>
              <a:rPr lang="en-US" altLang="ko-KR" dirty="0"/>
              <a:t>: </a:t>
            </a:r>
            <a:r>
              <a:rPr lang="ko-KR" altLang="en-US" dirty="0"/>
              <a:t>이미지</a:t>
            </a:r>
            <a:endParaRPr lang="en-US" altLang="ko-KR" dirty="0"/>
          </a:p>
          <a:p>
            <a:r>
              <a:rPr lang="ko-KR" altLang="en-US" dirty="0"/>
              <a:t>새로고침 </a:t>
            </a:r>
            <a:r>
              <a:rPr lang="en-US" altLang="ko-KR" dirty="0"/>
              <a:t>: </a:t>
            </a:r>
            <a:r>
              <a:rPr lang="ko-KR" altLang="en-US" dirty="0"/>
              <a:t>이미지 및 카드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7B375-D3EF-8719-B132-47D521AC19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27A0F-D84A-7787-2281-39DAE01E6A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AEC7C0-EB03-2F5F-014F-E33E24AE6D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A23C90-9A42-6859-394F-28A8230A48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178565-E33F-0963-1BEC-2A4F487C6D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세부 페이지 </a:t>
            </a:r>
            <a:r>
              <a:rPr lang="en-US" altLang="ko-KR" dirty="0"/>
              <a:t>3 </a:t>
            </a:r>
            <a:r>
              <a:rPr lang="ko-KR" altLang="en-US" dirty="0"/>
              <a:t>화면설명 </a:t>
            </a:r>
            <a:r>
              <a:rPr lang="en-US" altLang="ko-KR" dirty="0"/>
              <a:t>1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4A693A-5023-C9CC-70B4-E097595E31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56668B-F268-FB6B-24A4-D7CB8AC1A9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35349C-4FD1-F49C-9543-19673D959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64" y="1087140"/>
            <a:ext cx="4603871" cy="24939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EF7F6C2-82BC-6BAD-9444-230AECE4B68C}"/>
              </a:ext>
            </a:extLst>
          </p:cNvPr>
          <p:cNvSpPr/>
          <p:nvPr/>
        </p:nvSpPr>
        <p:spPr>
          <a:xfrm>
            <a:off x="1322773" y="1544715"/>
            <a:ext cx="3515557" cy="17755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41E58B2-DE85-D840-2109-A35CBC0E8C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233"/>
          <a:stretch/>
        </p:blipFill>
        <p:spPr>
          <a:xfrm>
            <a:off x="7223601" y="2388209"/>
            <a:ext cx="3385351" cy="6443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7A7A54B-16C0-126D-7E1F-2CC89A03D1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2841"/>
          <a:stretch/>
        </p:blipFill>
        <p:spPr>
          <a:xfrm>
            <a:off x="7223602" y="1553707"/>
            <a:ext cx="872834" cy="644326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DDD9EC4-7B2F-FDA1-BF93-ED5E1F105A9C}"/>
              </a:ext>
            </a:extLst>
          </p:cNvPr>
          <p:cNvSpPr/>
          <p:nvPr/>
        </p:nvSpPr>
        <p:spPr>
          <a:xfrm>
            <a:off x="7015368" y="1402789"/>
            <a:ext cx="245364" cy="24536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F9D7DDF-23DE-E1DA-7CA8-D8DD449BEC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8" r="78082"/>
          <a:stretch/>
        </p:blipFill>
        <p:spPr>
          <a:xfrm>
            <a:off x="8762261" y="1553707"/>
            <a:ext cx="1810512" cy="644326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5B222853-2A8A-35E0-5092-7990EA73C2DC}"/>
              </a:ext>
            </a:extLst>
          </p:cNvPr>
          <p:cNvSpPr/>
          <p:nvPr/>
        </p:nvSpPr>
        <p:spPr>
          <a:xfrm>
            <a:off x="8596796" y="1402789"/>
            <a:ext cx="245364" cy="24536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9F5D62F-D9C1-D4FA-8734-288B662020AA}"/>
              </a:ext>
            </a:extLst>
          </p:cNvPr>
          <p:cNvSpPr/>
          <p:nvPr/>
        </p:nvSpPr>
        <p:spPr>
          <a:xfrm>
            <a:off x="7015368" y="2267066"/>
            <a:ext cx="245364" cy="24536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90738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A9C607-A34C-9D3A-7AC4-787D32838B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PMK</a:t>
            </a:r>
            <a:r>
              <a:rPr lang="ko-KR" altLang="en-US" dirty="0"/>
              <a:t>지점 </a:t>
            </a:r>
            <a:r>
              <a:rPr lang="en-US" altLang="ko-KR" dirty="0"/>
              <a:t>: </a:t>
            </a:r>
            <a:r>
              <a:rPr lang="ko-KR" altLang="en-US" dirty="0"/>
              <a:t>지점 중 </a:t>
            </a:r>
            <a:r>
              <a:rPr lang="en-US" altLang="ko-KR" dirty="0"/>
              <a:t>FCE </a:t>
            </a:r>
            <a:r>
              <a:rPr lang="ko-KR" altLang="en-US" dirty="0"/>
              <a:t>담당에 대한 필터</a:t>
            </a:r>
            <a:endParaRPr lang="en-US" altLang="ko-KR" dirty="0"/>
          </a:p>
          <a:p>
            <a:r>
              <a:rPr lang="en-US" dirty="0"/>
              <a:t>EZD</a:t>
            </a:r>
            <a:r>
              <a:rPr lang="ko-KR" altLang="en-US" dirty="0"/>
              <a:t>지점 </a:t>
            </a:r>
            <a:r>
              <a:rPr lang="en-US" altLang="ko-KR" dirty="0"/>
              <a:t>: </a:t>
            </a:r>
            <a:r>
              <a:rPr lang="ko-KR" altLang="en-US" dirty="0"/>
              <a:t>지점 중 </a:t>
            </a:r>
            <a:r>
              <a:rPr lang="en-US" altLang="ko-KR" dirty="0"/>
              <a:t>SR </a:t>
            </a:r>
            <a:r>
              <a:rPr lang="ko-KR" altLang="en-US" dirty="0"/>
              <a:t>담당에 대한 필터</a:t>
            </a:r>
            <a:endParaRPr lang="en-US" altLang="ko-KR" dirty="0"/>
          </a:p>
          <a:p>
            <a:r>
              <a:rPr lang="ko-KR" altLang="en-US" dirty="0"/>
              <a:t>존코드 </a:t>
            </a:r>
            <a:r>
              <a:rPr lang="en-US" altLang="ko-KR" dirty="0"/>
              <a:t>: PMK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EZD</a:t>
            </a:r>
            <a:r>
              <a:rPr lang="ko-KR" altLang="en-US" dirty="0"/>
              <a:t>지점에 대한 존코드에 대한 필터</a:t>
            </a:r>
            <a:endParaRPr lang="en-US" altLang="ko-KR" dirty="0"/>
          </a:p>
          <a:p>
            <a:r>
              <a:rPr lang="ko-KR" altLang="en-US" dirty="0"/>
              <a:t>소매점 유형 </a:t>
            </a:r>
            <a:r>
              <a:rPr lang="en-US" altLang="ko-KR" dirty="0"/>
              <a:t>: </a:t>
            </a:r>
            <a:r>
              <a:rPr lang="ko-KR" altLang="en-US" dirty="0"/>
              <a:t>소매점 유형인 </a:t>
            </a:r>
            <a:r>
              <a:rPr lang="en-US" altLang="ko-KR" dirty="0"/>
              <a:t>KA, GT</a:t>
            </a:r>
            <a:r>
              <a:rPr lang="ko-KR" altLang="en-US" dirty="0"/>
              <a:t>에 대한 필터</a:t>
            </a:r>
            <a:endParaRPr lang="en-US" altLang="ko-KR" dirty="0"/>
          </a:p>
          <a:p>
            <a:r>
              <a:rPr lang="ko-KR" altLang="en-US" dirty="0"/>
              <a:t>소매점 코드 </a:t>
            </a:r>
            <a:r>
              <a:rPr lang="en-US" altLang="ko-KR" dirty="0"/>
              <a:t>: </a:t>
            </a:r>
            <a:r>
              <a:rPr lang="ko-KR" altLang="en-US" dirty="0"/>
              <a:t>소매점 코드에 대한 필터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17486-24DB-B534-A3B0-DB9F7E88B3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PMK</a:t>
            </a:r>
            <a:r>
              <a:rPr lang="ko-KR" altLang="en-US"/>
              <a:t>지점 </a:t>
            </a:r>
            <a:r>
              <a:rPr lang="en-US" altLang="ko-KR"/>
              <a:t>: </a:t>
            </a:r>
            <a:r>
              <a:rPr lang="ko-KR" altLang="en-US"/>
              <a:t>슬라이서</a:t>
            </a:r>
            <a:r>
              <a:rPr lang="en-US" altLang="ko-KR"/>
              <a:t>(</a:t>
            </a:r>
            <a:r>
              <a:rPr lang="ko-KR" altLang="en-US"/>
              <a:t>드롭다운</a:t>
            </a:r>
            <a:r>
              <a:rPr lang="en-US" altLang="ko-KR"/>
              <a:t>)</a:t>
            </a:r>
          </a:p>
          <a:p>
            <a:r>
              <a:rPr lang="en-US"/>
              <a:t>EZD</a:t>
            </a:r>
            <a:r>
              <a:rPr lang="ko-KR" altLang="en-US"/>
              <a:t>지점 </a:t>
            </a:r>
            <a:r>
              <a:rPr lang="en-US" altLang="ko-KR"/>
              <a:t>: </a:t>
            </a:r>
            <a:r>
              <a:rPr lang="ko-KR" altLang="en-US"/>
              <a:t>슬라이서</a:t>
            </a:r>
            <a:r>
              <a:rPr lang="en-US" altLang="ko-KR"/>
              <a:t> (</a:t>
            </a:r>
            <a:r>
              <a:rPr lang="ko-KR" altLang="en-US"/>
              <a:t>드롭다운</a:t>
            </a:r>
            <a:r>
              <a:rPr lang="en-US" altLang="ko-KR"/>
              <a:t>)</a:t>
            </a:r>
          </a:p>
          <a:p>
            <a:r>
              <a:rPr lang="ko-KR" altLang="en-US"/>
              <a:t>존코드 </a:t>
            </a:r>
            <a:r>
              <a:rPr lang="en-US" altLang="ko-KR"/>
              <a:t>: </a:t>
            </a:r>
            <a:r>
              <a:rPr lang="ko-KR" altLang="en-US"/>
              <a:t>슬라이서</a:t>
            </a:r>
            <a:r>
              <a:rPr lang="en-US" altLang="ko-KR"/>
              <a:t> (</a:t>
            </a:r>
            <a:r>
              <a:rPr lang="ko-KR" altLang="en-US"/>
              <a:t>드롭다운</a:t>
            </a:r>
            <a:r>
              <a:rPr lang="en-US" altLang="ko-KR"/>
              <a:t>)</a:t>
            </a:r>
          </a:p>
          <a:p>
            <a:r>
              <a:rPr lang="ko-KR" altLang="en-US"/>
              <a:t>소매점 유형 </a:t>
            </a:r>
            <a:r>
              <a:rPr lang="en-US" altLang="ko-KR"/>
              <a:t>: </a:t>
            </a:r>
            <a:r>
              <a:rPr lang="ko-KR" altLang="en-US"/>
              <a:t>슬라이서</a:t>
            </a:r>
            <a:r>
              <a:rPr lang="en-US" altLang="ko-KR"/>
              <a:t> (</a:t>
            </a:r>
            <a:r>
              <a:rPr lang="ko-KR" altLang="en-US"/>
              <a:t>드롭다운</a:t>
            </a:r>
            <a:r>
              <a:rPr lang="en-US" altLang="ko-KR"/>
              <a:t>)</a:t>
            </a:r>
          </a:p>
          <a:p>
            <a:r>
              <a:rPr lang="ko-KR" altLang="en-US"/>
              <a:t>소매점 코드 </a:t>
            </a:r>
            <a:r>
              <a:rPr lang="en-US" altLang="ko-KR"/>
              <a:t>: </a:t>
            </a:r>
            <a:r>
              <a:rPr lang="ko-KR" altLang="en-US"/>
              <a:t>슬라이서</a:t>
            </a:r>
            <a:r>
              <a:rPr lang="en-US" altLang="ko-KR"/>
              <a:t> (</a:t>
            </a:r>
            <a:r>
              <a:rPr lang="ko-KR" altLang="en-US"/>
              <a:t>드롭다운</a:t>
            </a:r>
            <a:r>
              <a:rPr lang="en-US" altLang="ko-KR"/>
              <a:t>)</a:t>
            </a:r>
            <a:endParaRPr lang="en-US"/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7B375-D3EF-8719-B132-47D521AC19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PMK</a:t>
            </a:r>
            <a:r>
              <a:rPr lang="ko-KR" altLang="en-US"/>
              <a:t>지점 </a:t>
            </a:r>
            <a:r>
              <a:rPr lang="en-US" altLang="ko-KR"/>
              <a:t>: </a:t>
            </a:r>
            <a:r>
              <a:rPr lang="en-US" altLang="ko-KR" err="1"/>
              <a:t>Dim_Branch_CD_ISMS</a:t>
            </a:r>
            <a:endParaRPr lang="en-US" altLang="ko-KR"/>
          </a:p>
          <a:p>
            <a:r>
              <a:rPr lang="en-US"/>
              <a:t>EZD</a:t>
            </a:r>
            <a:r>
              <a:rPr lang="ko-KR" altLang="en-US"/>
              <a:t>지점 </a:t>
            </a:r>
            <a:r>
              <a:rPr lang="en-US" altLang="ko-KR"/>
              <a:t>: </a:t>
            </a:r>
            <a:r>
              <a:rPr lang="en-US" altLang="ko-KR" err="1"/>
              <a:t>Dim_Branch_CD_ISMS</a:t>
            </a:r>
            <a:endParaRPr lang="en-US" altLang="ko-KR"/>
          </a:p>
          <a:p>
            <a:r>
              <a:rPr lang="ko-KR" altLang="en-US"/>
              <a:t>존코드 </a:t>
            </a:r>
            <a:r>
              <a:rPr lang="en-US" altLang="ko-KR"/>
              <a:t>: </a:t>
            </a:r>
            <a:r>
              <a:rPr lang="en-US" altLang="ko-KR" err="1"/>
              <a:t>Dim_Zone_CD_ISMS</a:t>
            </a:r>
            <a:endParaRPr lang="en-US" altLang="ko-KR"/>
          </a:p>
          <a:p>
            <a:r>
              <a:rPr lang="ko-KR" altLang="en-US"/>
              <a:t>소매점 유형 </a:t>
            </a:r>
            <a:r>
              <a:rPr lang="en-US" altLang="ko-KR"/>
              <a:t>: </a:t>
            </a:r>
            <a:r>
              <a:rPr lang="en-US" altLang="ko-KR" err="1"/>
              <a:t>Dim_Retail_CD_ISMS</a:t>
            </a:r>
            <a:endParaRPr lang="en-US" altLang="ko-KR"/>
          </a:p>
          <a:p>
            <a:r>
              <a:rPr lang="ko-KR" altLang="en-US"/>
              <a:t>소매점 코드 </a:t>
            </a:r>
            <a:r>
              <a:rPr lang="en-US" altLang="ko-KR"/>
              <a:t>: </a:t>
            </a:r>
            <a:r>
              <a:rPr lang="en-US" altLang="ko-KR" err="1"/>
              <a:t>Dim_Retail_CD_ISMS</a:t>
            </a:r>
            <a:endParaRPr lang="en-US"/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27A0F-D84A-7787-2281-39DAE01E6A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AEC7C0-EB03-2F5F-014F-E33E24AE6D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A23C90-9A42-6859-394F-28A8230A48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178565-E33F-0963-1BEC-2A4F487C6D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세부 페이지 </a:t>
            </a:r>
            <a:r>
              <a:rPr lang="en-US" altLang="ko-KR" dirty="0"/>
              <a:t>3 </a:t>
            </a:r>
            <a:r>
              <a:rPr lang="ko-KR" altLang="en-US" dirty="0"/>
              <a:t>화면설명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4A693A-5023-C9CC-70B4-E097595E31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56668B-F268-FB6B-24A4-D7CB8AC1A9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35349C-4FD1-F49C-9543-19673D959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64" y="1087140"/>
            <a:ext cx="4603871" cy="24939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EF7F6C2-82BC-6BAD-9444-230AECE4B68C}"/>
              </a:ext>
            </a:extLst>
          </p:cNvPr>
          <p:cNvSpPr/>
          <p:nvPr/>
        </p:nvSpPr>
        <p:spPr>
          <a:xfrm>
            <a:off x="1322773" y="1707195"/>
            <a:ext cx="3515557" cy="17755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41073E-E025-E30F-5BAB-4EFF1052A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52" t="25871" r="7187" b="69253"/>
          <a:stretch/>
        </p:blipFill>
        <p:spPr>
          <a:xfrm>
            <a:off x="6294298" y="1917700"/>
            <a:ext cx="5507332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27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DAB6EFE6-B063-B6CC-4D92-C3B7346E9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049867"/>
            <a:ext cx="8585223" cy="5003800"/>
          </a:xfrm>
          <a:prstGeom prst="rect">
            <a:avLst/>
          </a:prstGeom>
        </p:spPr>
      </p:pic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11AA357C-8C5F-0117-BC7E-B3797E8155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2A52EA57-EAD1-1EF8-1B42-00478CE0D8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1636B62-3F9F-C854-8BF6-7FE5E36F81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49D68903-F576-68A3-A354-A68C23F370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세부 페이지 기능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09B4BF2A-BF4F-E039-D931-1C0785165AAE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>
                <a:latin typeface="+mn-ea"/>
              </a:rPr>
              <a:t>Commercial Database Cloud Migration</a:t>
            </a:r>
            <a:endParaRPr lang="ko-KR" altLang="en-US" sz="800">
              <a:latin typeface="+mn-ea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7E22C1D-4DEF-FDA5-84AD-10AEF55AAFFF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Philip Morris Korea ISMS Report</a:t>
            </a:r>
            <a:endParaRPr lang="ko-KR" alt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A4D98AA-03FA-5EB9-2F77-4AFDB9A607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F90E008-BD2C-A549-1C0C-724EFC12E6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E019DF-B611-9727-3B7C-DA30FB4FDF68}"/>
              </a:ext>
            </a:extLst>
          </p:cNvPr>
          <p:cNvSpPr txBox="1"/>
          <p:nvPr/>
        </p:nvSpPr>
        <p:spPr>
          <a:xfrm>
            <a:off x="561022" y="2194434"/>
            <a:ext cx="1413828" cy="215199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General</a:t>
            </a: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1. </a:t>
            </a:r>
            <a:r>
              <a:rPr lang="ko-KR" altLang="en-US" sz="600">
                <a:latin typeface="+mj-ea"/>
                <a:ea typeface="+mj-ea"/>
              </a:rPr>
              <a:t>소매점 조회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2. </a:t>
            </a:r>
            <a:r>
              <a:rPr lang="ko-KR" altLang="en-US" sz="600">
                <a:latin typeface="+mj-ea"/>
                <a:ea typeface="+mj-ea"/>
              </a:rPr>
              <a:t>소매점 특이사항 조회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3. SR CREDIT REPORT</a:t>
            </a: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4. </a:t>
            </a:r>
            <a:r>
              <a:rPr lang="ko-KR" altLang="en-US" sz="600">
                <a:latin typeface="+mj-ea"/>
                <a:ea typeface="+mj-ea"/>
              </a:rPr>
              <a:t>판촉 활동 조회</a:t>
            </a:r>
            <a:endParaRPr lang="en-US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POSM</a:t>
            </a: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1. MR</a:t>
            </a:r>
            <a:r>
              <a:rPr lang="ko-KR" altLang="en-US" sz="600">
                <a:latin typeface="+mj-ea"/>
                <a:ea typeface="+mj-ea"/>
              </a:rPr>
              <a:t> 소매점 유지 현황</a:t>
            </a:r>
            <a:r>
              <a:rPr lang="en-US" altLang="ko-KR" sz="600">
                <a:latin typeface="+mj-ea"/>
                <a:ea typeface="+mj-ea"/>
              </a:rPr>
              <a:t> Priority</a:t>
            </a: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2. SR </a:t>
            </a:r>
            <a:r>
              <a:rPr lang="ko-KR" altLang="en-US" sz="600">
                <a:latin typeface="+mj-ea"/>
                <a:ea typeface="+mj-ea"/>
              </a:rPr>
              <a:t>소매점 유지 현황</a:t>
            </a:r>
            <a:r>
              <a:rPr lang="en-US" altLang="ko-KR" sz="600">
                <a:latin typeface="+mj-ea"/>
                <a:ea typeface="+mj-ea"/>
              </a:rPr>
              <a:t>Priority</a:t>
            </a: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3. MR </a:t>
            </a:r>
            <a:r>
              <a:rPr lang="ko-KR" altLang="en-US" sz="600">
                <a:latin typeface="+mj-ea"/>
                <a:ea typeface="+mj-ea"/>
              </a:rPr>
              <a:t>소매점 유지 현황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4. SR </a:t>
            </a:r>
            <a:r>
              <a:rPr lang="ko-KR" altLang="en-US" sz="600">
                <a:latin typeface="+mj-ea"/>
                <a:ea typeface="+mj-ea"/>
              </a:rPr>
              <a:t>소매점 유지 현황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5. CVS</a:t>
            </a:r>
            <a:r>
              <a:rPr lang="ko-KR" altLang="en-US" sz="600">
                <a:latin typeface="+mj-ea"/>
                <a:ea typeface="+mj-ea"/>
              </a:rPr>
              <a:t> </a:t>
            </a:r>
            <a:r>
              <a:rPr lang="en-US" altLang="ko-KR" sz="600">
                <a:latin typeface="+mj-ea"/>
                <a:ea typeface="+mj-ea"/>
              </a:rPr>
              <a:t>Compliance </a:t>
            </a:r>
            <a:r>
              <a:rPr lang="ko-KR" altLang="en-US" sz="600">
                <a:latin typeface="+mj-ea"/>
                <a:ea typeface="+mj-ea"/>
              </a:rPr>
              <a:t>예외 승인 사항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6. </a:t>
            </a:r>
            <a:r>
              <a:rPr lang="ko-KR" altLang="en-US" sz="600">
                <a:latin typeface="+mj-ea"/>
                <a:ea typeface="+mj-ea"/>
              </a:rPr>
              <a:t>설치 철거 현황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7. </a:t>
            </a:r>
            <a:r>
              <a:rPr lang="ko-KR" altLang="en-US" sz="600">
                <a:latin typeface="+mj-ea"/>
                <a:ea typeface="+mj-ea"/>
              </a:rPr>
              <a:t>이송활동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8. </a:t>
            </a:r>
            <a:r>
              <a:rPr lang="ko-KR" altLang="en-US" sz="600">
                <a:latin typeface="+mj-ea"/>
                <a:ea typeface="+mj-ea"/>
              </a:rPr>
              <a:t>재고 현황</a:t>
            </a:r>
          </a:p>
          <a:p>
            <a:pPr>
              <a:lnSpc>
                <a:spcPct val="150000"/>
              </a:lnSpc>
            </a:pPr>
            <a:endParaRPr lang="en-US" sz="600">
              <a:latin typeface="+mj-ea"/>
              <a:ea typeface="+mj-ea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BD2F57A-3C92-53EA-8F86-AD6CEC110D90}"/>
              </a:ext>
            </a:extLst>
          </p:cNvPr>
          <p:cNvSpPr/>
          <p:nvPr/>
        </p:nvSpPr>
        <p:spPr>
          <a:xfrm>
            <a:off x="561022" y="4394200"/>
            <a:ext cx="1147128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EE57CA8-1ABE-C699-9F81-32CF1A3A8AB2}"/>
              </a:ext>
            </a:extLst>
          </p:cNvPr>
          <p:cNvSpPr/>
          <p:nvPr/>
        </p:nvSpPr>
        <p:spPr>
          <a:xfrm>
            <a:off x="2016136" y="2133600"/>
            <a:ext cx="6778614" cy="37587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5" name="Table 1053">
            <a:extLst>
              <a:ext uri="{FF2B5EF4-FFF2-40B4-BE49-F238E27FC236}">
                <a16:creationId xmlns:a16="http://schemas.microsoft.com/office/drawing/2014/main" id="{D2EA298F-4DE7-29B5-C7B5-19A1F179A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072602"/>
              </p:ext>
            </p:extLst>
          </p:nvPr>
        </p:nvGraphicFramePr>
        <p:xfrm>
          <a:off x="2801011" y="3130549"/>
          <a:ext cx="5532038" cy="26225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614032">
                  <a:extLst>
                    <a:ext uri="{9D8B030D-6E8A-4147-A177-3AD203B41FA5}">
                      <a16:colId xmlns:a16="http://schemas.microsoft.com/office/drawing/2014/main" val="3876769486"/>
                    </a:ext>
                  </a:extLst>
                </a:gridCol>
                <a:gridCol w="1343552">
                  <a:extLst>
                    <a:ext uri="{9D8B030D-6E8A-4147-A177-3AD203B41FA5}">
                      <a16:colId xmlns:a16="http://schemas.microsoft.com/office/drawing/2014/main" val="339077871"/>
                    </a:ext>
                  </a:extLst>
                </a:gridCol>
                <a:gridCol w="406600">
                  <a:extLst>
                    <a:ext uri="{9D8B030D-6E8A-4147-A177-3AD203B41FA5}">
                      <a16:colId xmlns:a16="http://schemas.microsoft.com/office/drawing/2014/main" val="1993707212"/>
                    </a:ext>
                  </a:extLst>
                </a:gridCol>
                <a:gridCol w="567651">
                  <a:extLst>
                    <a:ext uri="{9D8B030D-6E8A-4147-A177-3AD203B41FA5}">
                      <a16:colId xmlns:a16="http://schemas.microsoft.com/office/drawing/2014/main" val="997203867"/>
                    </a:ext>
                  </a:extLst>
                </a:gridCol>
                <a:gridCol w="524234">
                  <a:extLst>
                    <a:ext uri="{9D8B030D-6E8A-4147-A177-3AD203B41FA5}">
                      <a16:colId xmlns:a16="http://schemas.microsoft.com/office/drawing/2014/main" val="2075326839"/>
                    </a:ext>
                  </a:extLst>
                </a:gridCol>
                <a:gridCol w="501197">
                  <a:extLst>
                    <a:ext uri="{9D8B030D-6E8A-4147-A177-3AD203B41FA5}">
                      <a16:colId xmlns:a16="http://schemas.microsoft.com/office/drawing/2014/main" val="1712285141"/>
                    </a:ext>
                  </a:extLst>
                </a:gridCol>
                <a:gridCol w="521873">
                  <a:extLst>
                    <a:ext uri="{9D8B030D-6E8A-4147-A177-3AD203B41FA5}">
                      <a16:colId xmlns:a16="http://schemas.microsoft.com/office/drawing/2014/main" val="773094213"/>
                    </a:ext>
                  </a:extLst>
                </a:gridCol>
                <a:gridCol w="576405">
                  <a:extLst>
                    <a:ext uri="{9D8B030D-6E8A-4147-A177-3AD203B41FA5}">
                      <a16:colId xmlns:a16="http://schemas.microsoft.com/office/drawing/2014/main" val="3398505332"/>
                    </a:ext>
                  </a:extLst>
                </a:gridCol>
                <a:gridCol w="476494">
                  <a:extLst>
                    <a:ext uri="{9D8B030D-6E8A-4147-A177-3AD203B41FA5}">
                      <a16:colId xmlns:a16="http://schemas.microsoft.com/office/drawing/2014/main" val="2237581925"/>
                    </a:ext>
                  </a:extLst>
                </a:gridCol>
              </a:tblGrid>
              <a:tr h="2538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소매점</a:t>
                      </a:r>
                      <a:endParaRPr lang="en-US" altLang="ko-KR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코드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소매점명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PMK</a:t>
                      </a:r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지점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FCE</a:t>
                      </a: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존코드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FCE</a:t>
                      </a:r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altLang="ko-KR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사원명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EZD</a:t>
                      </a: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지점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SR </a:t>
                      </a: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존코드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SR</a:t>
                      </a: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사원명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폐업</a:t>
                      </a:r>
                      <a:endParaRPr lang="en-US" altLang="ko-KR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여부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466696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532229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865391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62534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517226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965962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190051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33881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86711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960080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620679"/>
                  </a:ext>
                </a:extLst>
              </a:tr>
              <a:tr h="222125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85237"/>
                  </a:ext>
                </a:extLst>
              </a:tr>
              <a:tr h="222125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980144"/>
                  </a:ext>
                </a:extLst>
              </a:tr>
            </a:tbl>
          </a:graphicData>
        </a:graphic>
      </p:graphicFrame>
      <p:grpSp>
        <p:nvGrpSpPr>
          <p:cNvPr id="76" name="Group 75">
            <a:extLst>
              <a:ext uri="{FF2B5EF4-FFF2-40B4-BE49-F238E27FC236}">
                <a16:creationId xmlns:a16="http://schemas.microsoft.com/office/drawing/2014/main" id="{FA3FD181-3930-B195-0D61-5FA47AB05284}"/>
              </a:ext>
            </a:extLst>
          </p:cNvPr>
          <p:cNvGrpSpPr/>
          <p:nvPr/>
        </p:nvGrpSpPr>
        <p:grpSpPr>
          <a:xfrm>
            <a:off x="2794949" y="3139281"/>
            <a:ext cx="5640100" cy="2675201"/>
            <a:chOff x="2132252" y="2041525"/>
            <a:chExt cx="5636538" cy="3410057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98919C65-420D-1EEE-D0F9-3FC738E707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896" t="32191" r="10778" b="7362"/>
            <a:stretch/>
          </p:blipFill>
          <p:spPr>
            <a:xfrm>
              <a:off x="7666904" y="2041525"/>
              <a:ext cx="101886" cy="3318812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9EDB7E0-AB53-0C87-2D7C-B8CDD42C70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896" t="33285" r="10778" b="7362"/>
            <a:stretch/>
          </p:blipFill>
          <p:spPr>
            <a:xfrm rot="16200000">
              <a:off x="4885612" y="2594140"/>
              <a:ext cx="104082" cy="5610801"/>
            </a:xfrm>
            <a:prstGeom prst="rect">
              <a:avLst/>
            </a:prstGeom>
          </p:spPr>
        </p:pic>
      </p:grpSp>
      <p:pic>
        <p:nvPicPr>
          <p:cNvPr id="79" name="Picture 78" descr="A screen shot of a computer">
            <a:extLst>
              <a:ext uri="{FF2B5EF4-FFF2-40B4-BE49-F238E27FC236}">
                <a16:creationId xmlns:a16="http://schemas.microsoft.com/office/drawing/2014/main" id="{2B206016-0042-966F-B37E-97B717A31D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3"/>
          <a:stretch/>
        </p:blipFill>
        <p:spPr>
          <a:xfrm>
            <a:off x="2619528" y="2128816"/>
            <a:ext cx="5880101" cy="3758745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64C8BEA5-4ECA-4509-4851-E11FC1D49F87}"/>
              </a:ext>
            </a:extLst>
          </p:cNvPr>
          <p:cNvSpPr txBox="1"/>
          <p:nvPr/>
        </p:nvSpPr>
        <p:spPr>
          <a:xfrm>
            <a:off x="2660814" y="2186869"/>
            <a:ext cx="586088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100" b="1">
                <a:latin typeface="Yu Gothic Medium" panose="020B0500000000000000" pitchFamily="34" charset="-128"/>
                <a:ea typeface="Yu Gothic Medium" panose="020B0500000000000000" pitchFamily="34" charset="-128"/>
              </a:rPr>
              <a:t>01. </a:t>
            </a:r>
            <a:r>
              <a:rPr lang="ko-KR" altLang="en-US" sz="1100" b="1">
                <a:latin typeface="Yu Gothic Medium" panose="020B0500000000000000" pitchFamily="34" charset="-128"/>
              </a:rPr>
              <a:t>소매점 조회</a:t>
            </a:r>
            <a:endParaRPr lang="en-US" sz="1100" b="1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0D8CE1-DD61-C8CD-64D5-6333ED31FE71}"/>
              </a:ext>
            </a:extLst>
          </p:cNvPr>
          <p:cNvSpPr/>
          <p:nvPr/>
        </p:nvSpPr>
        <p:spPr>
          <a:xfrm>
            <a:off x="2842117" y="2923553"/>
            <a:ext cx="5406533" cy="1453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09FE5A-F9F9-0CD4-3D25-F769D8F15CF7}"/>
              </a:ext>
            </a:extLst>
          </p:cNvPr>
          <p:cNvSpPr/>
          <p:nvPr/>
        </p:nvSpPr>
        <p:spPr>
          <a:xfrm>
            <a:off x="2669991" y="3109912"/>
            <a:ext cx="5775735" cy="2709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0C5A26-99F4-3816-FB73-A7BE20611FF7}"/>
              </a:ext>
            </a:extLst>
          </p:cNvPr>
          <p:cNvSpPr txBox="1"/>
          <p:nvPr/>
        </p:nvSpPr>
        <p:spPr>
          <a:xfrm>
            <a:off x="2499746" y="2789603"/>
            <a:ext cx="359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</a:rPr>
              <a:t>⑤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F528C9-7BC6-4C55-C03A-7FA005A2D91F}"/>
              </a:ext>
            </a:extLst>
          </p:cNvPr>
          <p:cNvSpPr/>
          <p:nvPr/>
        </p:nvSpPr>
        <p:spPr>
          <a:xfrm>
            <a:off x="542936" y="2397656"/>
            <a:ext cx="1419202" cy="117475"/>
          </a:xfrm>
          <a:prstGeom prst="rect">
            <a:avLst/>
          </a:prstGeom>
          <a:solidFill>
            <a:srgbClr val="C2C2C2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36358E2-0577-45DA-0AB6-3D670C6692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70" t="1" r="94094" b="17921"/>
          <a:stretch/>
        </p:blipFill>
        <p:spPr>
          <a:xfrm>
            <a:off x="561022" y="2396885"/>
            <a:ext cx="58103" cy="1154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0693F7-EEEE-224D-7270-79359B2E7FD3}"/>
              </a:ext>
            </a:extLst>
          </p:cNvPr>
          <p:cNvSpPr/>
          <p:nvPr/>
        </p:nvSpPr>
        <p:spPr>
          <a:xfrm>
            <a:off x="559321" y="2223015"/>
            <a:ext cx="1392626" cy="1948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5590A0-6DED-6D75-BD01-9D3A4185F849}"/>
              </a:ext>
            </a:extLst>
          </p:cNvPr>
          <p:cNvSpPr txBox="1"/>
          <p:nvPr/>
        </p:nvSpPr>
        <p:spPr>
          <a:xfrm>
            <a:off x="1617305" y="2176691"/>
            <a:ext cx="359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</a:rPr>
              <a:t>①</a:t>
            </a:r>
            <a:endParaRPr lang="en-US" sz="1600">
              <a:solidFill>
                <a:srgbClr val="FF0000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4E2BE78-52F3-B802-10F2-20949533ED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82" t="10033" r="84339" b="5229"/>
          <a:stretch/>
        </p:blipFill>
        <p:spPr>
          <a:xfrm>
            <a:off x="4950849" y="2551475"/>
            <a:ext cx="253988" cy="14765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780979F-8383-CF68-4ED6-72829BD006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857" t="-21476" r="-896" b="-1"/>
          <a:stretch/>
        </p:blipFill>
        <p:spPr>
          <a:xfrm>
            <a:off x="3155303" y="2475092"/>
            <a:ext cx="612751" cy="21166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21E5906-DC28-AF89-2779-1D37F75C3D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918" t="-33697"/>
          <a:stretch/>
        </p:blipFill>
        <p:spPr>
          <a:xfrm>
            <a:off x="2763686" y="2670550"/>
            <a:ext cx="1029824" cy="23296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2B7A105-842A-C1B3-E1F9-8EA563CF8F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857" t="-21476" r="-896" b="-1"/>
          <a:stretch/>
        </p:blipFill>
        <p:spPr>
          <a:xfrm>
            <a:off x="4182406" y="2470348"/>
            <a:ext cx="612751" cy="21166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5618B1F-79A9-2EEB-CB5C-6E2E33E2BB4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" r="63742" b="2736"/>
          <a:stretch/>
        </p:blipFill>
        <p:spPr>
          <a:xfrm>
            <a:off x="2680359" y="2505237"/>
            <a:ext cx="510516" cy="17682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EEDA479-BED6-D526-08A6-A31C68BD414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5167" t="-3067" r="4596" b="6832"/>
          <a:stretch/>
        </p:blipFill>
        <p:spPr>
          <a:xfrm>
            <a:off x="3756664" y="2507057"/>
            <a:ext cx="425741" cy="17496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7027577-1459-596C-2927-76998342FF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857" t="-21476" r="6110" b="5692"/>
          <a:stretch/>
        </p:blipFill>
        <p:spPr>
          <a:xfrm>
            <a:off x="4371446" y="2699334"/>
            <a:ext cx="1778067" cy="20174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E75FEF8-12FC-F1D9-1568-D1887CE541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857" t="-21476" r="-896" b="-1"/>
          <a:stretch/>
        </p:blipFill>
        <p:spPr>
          <a:xfrm>
            <a:off x="5237159" y="2487463"/>
            <a:ext cx="612751" cy="21166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17A72F7-A24C-86E3-2ABC-48D7557F6C69}"/>
              </a:ext>
            </a:extLst>
          </p:cNvPr>
          <p:cNvSpPr txBox="1"/>
          <p:nvPr/>
        </p:nvSpPr>
        <p:spPr>
          <a:xfrm>
            <a:off x="6411325" y="2670550"/>
            <a:ext cx="2059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00"/>
              <a:t>매일 업데이트 시간</a:t>
            </a:r>
            <a:r>
              <a:rPr lang="en-US" altLang="ko-KR" sz="600"/>
              <a:t>: 08:00, 12:00, 16:00, 18:00, 21:00</a:t>
            </a:r>
          </a:p>
          <a:p>
            <a:pPr algn="r"/>
            <a:r>
              <a:rPr lang="ko-KR" altLang="en-US" sz="600"/>
              <a:t>최근 업데이트 된 시간</a:t>
            </a:r>
            <a:r>
              <a:rPr lang="en-US" altLang="ko-KR" sz="600"/>
              <a:t> : 2023-08-25 09:21:56 AM</a:t>
            </a:r>
            <a:endParaRPr lang="en-US" sz="60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F660A58-D287-E78A-742E-2ADC17908CF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83459" b="-2373"/>
          <a:stretch/>
        </p:blipFill>
        <p:spPr>
          <a:xfrm>
            <a:off x="3797530" y="2737244"/>
            <a:ext cx="651962" cy="20174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09E0781-B9B5-0CFC-ADEC-EA71A70C4A51}"/>
              </a:ext>
            </a:extLst>
          </p:cNvPr>
          <p:cNvSpPr/>
          <p:nvPr/>
        </p:nvSpPr>
        <p:spPr>
          <a:xfrm>
            <a:off x="2728868" y="2482854"/>
            <a:ext cx="2099523" cy="1916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42D60D-EBB0-D9C5-D769-71BED52E9425}"/>
              </a:ext>
            </a:extLst>
          </p:cNvPr>
          <p:cNvSpPr txBox="1"/>
          <p:nvPr/>
        </p:nvSpPr>
        <p:spPr>
          <a:xfrm>
            <a:off x="2386315" y="2363729"/>
            <a:ext cx="359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</a:rPr>
              <a:t>②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310C3C3-8D77-3530-92CA-B2F45417D057}"/>
              </a:ext>
            </a:extLst>
          </p:cNvPr>
          <p:cNvSpPr/>
          <p:nvPr/>
        </p:nvSpPr>
        <p:spPr>
          <a:xfrm>
            <a:off x="6355728" y="2700635"/>
            <a:ext cx="2099523" cy="201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418641-3CC8-6806-9CCC-939FBD48DFAF}"/>
              </a:ext>
            </a:extLst>
          </p:cNvPr>
          <p:cNvSpPr txBox="1"/>
          <p:nvPr/>
        </p:nvSpPr>
        <p:spPr>
          <a:xfrm>
            <a:off x="6978964" y="2390238"/>
            <a:ext cx="359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</a:rPr>
              <a:t>③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2DE9E27-6C3D-7CD9-89C2-A6560226252E}"/>
              </a:ext>
            </a:extLst>
          </p:cNvPr>
          <p:cNvSpPr/>
          <p:nvPr/>
        </p:nvSpPr>
        <p:spPr>
          <a:xfrm>
            <a:off x="7323156" y="2489783"/>
            <a:ext cx="997299" cy="191008"/>
          </a:xfrm>
          <a:prstGeom prst="roundRect">
            <a:avLst>
              <a:gd name="adj" fmla="val 12501"/>
            </a:avLst>
          </a:prstGeom>
          <a:solidFill>
            <a:srgbClr val="013CA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>
                <a:solidFill>
                  <a:srgbClr val="FFFFFF"/>
                </a:solidFill>
              </a:rPr>
              <a:t>GENERAL HOME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3C8FCF-FD14-C722-C524-EFF866B55159}"/>
              </a:ext>
            </a:extLst>
          </p:cNvPr>
          <p:cNvSpPr/>
          <p:nvPr/>
        </p:nvSpPr>
        <p:spPr>
          <a:xfrm>
            <a:off x="7303837" y="2482853"/>
            <a:ext cx="1056731" cy="197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B7B425-BD6D-CF6D-1CAC-17B166BFA62C}"/>
              </a:ext>
            </a:extLst>
          </p:cNvPr>
          <p:cNvSpPr txBox="1"/>
          <p:nvPr/>
        </p:nvSpPr>
        <p:spPr>
          <a:xfrm>
            <a:off x="2369115" y="5543805"/>
            <a:ext cx="359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</a:rPr>
              <a:t>⑥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AE6B35-1B6F-5790-C934-2E32D909AFBD}"/>
              </a:ext>
            </a:extLst>
          </p:cNvPr>
          <p:cNvSpPr txBox="1"/>
          <p:nvPr/>
        </p:nvSpPr>
        <p:spPr>
          <a:xfrm>
            <a:off x="6051765" y="2620326"/>
            <a:ext cx="359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</a:rPr>
              <a:t>④</a:t>
            </a:r>
            <a:endParaRPr lang="en-US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320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6979FFDD-19C7-AF9D-89B8-6965C23F8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23" y="988737"/>
            <a:ext cx="4561704" cy="2658027"/>
          </a:xfrm>
          <a:prstGeom prst="rect">
            <a:avLst/>
          </a:prstGeom>
        </p:spPr>
      </p:pic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0871FD5E-5623-E215-290E-90E86A2E1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+mn-ea"/>
              </a:rPr>
              <a:t>페이지 뷰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2891E0C8-3F83-4BD2-2974-E00F142843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>
                <a:latin typeface="+mn-ea"/>
              </a:rPr>
              <a:t> 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7EBB91F-4F06-2857-91EE-10661984FE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ECDAE23-2351-6C92-24E2-C3F99A13C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8</a:t>
            </a:r>
            <a:r>
              <a:rPr lang="ko-KR" altLang="en-US">
                <a:latin typeface="+mn-ea"/>
              </a:rPr>
              <a:t>월 </a:t>
            </a:r>
            <a:r>
              <a:rPr lang="en-US" altLang="ko-KR">
                <a:latin typeface="+mn-ea"/>
              </a:rPr>
              <a:t>24</a:t>
            </a:r>
            <a:r>
              <a:rPr lang="ko-KR" altLang="en-US">
                <a:latin typeface="+mn-ea"/>
              </a:rPr>
              <a:t>일 미팅 이후 최초 시안이었던 왼쪽에서 홈화면을 추가한 오른쪽으로 변경 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6731D17C-A35B-1F51-03D2-5D4634B5D6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5A2C1005-3E5D-AAFA-2C25-275B0E0ED3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2071CCC8-D515-0725-E2C5-7539C4B247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세부 페이지 기능 설명</a:t>
            </a:r>
            <a:r>
              <a:rPr lang="en-US" altLang="ko-KR" dirty="0"/>
              <a:t> 1</a:t>
            </a:r>
            <a:r>
              <a:rPr lang="ko-KR" altLang="en-US" dirty="0"/>
              <a:t>번</a:t>
            </a:r>
            <a:endParaRPr lang="en-US" altLang="ko-KR" dirty="0"/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2A8BEF3D-0209-EEF4-1BA2-8CEAC448C4A3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45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541338" algn="l"/>
              </a:tabLst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238" indent="-968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8038" indent="-88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/>
              <a:t>JW</a:t>
            </a:r>
            <a:r>
              <a:rPr lang="ko-KR" altLang="en-US" sz="900"/>
              <a:t>중외제약 </a:t>
            </a:r>
            <a:r>
              <a:rPr lang="en-US" altLang="ko-KR" sz="900"/>
              <a:t>Data Modeling &amp; BI PJT</a:t>
            </a:r>
            <a:endParaRPr lang="ko-KR" altLang="en-US" sz="900"/>
          </a:p>
        </p:txBody>
      </p:sp>
      <p:sp>
        <p:nvSpPr>
          <p:cNvPr id="24" name="텍스트 개체 틀 8">
            <a:extLst>
              <a:ext uri="{FF2B5EF4-FFF2-40B4-BE49-F238E27FC236}">
                <a16:creationId xmlns:a16="http://schemas.microsoft.com/office/drawing/2014/main" id="{5A17293B-E2AE-DBF7-B001-BD76E07A3EA7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JW</a:t>
            </a:r>
            <a:r>
              <a:rPr lang="ko-KR" altLang="en-US"/>
              <a:t>중외제약 </a:t>
            </a:r>
            <a:r>
              <a:rPr lang="en-US" altLang="ko-KR"/>
              <a:t>A+ Sales Report</a:t>
            </a:r>
            <a:endParaRPr lang="ko-KR" alt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9F8BE55-06B2-BD28-13F2-0A631CA1A8F6}"/>
              </a:ext>
            </a:extLst>
          </p:cNvPr>
          <p:cNvSpPr/>
          <p:nvPr/>
        </p:nvSpPr>
        <p:spPr>
          <a:xfrm>
            <a:off x="1070609" y="1467803"/>
            <a:ext cx="762001" cy="1262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AE46750-7A3A-EE44-CD04-488578F1B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839" y="1082701"/>
            <a:ext cx="1584319" cy="247009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9A815E8-0760-89BE-1427-C5C9DA806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011" y="1308774"/>
            <a:ext cx="1420491" cy="2017951"/>
          </a:xfrm>
          <a:prstGeom prst="rect">
            <a:avLst/>
          </a:prstGeom>
        </p:spPr>
      </p:pic>
      <p:sp>
        <p:nvSpPr>
          <p:cNvPr id="75" name="Arrow: Right 74">
            <a:extLst>
              <a:ext uri="{FF2B5EF4-FFF2-40B4-BE49-F238E27FC236}">
                <a16:creationId xmlns:a16="http://schemas.microsoft.com/office/drawing/2014/main" id="{E524E6FE-C6EF-C73D-7E9E-483ECBE6A32A}"/>
              </a:ext>
            </a:extLst>
          </p:cNvPr>
          <p:cNvSpPr/>
          <p:nvPr/>
        </p:nvSpPr>
        <p:spPr>
          <a:xfrm>
            <a:off x="8724843" y="2260601"/>
            <a:ext cx="646242" cy="2921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62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6979FFDD-19C7-AF9D-89B8-6965C23F8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23" y="988736"/>
            <a:ext cx="4561704" cy="2658027"/>
          </a:xfrm>
          <a:prstGeom prst="rect">
            <a:avLst/>
          </a:prstGeom>
        </p:spPr>
      </p:pic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0871FD5E-5623-E215-290E-90E86A2E1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+mn-ea"/>
              </a:rPr>
              <a:t>지점 필터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2891E0C8-3F83-4BD2-2974-E00F142843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>
                <a:latin typeface="+mn-ea"/>
              </a:rPr>
              <a:t>지점 필터</a:t>
            </a:r>
            <a:r>
              <a:rPr lang="en-US" altLang="ko-KR">
                <a:latin typeface="+mn-ea"/>
              </a:rPr>
              <a:t>: </a:t>
            </a:r>
            <a:r>
              <a:rPr lang="ko-KR" altLang="en-US">
                <a:latin typeface="+mn-ea"/>
              </a:rPr>
              <a:t>드롭다운</a:t>
            </a:r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PMK </a:t>
            </a:r>
            <a:r>
              <a:rPr lang="ko-KR" altLang="en-US">
                <a:latin typeface="+mn-ea"/>
              </a:rPr>
              <a:t>지점 필터</a:t>
            </a:r>
            <a:r>
              <a:rPr lang="en-US" altLang="ko-KR">
                <a:latin typeface="+mn-ea"/>
              </a:rPr>
              <a:t>: </a:t>
            </a:r>
            <a:r>
              <a:rPr lang="ko-KR" altLang="en-US">
                <a:latin typeface="+mn-ea"/>
              </a:rPr>
              <a:t>드롭다운</a:t>
            </a:r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EZD </a:t>
            </a:r>
            <a:r>
              <a:rPr lang="ko-KR" altLang="en-US">
                <a:latin typeface="+mn-ea"/>
              </a:rPr>
              <a:t>지점 필터</a:t>
            </a:r>
            <a:r>
              <a:rPr lang="en-US" altLang="ko-KR">
                <a:latin typeface="+mn-ea"/>
              </a:rPr>
              <a:t>: </a:t>
            </a:r>
            <a:r>
              <a:rPr lang="ko-KR" altLang="en-US">
                <a:latin typeface="+mn-ea"/>
              </a:rPr>
              <a:t>드롭다운 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7EBB91F-4F06-2857-91EE-10661984FE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PMK </a:t>
            </a:r>
            <a:r>
              <a:rPr lang="ko-KR" altLang="en-US">
                <a:latin typeface="+mn-ea"/>
              </a:rPr>
              <a:t>지점 필터</a:t>
            </a:r>
            <a:r>
              <a:rPr lang="en-US" altLang="ko-KR">
                <a:latin typeface="+mn-ea"/>
              </a:rPr>
              <a:t>: </a:t>
            </a:r>
            <a:r>
              <a:rPr lang="en-US" altLang="ko-KR" err="1">
                <a:latin typeface="+mn-ea"/>
              </a:rPr>
              <a:t>Dim_PMK_Branch_ISMS</a:t>
            </a:r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EZD </a:t>
            </a:r>
            <a:r>
              <a:rPr lang="ko-KR" altLang="en-US">
                <a:latin typeface="+mn-ea"/>
              </a:rPr>
              <a:t>지점 필터</a:t>
            </a:r>
            <a:r>
              <a:rPr lang="en-US" altLang="ko-KR">
                <a:latin typeface="+mn-ea"/>
              </a:rPr>
              <a:t>: </a:t>
            </a:r>
            <a:r>
              <a:rPr lang="en-US" altLang="ko-KR" err="1">
                <a:latin typeface="+mn-ea"/>
              </a:rPr>
              <a:t>Dim_EZD_Branch_ISMS</a:t>
            </a:r>
            <a:endParaRPr lang="ko-KR" altLang="en-US">
              <a:latin typeface="+mn-ea"/>
            </a:endParaRP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ECDAE23-2351-6C92-24E2-C3F99A13C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>
                <a:latin typeface="+mn-ea"/>
              </a:rPr>
              <a:t>기존 </a:t>
            </a:r>
            <a:r>
              <a:rPr lang="en-US" altLang="ko-KR">
                <a:latin typeface="+mn-ea"/>
              </a:rPr>
              <a:t>SSRS</a:t>
            </a:r>
            <a:r>
              <a:rPr lang="ko-KR" altLang="en-US">
                <a:latin typeface="+mn-ea"/>
              </a:rPr>
              <a:t>에 있던 지점 필터는 쿼리를 기반으로 조회를 했기 때문에 </a:t>
            </a:r>
            <a:r>
              <a:rPr lang="en-US" altLang="ko-KR">
                <a:latin typeface="+mn-ea"/>
              </a:rPr>
              <a:t>PMK, EZD </a:t>
            </a:r>
            <a:r>
              <a:rPr lang="ko-KR" altLang="en-US">
                <a:latin typeface="+mn-ea"/>
              </a:rPr>
              <a:t>지점 둘다 합쳐서 하나의 필터로 만들고 이를 조회할때는 테이블에서 나눠서 값이 없는 쪽도 모두 나오게 조회가 가능하였음</a:t>
            </a:r>
            <a:r>
              <a:rPr lang="en-US" altLang="ko-KR">
                <a:latin typeface="+mn-ea"/>
              </a:rPr>
              <a:t>. </a:t>
            </a:r>
          </a:p>
          <a:p>
            <a:r>
              <a:rPr lang="ko-KR" altLang="en-US" sz="800">
                <a:solidFill>
                  <a:schemeClr val="tx1"/>
                </a:solidFill>
                <a:latin typeface="+mn-ea"/>
              </a:rPr>
              <a:t>그러나 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Power BI</a:t>
            </a:r>
            <a:r>
              <a:rPr lang="ko-KR" altLang="en-US">
                <a:latin typeface="+mn-ea"/>
              </a:rPr>
              <a:t>로 이관될 시 쿼리 기반 조회가 아니고 테이블 기준으로 조회가 되다보니 지점 필터 하나만 넣게 되었을때 그 필터가 </a:t>
            </a:r>
            <a:r>
              <a:rPr lang="en-US" altLang="ko-KR">
                <a:latin typeface="+mn-ea"/>
              </a:rPr>
              <a:t>PMK</a:t>
            </a:r>
            <a:r>
              <a:rPr lang="ko-KR" altLang="en-US">
                <a:latin typeface="+mn-ea"/>
              </a:rPr>
              <a:t> 중심조회인지</a:t>
            </a:r>
            <a:r>
              <a:rPr lang="en-US" altLang="ko-KR">
                <a:latin typeface="+mn-ea"/>
              </a:rPr>
              <a:t>, EZD </a:t>
            </a:r>
            <a:r>
              <a:rPr lang="ko-KR" altLang="en-US">
                <a:latin typeface="+mn-ea"/>
              </a:rPr>
              <a:t>중심 조회인지를 선택해 주어야 함</a:t>
            </a:r>
            <a:r>
              <a:rPr lang="en-US" altLang="ko-KR">
                <a:latin typeface="+mn-ea"/>
              </a:rPr>
              <a:t>. </a:t>
            </a:r>
          </a:p>
          <a:p>
            <a:r>
              <a:rPr lang="ko-KR" altLang="en-US">
                <a:latin typeface="+mn-ea"/>
              </a:rPr>
              <a:t>이렇게 되면 </a:t>
            </a:r>
            <a:r>
              <a:rPr lang="en-US" altLang="ko-KR">
                <a:latin typeface="+mn-ea"/>
              </a:rPr>
              <a:t>PMK </a:t>
            </a:r>
            <a:r>
              <a:rPr lang="ko-KR" altLang="en-US">
                <a:latin typeface="+mn-ea"/>
              </a:rPr>
              <a:t>지점을 중심으로 조회했을 때는 </a:t>
            </a:r>
            <a:r>
              <a:rPr lang="en-US" altLang="ko-KR">
                <a:latin typeface="+mn-ea"/>
              </a:rPr>
              <a:t>EZD</a:t>
            </a:r>
            <a:r>
              <a:rPr lang="ko-KR" altLang="en-US">
                <a:latin typeface="+mn-ea"/>
              </a:rPr>
              <a:t> 지점의 번호를 조회하게 된다면</a:t>
            </a:r>
            <a:r>
              <a:rPr lang="en-US" altLang="ko-KR">
                <a:latin typeface="+mn-ea"/>
              </a:rPr>
              <a:t>, PMK </a:t>
            </a:r>
            <a:r>
              <a:rPr lang="ko-KR" altLang="en-US">
                <a:latin typeface="+mn-ea"/>
              </a:rPr>
              <a:t>지점 테이블과 연결이 되기 때문에 테이블에 아무것도 조회가 되지 않음</a:t>
            </a:r>
            <a:r>
              <a:rPr lang="en-US" altLang="ko-KR">
                <a:latin typeface="+mn-ea"/>
              </a:rPr>
              <a:t>. </a:t>
            </a:r>
          </a:p>
          <a:p>
            <a:r>
              <a:rPr lang="ko-KR" altLang="en-US" sz="800">
                <a:solidFill>
                  <a:schemeClr val="tx1"/>
                </a:solidFill>
                <a:latin typeface="+mn-ea"/>
              </a:rPr>
              <a:t>따라서 </a:t>
            </a:r>
            <a:r>
              <a:rPr lang="en-US" altLang="ko-KR">
                <a:latin typeface="+mn-ea"/>
              </a:rPr>
              <a:t>8</a:t>
            </a:r>
            <a:r>
              <a:rPr lang="ko-KR" altLang="en-US">
                <a:latin typeface="+mn-ea"/>
              </a:rPr>
              <a:t>월 </a:t>
            </a:r>
            <a:r>
              <a:rPr lang="en-US" altLang="ko-KR">
                <a:latin typeface="+mn-ea"/>
              </a:rPr>
              <a:t>24</a:t>
            </a:r>
            <a:r>
              <a:rPr lang="ko-KR" altLang="en-US">
                <a:latin typeface="+mn-ea"/>
              </a:rPr>
              <a:t>일 미팅에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>
                <a:latin typeface="+mn-ea"/>
              </a:rPr>
              <a:t>PMK, EZD </a:t>
            </a:r>
            <a:r>
              <a:rPr lang="ko-KR" altLang="en-US">
                <a:latin typeface="+mn-ea"/>
              </a:rPr>
              <a:t>지점을 각각 두어서 </a:t>
            </a:r>
            <a:r>
              <a:rPr lang="en-US" altLang="ko-KR">
                <a:latin typeface="+mn-ea"/>
              </a:rPr>
              <a:t>PMK </a:t>
            </a:r>
            <a:r>
              <a:rPr lang="ko-KR" altLang="en-US">
                <a:latin typeface="+mn-ea"/>
              </a:rPr>
              <a:t>지점만 조회하여도 연결되는 </a:t>
            </a:r>
            <a:r>
              <a:rPr lang="en-US" altLang="ko-KR">
                <a:latin typeface="+mn-ea"/>
              </a:rPr>
              <a:t>EZD </a:t>
            </a:r>
            <a:r>
              <a:rPr lang="ko-KR" altLang="en-US">
                <a:latin typeface="+mn-ea"/>
              </a:rPr>
              <a:t>지점이 조회 화면에 나올수 있게끔 변경하기로 협의 완료</a:t>
            </a:r>
            <a:endParaRPr lang="en-US" altLang="ko-KR">
              <a:latin typeface="+mn-ea"/>
            </a:endParaRPr>
          </a:p>
          <a:p>
            <a:r>
              <a:rPr lang="ko-KR" altLang="en-US">
                <a:latin typeface="+mn-ea"/>
              </a:rPr>
              <a:t>결과적으로 </a:t>
            </a:r>
            <a:r>
              <a:rPr lang="en-US" altLang="ko-KR">
                <a:latin typeface="+mn-ea"/>
              </a:rPr>
              <a:t>SSRS</a:t>
            </a:r>
            <a:r>
              <a:rPr lang="ko-KR" altLang="en-US">
                <a:latin typeface="+mn-ea"/>
              </a:rPr>
              <a:t> 조회화면 결과값과는 차이가 없으며 조회를 하는 당사자가 어떤 지점을 중심으로 필터에서 먼저 선택하는 방식으로 변경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6731D17C-A35B-1F51-03D2-5D4634B5D6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5A2C1005-3E5D-AAFA-2C25-275B0E0ED3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2071CCC8-D515-0725-E2C5-7539C4B247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세부 페이지 기능 설명</a:t>
            </a:r>
            <a:r>
              <a:rPr lang="en-US" altLang="ko-KR" dirty="0"/>
              <a:t> 2</a:t>
            </a:r>
            <a:r>
              <a:rPr lang="ko-KR" altLang="en-US" dirty="0"/>
              <a:t>번</a:t>
            </a:r>
            <a:endParaRPr lang="en-US" altLang="ko-KR" dirty="0"/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2A8BEF3D-0209-EEF4-1BA2-8CEAC448C4A3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45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541338" algn="l"/>
              </a:tabLst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238" indent="-968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8038" indent="-88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/>
              <a:t>JW</a:t>
            </a:r>
            <a:r>
              <a:rPr lang="ko-KR" altLang="en-US" sz="900"/>
              <a:t>중외제약 </a:t>
            </a:r>
            <a:r>
              <a:rPr lang="en-US" altLang="ko-KR" sz="900"/>
              <a:t>Data Modeling &amp; BI PJT</a:t>
            </a:r>
            <a:endParaRPr lang="ko-KR" altLang="en-US" sz="900"/>
          </a:p>
        </p:txBody>
      </p:sp>
      <p:sp>
        <p:nvSpPr>
          <p:cNvPr id="24" name="텍스트 개체 틀 8">
            <a:extLst>
              <a:ext uri="{FF2B5EF4-FFF2-40B4-BE49-F238E27FC236}">
                <a16:creationId xmlns:a16="http://schemas.microsoft.com/office/drawing/2014/main" id="{5A17293B-E2AE-DBF7-B001-BD76E07A3EA7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JW</a:t>
            </a:r>
            <a:r>
              <a:rPr lang="ko-KR" altLang="en-US"/>
              <a:t>중외제약 </a:t>
            </a:r>
            <a:r>
              <a:rPr lang="en-US" altLang="ko-KR"/>
              <a:t>A+ Sales Report</a:t>
            </a:r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911F8C-74D4-ACCE-7AD3-9A99E9F25961}"/>
              </a:ext>
            </a:extLst>
          </p:cNvPr>
          <p:cNvSpPr/>
          <p:nvPr/>
        </p:nvSpPr>
        <p:spPr>
          <a:xfrm>
            <a:off x="2221706" y="1735931"/>
            <a:ext cx="1171575" cy="126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3E92EC-1D00-C544-D88C-938DCF1D9B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26" t="26501" r="46621" b="66806"/>
          <a:stretch/>
        </p:blipFill>
        <p:spPr>
          <a:xfrm>
            <a:off x="9618133" y="1953682"/>
            <a:ext cx="2319868" cy="3640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C0CEA7-8677-DA01-4EA7-6E9F6EF4D2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31" t="9658" r="51672" b="82465"/>
          <a:stretch/>
        </p:blipFill>
        <p:spPr>
          <a:xfrm>
            <a:off x="6405607" y="1953682"/>
            <a:ext cx="1814468" cy="364069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06081568-2030-9458-81D0-047F20F60205}"/>
              </a:ext>
            </a:extLst>
          </p:cNvPr>
          <p:cNvSpPr/>
          <p:nvPr/>
        </p:nvSpPr>
        <p:spPr>
          <a:xfrm>
            <a:off x="8649429" y="1993900"/>
            <a:ext cx="646242" cy="2921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32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6979FFDD-19C7-AF9D-89B8-6965C23F8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23" y="988736"/>
            <a:ext cx="4561704" cy="2658027"/>
          </a:xfrm>
          <a:prstGeom prst="rect">
            <a:avLst/>
          </a:prstGeom>
        </p:spPr>
      </p:pic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0871FD5E-5623-E215-290E-90E86A2E1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Home </a:t>
            </a:r>
            <a:r>
              <a:rPr lang="ko-KR" altLang="en-US">
                <a:latin typeface="+mn-ea"/>
              </a:rPr>
              <a:t>화면 버튼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2891E0C8-3F83-4BD2-2974-E00F142843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7EBB91F-4F06-2857-91EE-10661984FE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ECDAE23-2351-6C92-24E2-C3F99A13C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SSRS</a:t>
            </a:r>
            <a:r>
              <a:rPr lang="ko-KR" altLang="en-US">
                <a:latin typeface="+mn-ea"/>
              </a:rPr>
              <a:t> 보고서의 </a:t>
            </a:r>
            <a:r>
              <a:rPr lang="en-US" altLang="ko-KR">
                <a:latin typeface="+mn-ea"/>
              </a:rPr>
              <a:t>‘</a:t>
            </a:r>
            <a:r>
              <a:rPr lang="ko-KR" altLang="en-US">
                <a:latin typeface="+mn-ea"/>
              </a:rPr>
              <a:t>보고서 보기</a:t>
            </a:r>
            <a:r>
              <a:rPr lang="en-US" altLang="ko-KR">
                <a:latin typeface="+mn-ea"/>
              </a:rPr>
              <a:t>’ </a:t>
            </a:r>
            <a:r>
              <a:rPr lang="ko-KR" altLang="en-US">
                <a:latin typeface="+mn-ea"/>
              </a:rPr>
              <a:t>버튼은 </a:t>
            </a:r>
            <a:r>
              <a:rPr lang="en-US" altLang="ko-KR">
                <a:latin typeface="+mn-ea"/>
              </a:rPr>
              <a:t>Power Bi</a:t>
            </a:r>
            <a:r>
              <a:rPr lang="ko-KR" altLang="en-US">
                <a:latin typeface="+mn-ea"/>
              </a:rPr>
              <a:t>로 이관될 시 사라짐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필터를 선택한 후 아무것도 누르지 않아도 자동으로 조회됨</a:t>
            </a:r>
            <a:endParaRPr lang="en-US" altLang="ko-KR">
              <a:latin typeface="+mn-ea"/>
            </a:endParaRPr>
          </a:p>
          <a:p>
            <a:r>
              <a:rPr lang="ko-KR" altLang="en-US">
                <a:latin typeface="+mn-ea"/>
              </a:rPr>
              <a:t>보고서를 보다가 </a:t>
            </a:r>
            <a:r>
              <a:rPr lang="en-US" altLang="ko-KR">
                <a:latin typeface="+mn-ea"/>
              </a:rPr>
              <a:t>Home </a:t>
            </a:r>
            <a:r>
              <a:rPr lang="ko-KR" altLang="en-US">
                <a:latin typeface="+mn-ea"/>
              </a:rPr>
              <a:t>화면으로 이동을 편하게 하기 위한 기능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6731D17C-A35B-1F51-03D2-5D4634B5D6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5A2C1005-3E5D-AAFA-2C25-275B0E0ED3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2071CCC8-D515-0725-E2C5-7539C4B247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세부 페이지 기능 설명</a:t>
            </a:r>
            <a:r>
              <a:rPr lang="en-US" altLang="ko-KR" dirty="0"/>
              <a:t> 3</a:t>
            </a:r>
            <a:r>
              <a:rPr lang="ko-KR" altLang="en-US" dirty="0"/>
              <a:t>번</a:t>
            </a:r>
            <a:endParaRPr lang="en-US" altLang="ko-KR" dirty="0"/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2A8BEF3D-0209-EEF4-1BA2-8CEAC448C4A3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45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541338" algn="l"/>
              </a:tabLst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238" indent="-968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8038" indent="-88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/>
              <a:t>JW</a:t>
            </a:r>
            <a:r>
              <a:rPr lang="ko-KR" altLang="en-US" sz="900"/>
              <a:t>중외제약 </a:t>
            </a:r>
            <a:r>
              <a:rPr lang="en-US" altLang="ko-KR" sz="900"/>
              <a:t>Data Modeling &amp; BI PJT</a:t>
            </a:r>
            <a:endParaRPr lang="ko-KR" altLang="en-US" sz="900"/>
          </a:p>
        </p:txBody>
      </p:sp>
      <p:sp>
        <p:nvSpPr>
          <p:cNvPr id="24" name="텍스트 개체 틀 8">
            <a:extLst>
              <a:ext uri="{FF2B5EF4-FFF2-40B4-BE49-F238E27FC236}">
                <a16:creationId xmlns:a16="http://schemas.microsoft.com/office/drawing/2014/main" id="{5A17293B-E2AE-DBF7-B001-BD76E07A3EA7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JW</a:t>
            </a:r>
            <a:r>
              <a:rPr lang="ko-KR" altLang="en-US"/>
              <a:t>중외제약 </a:t>
            </a:r>
            <a:r>
              <a:rPr lang="en-US" altLang="ko-KR"/>
              <a:t>A+ Sales Report</a:t>
            </a:r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FC1C7B-CF11-8B1F-E025-9535CC265AD9}"/>
              </a:ext>
            </a:extLst>
          </p:cNvPr>
          <p:cNvSpPr/>
          <p:nvPr/>
        </p:nvSpPr>
        <p:spPr>
          <a:xfrm>
            <a:off x="4603743" y="1682488"/>
            <a:ext cx="680252" cy="197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EB5EC6-0AFF-F999-B9C8-A33813546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984" y="2165325"/>
            <a:ext cx="2029370" cy="43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4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1AB51D5-7DF6-4C34-59C4-96A3EA490E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428" b="26282"/>
          <a:stretch/>
        </p:blipFill>
        <p:spPr>
          <a:xfrm>
            <a:off x="264637" y="1101726"/>
            <a:ext cx="240188" cy="1683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B4468B-69EC-7322-A9F1-CCF79A0B19FC}"/>
              </a:ext>
            </a:extLst>
          </p:cNvPr>
          <p:cNvSpPr txBox="1"/>
          <p:nvPr/>
        </p:nvSpPr>
        <p:spPr>
          <a:xfrm>
            <a:off x="491162" y="1063625"/>
            <a:ext cx="1928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prstClr val="black">
                    <a:lumMod val="85000"/>
                    <a:lumOff val="15000"/>
                  </a:prstClr>
                </a:solidFill>
                <a:cs typeface="Arial" panose="020B0604020202020204" pitchFamily="34" charset="0"/>
              </a:rPr>
              <a:t>Project Development Info.</a:t>
            </a:r>
            <a:endParaRPr lang="ko-KR" altLang="en-US" sz="1100" b="1">
              <a:solidFill>
                <a:prstClr val="black">
                  <a:lumMod val="85000"/>
                  <a:lumOff val="15000"/>
                </a:prstClr>
              </a:solidFill>
              <a:cs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CD186A-F15A-CF97-7168-0EB9B6A61B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428" b="26282"/>
          <a:stretch/>
        </p:blipFill>
        <p:spPr>
          <a:xfrm>
            <a:off x="264637" y="2768601"/>
            <a:ext cx="240188" cy="1683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20F2C6-BFDC-E5E9-E38C-F8D2D631893D}"/>
              </a:ext>
            </a:extLst>
          </p:cNvPr>
          <p:cNvSpPr txBox="1"/>
          <p:nvPr/>
        </p:nvSpPr>
        <p:spPr>
          <a:xfrm>
            <a:off x="491161" y="2730500"/>
            <a:ext cx="2747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prstClr val="black">
                    <a:lumMod val="85000"/>
                    <a:lumOff val="15000"/>
                  </a:prstClr>
                </a:solidFill>
                <a:cs typeface="Arial" panose="020B0604020202020204" pitchFamily="34" charset="0"/>
              </a:rPr>
              <a:t>Document Version Management</a:t>
            </a:r>
          </a:p>
        </p:txBody>
      </p:sp>
      <p:graphicFrame>
        <p:nvGraphicFramePr>
          <p:cNvPr id="14" name="표 3">
            <a:extLst>
              <a:ext uri="{FF2B5EF4-FFF2-40B4-BE49-F238E27FC236}">
                <a16:creationId xmlns:a16="http://schemas.microsoft.com/office/drawing/2014/main" id="{5E52A962-3142-A9E8-53A9-A3CB65656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343967"/>
              </p:ext>
            </p:extLst>
          </p:nvPr>
        </p:nvGraphicFramePr>
        <p:xfrm>
          <a:off x="350363" y="3014821"/>
          <a:ext cx="11270647" cy="29916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7402">
                  <a:extLst>
                    <a:ext uri="{9D8B030D-6E8A-4147-A177-3AD203B41FA5}">
                      <a16:colId xmlns:a16="http://schemas.microsoft.com/office/drawing/2014/main" val="3232092197"/>
                    </a:ext>
                  </a:extLst>
                </a:gridCol>
                <a:gridCol w="1396363">
                  <a:extLst>
                    <a:ext uri="{9D8B030D-6E8A-4147-A177-3AD203B41FA5}">
                      <a16:colId xmlns:a16="http://schemas.microsoft.com/office/drawing/2014/main" val="3198496114"/>
                    </a:ext>
                  </a:extLst>
                </a:gridCol>
                <a:gridCol w="1396363">
                  <a:extLst>
                    <a:ext uri="{9D8B030D-6E8A-4147-A177-3AD203B41FA5}">
                      <a16:colId xmlns:a16="http://schemas.microsoft.com/office/drawing/2014/main" val="3012368059"/>
                    </a:ext>
                  </a:extLst>
                </a:gridCol>
                <a:gridCol w="3989610">
                  <a:extLst>
                    <a:ext uri="{9D8B030D-6E8A-4147-A177-3AD203B41FA5}">
                      <a16:colId xmlns:a16="http://schemas.microsoft.com/office/drawing/2014/main" val="578151305"/>
                    </a:ext>
                  </a:extLst>
                </a:gridCol>
                <a:gridCol w="3490909">
                  <a:extLst>
                    <a:ext uri="{9D8B030D-6E8A-4147-A177-3AD203B41FA5}">
                      <a16:colId xmlns:a16="http://schemas.microsoft.com/office/drawing/2014/main" val="732244595"/>
                    </a:ext>
                  </a:extLst>
                </a:gridCol>
              </a:tblGrid>
              <a:tr h="4311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+mn-lt"/>
                        </a:rPr>
                        <a:t>Version</a:t>
                      </a:r>
                      <a:endParaRPr lang="ko-KR" altLang="en-US" sz="10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+mn-lt"/>
                        </a:rPr>
                        <a:t>Written Date</a:t>
                      </a:r>
                      <a:endParaRPr lang="ko-KR" altLang="en-US" sz="10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+mn-lt"/>
                        </a:rPr>
                        <a:t>Writer</a:t>
                      </a:r>
                      <a:endParaRPr lang="ko-KR" altLang="en-US" sz="10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+mn-lt"/>
                        </a:rPr>
                        <a:t>Contents &amp; Main Changes</a:t>
                      </a:r>
                      <a:endParaRPr lang="ko-KR" altLang="en-US" sz="10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+mn-lt"/>
                        </a:rPr>
                        <a:t>Reason of Version Change</a:t>
                      </a:r>
                      <a:endParaRPr lang="ko-KR" altLang="en-US" sz="10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3888204803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1.0</a:t>
                      </a:r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2023. 08. 23 (</a:t>
                      </a:r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수</a:t>
                      </a:r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장민지 선임</a:t>
                      </a: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최초 작성</a:t>
                      </a:r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화면 설계서 기준 </a:t>
                      </a:r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Storyboard </a:t>
                      </a:r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재구성</a:t>
                      </a: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1807423324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2.0</a:t>
                      </a:r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2023. 08. 25 (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금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장민지 선임</a:t>
                      </a: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피드백 및 수정사항 작성</a:t>
                      </a: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1139706179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3088257301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3089529224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3031737270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3970803598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2472867181"/>
                  </a:ext>
                </a:extLst>
              </a:tr>
            </a:tbl>
          </a:graphicData>
        </a:graphic>
      </p:graphicFrame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324EED6-CF4C-18A4-8E1D-CCE1EA84B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00-01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A6E932-9DB2-5252-31A0-162CDF5DAE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해당 화면 없음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6EC532-C754-CD3D-2B1B-716D159CD8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3" name="표 3">
            <a:extLst>
              <a:ext uri="{FF2B5EF4-FFF2-40B4-BE49-F238E27FC236}">
                <a16:creationId xmlns:a16="http://schemas.microsoft.com/office/drawing/2014/main" id="{4B608032-42F1-5475-39C0-50FEA2DFD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901662"/>
              </p:ext>
            </p:extLst>
          </p:nvPr>
        </p:nvGraphicFramePr>
        <p:xfrm>
          <a:off x="350363" y="1327839"/>
          <a:ext cx="3613748" cy="13296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3748">
                  <a:extLst>
                    <a:ext uri="{9D8B030D-6E8A-4147-A177-3AD203B41FA5}">
                      <a16:colId xmlns:a16="http://schemas.microsoft.com/office/drawing/2014/main" val="3232092197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894983104"/>
                    </a:ext>
                  </a:extLst>
                </a:gridCol>
              </a:tblGrid>
              <a:tr h="265927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PM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사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주관사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204803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  사 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528099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주관부서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646673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확인자명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21886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확인일자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977912"/>
                  </a:ext>
                </a:extLst>
              </a:tr>
            </a:tbl>
          </a:graphicData>
        </a:graphic>
      </p:graphicFrame>
      <p:graphicFrame>
        <p:nvGraphicFramePr>
          <p:cNvPr id="15" name="표 3">
            <a:extLst>
              <a:ext uri="{FF2B5EF4-FFF2-40B4-BE49-F238E27FC236}">
                <a16:creationId xmlns:a16="http://schemas.microsoft.com/office/drawing/2014/main" id="{58AAC914-23C0-90F5-40EC-49AB85602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923144"/>
              </p:ext>
            </p:extLst>
          </p:nvPr>
        </p:nvGraphicFramePr>
        <p:xfrm>
          <a:off x="4178812" y="1327839"/>
          <a:ext cx="3613748" cy="13296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3748">
                  <a:extLst>
                    <a:ext uri="{9D8B030D-6E8A-4147-A177-3AD203B41FA5}">
                      <a16:colId xmlns:a16="http://schemas.microsoft.com/office/drawing/2014/main" val="3232092197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894983104"/>
                    </a:ext>
                  </a:extLst>
                </a:gridCol>
              </a:tblGrid>
              <a:tr h="265927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고객사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00" err="1">
                          <a:solidFill>
                            <a:schemeClr val="bg1"/>
                          </a:solidFill>
                        </a:rPr>
                        <a:t>대상사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204803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  사 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528099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주관부서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646673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확인자명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21886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확인일자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977912"/>
                  </a:ext>
                </a:extLst>
              </a:tr>
            </a:tbl>
          </a:graphicData>
        </a:graphic>
      </p:graphicFrame>
      <p:graphicFrame>
        <p:nvGraphicFramePr>
          <p:cNvPr id="16" name="표 3">
            <a:extLst>
              <a:ext uri="{FF2B5EF4-FFF2-40B4-BE49-F238E27FC236}">
                <a16:creationId xmlns:a16="http://schemas.microsoft.com/office/drawing/2014/main" id="{78088FCB-36EE-5576-AF69-2663C07E3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281538"/>
              </p:ext>
            </p:extLst>
          </p:nvPr>
        </p:nvGraphicFramePr>
        <p:xfrm>
          <a:off x="8007262" y="1327839"/>
          <a:ext cx="3613748" cy="13296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3748">
                  <a:extLst>
                    <a:ext uri="{9D8B030D-6E8A-4147-A177-3AD203B41FA5}">
                      <a16:colId xmlns:a16="http://schemas.microsoft.com/office/drawing/2014/main" val="3232092197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894983104"/>
                    </a:ext>
                  </a:extLst>
                </a:gridCol>
              </a:tblGrid>
              <a:tr h="265927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err="1">
                          <a:solidFill>
                            <a:schemeClr val="bg1"/>
                          </a:solidFill>
                        </a:rPr>
                        <a:t>수행사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204803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  사 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엠클라우드브리지</a:t>
                      </a:r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528099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주관부서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Data&amp;AI</a:t>
                      </a:r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646673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확인자명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정진우 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21886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확인일자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977912"/>
                  </a:ext>
                </a:extLst>
              </a:tr>
            </a:tbl>
          </a:graphicData>
        </a:graphic>
      </p:graphicFrame>
      <p:sp>
        <p:nvSpPr>
          <p:cNvPr id="21" name="텍스트 개체 틀 4">
            <a:extLst>
              <a:ext uri="{FF2B5EF4-FFF2-40B4-BE49-F238E27FC236}">
                <a16:creationId xmlns:a16="http://schemas.microsoft.com/office/drawing/2014/main" id="{63DCC898-FC3E-ADFD-621F-12D4D988CD41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>
                <a:latin typeface="+mn-ea"/>
              </a:rPr>
              <a:t>Commercial Database Cloud Migration</a:t>
            </a:r>
            <a:endParaRPr lang="ko-KR" altLang="en-US" sz="800">
              <a:latin typeface="+mn-ea"/>
            </a:endParaRPr>
          </a:p>
        </p:txBody>
      </p:sp>
      <p:sp>
        <p:nvSpPr>
          <p:cNvPr id="22" name="텍스트 개체 틀 8">
            <a:extLst>
              <a:ext uri="{FF2B5EF4-FFF2-40B4-BE49-F238E27FC236}">
                <a16:creationId xmlns:a16="http://schemas.microsoft.com/office/drawing/2014/main" id="{C1061E83-8012-7878-98A3-DD4C0EAD5032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Philip Morris Korea ISMS Report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786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6979FFDD-19C7-AF9D-89B8-6965C23F8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23" y="988736"/>
            <a:ext cx="4561704" cy="2658027"/>
          </a:xfrm>
          <a:prstGeom prst="rect">
            <a:avLst/>
          </a:prstGeom>
        </p:spPr>
      </p:pic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0871FD5E-5623-E215-290E-90E86A2E1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+mn-ea"/>
              </a:rPr>
              <a:t>업데이트 시간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2891E0C8-3F83-4BD2-2974-E00F142843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7EBB91F-4F06-2857-91EE-10661984FE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ECDAE23-2351-6C92-24E2-C3F99A13C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800">
                <a:solidFill>
                  <a:schemeClr val="tx1"/>
                </a:solidFill>
                <a:latin typeface="+mn-ea"/>
              </a:rPr>
              <a:t>요청사항인 업데이트 시간 기능 추가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r>
              <a:rPr lang="ko-KR" altLang="en-US">
                <a:latin typeface="+mn-ea"/>
              </a:rPr>
              <a:t>매일 업데이트 시간과 가장 마지막으로 업데이트된 시간을 표시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6731D17C-A35B-1F51-03D2-5D4634B5D6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5A2C1005-3E5D-AAFA-2C25-275B0E0ED3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2071CCC8-D515-0725-E2C5-7539C4B247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세부 페이지 기능 설명</a:t>
            </a:r>
            <a:r>
              <a:rPr lang="en-US" altLang="ko-KR" dirty="0"/>
              <a:t> 4</a:t>
            </a:r>
            <a:r>
              <a:rPr lang="ko-KR" altLang="en-US" dirty="0"/>
              <a:t>번</a:t>
            </a:r>
            <a:endParaRPr lang="en-US" altLang="ko-KR" dirty="0"/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2A8BEF3D-0209-EEF4-1BA2-8CEAC448C4A3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45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541338" algn="l"/>
              </a:tabLst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238" indent="-968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8038" indent="-88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/>
              <a:t>JW</a:t>
            </a:r>
            <a:r>
              <a:rPr lang="ko-KR" altLang="en-US" sz="900"/>
              <a:t>중외제약 </a:t>
            </a:r>
            <a:r>
              <a:rPr lang="en-US" altLang="ko-KR" sz="900"/>
              <a:t>Data Modeling &amp; BI PJT</a:t>
            </a:r>
            <a:endParaRPr lang="ko-KR" altLang="en-US" sz="900"/>
          </a:p>
        </p:txBody>
      </p:sp>
      <p:sp>
        <p:nvSpPr>
          <p:cNvPr id="24" name="텍스트 개체 틀 8">
            <a:extLst>
              <a:ext uri="{FF2B5EF4-FFF2-40B4-BE49-F238E27FC236}">
                <a16:creationId xmlns:a16="http://schemas.microsoft.com/office/drawing/2014/main" id="{5A17293B-E2AE-DBF7-B001-BD76E07A3EA7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JW</a:t>
            </a:r>
            <a:r>
              <a:rPr lang="ko-KR" altLang="en-US"/>
              <a:t>중외제약 </a:t>
            </a:r>
            <a:r>
              <a:rPr lang="en-US" altLang="ko-KR"/>
              <a:t>A+ Sales Report</a:t>
            </a:r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FC1C7B-CF11-8B1F-E025-9535CC265AD9}"/>
              </a:ext>
            </a:extLst>
          </p:cNvPr>
          <p:cNvSpPr/>
          <p:nvPr/>
        </p:nvSpPr>
        <p:spPr>
          <a:xfrm>
            <a:off x="4151304" y="1830126"/>
            <a:ext cx="1106495" cy="197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170E95-4739-3F7A-530C-7AEFB13EB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136" y="1856810"/>
            <a:ext cx="5272496" cy="56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18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6979FFDD-19C7-AF9D-89B8-6965C23F8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23" y="988736"/>
            <a:ext cx="4561704" cy="2658027"/>
          </a:xfrm>
          <a:prstGeom prst="rect">
            <a:avLst/>
          </a:prstGeom>
        </p:spPr>
      </p:pic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0871FD5E-5623-E215-290E-90E86A2E1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+mn-ea"/>
              </a:rPr>
              <a:t>저장 기능 변경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2891E0C8-3F83-4BD2-2974-E00F142843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7EBB91F-4F06-2857-91EE-10661984FE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ECDAE23-2351-6C92-24E2-C3F99A13C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800">
                <a:solidFill>
                  <a:schemeClr val="tx1"/>
                </a:solidFill>
                <a:latin typeface="+mn-ea"/>
              </a:rPr>
              <a:t>SSRS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를 조회했을때 페이지와 같이 나오는 상단 바 부분과 필터를 숨겨주는 기능이 생략될 예정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r>
              <a:rPr lang="ko-KR" altLang="en-US">
                <a:latin typeface="+mn-ea"/>
              </a:rPr>
              <a:t>페이지는 스크롤로 대체</a:t>
            </a:r>
            <a:endParaRPr lang="en-US" altLang="ko-KR">
              <a:latin typeface="+mn-ea"/>
            </a:endParaRPr>
          </a:p>
          <a:p>
            <a:r>
              <a:rPr lang="ko-KR" altLang="en-US">
                <a:latin typeface="+mn-ea"/>
              </a:rPr>
              <a:t>저장 기능은 조회 후 테이블 위에 점 세개를 누르고 </a:t>
            </a:r>
            <a:r>
              <a:rPr lang="en-US" altLang="ko-KR">
                <a:latin typeface="+mn-ea"/>
              </a:rPr>
              <a:t>Export data</a:t>
            </a:r>
            <a:r>
              <a:rPr lang="ko-KR" altLang="en-US">
                <a:latin typeface="+mn-ea"/>
              </a:rPr>
              <a:t>를 누르면 외부로 저장 가능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6731D17C-A35B-1F51-03D2-5D4634B5D6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5A2C1005-3E5D-AAFA-2C25-275B0E0ED3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2071CCC8-D515-0725-E2C5-7539C4B247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세부 페이지 기능 설명</a:t>
            </a:r>
            <a:r>
              <a:rPr lang="en-US" altLang="ko-KR" dirty="0"/>
              <a:t> 5</a:t>
            </a:r>
            <a:r>
              <a:rPr lang="ko-KR" altLang="en-US" dirty="0"/>
              <a:t>번</a:t>
            </a:r>
            <a:endParaRPr lang="en-US" altLang="ko-KR" dirty="0"/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2A8BEF3D-0209-EEF4-1BA2-8CEAC448C4A3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45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541338" algn="l"/>
              </a:tabLst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238" indent="-968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8038" indent="-88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/>
              <a:t>JW</a:t>
            </a:r>
            <a:r>
              <a:rPr lang="ko-KR" altLang="en-US" sz="900"/>
              <a:t>중외제약 </a:t>
            </a:r>
            <a:r>
              <a:rPr lang="en-US" altLang="ko-KR" sz="900"/>
              <a:t>Data Modeling &amp; BI PJT</a:t>
            </a:r>
            <a:endParaRPr lang="ko-KR" altLang="en-US" sz="900"/>
          </a:p>
        </p:txBody>
      </p:sp>
      <p:sp>
        <p:nvSpPr>
          <p:cNvPr id="24" name="텍스트 개체 틀 8">
            <a:extLst>
              <a:ext uri="{FF2B5EF4-FFF2-40B4-BE49-F238E27FC236}">
                <a16:creationId xmlns:a16="http://schemas.microsoft.com/office/drawing/2014/main" id="{5A17293B-E2AE-DBF7-B001-BD76E07A3EA7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JW</a:t>
            </a:r>
            <a:r>
              <a:rPr lang="ko-KR" altLang="en-US"/>
              <a:t>중외제약 </a:t>
            </a:r>
            <a:r>
              <a:rPr lang="en-US" altLang="ko-KR"/>
              <a:t>A+ Sales Report</a:t>
            </a:r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231EC9-3261-5022-4D2E-5F09EF2F4F83}"/>
              </a:ext>
            </a:extLst>
          </p:cNvPr>
          <p:cNvSpPr/>
          <p:nvPr/>
        </p:nvSpPr>
        <p:spPr>
          <a:xfrm>
            <a:off x="2271667" y="1993106"/>
            <a:ext cx="2945652" cy="624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41113A-D420-3BBE-F5CF-690E72A7E1A2}"/>
              </a:ext>
            </a:extLst>
          </p:cNvPr>
          <p:cNvGrpSpPr/>
          <p:nvPr/>
        </p:nvGrpSpPr>
        <p:grpSpPr>
          <a:xfrm>
            <a:off x="7607411" y="1384014"/>
            <a:ext cx="4281135" cy="2163725"/>
            <a:chOff x="8717507" y="2382537"/>
            <a:chExt cx="4281135" cy="201005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473C102-8739-7FD5-530F-DD7AAB109CAD}"/>
                </a:ext>
              </a:extLst>
            </p:cNvPr>
            <p:cNvGrpSpPr/>
            <p:nvPr/>
          </p:nvGrpSpPr>
          <p:grpSpPr>
            <a:xfrm>
              <a:off x="9129812" y="2382537"/>
              <a:ext cx="3868830" cy="2010056"/>
              <a:chOff x="9129812" y="2382537"/>
              <a:chExt cx="3868830" cy="201005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4D1C1A13-0D97-633A-C4D4-9024524212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29812" y="3579906"/>
                <a:ext cx="2553056" cy="543001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E4A79106-F8A2-E6C6-EBBC-2EDC961AD7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26798" y="2382537"/>
                <a:ext cx="1571844" cy="2010056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CAD501-54FA-1B4E-C669-3AFEB6AB7565}"/>
                </a:ext>
              </a:extLst>
            </p:cNvPr>
            <p:cNvSpPr/>
            <p:nvPr/>
          </p:nvSpPr>
          <p:spPr>
            <a:xfrm>
              <a:off x="8717507" y="2772695"/>
              <a:ext cx="1781055" cy="3372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AE9F790-6BEE-6B29-6984-1E78671FB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890" y="1036323"/>
            <a:ext cx="5217319" cy="246936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65BA43D2-854F-F246-52F9-3E6B5249C44E}"/>
              </a:ext>
            </a:extLst>
          </p:cNvPr>
          <p:cNvSpPr/>
          <p:nvPr/>
        </p:nvSpPr>
        <p:spPr>
          <a:xfrm rot="2635673">
            <a:off x="9123984" y="1553065"/>
            <a:ext cx="646242" cy="2921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2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A9C607-A34C-9D3A-7AC4-787D32838B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소매점 조회 보고서 </a:t>
            </a:r>
            <a:r>
              <a:rPr lang="en-US" altLang="ko-KR" dirty="0"/>
              <a:t>: </a:t>
            </a:r>
            <a:r>
              <a:rPr lang="ko-KR" altLang="en-US" dirty="0"/>
              <a:t>소매점별 정보가 담긴 내용으로 스크롤을 통해 다양한 정보를 확인할 수 있음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17486-24DB-B534-A3B0-DB9F7E88B3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소매점 조회 보고서 </a:t>
            </a:r>
            <a:r>
              <a:rPr lang="en-US" altLang="ko-KR"/>
              <a:t>: </a:t>
            </a:r>
            <a:r>
              <a:rPr lang="ko-KR" altLang="en-US"/>
              <a:t>테이블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7B375-D3EF-8719-B132-47D521AC19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/>
              <a:t>소매점 조회 보고서 </a:t>
            </a:r>
            <a:r>
              <a:rPr lang="en-US" altLang="ko-KR"/>
              <a:t>: </a:t>
            </a:r>
            <a:r>
              <a:rPr lang="en-US" altLang="ko-KR" err="1"/>
              <a:t>Fct_Retail_View_ISMS</a:t>
            </a:r>
            <a:endParaRPr lang="en-US"/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27A0F-D84A-7787-2281-39DAE01E6A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테이블 개체가 아닌 행렬 개체를 사용할 경우 지금 </a:t>
            </a:r>
            <a:r>
              <a:rPr lang="en-US" altLang="ko-KR"/>
              <a:t>SSRS </a:t>
            </a:r>
            <a:r>
              <a:rPr lang="ko-KR" altLang="en-US"/>
              <a:t>보고서와 동일하게 원하는 컬럼을 고정하여 두고 볼 수 있지만</a:t>
            </a:r>
            <a:r>
              <a:rPr lang="en-US" altLang="ko-KR"/>
              <a:t>, Power BI </a:t>
            </a:r>
            <a:r>
              <a:rPr lang="ko-KR" altLang="en-US"/>
              <a:t>화면 구성된 크기에서 특정열들을 고정을 할 경우 다른 내용이 많이 담겨 보이지 않으므로 테이블을 권장</a:t>
            </a:r>
            <a:r>
              <a:rPr lang="en-US" altLang="ko-KR"/>
              <a:t>. </a:t>
            </a:r>
            <a:r>
              <a:rPr lang="ko-KR" altLang="en-US"/>
              <a:t>혹은  페이지 너비를 늘리는 것을 권장함</a:t>
            </a:r>
            <a:r>
              <a:rPr lang="en-US" altLang="ko-KR"/>
              <a:t>.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A23C90-9A42-6859-394F-28A8230A48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35349C-4FD1-F49C-9543-19673D959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64" y="1087140"/>
            <a:ext cx="4603871" cy="24939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EF7F6C2-82BC-6BAD-9444-230AECE4B68C}"/>
              </a:ext>
            </a:extLst>
          </p:cNvPr>
          <p:cNvSpPr/>
          <p:nvPr/>
        </p:nvSpPr>
        <p:spPr>
          <a:xfrm>
            <a:off x="1322773" y="1879908"/>
            <a:ext cx="3515557" cy="154909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41073E-E025-E30F-5BAB-4EFF1052A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52" t="31787" r="7187" b="4378"/>
          <a:stretch/>
        </p:blipFill>
        <p:spPr>
          <a:xfrm>
            <a:off x="6294298" y="1105327"/>
            <a:ext cx="5507332" cy="2493963"/>
          </a:xfrm>
          <a:prstGeom prst="rect">
            <a:avLst/>
          </a:prstGeom>
        </p:spPr>
      </p:pic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2837456-0920-6880-80A7-7339D367F9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67600" y="476250"/>
            <a:ext cx="1504950" cy="190501"/>
          </a:xfrm>
        </p:spPr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15" name="텍스트 개체 틀 19">
            <a:extLst>
              <a:ext uri="{FF2B5EF4-FFF2-40B4-BE49-F238E27FC236}">
                <a16:creationId xmlns:a16="http://schemas.microsoft.com/office/drawing/2014/main" id="{14F0B1DE-98B8-66DF-869A-62728DFF8F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52524" y="704850"/>
            <a:ext cx="7905751" cy="190501"/>
          </a:xfrm>
        </p:spPr>
        <p:txBody>
          <a:bodyPr/>
          <a:lstStyle/>
          <a:p>
            <a:r>
              <a:rPr lang="ko-KR" altLang="en-US" dirty="0"/>
              <a:t>세부 페이지 기능 설명</a:t>
            </a:r>
            <a:r>
              <a:rPr lang="en-US" altLang="ko-KR" dirty="0"/>
              <a:t> 6</a:t>
            </a:r>
            <a:r>
              <a:rPr lang="ko-KR" altLang="en-US" dirty="0"/>
              <a:t>번</a:t>
            </a:r>
            <a:endParaRPr lang="en-US" altLang="ko-KR" dirty="0"/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2F652F14-F9E0-D675-7577-D2762A3144B3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45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541338" algn="l"/>
              </a:tabLst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238" indent="-968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8038" indent="-88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/>
              <a:t>JW</a:t>
            </a:r>
            <a:r>
              <a:rPr lang="ko-KR" altLang="en-US" sz="900"/>
              <a:t>중외제약 </a:t>
            </a:r>
            <a:r>
              <a:rPr lang="en-US" altLang="ko-KR" sz="900"/>
              <a:t>Data Modeling &amp; BI PJT</a:t>
            </a:r>
            <a:endParaRPr lang="ko-KR" altLang="en-US" sz="900"/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F2544EBC-0A41-2E36-5301-0CD7AA1E4CAF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JW</a:t>
            </a:r>
            <a:r>
              <a:rPr lang="ko-KR" altLang="en-US"/>
              <a:t>중외제약 </a:t>
            </a:r>
            <a:r>
              <a:rPr lang="en-US" altLang="ko-KR"/>
              <a:t>A+ Sales Report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37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026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CEC1E31B-6AE1-7B47-1A8D-969E3CB76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5" y="1049867"/>
            <a:ext cx="8585223" cy="5003800"/>
          </a:xfrm>
          <a:prstGeom prst="rect">
            <a:avLst/>
          </a:prstGeom>
        </p:spPr>
      </p:pic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686D798-C747-782F-A8AE-7EC27C5B24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ko-KR" altLang="en-US">
              <a:latin typeface="+mn-ea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6F0E0AD3-5D9E-B3D7-8F56-8296DF5ED8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5E562C-3EBC-669F-E377-DFBA6D692B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75725" y="476249"/>
            <a:ext cx="1963875" cy="1905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F60A9B-8385-2F0D-856F-CD11388A9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/>
              <a:t>Home</a:t>
            </a:r>
            <a:r>
              <a:rPr lang="ko-KR" altLang="en-US"/>
              <a:t> 화면 디자인 </a:t>
            </a:r>
            <a:r>
              <a:rPr lang="en-US" altLang="ko-KR"/>
              <a:t>1</a:t>
            </a:r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7892A867-1B3F-E379-1648-57088FF22632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>
                <a:latin typeface="+mn-ea"/>
              </a:rPr>
              <a:t>Commercial Database Cloud Migration</a:t>
            </a:r>
            <a:endParaRPr lang="ko-KR" altLang="en-US" sz="800">
              <a:latin typeface="+mn-ea"/>
            </a:endParaRPr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E280DAE9-D2CB-F8F6-84C8-89434DF80C6A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Philip Morris Korea ISMS Report</a:t>
            </a:r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BEABFD-FDA4-86AC-2C33-E2E9E89C0A9F}"/>
              </a:ext>
            </a:extLst>
          </p:cNvPr>
          <p:cNvSpPr txBox="1"/>
          <p:nvPr/>
        </p:nvSpPr>
        <p:spPr>
          <a:xfrm>
            <a:off x="550556" y="2194803"/>
            <a:ext cx="1431914" cy="215199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" dirty="0">
                <a:latin typeface="+mj-ea"/>
                <a:ea typeface="+mj-ea"/>
              </a:rPr>
              <a:t>General</a:t>
            </a:r>
          </a:p>
          <a:p>
            <a:pPr>
              <a:lnSpc>
                <a:spcPct val="150000"/>
              </a:lnSpc>
            </a:pPr>
            <a:r>
              <a:rPr lang="en-US" sz="600" dirty="0">
                <a:latin typeface="+mj-ea"/>
                <a:ea typeface="+mj-ea"/>
              </a:rPr>
              <a:t>1. </a:t>
            </a:r>
            <a:r>
              <a:rPr lang="ko-KR" altLang="en-US" sz="600" dirty="0">
                <a:latin typeface="+mj-ea"/>
                <a:ea typeface="+mj-ea"/>
              </a:rPr>
              <a:t>소매점 조회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600" dirty="0">
                <a:latin typeface="+mj-ea"/>
                <a:ea typeface="+mj-ea"/>
              </a:rPr>
              <a:t>2. </a:t>
            </a:r>
            <a:r>
              <a:rPr lang="ko-KR" altLang="en-US" sz="600" dirty="0">
                <a:latin typeface="+mj-ea"/>
                <a:ea typeface="+mj-ea"/>
              </a:rPr>
              <a:t>소매점 특이사항 조회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600" dirty="0">
                <a:latin typeface="+mj-ea"/>
                <a:ea typeface="+mj-ea"/>
              </a:rPr>
              <a:t>3. SR CREDIT REPORT</a:t>
            </a:r>
          </a:p>
          <a:p>
            <a:pPr>
              <a:lnSpc>
                <a:spcPct val="150000"/>
              </a:lnSpc>
            </a:pPr>
            <a:r>
              <a:rPr lang="en-US" sz="600" dirty="0">
                <a:latin typeface="+mj-ea"/>
                <a:ea typeface="+mj-ea"/>
              </a:rPr>
              <a:t>POSM</a:t>
            </a: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1. MR</a:t>
            </a:r>
            <a:r>
              <a:rPr lang="ko-KR" altLang="en-US" sz="600" dirty="0">
                <a:latin typeface="+mj-ea"/>
                <a:ea typeface="+mj-ea"/>
              </a:rPr>
              <a:t> 소매점 유지 현황</a:t>
            </a:r>
            <a:r>
              <a:rPr lang="en-US" altLang="ko-KR" sz="600" dirty="0">
                <a:latin typeface="+mj-ea"/>
                <a:ea typeface="+mj-ea"/>
              </a:rPr>
              <a:t> Priority</a:t>
            </a: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2. SR </a:t>
            </a:r>
            <a:r>
              <a:rPr lang="ko-KR" altLang="en-US" sz="600" dirty="0">
                <a:latin typeface="+mj-ea"/>
                <a:ea typeface="+mj-ea"/>
              </a:rPr>
              <a:t>소매점 유지 현황</a:t>
            </a:r>
            <a:r>
              <a:rPr lang="en-US" altLang="ko-KR" sz="600" dirty="0">
                <a:latin typeface="+mj-ea"/>
                <a:ea typeface="+mj-ea"/>
              </a:rPr>
              <a:t>Priority</a:t>
            </a: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3. MR </a:t>
            </a:r>
            <a:r>
              <a:rPr lang="ko-KR" altLang="en-US" sz="600" dirty="0">
                <a:latin typeface="+mj-ea"/>
                <a:ea typeface="+mj-ea"/>
              </a:rPr>
              <a:t>소매점 유지 현황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4. SR </a:t>
            </a:r>
            <a:r>
              <a:rPr lang="ko-KR" altLang="en-US" sz="600" dirty="0">
                <a:latin typeface="+mj-ea"/>
                <a:ea typeface="+mj-ea"/>
              </a:rPr>
              <a:t>소매점 유지 현황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5. CVS</a:t>
            </a:r>
            <a:r>
              <a:rPr lang="ko-KR" altLang="en-US" sz="600" dirty="0">
                <a:latin typeface="+mj-ea"/>
                <a:ea typeface="+mj-ea"/>
              </a:rPr>
              <a:t> </a:t>
            </a:r>
            <a:r>
              <a:rPr lang="en-US" altLang="ko-KR" sz="600" dirty="0">
                <a:latin typeface="+mj-ea"/>
                <a:ea typeface="+mj-ea"/>
              </a:rPr>
              <a:t>Compliance </a:t>
            </a:r>
            <a:r>
              <a:rPr lang="ko-KR" altLang="en-US" sz="600" dirty="0">
                <a:latin typeface="+mj-ea"/>
                <a:ea typeface="+mj-ea"/>
              </a:rPr>
              <a:t>예외 승인 사항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6. </a:t>
            </a:r>
            <a:r>
              <a:rPr lang="ko-KR" altLang="en-US" sz="600" dirty="0">
                <a:latin typeface="+mj-ea"/>
                <a:ea typeface="+mj-ea"/>
              </a:rPr>
              <a:t>설치 철거 현황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7. </a:t>
            </a:r>
            <a:r>
              <a:rPr lang="ko-KR" altLang="en-US" sz="600" dirty="0">
                <a:latin typeface="+mj-ea"/>
                <a:ea typeface="+mj-ea"/>
              </a:rPr>
              <a:t>이송활동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8. </a:t>
            </a:r>
            <a:r>
              <a:rPr lang="ko-KR" altLang="en-US" sz="600" dirty="0">
                <a:latin typeface="+mj-ea"/>
                <a:ea typeface="+mj-ea"/>
              </a:rPr>
              <a:t>재고 현황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9. </a:t>
            </a:r>
            <a:r>
              <a:rPr lang="ko-KR" altLang="en-US" sz="600" dirty="0">
                <a:latin typeface="+mj-ea"/>
                <a:ea typeface="+mj-ea"/>
              </a:rPr>
              <a:t>판촉 활동 조회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sz="600" dirty="0">
              <a:latin typeface="+mj-ea"/>
              <a:ea typeface="+mj-ea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EBE51D4-5D15-A1BE-3C3B-440398119A74}"/>
              </a:ext>
            </a:extLst>
          </p:cNvPr>
          <p:cNvSpPr/>
          <p:nvPr/>
        </p:nvSpPr>
        <p:spPr>
          <a:xfrm>
            <a:off x="550556" y="2257163"/>
            <a:ext cx="1419202" cy="117475"/>
          </a:xfrm>
          <a:prstGeom prst="rect">
            <a:avLst/>
          </a:prstGeom>
          <a:solidFill>
            <a:srgbClr val="C2C2C2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0C7AAAB-2504-20F0-BA12-74D4F09584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70" t="1" r="94094" b="17921"/>
          <a:stretch/>
        </p:blipFill>
        <p:spPr>
          <a:xfrm>
            <a:off x="568642" y="2256392"/>
            <a:ext cx="58103" cy="115496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43335F0C-1E4D-2344-E306-BB56857402C1}"/>
              </a:ext>
            </a:extLst>
          </p:cNvPr>
          <p:cNvSpPr/>
          <p:nvPr/>
        </p:nvSpPr>
        <p:spPr>
          <a:xfrm>
            <a:off x="800719" y="4378766"/>
            <a:ext cx="1147128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ECE6D5D-E17F-92D9-4D5A-E719AE14380C}"/>
              </a:ext>
            </a:extLst>
          </p:cNvPr>
          <p:cNvSpPr/>
          <p:nvPr/>
        </p:nvSpPr>
        <p:spPr>
          <a:xfrm>
            <a:off x="2883877" y="2168427"/>
            <a:ext cx="5081954" cy="36133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erson holding pencil near laptop computer">
            <a:extLst>
              <a:ext uri="{FF2B5EF4-FFF2-40B4-BE49-F238E27FC236}">
                <a16:creationId xmlns:a16="http://schemas.microsoft.com/office/drawing/2014/main" id="{9A7552CA-1C73-2334-B449-02AC7E3E5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700" y="2235834"/>
            <a:ext cx="5880101" cy="363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E2991A2-B033-B279-FB09-D1C67707BF1E}"/>
              </a:ext>
            </a:extLst>
          </p:cNvPr>
          <p:cNvSpPr/>
          <p:nvPr/>
        </p:nvSpPr>
        <p:spPr>
          <a:xfrm>
            <a:off x="2468402" y="2240199"/>
            <a:ext cx="5877399" cy="3623330"/>
          </a:xfrm>
          <a:prstGeom prst="rect">
            <a:avLst/>
          </a:prstGeom>
          <a:solidFill>
            <a:srgbClr val="013CA6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05E06DA-1A09-2B4E-584A-BCDAA9FB4F01}"/>
              </a:ext>
            </a:extLst>
          </p:cNvPr>
          <p:cNvSpPr/>
          <p:nvPr/>
        </p:nvSpPr>
        <p:spPr>
          <a:xfrm>
            <a:off x="4185714" y="2246305"/>
            <a:ext cx="2437331" cy="3613330"/>
          </a:xfrm>
          <a:prstGeom prst="rect">
            <a:avLst/>
          </a:prstGeom>
          <a:solidFill>
            <a:srgbClr val="013CA6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 descr="A logo with horses and a crown&#10;&#10;Description automatically generated">
            <a:extLst>
              <a:ext uri="{FF2B5EF4-FFF2-40B4-BE49-F238E27FC236}">
                <a16:creationId xmlns:a16="http://schemas.microsoft.com/office/drawing/2014/main" id="{84D15AEF-EC45-1D03-E2BC-E607B245E15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44" y="2431550"/>
            <a:ext cx="1303931" cy="662825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70747C8-1034-450A-95AC-AF1C99695703}"/>
              </a:ext>
            </a:extLst>
          </p:cNvPr>
          <p:cNvSpPr txBox="1"/>
          <p:nvPr/>
        </p:nvSpPr>
        <p:spPr>
          <a:xfrm>
            <a:off x="4423755" y="3818866"/>
            <a:ext cx="2013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01. 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소매점 조회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D39152C3-DA2F-325D-0B7A-8D452AC8CEE8}"/>
              </a:ext>
            </a:extLst>
          </p:cNvPr>
          <p:cNvSpPr txBox="1"/>
          <p:nvPr/>
        </p:nvSpPr>
        <p:spPr>
          <a:xfrm>
            <a:off x="4414643" y="4316916"/>
            <a:ext cx="2022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02.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소매점</a:t>
            </a:r>
            <a:r>
              <a:rPr lang="en-US" altLang="ko-KR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 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특이사항 조회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14651CAB-25E4-44A7-A94F-41EDD876F0E3}"/>
              </a:ext>
            </a:extLst>
          </p:cNvPr>
          <p:cNvSpPr txBox="1"/>
          <p:nvPr/>
        </p:nvSpPr>
        <p:spPr>
          <a:xfrm>
            <a:off x="4423756" y="4799509"/>
            <a:ext cx="20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03. </a:t>
            </a:r>
            <a:r>
              <a:rPr lang="en-US" altLang="ko-KR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SR CREDIT REPORT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C9561341-1534-B4D9-0227-6DBA487F2FE6}"/>
              </a:ext>
            </a:extLst>
          </p:cNvPr>
          <p:cNvCxnSpPr>
            <a:cxnSpLocks/>
          </p:cNvCxnSpPr>
          <p:nvPr/>
        </p:nvCxnSpPr>
        <p:spPr>
          <a:xfrm>
            <a:off x="4616442" y="4077451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2919EA76-A83C-7279-0670-236C545FEAAA}"/>
              </a:ext>
            </a:extLst>
          </p:cNvPr>
          <p:cNvCxnSpPr>
            <a:cxnSpLocks/>
          </p:cNvCxnSpPr>
          <p:nvPr/>
        </p:nvCxnSpPr>
        <p:spPr>
          <a:xfrm>
            <a:off x="4616442" y="4562724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8D0F60B1-D4E9-D087-CB09-A3098885DF72}"/>
              </a:ext>
            </a:extLst>
          </p:cNvPr>
          <p:cNvCxnSpPr>
            <a:cxnSpLocks/>
          </p:cNvCxnSpPr>
          <p:nvPr/>
        </p:nvCxnSpPr>
        <p:spPr>
          <a:xfrm>
            <a:off x="4625552" y="5051820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Box 1029">
            <a:extLst>
              <a:ext uri="{FF2B5EF4-FFF2-40B4-BE49-F238E27FC236}">
                <a16:creationId xmlns:a16="http://schemas.microsoft.com/office/drawing/2014/main" id="{3F6592DF-4560-F71B-F5D4-5EA1880943A3}"/>
              </a:ext>
            </a:extLst>
          </p:cNvPr>
          <p:cNvSpPr txBox="1"/>
          <p:nvPr/>
        </p:nvSpPr>
        <p:spPr>
          <a:xfrm>
            <a:off x="4184645" y="3260729"/>
            <a:ext cx="2437330" cy="276999"/>
          </a:xfrm>
          <a:prstGeom prst="rect">
            <a:avLst/>
          </a:prstGeom>
          <a:solidFill>
            <a:srgbClr val="DEE6F3">
              <a:alpha val="38824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" b="1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defRPr>
            </a:lvl1pPr>
          </a:lstStyle>
          <a:p>
            <a:r>
              <a:rPr lang="en-US" sz="1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ISMS GENERAL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43072-B95E-4EC2-EBD1-B80DEE78B7F7}"/>
              </a:ext>
            </a:extLst>
          </p:cNvPr>
          <p:cNvSpPr txBox="1"/>
          <p:nvPr/>
        </p:nvSpPr>
        <p:spPr>
          <a:xfrm>
            <a:off x="4423757" y="5282111"/>
            <a:ext cx="20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04. 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판촉활동 조회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563B07-E681-87C0-96D1-0F660F41FC25}"/>
              </a:ext>
            </a:extLst>
          </p:cNvPr>
          <p:cNvCxnSpPr>
            <a:cxnSpLocks/>
          </p:cNvCxnSpPr>
          <p:nvPr/>
        </p:nvCxnSpPr>
        <p:spPr>
          <a:xfrm>
            <a:off x="4625553" y="5534422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79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CEC1E31B-6AE1-7B47-1A8D-969E3CB76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5" y="1049867"/>
            <a:ext cx="8585223" cy="5003800"/>
          </a:xfrm>
          <a:prstGeom prst="rect">
            <a:avLst/>
          </a:prstGeom>
        </p:spPr>
      </p:pic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686D798-C747-782F-A8AE-7EC27C5B24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ko-KR" altLang="en-US">
              <a:latin typeface="+mn-ea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6F0E0AD3-5D9E-B3D7-8F56-8296DF5ED8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5E562C-3EBC-669F-E377-DFBA6D692B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75725" y="476249"/>
            <a:ext cx="1963875" cy="1905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F60A9B-8385-2F0D-856F-CD11388A9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/>
              <a:t>Home</a:t>
            </a:r>
            <a:r>
              <a:rPr lang="ko-KR" altLang="en-US"/>
              <a:t> 화면 디자인 </a:t>
            </a:r>
            <a:r>
              <a:rPr lang="en-US" altLang="ko-KR"/>
              <a:t>1</a:t>
            </a:r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7892A867-1B3F-E379-1648-57088FF22632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>
                <a:latin typeface="+mn-ea"/>
              </a:rPr>
              <a:t>Commercial Database Cloud Migration</a:t>
            </a:r>
            <a:endParaRPr lang="ko-KR" altLang="en-US" sz="800">
              <a:latin typeface="+mn-ea"/>
            </a:endParaRPr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E280DAE9-D2CB-F8F6-84C8-89434DF80C6A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Philip Morris Korea ISMS Report</a:t>
            </a:r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BEABFD-FDA4-86AC-2C33-E2E9E89C0A9F}"/>
              </a:ext>
            </a:extLst>
          </p:cNvPr>
          <p:cNvSpPr txBox="1"/>
          <p:nvPr/>
        </p:nvSpPr>
        <p:spPr>
          <a:xfrm>
            <a:off x="550556" y="2194803"/>
            <a:ext cx="1431914" cy="215199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" dirty="0">
                <a:latin typeface="+mj-ea"/>
                <a:ea typeface="+mj-ea"/>
              </a:rPr>
              <a:t>General</a:t>
            </a:r>
          </a:p>
          <a:p>
            <a:pPr>
              <a:lnSpc>
                <a:spcPct val="150000"/>
              </a:lnSpc>
            </a:pPr>
            <a:r>
              <a:rPr lang="en-US" sz="600" dirty="0">
                <a:latin typeface="+mj-ea"/>
                <a:ea typeface="+mj-ea"/>
              </a:rPr>
              <a:t>1. </a:t>
            </a:r>
            <a:r>
              <a:rPr lang="ko-KR" altLang="en-US" sz="600" dirty="0">
                <a:latin typeface="+mj-ea"/>
                <a:ea typeface="+mj-ea"/>
              </a:rPr>
              <a:t>소매점 조회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600" dirty="0">
                <a:latin typeface="+mj-ea"/>
                <a:ea typeface="+mj-ea"/>
              </a:rPr>
              <a:t>2. </a:t>
            </a:r>
            <a:r>
              <a:rPr lang="ko-KR" altLang="en-US" sz="600" dirty="0">
                <a:latin typeface="+mj-ea"/>
                <a:ea typeface="+mj-ea"/>
              </a:rPr>
              <a:t>소매점 특이사항 조회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600" dirty="0">
                <a:latin typeface="+mj-ea"/>
                <a:ea typeface="+mj-ea"/>
              </a:rPr>
              <a:t>3. SR CREDIT REPORT</a:t>
            </a:r>
          </a:p>
          <a:p>
            <a:pPr>
              <a:lnSpc>
                <a:spcPct val="150000"/>
              </a:lnSpc>
            </a:pPr>
            <a:r>
              <a:rPr lang="en-US" sz="600" dirty="0">
                <a:latin typeface="+mj-ea"/>
                <a:ea typeface="+mj-ea"/>
              </a:rPr>
              <a:t>POSM</a:t>
            </a: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1. MR</a:t>
            </a:r>
            <a:r>
              <a:rPr lang="ko-KR" altLang="en-US" sz="600" dirty="0">
                <a:latin typeface="+mj-ea"/>
                <a:ea typeface="+mj-ea"/>
              </a:rPr>
              <a:t> 소매점 유지 현황</a:t>
            </a:r>
            <a:r>
              <a:rPr lang="en-US" altLang="ko-KR" sz="600" dirty="0">
                <a:latin typeface="+mj-ea"/>
                <a:ea typeface="+mj-ea"/>
              </a:rPr>
              <a:t> Priority</a:t>
            </a: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2. SR </a:t>
            </a:r>
            <a:r>
              <a:rPr lang="ko-KR" altLang="en-US" sz="600" dirty="0">
                <a:latin typeface="+mj-ea"/>
                <a:ea typeface="+mj-ea"/>
              </a:rPr>
              <a:t>소매점 유지 현황</a:t>
            </a:r>
            <a:r>
              <a:rPr lang="en-US" altLang="ko-KR" sz="600" dirty="0">
                <a:latin typeface="+mj-ea"/>
                <a:ea typeface="+mj-ea"/>
              </a:rPr>
              <a:t>Priority</a:t>
            </a: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3. MR </a:t>
            </a:r>
            <a:r>
              <a:rPr lang="ko-KR" altLang="en-US" sz="600" dirty="0">
                <a:latin typeface="+mj-ea"/>
                <a:ea typeface="+mj-ea"/>
              </a:rPr>
              <a:t>소매점 유지 현황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4. SR </a:t>
            </a:r>
            <a:r>
              <a:rPr lang="ko-KR" altLang="en-US" sz="600" dirty="0">
                <a:latin typeface="+mj-ea"/>
                <a:ea typeface="+mj-ea"/>
              </a:rPr>
              <a:t>소매점 유지 현황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5. CVS</a:t>
            </a:r>
            <a:r>
              <a:rPr lang="ko-KR" altLang="en-US" sz="600" dirty="0">
                <a:latin typeface="+mj-ea"/>
                <a:ea typeface="+mj-ea"/>
              </a:rPr>
              <a:t> </a:t>
            </a:r>
            <a:r>
              <a:rPr lang="en-US" altLang="ko-KR" sz="600" dirty="0">
                <a:latin typeface="+mj-ea"/>
                <a:ea typeface="+mj-ea"/>
              </a:rPr>
              <a:t>Compliance </a:t>
            </a:r>
            <a:r>
              <a:rPr lang="ko-KR" altLang="en-US" sz="600" dirty="0">
                <a:latin typeface="+mj-ea"/>
                <a:ea typeface="+mj-ea"/>
              </a:rPr>
              <a:t>예외 승인 사항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6. </a:t>
            </a:r>
            <a:r>
              <a:rPr lang="ko-KR" altLang="en-US" sz="600" dirty="0">
                <a:latin typeface="+mj-ea"/>
                <a:ea typeface="+mj-ea"/>
              </a:rPr>
              <a:t>설치 철거 현황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7. </a:t>
            </a:r>
            <a:r>
              <a:rPr lang="ko-KR" altLang="en-US" sz="600" dirty="0">
                <a:latin typeface="+mj-ea"/>
                <a:ea typeface="+mj-ea"/>
              </a:rPr>
              <a:t>이송활동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8. </a:t>
            </a:r>
            <a:r>
              <a:rPr lang="ko-KR" altLang="en-US" sz="600" dirty="0">
                <a:latin typeface="+mj-ea"/>
                <a:ea typeface="+mj-ea"/>
              </a:rPr>
              <a:t>재고 현황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9. </a:t>
            </a:r>
            <a:r>
              <a:rPr lang="ko-KR" altLang="en-US" sz="600" dirty="0">
                <a:latin typeface="+mj-ea"/>
                <a:ea typeface="+mj-ea"/>
              </a:rPr>
              <a:t>판촉 활동 조회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sz="600" dirty="0">
              <a:latin typeface="+mj-ea"/>
              <a:ea typeface="+mj-ea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EBE51D4-5D15-A1BE-3C3B-440398119A74}"/>
              </a:ext>
            </a:extLst>
          </p:cNvPr>
          <p:cNvSpPr/>
          <p:nvPr/>
        </p:nvSpPr>
        <p:spPr>
          <a:xfrm>
            <a:off x="550556" y="2257163"/>
            <a:ext cx="1419202" cy="117475"/>
          </a:xfrm>
          <a:prstGeom prst="rect">
            <a:avLst/>
          </a:prstGeom>
          <a:solidFill>
            <a:srgbClr val="C2C2C2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0C7AAAB-2504-20F0-BA12-74D4F09584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70" t="1" r="94094" b="17921"/>
          <a:stretch/>
        </p:blipFill>
        <p:spPr>
          <a:xfrm>
            <a:off x="568642" y="2256392"/>
            <a:ext cx="58103" cy="115496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43335F0C-1E4D-2344-E306-BB56857402C1}"/>
              </a:ext>
            </a:extLst>
          </p:cNvPr>
          <p:cNvSpPr/>
          <p:nvPr/>
        </p:nvSpPr>
        <p:spPr>
          <a:xfrm>
            <a:off x="800719" y="4378766"/>
            <a:ext cx="1147128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ECE6D5D-E17F-92D9-4D5A-E719AE14380C}"/>
              </a:ext>
            </a:extLst>
          </p:cNvPr>
          <p:cNvSpPr/>
          <p:nvPr/>
        </p:nvSpPr>
        <p:spPr>
          <a:xfrm>
            <a:off x="2883877" y="2168427"/>
            <a:ext cx="5081954" cy="36133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erson holding pencil near laptop computer">
            <a:extLst>
              <a:ext uri="{FF2B5EF4-FFF2-40B4-BE49-F238E27FC236}">
                <a16:creationId xmlns:a16="http://schemas.microsoft.com/office/drawing/2014/main" id="{9A7552CA-1C73-2334-B449-02AC7E3E5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700" y="2235834"/>
            <a:ext cx="5880101" cy="363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E2991A2-B033-B279-FB09-D1C67707BF1E}"/>
              </a:ext>
            </a:extLst>
          </p:cNvPr>
          <p:cNvSpPr/>
          <p:nvPr/>
        </p:nvSpPr>
        <p:spPr>
          <a:xfrm>
            <a:off x="2468402" y="2240199"/>
            <a:ext cx="5877399" cy="3623330"/>
          </a:xfrm>
          <a:prstGeom prst="rect">
            <a:avLst/>
          </a:prstGeom>
          <a:solidFill>
            <a:srgbClr val="013CA6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05E06DA-1A09-2B4E-584A-BCDAA9FB4F01}"/>
              </a:ext>
            </a:extLst>
          </p:cNvPr>
          <p:cNvSpPr/>
          <p:nvPr/>
        </p:nvSpPr>
        <p:spPr>
          <a:xfrm>
            <a:off x="3191944" y="2246305"/>
            <a:ext cx="4536319" cy="3613330"/>
          </a:xfrm>
          <a:prstGeom prst="rect">
            <a:avLst/>
          </a:prstGeom>
          <a:solidFill>
            <a:srgbClr val="013CA6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 descr="A logo with horses and a crown&#10;&#10;Description automatically generated">
            <a:extLst>
              <a:ext uri="{FF2B5EF4-FFF2-40B4-BE49-F238E27FC236}">
                <a16:creationId xmlns:a16="http://schemas.microsoft.com/office/drawing/2014/main" id="{84D15AEF-EC45-1D03-E2BC-E607B245E15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067" y="2431550"/>
            <a:ext cx="1303931" cy="662825"/>
          </a:xfrm>
          <a:prstGeom prst="rect">
            <a:avLst/>
          </a:prstGeom>
        </p:spPr>
      </p:pic>
      <p:sp>
        <p:nvSpPr>
          <p:cNvPr id="1030" name="TextBox 1029">
            <a:extLst>
              <a:ext uri="{FF2B5EF4-FFF2-40B4-BE49-F238E27FC236}">
                <a16:creationId xmlns:a16="http://schemas.microsoft.com/office/drawing/2014/main" id="{3F6592DF-4560-F71B-F5D4-5EA1880943A3}"/>
              </a:ext>
            </a:extLst>
          </p:cNvPr>
          <p:cNvSpPr txBox="1"/>
          <p:nvPr/>
        </p:nvSpPr>
        <p:spPr>
          <a:xfrm>
            <a:off x="3190875" y="3260729"/>
            <a:ext cx="4536317" cy="307777"/>
          </a:xfrm>
          <a:prstGeom prst="rect">
            <a:avLst/>
          </a:prstGeom>
          <a:solidFill>
            <a:srgbClr val="DEE6F3">
              <a:alpha val="38824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" b="1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defRPr>
            </a:lvl1pPr>
          </a:lstStyle>
          <a:p>
            <a:r>
              <a:rPr lang="en-US" sz="1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ISMS GENERAL REPORT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518F28-EB4C-358E-368B-899725F8FA52}"/>
              </a:ext>
            </a:extLst>
          </p:cNvPr>
          <p:cNvSpPr txBox="1"/>
          <p:nvPr/>
        </p:nvSpPr>
        <p:spPr>
          <a:xfrm>
            <a:off x="3421750" y="3737636"/>
            <a:ext cx="2013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01. 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소매점 조회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296DBF-F3DB-103C-79DA-B012B974FC4D}"/>
              </a:ext>
            </a:extLst>
          </p:cNvPr>
          <p:cNvSpPr txBox="1"/>
          <p:nvPr/>
        </p:nvSpPr>
        <p:spPr>
          <a:xfrm>
            <a:off x="3412638" y="4235686"/>
            <a:ext cx="2022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02.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소매점</a:t>
            </a:r>
            <a:r>
              <a:rPr lang="en-US" altLang="ko-KR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 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특이사항 조회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9B169A-C152-3934-F4FE-C8F82438CAA5}"/>
              </a:ext>
            </a:extLst>
          </p:cNvPr>
          <p:cNvSpPr txBox="1"/>
          <p:nvPr/>
        </p:nvSpPr>
        <p:spPr>
          <a:xfrm>
            <a:off x="3421751" y="4718279"/>
            <a:ext cx="20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03. </a:t>
            </a:r>
            <a:r>
              <a:rPr lang="en-US" altLang="ko-KR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SR CREDIT REPORT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53F1070-48CB-0076-B440-D207F6F728EC}"/>
              </a:ext>
            </a:extLst>
          </p:cNvPr>
          <p:cNvCxnSpPr>
            <a:cxnSpLocks/>
          </p:cNvCxnSpPr>
          <p:nvPr/>
        </p:nvCxnSpPr>
        <p:spPr>
          <a:xfrm>
            <a:off x="3614437" y="3996221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3E97ADE-BAB3-397B-CAF7-6E6E15A1E8C5}"/>
              </a:ext>
            </a:extLst>
          </p:cNvPr>
          <p:cNvCxnSpPr>
            <a:cxnSpLocks/>
          </p:cNvCxnSpPr>
          <p:nvPr/>
        </p:nvCxnSpPr>
        <p:spPr>
          <a:xfrm>
            <a:off x="3614437" y="4481494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B487FF7-A895-CA7C-C0EC-980F96E6965B}"/>
              </a:ext>
            </a:extLst>
          </p:cNvPr>
          <p:cNvCxnSpPr>
            <a:cxnSpLocks/>
          </p:cNvCxnSpPr>
          <p:nvPr/>
        </p:nvCxnSpPr>
        <p:spPr>
          <a:xfrm>
            <a:off x="3623547" y="4970590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945A095-D4B7-3396-FC01-3865C8C3B4C1}"/>
              </a:ext>
            </a:extLst>
          </p:cNvPr>
          <p:cNvSpPr txBox="1"/>
          <p:nvPr/>
        </p:nvSpPr>
        <p:spPr>
          <a:xfrm>
            <a:off x="3421752" y="5200881"/>
            <a:ext cx="20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04. 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판촉활동 조회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B0A3C6F-5677-9358-6B91-5DC5D2CA8C09}"/>
              </a:ext>
            </a:extLst>
          </p:cNvPr>
          <p:cNvCxnSpPr>
            <a:cxnSpLocks/>
          </p:cNvCxnSpPr>
          <p:nvPr/>
        </p:nvCxnSpPr>
        <p:spPr>
          <a:xfrm>
            <a:off x="3623548" y="5453192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CBC01D1-2B6E-47F8-ADDD-FCBFFE869B90}"/>
              </a:ext>
            </a:extLst>
          </p:cNvPr>
          <p:cNvSpPr txBox="1"/>
          <p:nvPr/>
        </p:nvSpPr>
        <p:spPr>
          <a:xfrm>
            <a:off x="5444675" y="3737636"/>
            <a:ext cx="2013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01. 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소매점 조회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39B061-9AE9-1C7A-EC0A-375168266980}"/>
              </a:ext>
            </a:extLst>
          </p:cNvPr>
          <p:cNvSpPr txBox="1"/>
          <p:nvPr/>
        </p:nvSpPr>
        <p:spPr>
          <a:xfrm>
            <a:off x="5435563" y="4235686"/>
            <a:ext cx="2022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02.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소매점</a:t>
            </a:r>
            <a:r>
              <a:rPr lang="en-US" altLang="ko-KR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 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특이사항 조회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D41C01-9AD9-EEEE-81AA-4C1067C3594D}"/>
              </a:ext>
            </a:extLst>
          </p:cNvPr>
          <p:cNvSpPr txBox="1"/>
          <p:nvPr/>
        </p:nvSpPr>
        <p:spPr>
          <a:xfrm>
            <a:off x="5444676" y="4718279"/>
            <a:ext cx="20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03. </a:t>
            </a:r>
            <a:r>
              <a:rPr lang="en-US" altLang="ko-KR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SR CREDIT REPORT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BAA5B6E-7665-3024-E4DF-2EAA48EE2FB0}"/>
              </a:ext>
            </a:extLst>
          </p:cNvPr>
          <p:cNvCxnSpPr>
            <a:cxnSpLocks/>
          </p:cNvCxnSpPr>
          <p:nvPr/>
        </p:nvCxnSpPr>
        <p:spPr>
          <a:xfrm>
            <a:off x="5637362" y="3996221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D6E8BA-7E9C-BB98-319A-A473A83DD93D}"/>
              </a:ext>
            </a:extLst>
          </p:cNvPr>
          <p:cNvCxnSpPr>
            <a:cxnSpLocks/>
          </p:cNvCxnSpPr>
          <p:nvPr/>
        </p:nvCxnSpPr>
        <p:spPr>
          <a:xfrm>
            <a:off x="5637362" y="4481494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A291C43-6C1A-55D1-F980-3FD1225D3227}"/>
              </a:ext>
            </a:extLst>
          </p:cNvPr>
          <p:cNvCxnSpPr>
            <a:cxnSpLocks/>
          </p:cNvCxnSpPr>
          <p:nvPr/>
        </p:nvCxnSpPr>
        <p:spPr>
          <a:xfrm>
            <a:off x="5646472" y="4970590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0DF9B4B-1D06-538C-AC8D-1AA95AC78D38}"/>
              </a:ext>
            </a:extLst>
          </p:cNvPr>
          <p:cNvSpPr txBox="1"/>
          <p:nvPr/>
        </p:nvSpPr>
        <p:spPr>
          <a:xfrm>
            <a:off x="5444677" y="5200881"/>
            <a:ext cx="20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04. 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판촉활동 조회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DF43617-1958-BD1B-7D57-4A15A7E4669F}"/>
              </a:ext>
            </a:extLst>
          </p:cNvPr>
          <p:cNvCxnSpPr>
            <a:cxnSpLocks/>
          </p:cNvCxnSpPr>
          <p:nvPr/>
        </p:nvCxnSpPr>
        <p:spPr>
          <a:xfrm>
            <a:off x="5646473" y="5453192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0F4AFFBF-6F23-2964-8040-E020870E05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85047" y="2329251"/>
            <a:ext cx="1732059" cy="32279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2AC7611-AAB7-33B2-AE62-98F1025C48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66829" y="3719042"/>
            <a:ext cx="3916050" cy="184256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886B335-0A6C-B228-3C48-A512915347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23372" y="3855470"/>
            <a:ext cx="1749381" cy="81406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A9BDD28-6D2D-7F7F-7A8A-7486C288CE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65960" y="3846257"/>
            <a:ext cx="1749381" cy="81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9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CEC1E31B-6AE1-7B47-1A8D-969E3CB76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5" y="1049867"/>
            <a:ext cx="8585223" cy="5003800"/>
          </a:xfrm>
          <a:prstGeom prst="rect">
            <a:avLst/>
          </a:prstGeom>
        </p:spPr>
      </p:pic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686D798-C747-782F-A8AE-7EC27C5B24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ko-KR" altLang="en-US">
              <a:latin typeface="+mn-ea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6F0E0AD3-5D9E-B3D7-8F56-8296DF5ED8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5E562C-3EBC-669F-E377-DFBA6D692B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75725" y="476249"/>
            <a:ext cx="1963875" cy="1905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F60A9B-8385-2F0D-856F-CD11388A9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/>
              <a:t>Home</a:t>
            </a:r>
            <a:r>
              <a:rPr lang="ko-KR" altLang="en-US"/>
              <a:t> 화면 디자인 </a:t>
            </a:r>
            <a:r>
              <a:rPr lang="en-US" altLang="ko-KR"/>
              <a:t>1</a:t>
            </a:r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7892A867-1B3F-E379-1648-57088FF22632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>
                <a:latin typeface="+mn-ea"/>
              </a:rPr>
              <a:t>Commercial Database Cloud Migration</a:t>
            </a:r>
            <a:endParaRPr lang="ko-KR" altLang="en-US" sz="800">
              <a:latin typeface="+mn-ea"/>
            </a:endParaRPr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E280DAE9-D2CB-F8F6-84C8-89434DF80C6A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Philip Morris Korea ISMS Report</a:t>
            </a:r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BEABFD-FDA4-86AC-2C33-E2E9E89C0A9F}"/>
              </a:ext>
            </a:extLst>
          </p:cNvPr>
          <p:cNvSpPr txBox="1"/>
          <p:nvPr/>
        </p:nvSpPr>
        <p:spPr>
          <a:xfrm>
            <a:off x="550556" y="2194803"/>
            <a:ext cx="1431914" cy="215199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" dirty="0">
                <a:latin typeface="+mj-ea"/>
                <a:ea typeface="+mj-ea"/>
              </a:rPr>
              <a:t>General</a:t>
            </a:r>
          </a:p>
          <a:p>
            <a:pPr>
              <a:lnSpc>
                <a:spcPct val="150000"/>
              </a:lnSpc>
            </a:pPr>
            <a:r>
              <a:rPr lang="en-US" sz="600" dirty="0">
                <a:latin typeface="+mj-ea"/>
                <a:ea typeface="+mj-ea"/>
              </a:rPr>
              <a:t>1. </a:t>
            </a:r>
            <a:r>
              <a:rPr lang="ko-KR" altLang="en-US" sz="600" dirty="0">
                <a:latin typeface="+mj-ea"/>
                <a:ea typeface="+mj-ea"/>
              </a:rPr>
              <a:t>소매점 조회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600" dirty="0">
                <a:latin typeface="+mj-ea"/>
                <a:ea typeface="+mj-ea"/>
              </a:rPr>
              <a:t>2. </a:t>
            </a:r>
            <a:r>
              <a:rPr lang="ko-KR" altLang="en-US" sz="600" dirty="0">
                <a:latin typeface="+mj-ea"/>
                <a:ea typeface="+mj-ea"/>
              </a:rPr>
              <a:t>소매점 특이사항 조회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600" dirty="0">
                <a:latin typeface="+mj-ea"/>
                <a:ea typeface="+mj-ea"/>
              </a:rPr>
              <a:t>3. SR CREDIT REPORT</a:t>
            </a:r>
          </a:p>
          <a:p>
            <a:pPr>
              <a:lnSpc>
                <a:spcPct val="150000"/>
              </a:lnSpc>
            </a:pPr>
            <a:r>
              <a:rPr lang="en-US" sz="600" dirty="0">
                <a:latin typeface="+mj-ea"/>
                <a:ea typeface="+mj-ea"/>
              </a:rPr>
              <a:t>POSM</a:t>
            </a: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1. MR</a:t>
            </a:r>
            <a:r>
              <a:rPr lang="ko-KR" altLang="en-US" sz="600" dirty="0">
                <a:latin typeface="+mj-ea"/>
                <a:ea typeface="+mj-ea"/>
              </a:rPr>
              <a:t> 소매점 유지 현황</a:t>
            </a:r>
            <a:r>
              <a:rPr lang="en-US" altLang="ko-KR" sz="600" dirty="0">
                <a:latin typeface="+mj-ea"/>
                <a:ea typeface="+mj-ea"/>
              </a:rPr>
              <a:t> Priority</a:t>
            </a: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2. SR </a:t>
            </a:r>
            <a:r>
              <a:rPr lang="ko-KR" altLang="en-US" sz="600" dirty="0">
                <a:latin typeface="+mj-ea"/>
                <a:ea typeface="+mj-ea"/>
              </a:rPr>
              <a:t>소매점 유지 현황</a:t>
            </a:r>
            <a:r>
              <a:rPr lang="en-US" altLang="ko-KR" sz="600" dirty="0">
                <a:latin typeface="+mj-ea"/>
                <a:ea typeface="+mj-ea"/>
              </a:rPr>
              <a:t>Priority</a:t>
            </a: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3. MR </a:t>
            </a:r>
            <a:r>
              <a:rPr lang="ko-KR" altLang="en-US" sz="600" dirty="0">
                <a:latin typeface="+mj-ea"/>
                <a:ea typeface="+mj-ea"/>
              </a:rPr>
              <a:t>소매점 유지 현황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4. SR </a:t>
            </a:r>
            <a:r>
              <a:rPr lang="ko-KR" altLang="en-US" sz="600" dirty="0">
                <a:latin typeface="+mj-ea"/>
                <a:ea typeface="+mj-ea"/>
              </a:rPr>
              <a:t>소매점 유지 현황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5. CVS</a:t>
            </a:r>
            <a:r>
              <a:rPr lang="ko-KR" altLang="en-US" sz="600" dirty="0">
                <a:latin typeface="+mj-ea"/>
                <a:ea typeface="+mj-ea"/>
              </a:rPr>
              <a:t> </a:t>
            </a:r>
            <a:r>
              <a:rPr lang="en-US" altLang="ko-KR" sz="600" dirty="0">
                <a:latin typeface="+mj-ea"/>
                <a:ea typeface="+mj-ea"/>
              </a:rPr>
              <a:t>Compliance </a:t>
            </a:r>
            <a:r>
              <a:rPr lang="ko-KR" altLang="en-US" sz="600" dirty="0">
                <a:latin typeface="+mj-ea"/>
                <a:ea typeface="+mj-ea"/>
              </a:rPr>
              <a:t>예외 승인 사항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6. </a:t>
            </a:r>
            <a:r>
              <a:rPr lang="ko-KR" altLang="en-US" sz="600" dirty="0">
                <a:latin typeface="+mj-ea"/>
                <a:ea typeface="+mj-ea"/>
              </a:rPr>
              <a:t>설치 철거 현황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7. </a:t>
            </a:r>
            <a:r>
              <a:rPr lang="ko-KR" altLang="en-US" sz="600" dirty="0">
                <a:latin typeface="+mj-ea"/>
                <a:ea typeface="+mj-ea"/>
              </a:rPr>
              <a:t>이송활동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8. </a:t>
            </a:r>
            <a:r>
              <a:rPr lang="ko-KR" altLang="en-US" sz="600" dirty="0">
                <a:latin typeface="+mj-ea"/>
                <a:ea typeface="+mj-ea"/>
              </a:rPr>
              <a:t>재고 현황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9. </a:t>
            </a:r>
            <a:r>
              <a:rPr lang="ko-KR" altLang="en-US" sz="600" dirty="0">
                <a:latin typeface="+mj-ea"/>
                <a:ea typeface="+mj-ea"/>
              </a:rPr>
              <a:t>판촉 활동 조회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sz="600" dirty="0">
              <a:latin typeface="+mj-ea"/>
              <a:ea typeface="+mj-ea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EBE51D4-5D15-A1BE-3C3B-440398119A74}"/>
              </a:ext>
            </a:extLst>
          </p:cNvPr>
          <p:cNvSpPr/>
          <p:nvPr/>
        </p:nvSpPr>
        <p:spPr>
          <a:xfrm>
            <a:off x="550556" y="2257163"/>
            <a:ext cx="1419202" cy="117475"/>
          </a:xfrm>
          <a:prstGeom prst="rect">
            <a:avLst/>
          </a:prstGeom>
          <a:solidFill>
            <a:srgbClr val="C2C2C2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0C7AAAB-2504-20F0-BA12-74D4F09584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70" t="1" r="94094" b="17921"/>
          <a:stretch/>
        </p:blipFill>
        <p:spPr>
          <a:xfrm>
            <a:off x="568642" y="2256392"/>
            <a:ext cx="58103" cy="115496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43335F0C-1E4D-2344-E306-BB56857402C1}"/>
              </a:ext>
            </a:extLst>
          </p:cNvPr>
          <p:cNvSpPr/>
          <p:nvPr/>
        </p:nvSpPr>
        <p:spPr>
          <a:xfrm>
            <a:off x="800719" y="4378766"/>
            <a:ext cx="1147128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ECE6D5D-E17F-92D9-4D5A-E719AE14380C}"/>
              </a:ext>
            </a:extLst>
          </p:cNvPr>
          <p:cNvSpPr/>
          <p:nvPr/>
        </p:nvSpPr>
        <p:spPr>
          <a:xfrm>
            <a:off x="2883877" y="2168427"/>
            <a:ext cx="5081954" cy="36133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erson holding pencil near laptop computer">
            <a:extLst>
              <a:ext uri="{FF2B5EF4-FFF2-40B4-BE49-F238E27FC236}">
                <a16:creationId xmlns:a16="http://schemas.microsoft.com/office/drawing/2014/main" id="{9A7552CA-1C73-2334-B449-02AC7E3E5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700" y="2235834"/>
            <a:ext cx="5880101" cy="363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E2991A2-B033-B279-FB09-D1C67707BF1E}"/>
              </a:ext>
            </a:extLst>
          </p:cNvPr>
          <p:cNvSpPr/>
          <p:nvPr/>
        </p:nvSpPr>
        <p:spPr>
          <a:xfrm>
            <a:off x="2468402" y="2240199"/>
            <a:ext cx="5877399" cy="3623330"/>
          </a:xfrm>
          <a:prstGeom prst="rect">
            <a:avLst/>
          </a:prstGeom>
          <a:solidFill>
            <a:srgbClr val="013CA6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05E06DA-1A09-2B4E-584A-BCDAA9FB4F01}"/>
              </a:ext>
            </a:extLst>
          </p:cNvPr>
          <p:cNvSpPr/>
          <p:nvPr/>
        </p:nvSpPr>
        <p:spPr>
          <a:xfrm>
            <a:off x="3191944" y="2246305"/>
            <a:ext cx="4536319" cy="3613330"/>
          </a:xfrm>
          <a:prstGeom prst="rect">
            <a:avLst/>
          </a:prstGeom>
          <a:solidFill>
            <a:srgbClr val="013CA6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 descr="A logo with horses and a crown&#10;&#10;Description automatically generated">
            <a:extLst>
              <a:ext uri="{FF2B5EF4-FFF2-40B4-BE49-F238E27FC236}">
                <a16:creationId xmlns:a16="http://schemas.microsoft.com/office/drawing/2014/main" id="{84D15AEF-EC45-1D03-E2BC-E607B245E15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067" y="2431550"/>
            <a:ext cx="1303931" cy="662825"/>
          </a:xfrm>
          <a:prstGeom prst="rect">
            <a:avLst/>
          </a:prstGeom>
        </p:spPr>
      </p:pic>
      <p:sp>
        <p:nvSpPr>
          <p:cNvPr id="1030" name="TextBox 1029">
            <a:extLst>
              <a:ext uri="{FF2B5EF4-FFF2-40B4-BE49-F238E27FC236}">
                <a16:creationId xmlns:a16="http://schemas.microsoft.com/office/drawing/2014/main" id="{3F6592DF-4560-F71B-F5D4-5EA1880943A3}"/>
              </a:ext>
            </a:extLst>
          </p:cNvPr>
          <p:cNvSpPr txBox="1"/>
          <p:nvPr/>
        </p:nvSpPr>
        <p:spPr>
          <a:xfrm>
            <a:off x="3190875" y="3260729"/>
            <a:ext cx="4536317" cy="307777"/>
          </a:xfrm>
          <a:prstGeom prst="rect">
            <a:avLst/>
          </a:prstGeom>
          <a:solidFill>
            <a:srgbClr val="DEE6F3">
              <a:alpha val="38824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" b="1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defRPr>
            </a:lvl1pPr>
          </a:lstStyle>
          <a:p>
            <a:r>
              <a:rPr lang="en-US" sz="1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ISMS GENERAL REPORT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518F28-EB4C-358E-368B-899725F8FA52}"/>
              </a:ext>
            </a:extLst>
          </p:cNvPr>
          <p:cNvSpPr txBox="1"/>
          <p:nvPr/>
        </p:nvSpPr>
        <p:spPr>
          <a:xfrm>
            <a:off x="3421750" y="3737636"/>
            <a:ext cx="2013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01. 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소매점 조회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296DBF-F3DB-103C-79DA-B012B974FC4D}"/>
              </a:ext>
            </a:extLst>
          </p:cNvPr>
          <p:cNvSpPr txBox="1"/>
          <p:nvPr/>
        </p:nvSpPr>
        <p:spPr>
          <a:xfrm>
            <a:off x="3412638" y="4235686"/>
            <a:ext cx="2022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02.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소매점</a:t>
            </a:r>
            <a:r>
              <a:rPr lang="en-US" altLang="ko-KR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 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특이사항 조회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9B169A-C152-3934-F4FE-C8F82438CAA5}"/>
              </a:ext>
            </a:extLst>
          </p:cNvPr>
          <p:cNvSpPr txBox="1"/>
          <p:nvPr/>
        </p:nvSpPr>
        <p:spPr>
          <a:xfrm>
            <a:off x="3421751" y="4718279"/>
            <a:ext cx="20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03. </a:t>
            </a:r>
            <a:r>
              <a:rPr lang="en-US" altLang="ko-KR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SR CREDIT REPORT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53F1070-48CB-0076-B440-D207F6F728EC}"/>
              </a:ext>
            </a:extLst>
          </p:cNvPr>
          <p:cNvCxnSpPr>
            <a:cxnSpLocks/>
          </p:cNvCxnSpPr>
          <p:nvPr/>
        </p:nvCxnSpPr>
        <p:spPr>
          <a:xfrm>
            <a:off x="3614437" y="3996221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3E97ADE-BAB3-397B-CAF7-6E6E15A1E8C5}"/>
              </a:ext>
            </a:extLst>
          </p:cNvPr>
          <p:cNvCxnSpPr>
            <a:cxnSpLocks/>
          </p:cNvCxnSpPr>
          <p:nvPr/>
        </p:nvCxnSpPr>
        <p:spPr>
          <a:xfrm>
            <a:off x="3614437" y="4481494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B487FF7-A895-CA7C-C0EC-980F96E6965B}"/>
              </a:ext>
            </a:extLst>
          </p:cNvPr>
          <p:cNvCxnSpPr>
            <a:cxnSpLocks/>
          </p:cNvCxnSpPr>
          <p:nvPr/>
        </p:nvCxnSpPr>
        <p:spPr>
          <a:xfrm>
            <a:off x="3623547" y="4970590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945A095-D4B7-3396-FC01-3865C8C3B4C1}"/>
              </a:ext>
            </a:extLst>
          </p:cNvPr>
          <p:cNvSpPr txBox="1"/>
          <p:nvPr/>
        </p:nvSpPr>
        <p:spPr>
          <a:xfrm>
            <a:off x="3421752" y="5200881"/>
            <a:ext cx="20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04. 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판촉활동 조회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B0A3C6F-5677-9358-6B91-5DC5D2CA8C09}"/>
              </a:ext>
            </a:extLst>
          </p:cNvPr>
          <p:cNvCxnSpPr>
            <a:cxnSpLocks/>
          </p:cNvCxnSpPr>
          <p:nvPr/>
        </p:nvCxnSpPr>
        <p:spPr>
          <a:xfrm>
            <a:off x="3623548" y="5453192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CBC01D1-2B6E-47F8-ADDD-FCBFFE869B90}"/>
              </a:ext>
            </a:extLst>
          </p:cNvPr>
          <p:cNvSpPr txBox="1"/>
          <p:nvPr/>
        </p:nvSpPr>
        <p:spPr>
          <a:xfrm>
            <a:off x="5444675" y="3737636"/>
            <a:ext cx="2013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01. 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소매점 조회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39B061-9AE9-1C7A-EC0A-375168266980}"/>
              </a:ext>
            </a:extLst>
          </p:cNvPr>
          <p:cNvSpPr txBox="1"/>
          <p:nvPr/>
        </p:nvSpPr>
        <p:spPr>
          <a:xfrm>
            <a:off x="5435563" y="4235686"/>
            <a:ext cx="2022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02.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소매점</a:t>
            </a:r>
            <a:r>
              <a:rPr lang="en-US" altLang="ko-KR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 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특이사항 조회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D41C01-9AD9-EEEE-81AA-4C1067C3594D}"/>
              </a:ext>
            </a:extLst>
          </p:cNvPr>
          <p:cNvSpPr txBox="1"/>
          <p:nvPr/>
        </p:nvSpPr>
        <p:spPr>
          <a:xfrm>
            <a:off x="5444676" y="4718279"/>
            <a:ext cx="20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03. </a:t>
            </a:r>
            <a:r>
              <a:rPr lang="en-US" altLang="ko-KR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SR CREDIT REPORT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BAA5B6E-7665-3024-E4DF-2EAA48EE2FB0}"/>
              </a:ext>
            </a:extLst>
          </p:cNvPr>
          <p:cNvCxnSpPr>
            <a:cxnSpLocks/>
          </p:cNvCxnSpPr>
          <p:nvPr/>
        </p:nvCxnSpPr>
        <p:spPr>
          <a:xfrm>
            <a:off x="5637362" y="3996221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D6E8BA-7E9C-BB98-319A-A473A83DD93D}"/>
              </a:ext>
            </a:extLst>
          </p:cNvPr>
          <p:cNvCxnSpPr>
            <a:cxnSpLocks/>
          </p:cNvCxnSpPr>
          <p:nvPr/>
        </p:nvCxnSpPr>
        <p:spPr>
          <a:xfrm>
            <a:off x="5637362" y="4481494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A291C43-6C1A-55D1-F980-3FD1225D3227}"/>
              </a:ext>
            </a:extLst>
          </p:cNvPr>
          <p:cNvCxnSpPr>
            <a:cxnSpLocks/>
          </p:cNvCxnSpPr>
          <p:nvPr/>
        </p:nvCxnSpPr>
        <p:spPr>
          <a:xfrm>
            <a:off x="5646472" y="4970590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0DF9B4B-1D06-538C-AC8D-1AA95AC78D38}"/>
              </a:ext>
            </a:extLst>
          </p:cNvPr>
          <p:cNvSpPr txBox="1"/>
          <p:nvPr/>
        </p:nvSpPr>
        <p:spPr>
          <a:xfrm>
            <a:off x="5444677" y="5200881"/>
            <a:ext cx="20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04. 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판촉활동 조회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DF43617-1958-BD1B-7D57-4A15A7E4669F}"/>
              </a:ext>
            </a:extLst>
          </p:cNvPr>
          <p:cNvCxnSpPr>
            <a:cxnSpLocks/>
          </p:cNvCxnSpPr>
          <p:nvPr/>
        </p:nvCxnSpPr>
        <p:spPr>
          <a:xfrm>
            <a:off x="5646473" y="5453192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0A3C4799-BC5A-6F2A-5045-C4AE033F4D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5120" y="3669110"/>
            <a:ext cx="1903835" cy="192530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F02231D-24FB-AD8D-CC24-A8D645F6B0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3397" y="3669110"/>
            <a:ext cx="1903835" cy="192530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F4AFFBF-6F23-2964-8040-E020870E05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5047" y="2329251"/>
            <a:ext cx="1732059" cy="32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4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686D798-C747-782F-A8AE-7EC27C5B24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ko-KR" altLang="en-US">
              <a:latin typeface="+mn-ea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6F0E0AD3-5D9E-B3D7-8F56-8296DF5ED8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5E562C-3EBC-669F-E377-DFBA6D692B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75725" y="476249"/>
            <a:ext cx="1963875" cy="1905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F60A9B-8385-2F0D-856F-CD11388A9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r>
              <a:rPr lang="ko-KR" altLang="en-US" dirty="0"/>
              <a:t> 화면 디자인 </a:t>
            </a:r>
            <a:r>
              <a:rPr lang="en-US" altLang="ko-KR" dirty="0"/>
              <a:t>3</a:t>
            </a:r>
          </a:p>
          <a:p>
            <a:endParaRPr lang="en-US" altLang="ko-KR" dirty="0"/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7892A867-1B3F-E379-1648-57088FF22632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>
                <a:latin typeface="+mn-ea"/>
              </a:rPr>
              <a:t>Commercial Database Cloud Migration</a:t>
            </a:r>
            <a:endParaRPr lang="ko-KR" altLang="en-US" sz="800">
              <a:latin typeface="+mn-ea"/>
            </a:endParaRPr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E280DAE9-D2CB-F8F6-84C8-89434DF80C6A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Philip Morris Korea ISMS Report</a:t>
            </a:r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3072EA-AF28-A315-DCD1-BE694B1B7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04" y="1296257"/>
            <a:ext cx="8737846" cy="47109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FC72E0-0F25-B7C9-AFBE-D3C662FC9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125" y="4511679"/>
            <a:ext cx="2277659" cy="11171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417F04-85A1-5DB1-50B7-5764965FE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4852" y="3377905"/>
            <a:ext cx="2962688" cy="10288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3E5BC7-D7A4-AC26-B125-957094DE92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8371" y="3307261"/>
            <a:ext cx="2303640" cy="232962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AEC3944-F6AA-19AD-63A3-909C3E99C656}"/>
              </a:ext>
            </a:extLst>
          </p:cNvPr>
          <p:cNvSpPr/>
          <p:nvPr/>
        </p:nvSpPr>
        <p:spPr>
          <a:xfrm>
            <a:off x="1511558" y="2164704"/>
            <a:ext cx="6904654" cy="37415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8BCDD2-5001-54AB-3060-D357FCD00FF4}"/>
              </a:ext>
            </a:extLst>
          </p:cNvPr>
          <p:cNvSpPr/>
          <p:nvPr/>
        </p:nvSpPr>
        <p:spPr>
          <a:xfrm>
            <a:off x="1901245" y="2167094"/>
            <a:ext cx="6272371" cy="3739184"/>
          </a:xfrm>
          <a:prstGeom prst="rect">
            <a:avLst/>
          </a:prstGeom>
          <a:solidFill>
            <a:srgbClr val="013CA6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9008A3-A588-C0B9-E443-DC4B07192B79}"/>
              </a:ext>
            </a:extLst>
          </p:cNvPr>
          <p:cNvSpPr/>
          <p:nvPr/>
        </p:nvSpPr>
        <p:spPr>
          <a:xfrm>
            <a:off x="2594785" y="2164703"/>
            <a:ext cx="4872815" cy="3739183"/>
          </a:xfrm>
          <a:prstGeom prst="rect">
            <a:avLst/>
          </a:prstGeom>
          <a:solidFill>
            <a:srgbClr val="013CA6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logo with horses and a crown&#10;&#10;Description automatically generated">
            <a:extLst>
              <a:ext uri="{FF2B5EF4-FFF2-40B4-BE49-F238E27FC236}">
                <a16:creationId xmlns:a16="http://schemas.microsoft.com/office/drawing/2014/main" id="{B31AFE71-B828-6682-098A-8B72F609FE0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347" y="2388170"/>
            <a:ext cx="1303931" cy="66282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F59F4DA-C171-D3CF-A41B-3AB0D617AECC}"/>
              </a:ext>
            </a:extLst>
          </p:cNvPr>
          <p:cNvSpPr txBox="1"/>
          <p:nvPr/>
        </p:nvSpPr>
        <p:spPr>
          <a:xfrm>
            <a:off x="2593716" y="3179128"/>
            <a:ext cx="4872815" cy="307777"/>
          </a:xfrm>
          <a:prstGeom prst="rect">
            <a:avLst/>
          </a:prstGeom>
          <a:solidFill>
            <a:srgbClr val="DEE6F3">
              <a:alpha val="38824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" b="1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defRPr>
            </a:lvl1pPr>
          </a:lstStyle>
          <a:p>
            <a:r>
              <a:rPr lang="en-US" sz="1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ISMS GENERAL REPORT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9CAC91-D262-AFA6-E913-D1BCADE33BE2}"/>
              </a:ext>
            </a:extLst>
          </p:cNvPr>
          <p:cNvSpPr txBox="1"/>
          <p:nvPr/>
        </p:nvSpPr>
        <p:spPr>
          <a:xfrm>
            <a:off x="2824591" y="3656035"/>
            <a:ext cx="2013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01. 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소매점 조회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305FBC-F0AD-FA95-094B-91F92D39A23C}"/>
              </a:ext>
            </a:extLst>
          </p:cNvPr>
          <p:cNvSpPr txBox="1"/>
          <p:nvPr/>
        </p:nvSpPr>
        <p:spPr>
          <a:xfrm>
            <a:off x="2815479" y="4154085"/>
            <a:ext cx="2022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02.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소매점</a:t>
            </a:r>
            <a:r>
              <a:rPr lang="en-US" altLang="ko-KR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 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특이사항 조회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BDF307-33AC-7B11-40FD-8AA715DB02CC}"/>
              </a:ext>
            </a:extLst>
          </p:cNvPr>
          <p:cNvSpPr txBox="1"/>
          <p:nvPr/>
        </p:nvSpPr>
        <p:spPr>
          <a:xfrm>
            <a:off x="2824592" y="4636678"/>
            <a:ext cx="20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03. </a:t>
            </a:r>
            <a:r>
              <a:rPr lang="en-US" altLang="ko-KR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SR CREDIT REPORT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DFD8C2D-0CAA-4D85-FF12-85F3F65E09B3}"/>
              </a:ext>
            </a:extLst>
          </p:cNvPr>
          <p:cNvCxnSpPr>
            <a:cxnSpLocks/>
          </p:cNvCxnSpPr>
          <p:nvPr/>
        </p:nvCxnSpPr>
        <p:spPr>
          <a:xfrm>
            <a:off x="3017278" y="3914620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04E8614-FF4B-818E-69EC-7AAC258ECA3F}"/>
              </a:ext>
            </a:extLst>
          </p:cNvPr>
          <p:cNvCxnSpPr>
            <a:cxnSpLocks/>
          </p:cNvCxnSpPr>
          <p:nvPr/>
        </p:nvCxnSpPr>
        <p:spPr>
          <a:xfrm>
            <a:off x="3017278" y="4399893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1E05B2E-58DF-F9B7-E28A-6593CF517647}"/>
              </a:ext>
            </a:extLst>
          </p:cNvPr>
          <p:cNvCxnSpPr>
            <a:cxnSpLocks/>
          </p:cNvCxnSpPr>
          <p:nvPr/>
        </p:nvCxnSpPr>
        <p:spPr>
          <a:xfrm>
            <a:off x="3026388" y="4888989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E91FA82-8013-C844-9E56-C14E99109F04}"/>
              </a:ext>
            </a:extLst>
          </p:cNvPr>
          <p:cNvSpPr txBox="1"/>
          <p:nvPr/>
        </p:nvSpPr>
        <p:spPr>
          <a:xfrm>
            <a:off x="2824593" y="5119280"/>
            <a:ext cx="20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04. 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판촉활동 조회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AA17D95-3762-CBE9-A992-684BA754C66B}"/>
              </a:ext>
            </a:extLst>
          </p:cNvPr>
          <p:cNvCxnSpPr>
            <a:cxnSpLocks/>
          </p:cNvCxnSpPr>
          <p:nvPr/>
        </p:nvCxnSpPr>
        <p:spPr>
          <a:xfrm>
            <a:off x="3026389" y="5371591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25A8DF0-B4BA-C0B6-57FC-73DD787242C5}"/>
              </a:ext>
            </a:extLst>
          </p:cNvPr>
          <p:cNvSpPr txBox="1"/>
          <p:nvPr/>
        </p:nvSpPr>
        <p:spPr>
          <a:xfrm>
            <a:off x="4847516" y="3656035"/>
            <a:ext cx="2013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01. 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소매점 조회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8131F7-4ED6-7F54-3CCB-CF70E4DB7452}"/>
              </a:ext>
            </a:extLst>
          </p:cNvPr>
          <p:cNvSpPr txBox="1"/>
          <p:nvPr/>
        </p:nvSpPr>
        <p:spPr>
          <a:xfrm>
            <a:off x="4838404" y="4154085"/>
            <a:ext cx="2022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02.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소매점</a:t>
            </a:r>
            <a:r>
              <a:rPr lang="en-US" altLang="ko-KR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 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특이사항 조회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FCAD552-8876-9ED7-1894-EF1F2DFD2CC0}"/>
              </a:ext>
            </a:extLst>
          </p:cNvPr>
          <p:cNvSpPr txBox="1"/>
          <p:nvPr/>
        </p:nvSpPr>
        <p:spPr>
          <a:xfrm>
            <a:off x="4847517" y="4636678"/>
            <a:ext cx="20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03. </a:t>
            </a:r>
            <a:r>
              <a:rPr lang="en-US" altLang="ko-KR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SR CREDIT REPORT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A5D32ED-6C9A-FB49-0DC1-BC66E5541F81}"/>
              </a:ext>
            </a:extLst>
          </p:cNvPr>
          <p:cNvCxnSpPr>
            <a:cxnSpLocks/>
          </p:cNvCxnSpPr>
          <p:nvPr/>
        </p:nvCxnSpPr>
        <p:spPr>
          <a:xfrm>
            <a:off x="5040203" y="3914620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921AC13-25E1-9F32-7A5A-BEC824C2BDA8}"/>
              </a:ext>
            </a:extLst>
          </p:cNvPr>
          <p:cNvCxnSpPr>
            <a:cxnSpLocks/>
          </p:cNvCxnSpPr>
          <p:nvPr/>
        </p:nvCxnSpPr>
        <p:spPr>
          <a:xfrm>
            <a:off x="5040203" y="4399893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7303A6C-E175-BDA6-E9B8-1695CCD10527}"/>
              </a:ext>
            </a:extLst>
          </p:cNvPr>
          <p:cNvCxnSpPr>
            <a:cxnSpLocks/>
          </p:cNvCxnSpPr>
          <p:nvPr/>
        </p:nvCxnSpPr>
        <p:spPr>
          <a:xfrm>
            <a:off x="5049313" y="4888989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53DBDBE-876E-2177-338E-72B8A272E6C1}"/>
              </a:ext>
            </a:extLst>
          </p:cNvPr>
          <p:cNvSpPr txBox="1"/>
          <p:nvPr/>
        </p:nvSpPr>
        <p:spPr>
          <a:xfrm>
            <a:off x="4847518" y="5119280"/>
            <a:ext cx="20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04. 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판촉활동 조회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9533A9-813F-4779-7DD0-AB9587B2225A}"/>
              </a:ext>
            </a:extLst>
          </p:cNvPr>
          <p:cNvCxnSpPr>
            <a:cxnSpLocks/>
          </p:cNvCxnSpPr>
          <p:nvPr/>
        </p:nvCxnSpPr>
        <p:spPr>
          <a:xfrm>
            <a:off x="5049314" y="5371591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45BF4C08-D41B-34D7-4680-087BF1FFE3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8646" y="3615038"/>
            <a:ext cx="1903835" cy="192530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C8A5C68-3BF9-EEEF-E604-4DCBDC7090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6923" y="3615038"/>
            <a:ext cx="1903835" cy="192530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9FC633D-FD05-8F7C-4038-6148C1B02C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7888" y="2247650"/>
            <a:ext cx="1732059" cy="322794"/>
          </a:xfrm>
          <a:prstGeom prst="rect">
            <a:avLst/>
          </a:prstGeom>
        </p:spPr>
      </p:pic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E764C20-C91D-EC20-3355-067BB25F457F}"/>
              </a:ext>
            </a:extLst>
          </p:cNvPr>
          <p:cNvSpPr/>
          <p:nvPr/>
        </p:nvSpPr>
        <p:spPr>
          <a:xfrm>
            <a:off x="6003692" y="2670910"/>
            <a:ext cx="1733496" cy="32159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a typeface="아이코스 한글  Regular" panose="020B0600000101010101"/>
              </a:rPr>
              <a:t>01.  </a:t>
            </a:r>
            <a:r>
              <a:rPr lang="ko-KR" altLang="en-US" dirty="0">
                <a:solidFill>
                  <a:sysClr val="windowText" lastClr="000000"/>
                </a:solidFill>
                <a:ea typeface="아이코스 한글  Regular" panose="020B0600000101010101"/>
              </a:rPr>
              <a:t>소매점 조회</a:t>
            </a:r>
            <a:endParaRPr lang="en-US" dirty="0">
              <a:solidFill>
                <a:sysClr val="windowText" lastClr="000000"/>
              </a:solidFill>
              <a:ea typeface="아이코스 한글  Regular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654318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CEC1E31B-6AE1-7B47-1A8D-969E3CB76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5" y="1049867"/>
            <a:ext cx="8585223" cy="5003800"/>
          </a:xfrm>
          <a:prstGeom prst="rect">
            <a:avLst/>
          </a:prstGeom>
        </p:spPr>
      </p:pic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686D798-C747-782F-A8AE-7EC27C5B24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ko-KR" altLang="en-US">
              <a:latin typeface="+mn-ea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6F0E0AD3-5D9E-B3D7-8F56-8296DF5ED8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5E562C-3EBC-669F-E377-DFBA6D692B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75725" y="476249"/>
            <a:ext cx="1963875" cy="1905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F60A9B-8385-2F0D-856F-CD11388A9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/>
              <a:t>Home</a:t>
            </a:r>
            <a:r>
              <a:rPr lang="ko-KR" altLang="en-US"/>
              <a:t> 화면 디자인 </a:t>
            </a:r>
            <a:r>
              <a:rPr lang="en-US" altLang="ko-KR"/>
              <a:t>1</a:t>
            </a:r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7892A867-1B3F-E379-1648-57088FF22632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>
                <a:latin typeface="+mn-ea"/>
              </a:rPr>
              <a:t>Commercial Database Cloud Migration</a:t>
            </a:r>
            <a:endParaRPr lang="ko-KR" altLang="en-US" sz="800">
              <a:latin typeface="+mn-ea"/>
            </a:endParaRPr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E280DAE9-D2CB-F8F6-84C8-89434DF80C6A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Philip Morris Korea ISMS Report</a:t>
            </a:r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BEABFD-FDA4-86AC-2C33-E2E9E89C0A9F}"/>
              </a:ext>
            </a:extLst>
          </p:cNvPr>
          <p:cNvSpPr txBox="1"/>
          <p:nvPr/>
        </p:nvSpPr>
        <p:spPr>
          <a:xfrm>
            <a:off x="550556" y="2194803"/>
            <a:ext cx="1431914" cy="215199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" dirty="0">
                <a:latin typeface="+mj-ea"/>
                <a:ea typeface="+mj-ea"/>
              </a:rPr>
              <a:t>General</a:t>
            </a:r>
          </a:p>
          <a:p>
            <a:pPr>
              <a:lnSpc>
                <a:spcPct val="150000"/>
              </a:lnSpc>
            </a:pPr>
            <a:r>
              <a:rPr lang="en-US" sz="600" dirty="0">
                <a:latin typeface="+mj-ea"/>
                <a:ea typeface="+mj-ea"/>
              </a:rPr>
              <a:t>1. </a:t>
            </a:r>
            <a:r>
              <a:rPr lang="ko-KR" altLang="en-US" sz="600" dirty="0">
                <a:latin typeface="+mj-ea"/>
                <a:ea typeface="+mj-ea"/>
              </a:rPr>
              <a:t>소매점 조회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600" dirty="0">
                <a:latin typeface="+mj-ea"/>
                <a:ea typeface="+mj-ea"/>
              </a:rPr>
              <a:t>2. </a:t>
            </a:r>
            <a:r>
              <a:rPr lang="ko-KR" altLang="en-US" sz="600" dirty="0">
                <a:latin typeface="+mj-ea"/>
                <a:ea typeface="+mj-ea"/>
              </a:rPr>
              <a:t>소매점 특이사항 조회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600" dirty="0">
                <a:latin typeface="+mj-ea"/>
                <a:ea typeface="+mj-ea"/>
              </a:rPr>
              <a:t>3. SR CREDIT REPORT</a:t>
            </a:r>
          </a:p>
          <a:p>
            <a:pPr>
              <a:lnSpc>
                <a:spcPct val="150000"/>
              </a:lnSpc>
            </a:pPr>
            <a:r>
              <a:rPr lang="en-US" sz="600" dirty="0">
                <a:latin typeface="+mj-ea"/>
                <a:ea typeface="+mj-ea"/>
              </a:rPr>
              <a:t>POSM</a:t>
            </a: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1. MR</a:t>
            </a:r>
            <a:r>
              <a:rPr lang="ko-KR" altLang="en-US" sz="600" dirty="0">
                <a:latin typeface="+mj-ea"/>
                <a:ea typeface="+mj-ea"/>
              </a:rPr>
              <a:t> 소매점 유지 현황</a:t>
            </a:r>
            <a:r>
              <a:rPr lang="en-US" altLang="ko-KR" sz="600" dirty="0">
                <a:latin typeface="+mj-ea"/>
                <a:ea typeface="+mj-ea"/>
              </a:rPr>
              <a:t> Priority</a:t>
            </a: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2. SR </a:t>
            </a:r>
            <a:r>
              <a:rPr lang="ko-KR" altLang="en-US" sz="600" dirty="0">
                <a:latin typeface="+mj-ea"/>
                <a:ea typeface="+mj-ea"/>
              </a:rPr>
              <a:t>소매점 유지 현황</a:t>
            </a:r>
            <a:r>
              <a:rPr lang="en-US" altLang="ko-KR" sz="600" dirty="0">
                <a:latin typeface="+mj-ea"/>
                <a:ea typeface="+mj-ea"/>
              </a:rPr>
              <a:t>Priority</a:t>
            </a: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3. MR </a:t>
            </a:r>
            <a:r>
              <a:rPr lang="ko-KR" altLang="en-US" sz="600" dirty="0">
                <a:latin typeface="+mj-ea"/>
                <a:ea typeface="+mj-ea"/>
              </a:rPr>
              <a:t>소매점 유지 현황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4. SR </a:t>
            </a:r>
            <a:r>
              <a:rPr lang="ko-KR" altLang="en-US" sz="600" dirty="0">
                <a:latin typeface="+mj-ea"/>
                <a:ea typeface="+mj-ea"/>
              </a:rPr>
              <a:t>소매점 유지 현황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5. CVS</a:t>
            </a:r>
            <a:r>
              <a:rPr lang="ko-KR" altLang="en-US" sz="600" dirty="0">
                <a:latin typeface="+mj-ea"/>
                <a:ea typeface="+mj-ea"/>
              </a:rPr>
              <a:t> </a:t>
            </a:r>
            <a:r>
              <a:rPr lang="en-US" altLang="ko-KR" sz="600" dirty="0">
                <a:latin typeface="+mj-ea"/>
                <a:ea typeface="+mj-ea"/>
              </a:rPr>
              <a:t>Compliance </a:t>
            </a:r>
            <a:r>
              <a:rPr lang="ko-KR" altLang="en-US" sz="600" dirty="0">
                <a:latin typeface="+mj-ea"/>
                <a:ea typeface="+mj-ea"/>
              </a:rPr>
              <a:t>예외 승인 사항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6. </a:t>
            </a:r>
            <a:r>
              <a:rPr lang="ko-KR" altLang="en-US" sz="600" dirty="0">
                <a:latin typeface="+mj-ea"/>
                <a:ea typeface="+mj-ea"/>
              </a:rPr>
              <a:t>설치 철거 현황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7. </a:t>
            </a:r>
            <a:r>
              <a:rPr lang="ko-KR" altLang="en-US" sz="600" dirty="0">
                <a:latin typeface="+mj-ea"/>
                <a:ea typeface="+mj-ea"/>
              </a:rPr>
              <a:t>이송활동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8. </a:t>
            </a:r>
            <a:r>
              <a:rPr lang="ko-KR" altLang="en-US" sz="600" dirty="0">
                <a:latin typeface="+mj-ea"/>
                <a:ea typeface="+mj-ea"/>
              </a:rPr>
              <a:t>재고 현황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9. </a:t>
            </a:r>
            <a:r>
              <a:rPr lang="ko-KR" altLang="en-US" sz="600" dirty="0">
                <a:latin typeface="+mj-ea"/>
                <a:ea typeface="+mj-ea"/>
              </a:rPr>
              <a:t>판촉 활동 조회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sz="600" dirty="0">
              <a:latin typeface="+mj-ea"/>
              <a:ea typeface="+mj-ea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EBE51D4-5D15-A1BE-3C3B-440398119A74}"/>
              </a:ext>
            </a:extLst>
          </p:cNvPr>
          <p:cNvSpPr/>
          <p:nvPr/>
        </p:nvSpPr>
        <p:spPr>
          <a:xfrm>
            <a:off x="550556" y="2257163"/>
            <a:ext cx="1419202" cy="117475"/>
          </a:xfrm>
          <a:prstGeom prst="rect">
            <a:avLst/>
          </a:prstGeom>
          <a:solidFill>
            <a:srgbClr val="C2C2C2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0C7AAAB-2504-20F0-BA12-74D4F09584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70" t="1" r="94094" b="17921"/>
          <a:stretch/>
        </p:blipFill>
        <p:spPr>
          <a:xfrm>
            <a:off x="568642" y="2256392"/>
            <a:ext cx="58103" cy="115496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43335F0C-1E4D-2344-E306-BB56857402C1}"/>
              </a:ext>
            </a:extLst>
          </p:cNvPr>
          <p:cNvSpPr/>
          <p:nvPr/>
        </p:nvSpPr>
        <p:spPr>
          <a:xfrm>
            <a:off x="800719" y="4378766"/>
            <a:ext cx="1147128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ECE6D5D-E17F-92D9-4D5A-E719AE14380C}"/>
              </a:ext>
            </a:extLst>
          </p:cNvPr>
          <p:cNvSpPr/>
          <p:nvPr/>
        </p:nvSpPr>
        <p:spPr>
          <a:xfrm>
            <a:off x="2883877" y="2168427"/>
            <a:ext cx="5081954" cy="36133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erson holding pencil near laptop computer">
            <a:extLst>
              <a:ext uri="{FF2B5EF4-FFF2-40B4-BE49-F238E27FC236}">
                <a16:creationId xmlns:a16="http://schemas.microsoft.com/office/drawing/2014/main" id="{9A7552CA-1C73-2334-B449-02AC7E3E5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700" y="2235834"/>
            <a:ext cx="5880101" cy="363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E2991A2-B033-B279-FB09-D1C67707BF1E}"/>
              </a:ext>
            </a:extLst>
          </p:cNvPr>
          <p:cNvSpPr/>
          <p:nvPr/>
        </p:nvSpPr>
        <p:spPr>
          <a:xfrm>
            <a:off x="2468402" y="2240199"/>
            <a:ext cx="5877399" cy="3623330"/>
          </a:xfrm>
          <a:prstGeom prst="rect">
            <a:avLst/>
          </a:prstGeom>
          <a:solidFill>
            <a:srgbClr val="013CA6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05E06DA-1A09-2B4E-584A-BCDAA9FB4F01}"/>
              </a:ext>
            </a:extLst>
          </p:cNvPr>
          <p:cNvSpPr/>
          <p:nvPr/>
        </p:nvSpPr>
        <p:spPr>
          <a:xfrm>
            <a:off x="3191944" y="2246305"/>
            <a:ext cx="4536319" cy="3613330"/>
          </a:xfrm>
          <a:prstGeom prst="rect">
            <a:avLst/>
          </a:prstGeom>
          <a:solidFill>
            <a:srgbClr val="013CA6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 descr="A logo with horses and a crown&#10;&#10;Description automatically generated">
            <a:extLst>
              <a:ext uri="{FF2B5EF4-FFF2-40B4-BE49-F238E27FC236}">
                <a16:creationId xmlns:a16="http://schemas.microsoft.com/office/drawing/2014/main" id="{84D15AEF-EC45-1D03-E2BC-E607B245E15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067" y="2431550"/>
            <a:ext cx="1303931" cy="662825"/>
          </a:xfrm>
          <a:prstGeom prst="rect">
            <a:avLst/>
          </a:prstGeom>
        </p:spPr>
      </p:pic>
      <p:sp>
        <p:nvSpPr>
          <p:cNvPr id="1030" name="TextBox 1029">
            <a:extLst>
              <a:ext uri="{FF2B5EF4-FFF2-40B4-BE49-F238E27FC236}">
                <a16:creationId xmlns:a16="http://schemas.microsoft.com/office/drawing/2014/main" id="{3F6592DF-4560-F71B-F5D4-5EA1880943A3}"/>
              </a:ext>
            </a:extLst>
          </p:cNvPr>
          <p:cNvSpPr txBox="1"/>
          <p:nvPr/>
        </p:nvSpPr>
        <p:spPr>
          <a:xfrm>
            <a:off x="3190875" y="3260729"/>
            <a:ext cx="4536317" cy="276999"/>
          </a:xfrm>
          <a:prstGeom prst="rect">
            <a:avLst/>
          </a:prstGeom>
          <a:solidFill>
            <a:srgbClr val="DEE6F3">
              <a:alpha val="38824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" b="1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defRPr>
            </a:lvl1pPr>
          </a:lstStyle>
          <a:p>
            <a:r>
              <a:rPr lang="en-US" sz="1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ISMS GENERAL REPORT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518F28-EB4C-358E-368B-899725F8FA52}"/>
              </a:ext>
            </a:extLst>
          </p:cNvPr>
          <p:cNvSpPr txBox="1"/>
          <p:nvPr/>
        </p:nvSpPr>
        <p:spPr>
          <a:xfrm>
            <a:off x="3421750" y="3737636"/>
            <a:ext cx="2013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01. 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소매점 조회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296DBF-F3DB-103C-79DA-B012B974FC4D}"/>
              </a:ext>
            </a:extLst>
          </p:cNvPr>
          <p:cNvSpPr txBox="1"/>
          <p:nvPr/>
        </p:nvSpPr>
        <p:spPr>
          <a:xfrm>
            <a:off x="3412638" y="4235686"/>
            <a:ext cx="2022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02.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소매점</a:t>
            </a:r>
            <a:r>
              <a:rPr lang="en-US" altLang="ko-KR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 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특이사항 조회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9B169A-C152-3934-F4FE-C8F82438CAA5}"/>
              </a:ext>
            </a:extLst>
          </p:cNvPr>
          <p:cNvSpPr txBox="1"/>
          <p:nvPr/>
        </p:nvSpPr>
        <p:spPr>
          <a:xfrm>
            <a:off x="3421751" y="4718279"/>
            <a:ext cx="20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03. </a:t>
            </a:r>
            <a:r>
              <a:rPr lang="en-US" altLang="ko-KR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SR CREDIT REPORT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53F1070-48CB-0076-B440-D207F6F728EC}"/>
              </a:ext>
            </a:extLst>
          </p:cNvPr>
          <p:cNvCxnSpPr>
            <a:cxnSpLocks/>
          </p:cNvCxnSpPr>
          <p:nvPr/>
        </p:nvCxnSpPr>
        <p:spPr>
          <a:xfrm>
            <a:off x="3614437" y="3996221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3E97ADE-BAB3-397B-CAF7-6E6E15A1E8C5}"/>
              </a:ext>
            </a:extLst>
          </p:cNvPr>
          <p:cNvCxnSpPr>
            <a:cxnSpLocks/>
          </p:cNvCxnSpPr>
          <p:nvPr/>
        </p:nvCxnSpPr>
        <p:spPr>
          <a:xfrm>
            <a:off x="3614437" y="4481494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B487FF7-A895-CA7C-C0EC-980F96E6965B}"/>
              </a:ext>
            </a:extLst>
          </p:cNvPr>
          <p:cNvCxnSpPr>
            <a:cxnSpLocks/>
          </p:cNvCxnSpPr>
          <p:nvPr/>
        </p:nvCxnSpPr>
        <p:spPr>
          <a:xfrm>
            <a:off x="3623547" y="4970590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945A095-D4B7-3396-FC01-3865C8C3B4C1}"/>
              </a:ext>
            </a:extLst>
          </p:cNvPr>
          <p:cNvSpPr txBox="1"/>
          <p:nvPr/>
        </p:nvSpPr>
        <p:spPr>
          <a:xfrm>
            <a:off x="3421752" y="5200881"/>
            <a:ext cx="20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04. 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판촉활동 조회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B0A3C6F-5677-9358-6B91-5DC5D2CA8C09}"/>
              </a:ext>
            </a:extLst>
          </p:cNvPr>
          <p:cNvCxnSpPr>
            <a:cxnSpLocks/>
          </p:cNvCxnSpPr>
          <p:nvPr/>
        </p:nvCxnSpPr>
        <p:spPr>
          <a:xfrm>
            <a:off x="3623548" y="5453192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CBC01D1-2B6E-47F8-ADDD-FCBFFE869B90}"/>
              </a:ext>
            </a:extLst>
          </p:cNvPr>
          <p:cNvSpPr txBox="1"/>
          <p:nvPr/>
        </p:nvSpPr>
        <p:spPr>
          <a:xfrm>
            <a:off x="5444675" y="3737636"/>
            <a:ext cx="2013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01. 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소매점 조회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39B061-9AE9-1C7A-EC0A-375168266980}"/>
              </a:ext>
            </a:extLst>
          </p:cNvPr>
          <p:cNvSpPr txBox="1"/>
          <p:nvPr/>
        </p:nvSpPr>
        <p:spPr>
          <a:xfrm>
            <a:off x="5435563" y="4235686"/>
            <a:ext cx="2022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02.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소매점</a:t>
            </a:r>
            <a:r>
              <a:rPr lang="en-US" altLang="ko-KR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 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특이사항 조회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D41C01-9AD9-EEEE-81AA-4C1067C3594D}"/>
              </a:ext>
            </a:extLst>
          </p:cNvPr>
          <p:cNvSpPr txBox="1"/>
          <p:nvPr/>
        </p:nvSpPr>
        <p:spPr>
          <a:xfrm>
            <a:off x="5444676" y="4718279"/>
            <a:ext cx="20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03. </a:t>
            </a:r>
            <a:r>
              <a:rPr lang="en-US" altLang="ko-KR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SR CREDIT REPORT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BAA5B6E-7665-3024-E4DF-2EAA48EE2FB0}"/>
              </a:ext>
            </a:extLst>
          </p:cNvPr>
          <p:cNvCxnSpPr>
            <a:cxnSpLocks/>
          </p:cNvCxnSpPr>
          <p:nvPr/>
        </p:nvCxnSpPr>
        <p:spPr>
          <a:xfrm>
            <a:off x="5637362" y="3996221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D6E8BA-7E9C-BB98-319A-A473A83DD93D}"/>
              </a:ext>
            </a:extLst>
          </p:cNvPr>
          <p:cNvCxnSpPr>
            <a:cxnSpLocks/>
          </p:cNvCxnSpPr>
          <p:nvPr/>
        </p:nvCxnSpPr>
        <p:spPr>
          <a:xfrm>
            <a:off x="5637362" y="4481494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A291C43-6C1A-55D1-F980-3FD1225D3227}"/>
              </a:ext>
            </a:extLst>
          </p:cNvPr>
          <p:cNvCxnSpPr>
            <a:cxnSpLocks/>
          </p:cNvCxnSpPr>
          <p:nvPr/>
        </p:nvCxnSpPr>
        <p:spPr>
          <a:xfrm>
            <a:off x="5646472" y="4970590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0DF9B4B-1D06-538C-AC8D-1AA95AC78D38}"/>
              </a:ext>
            </a:extLst>
          </p:cNvPr>
          <p:cNvSpPr txBox="1"/>
          <p:nvPr/>
        </p:nvSpPr>
        <p:spPr>
          <a:xfrm>
            <a:off x="5444677" y="5200881"/>
            <a:ext cx="20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04. 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판촉활동 조회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DF43617-1958-BD1B-7D57-4A15A7E4669F}"/>
              </a:ext>
            </a:extLst>
          </p:cNvPr>
          <p:cNvCxnSpPr>
            <a:cxnSpLocks/>
          </p:cNvCxnSpPr>
          <p:nvPr/>
        </p:nvCxnSpPr>
        <p:spPr>
          <a:xfrm>
            <a:off x="5646473" y="5453192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7E55979-000C-006D-F373-DA3155A74F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556" y="1404807"/>
            <a:ext cx="8240275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3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CEC1E31B-6AE1-7B47-1A8D-969E3CB76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5" y="1049867"/>
            <a:ext cx="8585223" cy="5003800"/>
          </a:xfrm>
          <a:prstGeom prst="rect">
            <a:avLst/>
          </a:prstGeom>
        </p:spPr>
      </p:pic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686D798-C747-782F-A8AE-7EC27C5B24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ko-KR" altLang="en-US">
              <a:latin typeface="+mn-ea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6F0E0AD3-5D9E-B3D7-8F56-8296DF5ED8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5E562C-3EBC-669F-E377-DFBA6D692B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75725" y="476249"/>
            <a:ext cx="1963875" cy="1905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F60A9B-8385-2F0D-856F-CD11388A9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/>
              <a:t>Home</a:t>
            </a:r>
            <a:r>
              <a:rPr lang="ko-KR" altLang="en-US"/>
              <a:t> 화면 디자인 </a:t>
            </a:r>
            <a:r>
              <a:rPr lang="en-US" altLang="ko-KR"/>
              <a:t>1</a:t>
            </a:r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7892A867-1B3F-E379-1648-57088FF22632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>
                <a:latin typeface="+mn-ea"/>
              </a:rPr>
              <a:t>Commercial Database Cloud Migration</a:t>
            </a:r>
            <a:endParaRPr lang="ko-KR" altLang="en-US" sz="800">
              <a:latin typeface="+mn-ea"/>
            </a:endParaRPr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E280DAE9-D2CB-F8F6-84C8-89434DF80C6A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Philip Morris Korea ISMS Report</a:t>
            </a:r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BEABFD-FDA4-86AC-2C33-E2E9E89C0A9F}"/>
              </a:ext>
            </a:extLst>
          </p:cNvPr>
          <p:cNvSpPr txBox="1"/>
          <p:nvPr/>
        </p:nvSpPr>
        <p:spPr>
          <a:xfrm>
            <a:off x="550556" y="2194803"/>
            <a:ext cx="1431914" cy="215199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" dirty="0">
                <a:latin typeface="+mj-ea"/>
                <a:ea typeface="+mj-ea"/>
              </a:rPr>
              <a:t>General</a:t>
            </a:r>
          </a:p>
          <a:p>
            <a:pPr>
              <a:lnSpc>
                <a:spcPct val="150000"/>
              </a:lnSpc>
            </a:pPr>
            <a:r>
              <a:rPr lang="en-US" sz="600" dirty="0">
                <a:latin typeface="+mj-ea"/>
                <a:ea typeface="+mj-ea"/>
              </a:rPr>
              <a:t>1. </a:t>
            </a:r>
            <a:r>
              <a:rPr lang="ko-KR" altLang="en-US" sz="600" dirty="0">
                <a:latin typeface="+mj-ea"/>
                <a:ea typeface="+mj-ea"/>
              </a:rPr>
              <a:t>소매점 조회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600" dirty="0">
                <a:latin typeface="+mj-ea"/>
                <a:ea typeface="+mj-ea"/>
              </a:rPr>
              <a:t>2. </a:t>
            </a:r>
            <a:r>
              <a:rPr lang="ko-KR" altLang="en-US" sz="600" dirty="0">
                <a:latin typeface="+mj-ea"/>
                <a:ea typeface="+mj-ea"/>
              </a:rPr>
              <a:t>소매점 특이사항 조회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600" dirty="0">
                <a:latin typeface="+mj-ea"/>
                <a:ea typeface="+mj-ea"/>
              </a:rPr>
              <a:t>3. SR CREDIT REPORT</a:t>
            </a:r>
          </a:p>
          <a:p>
            <a:pPr>
              <a:lnSpc>
                <a:spcPct val="150000"/>
              </a:lnSpc>
            </a:pPr>
            <a:r>
              <a:rPr lang="en-US" sz="600" dirty="0">
                <a:latin typeface="+mj-ea"/>
                <a:ea typeface="+mj-ea"/>
              </a:rPr>
              <a:t>POSM</a:t>
            </a: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1. MR</a:t>
            </a:r>
            <a:r>
              <a:rPr lang="ko-KR" altLang="en-US" sz="600" dirty="0">
                <a:latin typeface="+mj-ea"/>
                <a:ea typeface="+mj-ea"/>
              </a:rPr>
              <a:t> 소매점 유지 현황</a:t>
            </a:r>
            <a:r>
              <a:rPr lang="en-US" altLang="ko-KR" sz="600" dirty="0">
                <a:latin typeface="+mj-ea"/>
                <a:ea typeface="+mj-ea"/>
              </a:rPr>
              <a:t> Priority</a:t>
            </a: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2. SR </a:t>
            </a:r>
            <a:r>
              <a:rPr lang="ko-KR" altLang="en-US" sz="600" dirty="0">
                <a:latin typeface="+mj-ea"/>
                <a:ea typeface="+mj-ea"/>
              </a:rPr>
              <a:t>소매점 유지 현황</a:t>
            </a:r>
            <a:r>
              <a:rPr lang="en-US" altLang="ko-KR" sz="600" dirty="0">
                <a:latin typeface="+mj-ea"/>
                <a:ea typeface="+mj-ea"/>
              </a:rPr>
              <a:t>Priority</a:t>
            </a: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3. MR </a:t>
            </a:r>
            <a:r>
              <a:rPr lang="ko-KR" altLang="en-US" sz="600" dirty="0">
                <a:latin typeface="+mj-ea"/>
                <a:ea typeface="+mj-ea"/>
              </a:rPr>
              <a:t>소매점 유지 현황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4. SR </a:t>
            </a:r>
            <a:r>
              <a:rPr lang="ko-KR" altLang="en-US" sz="600" dirty="0">
                <a:latin typeface="+mj-ea"/>
                <a:ea typeface="+mj-ea"/>
              </a:rPr>
              <a:t>소매점 유지 현황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5. CVS</a:t>
            </a:r>
            <a:r>
              <a:rPr lang="ko-KR" altLang="en-US" sz="600" dirty="0">
                <a:latin typeface="+mj-ea"/>
                <a:ea typeface="+mj-ea"/>
              </a:rPr>
              <a:t> </a:t>
            </a:r>
            <a:r>
              <a:rPr lang="en-US" altLang="ko-KR" sz="600" dirty="0">
                <a:latin typeface="+mj-ea"/>
                <a:ea typeface="+mj-ea"/>
              </a:rPr>
              <a:t>Compliance </a:t>
            </a:r>
            <a:r>
              <a:rPr lang="ko-KR" altLang="en-US" sz="600" dirty="0">
                <a:latin typeface="+mj-ea"/>
                <a:ea typeface="+mj-ea"/>
              </a:rPr>
              <a:t>예외 승인 사항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6. </a:t>
            </a:r>
            <a:r>
              <a:rPr lang="ko-KR" altLang="en-US" sz="600" dirty="0">
                <a:latin typeface="+mj-ea"/>
                <a:ea typeface="+mj-ea"/>
              </a:rPr>
              <a:t>설치 철거 현황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7. </a:t>
            </a:r>
            <a:r>
              <a:rPr lang="ko-KR" altLang="en-US" sz="600" dirty="0">
                <a:latin typeface="+mj-ea"/>
                <a:ea typeface="+mj-ea"/>
              </a:rPr>
              <a:t>이송활동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8. </a:t>
            </a:r>
            <a:r>
              <a:rPr lang="ko-KR" altLang="en-US" sz="600" dirty="0">
                <a:latin typeface="+mj-ea"/>
                <a:ea typeface="+mj-ea"/>
              </a:rPr>
              <a:t>재고 현황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9. </a:t>
            </a:r>
            <a:r>
              <a:rPr lang="ko-KR" altLang="en-US" sz="600" dirty="0">
                <a:latin typeface="+mj-ea"/>
                <a:ea typeface="+mj-ea"/>
              </a:rPr>
              <a:t>판촉 활동 조회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sz="600" dirty="0">
              <a:latin typeface="+mj-ea"/>
              <a:ea typeface="+mj-ea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EBE51D4-5D15-A1BE-3C3B-440398119A74}"/>
              </a:ext>
            </a:extLst>
          </p:cNvPr>
          <p:cNvSpPr/>
          <p:nvPr/>
        </p:nvSpPr>
        <p:spPr>
          <a:xfrm>
            <a:off x="550556" y="2257163"/>
            <a:ext cx="1419202" cy="117475"/>
          </a:xfrm>
          <a:prstGeom prst="rect">
            <a:avLst/>
          </a:prstGeom>
          <a:solidFill>
            <a:srgbClr val="C2C2C2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0C7AAAB-2504-20F0-BA12-74D4F09584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70" t="1" r="94094" b="17921"/>
          <a:stretch/>
        </p:blipFill>
        <p:spPr>
          <a:xfrm>
            <a:off x="568642" y="2256392"/>
            <a:ext cx="58103" cy="115496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43335F0C-1E4D-2344-E306-BB56857402C1}"/>
              </a:ext>
            </a:extLst>
          </p:cNvPr>
          <p:cNvSpPr/>
          <p:nvPr/>
        </p:nvSpPr>
        <p:spPr>
          <a:xfrm>
            <a:off x="800719" y="4378766"/>
            <a:ext cx="1147128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ECE6D5D-E17F-92D9-4D5A-E719AE14380C}"/>
              </a:ext>
            </a:extLst>
          </p:cNvPr>
          <p:cNvSpPr/>
          <p:nvPr/>
        </p:nvSpPr>
        <p:spPr>
          <a:xfrm>
            <a:off x="2883877" y="2168427"/>
            <a:ext cx="5081954" cy="36133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erson holding pencil near laptop computer">
            <a:extLst>
              <a:ext uri="{FF2B5EF4-FFF2-40B4-BE49-F238E27FC236}">
                <a16:creationId xmlns:a16="http://schemas.microsoft.com/office/drawing/2014/main" id="{9A7552CA-1C73-2334-B449-02AC7E3E5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700" y="2235834"/>
            <a:ext cx="5880101" cy="363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E2991A2-B033-B279-FB09-D1C67707BF1E}"/>
              </a:ext>
            </a:extLst>
          </p:cNvPr>
          <p:cNvSpPr/>
          <p:nvPr/>
        </p:nvSpPr>
        <p:spPr>
          <a:xfrm>
            <a:off x="2468402" y="2240199"/>
            <a:ext cx="5877399" cy="3623330"/>
          </a:xfrm>
          <a:prstGeom prst="rect">
            <a:avLst/>
          </a:prstGeom>
          <a:solidFill>
            <a:srgbClr val="013CA6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05E06DA-1A09-2B4E-584A-BCDAA9FB4F01}"/>
              </a:ext>
            </a:extLst>
          </p:cNvPr>
          <p:cNvSpPr/>
          <p:nvPr/>
        </p:nvSpPr>
        <p:spPr>
          <a:xfrm>
            <a:off x="3191944" y="2246305"/>
            <a:ext cx="4536319" cy="3613330"/>
          </a:xfrm>
          <a:prstGeom prst="rect">
            <a:avLst/>
          </a:prstGeom>
          <a:solidFill>
            <a:srgbClr val="013CA6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 descr="A logo with horses and a crown&#10;&#10;Description automatically generated">
            <a:extLst>
              <a:ext uri="{FF2B5EF4-FFF2-40B4-BE49-F238E27FC236}">
                <a16:creationId xmlns:a16="http://schemas.microsoft.com/office/drawing/2014/main" id="{84D15AEF-EC45-1D03-E2BC-E607B245E15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067" y="2431550"/>
            <a:ext cx="1303931" cy="662825"/>
          </a:xfrm>
          <a:prstGeom prst="rect">
            <a:avLst/>
          </a:prstGeom>
        </p:spPr>
      </p:pic>
      <p:sp>
        <p:nvSpPr>
          <p:cNvPr id="1030" name="TextBox 1029">
            <a:extLst>
              <a:ext uri="{FF2B5EF4-FFF2-40B4-BE49-F238E27FC236}">
                <a16:creationId xmlns:a16="http://schemas.microsoft.com/office/drawing/2014/main" id="{3F6592DF-4560-F71B-F5D4-5EA1880943A3}"/>
              </a:ext>
            </a:extLst>
          </p:cNvPr>
          <p:cNvSpPr txBox="1"/>
          <p:nvPr/>
        </p:nvSpPr>
        <p:spPr>
          <a:xfrm>
            <a:off x="3190875" y="3260729"/>
            <a:ext cx="4536317" cy="276999"/>
          </a:xfrm>
          <a:prstGeom prst="rect">
            <a:avLst/>
          </a:prstGeom>
          <a:solidFill>
            <a:srgbClr val="DEE6F3">
              <a:alpha val="38824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" b="1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defRPr>
            </a:lvl1pPr>
          </a:lstStyle>
          <a:p>
            <a:r>
              <a:rPr lang="en-US" sz="1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ISMS GENERAL REPORT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518F28-EB4C-358E-368B-899725F8FA52}"/>
              </a:ext>
            </a:extLst>
          </p:cNvPr>
          <p:cNvSpPr txBox="1"/>
          <p:nvPr/>
        </p:nvSpPr>
        <p:spPr>
          <a:xfrm>
            <a:off x="3421750" y="3737636"/>
            <a:ext cx="2013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01. 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소매점 조회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296DBF-F3DB-103C-79DA-B012B974FC4D}"/>
              </a:ext>
            </a:extLst>
          </p:cNvPr>
          <p:cNvSpPr txBox="1"/>
          <p:nvPr/>
        </p:nvSpPr>
        <p:spPr>
          <a:xfrm>
            <a:off x="3412638" y="4235686"/>
            <a:ext cx="2022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02.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소매점</a:t>
            </a:r>
            <a:r>
              <a:rPr lang="en-US" altLang="ko-KR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 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특이사항 조회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9B169A-C152-3934-F4FE-C8F82438CAA5}"/>
              </a:ext>
            </a:extLst>
          </p:cNvPr>
          <p:cNvSpPr txBox="1"/>
          <p:nvPr/>
        </p:nvSpPr>
        <p:spPr>
          <a:xfrm>
            <a:off x="3421751" y="4718279"/>
            <a:ext cx="20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03. </a:t>
            </a:r>
            <a:r>
              <a:rPr lang="en-US" altLang="ko-KR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SR CREDIT REPORT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53F1070-48CB-0076-B440-D207F6F728EC}"/>
              </a:ext>
            </a:extLst>
          </p:cNvPr>
          <p:cNvCxnSpPr>
            <a:cxnSpLocks/>
          </p:cNvCxnSpPr>
          <p:nvPr/>
        </p:nvCxnSpPr>
        <p:spPr>
          <a:xfrm>
            <a:off x="3614437" y="3996221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3E97ADE-BAB3-397B-CAF7-6E6E15A1E8C5}"/>
              </a:ext>
            </a:extLst>
          </p:cNvPr>
          <p:cNvCxnSpPr>
            <a:cxnSpLocks/>
          </p:cNvCxnSpPr>
          <p:nvPr/>
        </p:nvCxnSpPr>
        <p:spPr>
          <a:xfrm>
            <a:off x="3614437" y="4481494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B487FF7-A895-CA7C-C0EC-980F96E6965B}"/>
              </a:ext>
            </a:extLst>
          </p:cNvPr>
          <p:cNvCxnSpPr>
            <a:cxnSpLocks/>
          </p:cNvCxnSpPr>
          <p:nvPr/>
        </p:nvCxnSpPr>
        <p:spPr>
          <a:xfrm>
            <a:off x="3623547" y="4970590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945A095-D4B7-3396-FC01-3865C8C3B4C1}"/>
              </a:ext>
            </a:extLst>
          </p:cNvPr>
          <p:cNvSpPr txBox="1"/>
          <p:nvPr/>
        </p:nvSpPr>
        <p:spPr>
          <a:xfrm>
            <a:off x="3421752" y="5200881"/>
            <a:ext cx="20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04. 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판촉활동 조회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B0A3C6F-5677-9358-6B91-5DC5D2CA8C09}"/>
              </a:ext>
            </a:extLst>
          </p:cNvPr>
          <p:cNvCxnSpPr>
            <a:cxnSpLocks/>
          </p:cNvCxnSpPr>
          <p:nvPr/>
        </p:nvCxnSpPr>
        <p:spPr>
          <a:xfrm>
            <a:off x="3623548" y="5453192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CBC01D1-2B6E-47F8-ADDD-FCBFFE869B90}"/>
              </a:ext>
            </a:extLst>
          </p:cNvPr>
          <p:cNvSpPr txBox="1"/>
          <p:nvPr/>
        </p:nvSpPr>
        <p:spPr>
          <a:xfrm>
            <a:off x="5444675" y="3737636"/>
            <a:ext cx="2013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01. 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소매점 조회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39B061-9AE9-1C7A-EC0A-375168266980}"/>
              </a:ext>
            </a:extLst>
          </p:cNvPr>
          <p:cNvSpPr txBox="1"/>
          <p:nvPr/>
        </p:nvSpPr>
        <p:spPr>
          <a:xfrm>
            <a:off x="5435563" y="4235686"/>
            <a:ext cx="2022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02.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소매점</a:t>
            </a:r>
            <a:r>
              <a:rPr lang="en-US" altLang="ko-KR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 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특이사항 조회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D41C01-9AD9-EEEE-81AA-4C1067C3594D}"/>
              </a:ext>
            </a:extLst>
          </p:cNvPr>
          <p:cNvSpPr txBox="1"/>
          <p:nvPr/>
        </p:nvSpPr>
        <p:spPr>
          <a:xfrm>
            <a:off x="5444676" y="4718279"/>
            <a:ext cx="20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03. </a:t>
            </a:r>
            <a:r>
              <a:rPr lang="en-US" altLang="ko-KR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SR CREDIT REPORT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BAA5B6E-7665-3024-E4DF-2EAA48EE2FB0}"/>
              </a:ext>
            </a:extLst>
          </p:cNvPr>
          <p:cNvCxnSpPr>
            <a:cxnSpLocks/>
          </p:cNvCxnSpPr>
          <p:nvPr/>
        </p:nvCxnSpPr>
        <p:spPr>
          <a:xfrm>
            <a:off x="5637362" y="3996221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D6E8BA-7E9C-BB98-319A-A473A83DD93D}"/>
              </a:ext>
            </a:extLst>
          </p:cNvPr>
          <p:cNvCxnSpPr>
            <a:cxnSpLocks/>
          </p:cNvCxnSpPr>
          <p:nvPr/>
        </p:nvCxnSpPr>
        <p:spPr>
          <a:xfrm>
            <a:off x="5637362" y="4481494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A291C43-6C1A-55D1-F980-3FD1225D3227}"/>
              </a:ext>
            </a:extLst>
          </p:cNvPr>
          <p:cNvCxnSpPr>
            <a:cxnSpLocks/>
          </p:cNvCxnSpPr>
          <p:nvPr/>
        </p:nvCxnSpPr>
        <p:spPr>
          <a:xfrm>
            <a:off x="5646472" y="4970590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0DF9B4B-1D06-538C-AC8D-1AA95AC78D38}"/>
              </a:ext>
            </a:extLst>
          </p:cNvPr>
          <p:cNvSpPr txBox="1"/>
          <p:nvPr/>
        </p:nvSpPr>
        <p:spPr>
          <a:xfrm>
            <a:off x="5444677" y="5200881"/>
            <a:ext cx="20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04. 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판촉활동 조회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DF43617-1958-BD1B-7D57-4A15A7E4669F}"/>
              </a:ext>
            </a:extLst>
          </p:cNvPr>
          <p:cNvCxnSpPr>
            <a:cxnSpLocks/>
          </p:cNvCxnSpPr>
          <p:nvPr/>
        </p:nvCxnSpPr>
        <p:spPr>
          <a:xfrm>
            <a:off x="5646473" y="5453192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56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CEC1E31B-6AE1-7B47-1A8D-969E3CB76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049867"/>
            <a:ext cx="8585223" cy="5003800"/>
          </a:xfrm>
          <a:prstGeom prst="rect">
            <a:avLst/>
          </a:prstGeom>
        </p:spPr>
      </p:pic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686D798-C747-782F-A8AE-7EC27C5B24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ko-KR" altLang="en-US">
              <a:latin typeface="+mn-ea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6F0E0AD3-5D9E-B3D7-8F56-8296DF5ED8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5E562C-3EBC-669F-E377-DFBA6D692B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75725" y="476249"/>
            <a:ext cx="1963875" cy="1905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F60A9B-8385-2F0D-856F-CD11388A9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r>
              <a:rPr lang="ko-KR" altLang="en-US" dirty="0"/>
              <a:t> 화면 디자인 </a:t>
            </a:r>
            <a:r>
              <a:rPr lang="en-US" altLang="ko-KR" dirty="0"/>
              <a:t>2</a:t>
            </a:r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7892A867-1B3F-E379-1648-57088FF22632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</a:rPr>
              <a:t>Commercial Database Cloud Migration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E280DAE9-D2CB-F8F6-84C8-89434DF80C6A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Philip Morris Korea ISMS Report</a:t>
            </a:r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BEABFD-FDA4-86AC-2C33-E2E9E89C0A9F}"/>
              </a:ext>
            </a:extLst>
          </p:cNvPr>
          <p:cNvSpPr txBox="1"/>
          <p:nvPr/>
        </p:nvSpPr>
        <p:spPr>
          <a:xfrm>
            <a:off x="550556" y="2194803"/>
            <a:ext cx="1431914" cy="215199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" dirty="0">
                <a:latin typeface="+mj-ea"/>
                <a:ea typeface="+mj-ea"/>
              </a:rPr>
              <a:t>General</a:t>
            </a:r>
          </a:p>
          <a:p>
            <a:pPr>
              <a:lnSpc>
                <a:spcPct val="150000"/>
              </a:lnSpc>
            </a:pPr>
            <a:r>
              <a:rPr lang="en-US" sz="600" dirty="0">
                <a:latin typeface="+mj-ea"/>
                <a:ea typeface="+mj-ea"/>
              </a:rPr>
              <a:t>1. </a:t>
            </a:r>
            <a:r>
              <a:rPr lang="ko-KR" altLang="en-US" sz="600" dirty="0">
                <a:latin typeface="+mj-ea"/>
                <a:ea typeface="+mj-ea"/>
              </a:rPr>
              <a:t>소매점 조회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600" dirty="0">
                <a:latin typeface="+mj-ea"/>
                <a:ea typeface="+mj-ea"/>
              </a:rPr>
              <a:t>2. </a:t>
            </a:r>
            <a:r>
              <a:rPr lang="ko-KR" altLang="en-US" sz="600" dirty="0">
                <a:latin typeface="+mj-ea"/>
                <a:ea typeface="+mj-ea"/>
              </a:rPr>
              <a:t>소매점 특이사항 조회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600" dirty="0">
                <a:latin typeface="+mj-ea"/>
                <a:ea typeface="+mj-ea"/>
              </a:rPr>
              <a:t>3. SR CREDIT REPORT</a:t>
            </a:r>
          </a:p>
          <a:p>
            <a:pPr>
              <a:lnSpc>
                <a:spcPct val="150000"/>
              </a:lnSpc>
            </a:pPr>
            <a:r>
              <a:rPr lang="en-US" sz="600" dirty="0">
                <a:latin typeface="+mj-ea"/>
                <a:ea typeface="+mj-ea"/>
              </a:rPr>
              <a:t>POSM</a:t>
            </a: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1. MR</a:t>
            </a:r>
            <a:r>
              <a:rPr lang="ko-KR" altLang="en-US" sz="600" dirty="0">
                <a:latin typeface="+mj-ea"/>
                <a:ea typeface="+mj-ea"/>
              </a:rPr>
              <a:t> 소매점 유지 현황</a:t>
            </a:r>
            <a:r>
              <a:rPr lang="en-US" altLang="ko-KR" sz="600" dirty="0">
                <a:latin typeface="+mj-ea"/>
                <a:ea typeface="+mj-ea"/>
              </a:rPr>
              <a:t> Priority</a:t>
            </a: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2. SR </a:t>
            </a:r>
            <a:r>
              <a:rPr lang="ko-KR" altLang="en-US" sz="600" dirty="0">
                <a:latin typeface="+mj-ea"/>
                <a:ea typeface="+mj-ea"/>
              </a:rPr>
              <a:t>소매점 유지 현황</a:t>
            </a:r>
            <a:r>
              <a:rPr lang="en-US" altLang="ko-KR" sz="600" dirty="0">
                <a:latin typeface="+mj-ea"/>
                <a:ea typeface="+mj-ea"/>
              </a:rPr>
              <a:t>Priority</a:t>
            </a: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3. MR </a:t>
            </a:r>
            <a:r>
              <a:rPr lang="ko-KR" altLang="en-US" sz="600" dirty="0">
                <a:latin typeface="+mj-ea"/>
                <a:ea typeface="+mj-ea"/>
              </a:rPr>
              <a:t>소매점 유지 현황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4. SR </a:t>
            </a:r>
            <a:r>
              <a:rPr lang="ko-KR" altLang="en-US" sz="600" dirty="0">
                <a:latin typeface="+mj-ea"/>
                <a:ea typeface="+mj-ea"/>
              </a:rPr>
              <a:t>소매점 유지 현황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5. CVS</a:t>
            </a:r>
            <a:r>
              <a:rPr lang="ko-KR" altLang="en-US" sz="600" dirty="0">
                <a:latin typeface="+mj-ea"/>
                <a:ea typeface="+mj-ea"/>
              </a:rPr>
              <a:t> </a:t>
            </a:r>
            <a:r>
              <a:rPr lang="en-US" altLang="ko-KR" sz="600" dirty="0">
                <a:latin typeface="+mj-ea"/>
                <a:ea typeface="+mj-ea"/>
              </a:rPr>
              <a:t>Compliance </a:t>
            </a:r>
            <a:r>
              <a:rPr lang="ko-KR" altLang="en-US" sz="600" dirty="0">
                <a:latin typeface="+mj-ea"/>
                <a:ea typeface="+mj-ea"/>
              </a:rPr>
              <a:t>예외 승인 사항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6. </a:t>
            </a:r>
            <a:r>
              <a:rPr lang="ko-KR" altLang="en-US" sz="600" dirty="0">
                <a:latin typeface="+mj-ea"/>
                <a:ea typeface="+mj-ea"/>
              </a:rPr>
              <a:t>설치 철거 현황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7. </a:t>
            </a:r>
            <a:r>
              <a:rPr lang="ko-KR" altLang="en-US" sz="600" dirty="0">
                <a:latin typeface="+mj-ea"/>
                <a:ea typeface="+mj-ea"/>
              </a:rPr>
              <a:t>이송활동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8. </a:t>
            </a:r>
            <a:r>
              <a:rPr lang="ko-KR" altLang="en-US" sz="600" dirty="0">
                <a:latin typeface="+mj-ea"/>
                <a:ea typeface="+mj-ea"/>
              </a:rPr>
              <a:t>재고 현황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+mj-ea"/>
                <a:ea typeface="+mj-ea"/>
              </a:rPr>
              <a:t>9. </a:t>
            </a:r>
            <a:r>
              <a:rPr lang="ko-KR" altLang="en-US" sz="600" dirty="0">
                <a:latin typeface="+mj-ea"/>
                <a:ea typeface="+mj-ea"/>
              </a:rPr>
              <a:t>판촉 활동 조회</a:t>
            </a:r>
            <a:endParaRPr lang="en-US" altLang="ko-KR" sz="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sz="600" dirty="0">
              <a:latin typeface="+mj-ea"/>
              <a:ea typeface="+mj-ea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EBE51D4-5D15-A1BE-3C3B-440398119A74}"/>
              </a:ext>
            </a:extLst>
          </p:cNvPr>
          <p:cNvSpPr/>
          <p:nvPr/>
        </p:nvSpPr>
        <p:spPr>
          <a:xfrm>
            <a:off x="540376" y="2803263"/>
            <a:ext cx="1442094" cy="117475"/>
          </a:xfrm>
          <a:prstGeom prst="rect">
            <a:avLst/>
          </a:prstGeom>
          <a:solidFill>
            <a:srgbClr val="C2C2C2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0C7AAAB-2504-20F0-BA12-74D4F09584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0" t="1" r="94094" b="17921"/>
          <a:stretch/>
        </p:blipFill>
        <p:spPr>
          <a:xfrm>
            <a:off x="558462" y="2802492"/>
            <a:ext cx="59040" cy="115496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43335F0C-1E4D-2344-E306-BB56857402C1}"/>
              </a:ext>
            </a:extLst>
          </p:cNvPr>
          <p:cNvSpPr/>
          <p:nvPr/>
        </p:nvSpPr>
        <p:spPr>
          <a:xfrm>
            <a:off x="561022" y="4394200"/>
            <a:ext cx="1147128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ECE6D5D-E17F-92D9-4D5A-E719AE14380C}"/>
              </a:ext>
            </a:extLst>
          </p:cNvPr>
          <p:cNvSpPr/>
          <p:nvPr/>
        </p:nvSpPr>
        <p:spPr>
          <a:xfrm>
            <a:off x="2883877" y="2168427"/>
            <a:ext cx="5081954" cy="36133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erson holding pencil near laptop computer">
            <a:extLst>
              <a:ext uri="{FF2B5EF4-FFF2-40B4-BE49-F238E27FC236}">
                <a16:creationId xmlns:a16="http://schemas.microsoft.com/office/drawing/2014/main" id="{9A7552CA-1C73-2334-B449-02AC7E3E5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700" y="2235834"/>
            <a:ext cx="5880101" cy="363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09FFF2-4692-84C2-D3FD-D78D980AF3B4}"/>
              </a:ext>
            </a:extLst>
          </p:cNvPr>
          <p:cNvSpPr/>
          <p:nvPr/>
        </p:nvSpPr>
        <p:spPr>
          <a:xfrm>
            <a:off x="2465701" y="2235834"/>
            <a:ext cx="5880100" cy="1237204"/>
          </a:xfrm>
          <a:prstGeom prst="rect">
            <a:avLst/>
          </a:prstGeom>
          <a:solidFill>
            <a:srgbClr val="013CA6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8B9976-1567-42AD-E25A-219DFA7AE143}"/>
              </a:ext>
            </a:extLst>
          </p:cNvPr>
          <p:cNvSpPr txBox="1"/>
          <p:nvPr/>
        </p:nvSpPr>
        <p:spPr>
          <a:xfrm>
            <a:off x="2465909" y="3165260"/>
            <a:ext cx="5879853" cy="307777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" b="1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defRPr>
            </a:lvl1pPr>
          </a:lstStyle>
          <a:p>
            <a:r>
              <a:rPr lang="en-US" sz="14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ISMS POSM REPORT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1FA987-356D-5FB3-6E8E-A004367E3562}"/>
              </a:ext>
            </a:extLst>
          </p:cNvPr>
          <p:cNvGrpSpPr/>
          <p:nvPr/>
        </p:nvGrpSpPr>
        <p:grpSpPr>
          <a:xfrm>
            <a:off x="4708278" y="2362413"/>
            <a:ext cx="1433151" cy="816496"/>
            <a:chOff x="916108" y="1360765"/>
            <a:chExt cx="1664352" cy="1126608"/>
          </a:xfrm>
        </p:grpSpPr>
        <p:pic>
          <p:nvPicPr>
            <p:cNvPr id="10" name="Picture 4" descr="Philip morris">
              <a:extLst>
                <a:ext uri="{FF2B5EF4-FFF2-40B4-BE49-F238E27FC236}">
                  <a16:creationId xmlns:a16="http://schemas.microsoft.com/office/drawing/2014/main" id="{321DAD27-0BEA-328A-2CA4-3639E806FC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945" b="62969" l="26500" r="75200">
                          <a14:foregroundMark x1="39300" y1="61469" x2="39300" y2="61469"/>
                          <a14:foregroundMark x1="61400" y1="62069" x2="61400" y2="62069"/>
                          <a14:foregroundMark x1="39100" y1="62819" x2="39100" y2="62819"/>
                          <a14:foregroundMark x1="61700" y1="63268" x2="61700" y2="63268"/>
                          <a14:foregroundMark x1="26800" y1="29235" x2="26800" y2="29235"/>
                          <a14:foregroundMark x1="26900" y1="32384" x2="26900" y2="32384"/>
                          <a14:foregroundMark x1="26700" y1="54423" x2="26700" y2="54423"/>
                          <a14:foregroundMark x1="26500" y1="60720" x2="26500" y2="60720"/>
                          <a14:backgroundMark x1="34800" y1="16792" x2="34800" y2="16792"/>
                          <a14:backgroundMark x1="34100" y1="16642" x2="34100" y2="16642"/>
                          <a14:backgroundMark x1="36900" y1="15742" x2="36900" y2="15742"/>
                          <a14:backgroundMark x1="41500" y1="38831" x2="41500" y2="3883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18" t="4882" r="18737" b="32655"/>
            <a:stretch/>
          </p:blipFill>
          <p:spPr bwMode="auto">
            <a:xfrm>
              <a:off x="1172913" y="1360765"/>
              <a:ext cx="1150742" cy="754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54ED1F5-C5C4-E883-3DD2-BC49DAB12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6108" y="1964154"/>
              <a:ext cx="1664352" cy="523219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11FF5D4-CD61-7755-42A8-03D771B8B6D0}"/>
              </a:ext>
            </a:extLst>
          </p:cNvPr>
          <p:cNvSpPr/>
          <p:nvPr/>
        </p:nvSpPr>
        <p:spPr>
          <a:xfrm>
            <a:off x="2596814" y="3778367"/>
            <a:ext cx="2713255" cy="366385"/>
          </a:xfrm>
          <a:prstGeom prst="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altLang="ko-KR" sz="900" b="1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rPr>
              <a:t>1. MR</a:t>
            </a:r>
            <a:r>
              <a:rPr lang="ko-KR" altLang="en-US" sz="900" b="1" dirty="0">
                <a:solidFill>
                  <a:schemeClr val="tx1"/>
                </a:solidFill>
                <a:latin typeface="Yu Gothic Medium" panose="020B0500000000000000" pitchFamily="34" charset="-128"/>
                <a:cs typeface="Angsana New" panose="020B0502040204020203" pitchFamily="18" charset="-34"/>
              </a:rPr>
              <a:t> 소매점 유지 현황</a:t>
            </a:r>
            <a:r>
              <a:rPr lang="en-US" altLang="ko-KR" sz="900" b="1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rPr>
              <a:t> Priority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608950-2FBC-0556-5407-0BFA08184E2D}"/>
              </a:ext>
            </a:extLst>
          </p:cNvPr>
          <p:cNvSpPr/>
          <p:nvPr/>
        </p:nvSpPr>
        <p:spPr>
          <a:xfrm>
            <a:off x="2598304" y="4225300"/>
            <a:ext cx="2713255" cy="366385"/>
          </a:xfrm>
          <a:prstGeom prst="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altLang="ko-KR" sz="900" b="1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rPr>
              <a:t>2. SR </a:t>
            </a:r>
            <a:r>
              <a:rPr lang="ko-KR" altLang="en-US" sz="900" b="1">
                <a:solidFill>
                  <a:schemeClr val="tx1"/>
                </a:solidFill>
                <a:latin typeface="Yu Gothic Medium" panose="020B0500000000000000" pitchFamily="34" charset="-128"/>
                <a:cs typeface="Angsana New" panose="020B0502040204020203" pitchFamily="18" charset="-34"/>
              </a:rPr>
              <a:t>소매점 유지 현황 </a:t>
            </a:r>
            <a:r>
              <a:rPr lang="en-US" altLang="ko-KR" sz="900" b="1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rPr>
              <a:t>Priority</a:t>
            </a:r>
          </a:p>
          <a:p>
            <a:pPr algn="ctr">
              <a:lnSpc>
                <a:spcPct val="200000"/>
              </a:lnSpc>
            </a:pPr>
            <a:endParaRPr lang="en-US" sz="900" b="1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  <a:cs typeface="Angsana New" panose="020B0502040204020203" pitchFamily="18" charset="-3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723CD5-BC1A-37E7-D16C-60961333B1CC}"/>
              </a:ext>
            </a:extLst>
          </p:cNvPr>
          <p:cNvSpPr/>
          <p:nvPr/>
        </p:nvSpPr>
        <p:spPr>
          <a:xfrm>
            <a:off x="2607676" y="4708021"/>
            <a:ext cx="2713254" cy="366385"/>
          </a:xfrm>
          <a:prstGeom prst="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altLang="ko-KR" sz="900" b="1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rPr>
              <a:t>3. MR </a:t>
            </a:r>
            <a:r>
              <a:rPr lang="ko-KR" altLang="en-US" sz="900" b="1">
                <a:solidFill>
                  <a:schemeClr val="tx1"/>
                </a:solidFill>
                <a:latin typeface="Yu Gothic Medium" panose="020B0500000000000000" pitchFamily="34" charset="-128"/>
                <a:cs typeface="Angsana New" panose="020B0502040204020203" pitchFamily="18" charset="-34"/>
              </a:rPr>
              <a:t>소매점 유지 현황</a:t>
            </a:r>
            <a:endParaRPr lang="en-US" altLang="ko-KR" sz="900" b="1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  <a:cs typeface="Angsana New" panose="020B0502040204020203" pitchFamily="18" charset="-34"/>
            </a:endParaRPr>
          </a:p>
          <a:p>
            <a:pPr algn="ctr">
              <a:lnSpc>
                <a:spcPct val="200000"/>
              </a:lnSpc>
            </a:pPr>
            <a:endParaRPr lang="en-US" sz="900" b="1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  <a:cs typeface="Angsana New" panose="020B0502040204020203" pitchFamily="18" charset="-3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B9B6A6-FD7B-13FE-CEED-5EA00C92D767}"/>
              </a:ext>
            </a:extLst>
          </p:cNvPr>
          <p:cNvSpPr/>
          <p:nvPr/>
        </p:nvSpPr>
        <p:spPr>
          <a:xfrm>
            <a:off x="2612438" y="5185120"/>
            <a:ext cx="2713255" cy="366385"/>
          </a:xfrm>
          <a:prstGeom prst="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altLang="ko-KR" sz="900" b="1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rPr>
              <a:t>4. SR </a:t>
            </a:r>
            <a:r>
              <a:rPr lang="ko-KR" altLang="en-US" sz="900" b="1">
                <a:solidFill>
                  <a:schemeClr val="tx1"/>
                </a:solidFill>
                <a:latin typeface="Yu Gothic Medium" panose="020B0500000000000000" pitchFamily="34" charset="-128"/>
                <a:cs typeface="Angsana New" panose="020B0502040204020203" pitchFamily="18" charset="-34"/>
              </a:rPr>
              <a:t>소매점 유지 현황</a:t>
            </a:r>
            <a:endParaRPr lang="en-US" altLang="ko-KR" sz="900" b="1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  <a:cs typeface="Angsana New" panose="020B0502040204020203" pitchFamily="18" charset="-34"/>
            </a:endParaRPr>
          </a:p>
          <a:p>
            <a:pPr algn="ctr">
              <a:lnSpc>
                <a:spcPct val="200000"/>
              </a:lnSpc>
            </a:pPr>
            <a:endParaRPr lang="en-US" sz="900" b="1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  <a:cs typeface="Angsana New" panose="020B0502040204020203" pitchFamily="18" charset="-3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FEF3D7-8B44-6CA9-D02D-840088F2DC52}"/>
              </a:ext>
            </a:extLst>
          </p:cNvPr>
          <p:cNvSpPr/>
          <p:nvPr/>
        </p:nvSpPr>
        <p:spPr>
          <a:xfrm>
            <a:off x="5476088" y="3769141"/>
            <a:ext cx="2713255" cy="366385"/>
          </a:xfrm>
          <a:prstGeom prst="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altLang="ko-KR" sz="900" b="1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rPr>
              <a:t>5. CVS</a:t>
            </a:r>
            <a:r>
              <a:rPr lang="ko-KR" altLang="en-US" sz="900" b="1">
                <a:solidFill>
                  <a:schemeClr val="tx1"/>
                </a:solidFill>
                <a:latin typeface="Yu Gothic Medium" panose="020B0500000000000000" pitchFamily="34" charset="-128"/>
                <a:cs typeface="Angsana New" panose="020B0502040204020203" pitchFamily="18" charset="-34"/>
              </a:rPr>
              <a:t> </a:t>
            </a:r>
            <a:r>
              <a:rPr lang="en-US" altLang="ko-KR" sz="900" b="1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rPr>
              <a:t>Compliance </a:t>
            </a:r>
            <a:r>
              <a:rPr lang="ko-KR" altLang="en-US" sz="900" b="1">
                <a:solidFill>
                  <a:schemeClr val="tx1"/>
                </a:solidFill>
                <a:latin typeface="Yu Gothic Medium" panose="020B0500000000000000" pitchFamily="34" charset="-128"/>
                <a:cs typeface="Angsana New" panose="020B0502040204020203" pitchFamily="18" charset="-34"/>
              </a:rPr>
              <a:t>예외 승인 사항</a:t>
            </a:r>
            <a:endParaRPr lang="en-US" altLang="ko-KR" sz="900" b="1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  <a:cs typeface="Angsana New" panose="020B0502040204020203" pitchFamily="18" charset="-34"/>
            </a:endParaRPr>
          </a:p>
          <a:p>
            <a:pPr algn="ctr">
              <a:lnSpc>
                <a:spcPct val="200000"/>
              </a:lnSpc>
            </a:pPr>
            <a:endParaRPr lang="en-US" sz="900" b="1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  <a:cs typeface="Angsana New" panose="020B0502040204020203" pitchFamily="18" charset="-3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03531B-0827-6B48-DEA4-F8370666DFAD}"/>
              </a:ext>
            </a:extLst>
          </p:cNvPr>
          <p:cNvSpPr/>
          <p:nvPr/>
        </p:nvSpPr>
        <p:spPr>
          <a:xfrm>
            <a:off x="5477743" y="4225212"/>
            <a:ext cx="2713255" cy="366385"/>
          </a:xfrm>
          <a:prstGeom prst="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altLang="ko-KR" sz="900" b="1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rPr>
              <a:t>6. </a:t>
            </a:r>
            <a:r>
              <a:rPr lang="ko-KR" altLang="en-US" sz="900" b="1">
                <a:solidFill>
                  <a:schemeClr val="tx1"/>
                </a:solidFill>
                <a:latin typeface="Yu Gothic Medium" panose="020B0500000000000000" pitchFamily="34" charset="-128"/>
                <a:cs typeface="Angsana New" panose="020B0502040204020203" pitchFamily="18" charset="-34"/>
              </a:rPr>
              <a:t>설치 철거 현황</a:t>
            </a:r>
            <a:endParaRPr lang="en-US" altLang="ko-KR" sz="900" b="1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  <a:cs typeface="Angsana New" panose="020B0502040204020203" pitchFamily="18" charset="-34"/>
            </a:endParaRPr>
          </a:p>
          <a:p>
            <a:pPr algn="ctr">
              <a:lnSpc>
                <a:spcPct val="200000"/>
              </a:lnSpc>
            </a:pPr>
            <a:endParaRPr lang="en-US" sz="900" b="1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  <a:cs typeface="Angsana New" panose="020B0502040204020203" pitchFamily="18" charset="-3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E176F5-7D56-1D28-65C6-C48A9D2D7070}"/>
              </a:ext>
            </a:extLst>
          </p:cNvPr>
          <p:cNvSpPr/>
          <p:nvPr/>
        </p:nvSpPr>
        <p:spPr>
          <a:xfrm>
            <a:off x="5472431" y="4737100"/>
            <a:ext cx="2713254" cy="366385"/>
          </a:xfrm>
          <a:prstGeom prst="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altLang="ko-KR" sz="900" b="1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rPr>
              <a:t>7. </a:t>
            </a:r>
            <a:r>
              <a:rPr lang="ko-KR" altLang="en-US" sz="900" b="1" dirty="0">
                <a:solidFill>
                  <a:schemeClr val="tx1"/>
                </a:solidFill>
                <a:latin typeface="Yu Gothic Medium" panose="020B0500000000000000" pitchFamily="34" charset="-128"/>
                <a:cs typeface="Angsana New" panose="020B0502040204020203" pitchFamily="18" charset="-34"/>
              </a:rPr>
              <a:t>이송 활동</a:t>
            </a:r>
            <a:endParaRPr lang="en-US" altLang="ko-KR" sz="900" b="1" dirty="0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  <a:cs typeface="Angsana New" panose="020B0502040204020203" pitchFamily="18" charset="-34"/>
            </a:endParaRPr>
          </a:p>
          <a:p>
            <a:pPr algn="ctr">
              <a:lnSpc>
                <a:spcPct val="200000"/>
              </a:lnSpc>
            </a:pPr>
            <a:endParaRPr lang="en-US" sz="900" b="1" dirty="0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  <a:cs typeface="Angsana New" panose="020B0502040204020203" pitchFamily="18" charset="-3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1C97C6-5EB8-5B5B-5F13-6D3F6CEB44DF}"/>
              </a:ext>
            </a:extLst>
          </p:cNvPr>
          <p:cNvSpPr/>
          <p:nvPr/>
        </p:nvSpPr>
        <p:spPr>
          <a:xfrm>
            <a:off x="5472431" y="5186904"/>
            <a:ext cx="2713255" cy="366385"/>
          </a:xfrm>
          <a:prstGeom prst="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altLang="ko-KR" sz="900" b="1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rPr>
              <a:t>8. </a:t>
            </a:r>
            <a:r>
              <a:rPr lang="ko-KR" altLang="en-US" sz="900" b="1" dirty="0">
                <a:solidFill>
                  <a:schemeClr val="tx1"/>
                </a:solidFill>
                <a:latin typeface="Yu Gothic Medium" panose="020B0500000000000000" pitchFamily="34" charset="-128"/>
                <a:cs typeface="Angsana New" panose="020B0502040204020203" pitchFamily="18" charset="-34"/>
              </a:rPr>
              <a:t>재고 현황</a:t>
            </a:r>
            <a:endParaRPr lang="en-US" altLang="ko-KR" sz="900" b="1" dirty="0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  <a:cs typeface="Angsana New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42018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절묘한 입체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de98abc-ba30-451a-8ce6-4c4c6166e473">
      <Terms xmlns="http://schemas.microsoft.com/office/infopath/2007/PartnerControls"/>
    </lcf76f155ced4ddcb4097134ff3c332f>
    <TaxCatchAll xmlns="b62bbea0-3efe-4948-8e66-8df7f1e51339" xsi:nil="true"/>
    <_xc815__xb82c__xc21c__xc11c_ xmlns="0de98abc-ba30-451a-8ce6-4c4c6166e47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DFA59B5C858E4683FD8275FF124205" ma:contentTypeVersion="14" ma:contentTypeDescription="Create a new document." ma:contentTypeScope="" ma:versionID="3122e2cbb853d51f0e92c33465f19541">
  <xsd:schema xmlns:xsd="http://www.w3.org/2001/XMLSchema" xmlns:xs="http://www.w3.org/2001/XMLSchema" xmlns:p="http://schemas.microsoft.com/office/2006/metadata/properties" xmlns:ns2="0de98abc-ba30-451a-8ce6-4c4c6166e473" xmlns:ns3="b62bbea0-3efe-4948-8e66-8df7f1e51339" targetNamespace="http://schemas.microsoft.com/office/2006/metadata/properties" ma:root="true" ma:fieldsID="38101808f830da70fa282871ba06d96d" ns2:_="" ns3:_="">
    <xsd:import namespace="0de98abc-ba30-451a-8ce6-4c4c6166e473"/>
    <xsd:import namespace="b62bbea0-3efe-4948-8e66-8df7f1e513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_xc815__xb82c__xc21c__xc11c_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e98abc-ba30-451a-8ce6-4c4c6166e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4d630e15-a7d3-4b71-8e53-35de230cf9f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xc815__xb82c__xc21c__xc11c_" ma:index="20" nillable="true" ma:displayName="정렬순서" ma:format="Dropdown" ma:internalName="_xc815__xb82c__xc21c__xc11c_" ma:percentage="FALSE">
      <xsd:simpleType>
        <xsd:restriction base="dms:Number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2bbea0-3efe-4948-8e66-8df7f1e5133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2621c50-1ce2-458e-bc6b-b632176d224e}" ma:internalName="TaxCatchAll" ma:showField="CatchAllData" ma:web="b62bbea0-3efe-4948-8e66-8df7f1e513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ED5B58-4782-4DF6-99E4-AE0EB05CF3CC}">
  <ds:schemaRefs>
    <ds:schemaRef ds:uri="0de98abc-ba30-451a-8ce6-4c4c6166e473"/>
    <ds:schemaRef ds:uri="3e0b2eb5-b991-48f3-ab11-25b43d00da6a"/>
    <ds:schemaRef ds:uri="b62bbea0-3efe-4948-8e66-8df7f1e51339"/>
    <ds:schemaRef ds:uri="c2ee1bed-e7b6-41ca-ac1e-19fff78bde6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385CD88-8186-4A7F-890B-BF915215E0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BDB9DB-90A2-4755-8356-FDCDD2BDD39C}"/>
</file>

<file path=docMetadata/LabelInfo.xml><?xml version="1.0" encoding="utf-8"?>
<clbl:labelList xmlns:clbl="http://schemas.microsoft.com/office/2020/mipLabelMetadata">
  <clbl:label id="{8b86a65e-3c3a-4406-8ac3-19a6b5cc52bc}" enabled="0" method="" siteId="{8b86a65e-3c3a-4406-8ac3-19a6b5cc52b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2194</TotalTime>
  <Words>2241</Words>
  <Application>Microsoft Office PowerPoint</Application>
  <PresentationFormat>Widescreen</PresentationFormat>
  <Paragraphs>660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Yu Gothic Medium</vt:lpstr>
      <vt:lpstr>맑은 고딕</vt:lpstr>
      <vt:lpstr>아이코스 한글  Regular</vt:lpstr>
      <vt:lpstr>Arial</vt:lpstr>
      <vt:lpstr>Bodoni MT</vt:lpstr>
      <vt:lpstr>Segoe UI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Jake Jeong(정진우)</dc:creator>
  <cp:lastModifiedBy>Jeong, Jake (contracted)</cp:lastModifiedBy>
  <cp:revision>2</cp:revision>
  <dcterms:created xsi:type="dcterms:W3CDTF">2022-11-09T00:32:09Z</dcterms:created>
  <dcterms:modified xsi:type="dcterms:W3CDTF">2023-08-30T06:58:13Z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0x0101007BDFA59B5C858E4683FD8275FF124205</vt:lpwstr>
  </property>
  <property fmtid="{D5CDD505-2E9C-101B-9397-08002B2CF9AE}" pid="3" name="MediaServiceImageTags">
    <vt:lpwstr/>
  </property>
</Properties>
</file>