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20"/>
  </p:notesMasterIdLst>
  <p:handoutMasterIdLst>
    <p:handoutMasterId r:id="rId21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70" r:id="rId12"/>
    <p:sldId id="8471" r:id="rId13"/>
    <p:sldId id="8472" r:id="rId14"/>
    <p:sldId id="8460" r:id="rId15"/>
    <p:sldId id="8469" r:id="rId16"/>
    <p:sldId id="8461" r:id="rId17"/>
    <p:sldId id="8467" r:id="rId18"/>
    <p:sldId id="8397" r:id="rId19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2F2F2"/>
    <a:srgbClr val="FFFFFF"/>
    <a:srgbClr val="0033CC"/>
    <a:srgbClr val="01BDF0"/>
    <a:srgbClr val="1A8E44"/>
    <a:srgbClr val="9933FF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D85B5-FB7B-4CB1-9937-0FFBA78B92B8}" v="70" dt="2023-08-24T05:39:46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84452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2F32516B-6E44-4CCE-B8E8-CC2BE31F71E6}"/>
    <pc:docChg chg="undo custSel modSld">
      <pc:chgData name="Shin, Allie (contracted)" userId="e9e56a77-fd17-4317-8d25-2023c1a1c058" providerId="ADAL" clId="{2F32516B-6E44-4CCE-B8E8-CC2BE31F71E6}" dt="2023-08-10T05:22:25.325" v="4088" actId="20577"/>
      <pc:docMkLst>
        <pc:docMk/>
      </pc:docMkLst>
      <pc:sldChg chg="modSp mod">
        <pc:chgData name="Shin, Allie (contracted)" userId="e9e56a77-fd17-4317-8d25-2023c1a1c058" providerId="ADAL" clId="{2F32516B-6E44-4CCE-B8E8-CC2BE31F71E6}" dt="2023-08-09T06:05:37.542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2F32516B-6E44-4CCE-B8E8-CC2BE31F71E6}" dt="2023-08-09T06:05:34.405" v="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2F32516B-6E44-4CCE-B8E8-CC2BE31F71E6}" dt="2023-08-09T06:05:37.542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2F32516B-6E44-4CCE-B8E8-CC2BE31F71E6}" dt="2023-08-10T05:22:25.325" v="4088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2F32516B-6E44-4CCE-B8E8-CC2BE31F71E6}" dt="2023-08-09T06:05:45.125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2F32516B-6E44-4CCE-B8E8-CC2BE31F71E6}" dt="2023-08-10T05:22:25.325" v="4088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2F32516B-6E44-4CCE-B8E8-CC2BE31F71E6}" dt="2023-08-10T04:50:30.763" v="4084" actId="6549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2F32516B-6E44-4CCE-B8E8-CC2BE31F71E6}" dt="2023-08-10T04:50:30.763" v="4084" actId="6549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10T01:58:46.418" v="4074" actId="20577"/>
        <pc:sldMkLst>
          <pc:docMk/>
          <pc:sldMk cId="3807822425" sldId="8464"/>
        </pc:sldMkLst>
        <pc:spChg chg="add del mod">
          <ac:chgData name="Shin, Allie (contracted)" userId="e9e56a77-fd17-4317-8d25-2023c1a1c058" providerId="ADAL" clId="{2F32516B-6E44-4CCE-B8E8-CC2BE31F71E6}" dt="2023-08-09T06:47:51.947" v="2126" actId="478"/>
          <ac:spMkLst>
            <pc:docMk/>
            <pc:sldMk cId="3807822425" sldId="8464"/>
            <ac:spMk id="5" creationId="{7CA70615-6607-B794-8D79-8666034685FA}"/>
          </ac:spMkLst>
        </pc:spChg>
        <pc:spChg chg="add del mod">
          <ac:chgData name="Shin, Allie (contracted)" userId="e9e56a77-fd17-4317-8d25-2023c1a1c058" providerId="ADAL" clId="{2F32516B-6E44-4CCE-B8E8-CC2BE31F71E6}" dt="2023-08-09T06:47:51.146" v="2125" actId="478"/>
          <ac:spMkLst>
            <pc:docMk/>
            <pc:sldMk cId="3807822425" sldId="8464"/>
            <ac:spMk id="8" creationId="{E7600493-BFE0-648F-6BAE-23563FB28707}"/>
          </ac:spMkLst>
        </pc:spChg>
        <pc:graphicFrameChg chg="mod modGraphic">
          <ac:chgData name="Shin, Allie (contracted)" userId="e9e56a77-fd17-4317-8d25-2023c1a1c058" providerId="ADAL" clId="{2F32516B-6E44-4CCE-B8E8-CC2BE31F71E6}" dt="2023-08-10T01:58:46.418" v="4074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del mod modGraphic">
          <ac:chgData name="Shin, Allie (contracted)" userId="e9e56a77-fd17-4317-8d25-2023c1a1c058" providerId="ADAL" clId="{2F32516B-6E44-4CCE-B8E8-CC2BE31F71E6}" dt="2023-08-09T06:48:02.068" v="2130" actId="478"/>
          <ac:graphicFrameMkLst>
            <pc:docMk/>
            <pc:sldMk cId="3807822425" sldId="8464"/>
            <ac:graphicFrameMk id="9" creationId="{ED9DE899-3D9C-B829-6FE8-55B535A3AA5F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09T09:18:57.158" v="3968" actId="1076"/>
        <pc:sldMkLst>
          <pc:docMk/>
          <pc:sldMk cId="3716187078" sldId="8466"/>
        </pc:sldMkLst>
        <pc:grpChg chg="add del mod">
          <ac:chgData name="Shin, Allie (contracted)" userId="e9e56a77-fd17-4317-8d25-2023c1a1c058" providerId="ADAL" clId="{2F32516B-6E44-4CCE-B8E8-CC2BE31F71E6}" dt="2023-08-09T08:28:57.638" v="3054" actId="478"/>
          <ac:grpSpMkLst>
            <pc:docMk/>
            <pc:sldMk cId="3716187078" sldId="8466"/>
            <ac:grpSpMk id="13" creationId="{04F03EA8-DD7C-E631-3CF9-75BAA4F0D42B}"/>
          </ac:grpSpMkLst>
        </pc:grpChg>
        <pc:grpChg chg="del">
          <ac:chgData name="Shin, Allie (contracted)" userId="e9e56a77-fd17-4317-8d25-2023c1a1c058" providerId="ADAL" clId="{2F32516B-6E44-4CCE-B8E8-CC2BE31F71E6}" dt="2023-08-09T07:34:24.290" v="2147" actId="478"/>
          <ac:grpSpMkLst>
            <pc:docMk/>
            <pc:sldMk cId="3716187078" sldId="8466"/>
            <ac:grpSpMk id="18" creationId="{6CF7CE54-E454-6062-D77A-4F7D8539A47C}"/>
          </ac:grpSpMkLst>
        </pc:grpChg>
        <pc:graphicFrameChg chg="add mod">
          <ac:chgData name="Shin, Allie (contracted)" userId="e9e56a77-fd17-4317-8d25-2023c1a1c058" providerId="ADAL" clId="{2F32516B-6E44-4CCE-B8E8-CC2BE31F71E6}" dt="2023-08-09T09:18:57.158" v="3968" actId="1076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del">
          <ac:chgData name="Shin, Allie (contracted)" userId="e9e56a77-fd17-4317-8d25-2023c1a1c058" providerId="ADAL" clId="{2F32516B-6E44-4CCE-B8E8-CC2BE31F71E6}" dt="2023-08-09T09:17:58.793" v="3965" actId="478"/>
          <ac:graphicFrameMkLst>
            <pc:docMk/>
            <pc:sldMk cId="3716187078" sldId="8466"/>
            <ac:graphicFrameMk id="19" creationId="{0876E3B2-FD51-0EC5-E12F-B8F536FD090E}"/>
          </ac:graphicFrameMkLst>
        </pc:graphicFrameChg>
        <pc:picChg chg="add del">
          <ac:chgData name="Shin, Allie (contracted)" userId="e9e56a77-fd17-4317-8d25-2023c1a1c058" providerId="ADAL" clId="{2F32516B-6E44-4CCE-B8E8-CC2BE31F71E6}" dt="2023-08-09T08:24:21.911" v="3017" actId="478"/>
          <ac:picMkLst>
            <pc:docMk/>
            <pc:sldMk cId="3716187078" sldId="8466"/>
            <ac:picMk id="4" creationId="{02906B75-1C25-3A7C-9815-C69103FA9877}"/>
          </ac:picMkLst>
        </pc:picChg>
        <pc:picChg chg="add mod">
          <ac:chgData name="Shin, Allie (contracted)" userId="e9e56a77-fd17-4317-8d25-2023c1a1c058" providerId="ADAL" clId="{2F32516B-6E44-4CCE-B8E8-CC2BE31F71E6}" dt="2023-08-09T08:29:24.200" v="3073" actId="1035"/>
          <ac:picMkLst>
            <pc:docMk/>
            <pc:sldMk cId="3716187078" sldId="8466"/>
            <ac:picMk id="7" creationId="{4B1BA40F-97CD-9FA2-55E9-53FACB51B985}"/>
          </ac:picMkLst>
        </pc:picChg>
        <pc:picChg chg="add mod ord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9" creationId="{D2CB761F-24FF-F5A2-8022-8A8D34933DCA}"/>
          </ac:picMkLst>
        </pc:picChg>
        <pc:picChg chg="add mod modCrop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12" creationId="{2D92796A-E163-192C-9EC3-36039B39321F}"/>
          </ac:picMkLst>
        </pc:picChg>
        <pc:picChg chg="add mod">
          <ac:chgData name="Shin, Allie (contracted)" userId="e9e56a77-fd17-4317-8d25-2023c1a1c058" providerId="ADAL" clId="{2F32516B-6E44-4CCE-B8E8-CC2BE31F71E6}" dt="2023-08-09T08:29:30.838" v="3074" actId="14100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2F32516B-6E44-4CCE-B8E8-CC2BE31F71E6}" dt="2023-08-10T04:47:48.494" v="4082" actId="20577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2F32516B-6E44-4CCE-B8E8-CC2BE31F71E6}" dt="2023-08-10T04:47:48.494" v="4082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B459A645-ED88-4B45-882C-4F57D751BFF5}"/>
    <pc:docChg chg="modSld">
      <pc:chgData name="Shin, Allie (contracted)" userId="e9e56a77-fd17-4317-8d25-2023c1a1c058" providerId="ADAL" clId="{B459A645-ED88-4B45-882C-4F57D751BFF5}" dt="2023-08-03T05:16:48.124" v="137"/>
      <pc:docMkLst>
        <pc:docMk/>
      </pc:docMkLst>
      <pc:sldChg chg="modSp mod">
        <pc:chgData name="Shin, Allie (contracted)" userId="e9e56a77-fd17-4317-8d25-2023c1a1c058" providerId="ADAL" clId="{B459A645-ED88-4B45-882C-4F57D751BFF5}" dt="2023-08-03T05:16:48.124" v="13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B459A645-ED88-4B45-882C-4F57D751BFF5}" dt="2023-08-03T05:16:48.124" v="13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54.345" v="130" actId="20577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B459A645-ED88-4B45-882C-4F57D751BFF5}" dt="2023-08-03T04:52:54.345" v="130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1:11.792" v="29" actId="115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B459A645-ED88-4B45-882C-4F57D751BFF5}" dt="2023-08-03T04:51:11.792" v="29" actId="115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06.176" v="84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B459A645-ED88-4B45-882C-4F57D751BFF5}" dt="2023-08-03T04:52:06.176" v="84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75AD85B5-FB7B-4CB1-9937-0FFBA78B92B8}"/>
    <pc:docChg chg="undo custSel addSld delSld modSld">
      <pc:chgData name="Shin, Allie (contracted)" userId="e9e56a77-fd17-4317-8d25-2023c1a1c058" providerId="ADAL" clId="{75AD85B5-FB7B-4CB1-9937-0FFBA78B92B8}" dt="2023-08-24T05:39:46.749" v="757"/>
      <pc:docMkLst>
        <pc:docMk/>
      </pc:docMkLst>
      <pc:sldChg chg="modSp mod">
        <pc:chgData name="Shin, Allie (contracted)" userId="e9e56a77-fd17-4317-8d25-2023c1a1c058" providerId="ADAL" clId="{75AD85B5-FB7B-4CB1-9937-0FFBA78B92B8}" dt="2023-08-23T05:19:31.665" v="6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75AD85B5-FB7B-4CB1-9937-0FFBA78B92B8}" dt="2023-08-23T05:19:29.469" v="2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75AD85B5-FB7B-4CB1-9937-0FFBA78B92B8}" dt="2023-08-23T05:19:31.665" v="6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75AD85B5-FB7B-4CB1-9937-0FFBA78B92B8}" dt="2023-08-23T05:19:48.380" v="11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75AD85B5-FB7B-4CB1-9937-0FFBA78B92B8}" dt="2023-08-23T05:19:48.380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75AD85B5-FB7B-4CB1-9937-0FFBA78B92B8}" dt="2023-08-23T05:19:45.122" v="7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del mod">
        <pc:chgData name="Shin, Allie (contracted)" userId="e9e56a77-fd17-4317-8d25-2023c1a1c058" providerId="ADAL" clId="{75AD85B5-FB7B-4CB1-9937-0FFBA78B92B8}" dt="2023-08-23T05:35:31.935" v="101" actId="47"/>
        <pc:sldMkLst>
          <pc:docMk/>
          <pc:sldMk cId="1838185347" sldId="8447"/>
        </pc:sldMkLst>
        <pc:spChg chg="mod">
          <ac:chgData name="Shin, Allie (contracted)" userId="e9e56a77-fd17-4317-8d25-2023c1a1c058" providerId="ADAL" clId="{75AD85B5-FB7B-4CB1-9937-0FFBA78B92B8}" dt="2023-08-23T05:26:42.197" v="41"/>
          <ac:spMkLst>
            <pc:docMk/>
            <pc:sldMk cId="1838185347" sldId="8447"/>
            <ac:spMk id="13" creationId="{1863627A-98FE-444D-ACE3-6B74CABCB529}"/>
          </ac:spMkLst>
        </pc:spChg>
        <pc:graphicFrameChg chg="mod modGraphic">
          <ac:chgData name="Shin, Allie (contracted)" userId="e9e56a77-fd17-4317-8d25-2023c1a1c058" providerId="ADAL" clId="{75AD85B5-FB7B-4CB1-9937-0FFBA78B92B8}" dt="2023-08-23T05:35:21.831" v="91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3807822425" sldId="8464"/>
        </pc:sldMkLst>
      </pc:sldChg>
      <pc:sldChg chg="addSp delSp modSp mod">
        <pc:chgData name="Shin, Allie (contracted)" userId="e9e56a77-fd17-4317-8d25-2023c1a1c058" providerId="ADAL" clId="{75AD85B5-FB7B-4CB1-9937-0FFBA78B92B8}" dt="2023-08-23T08:56:19.075" v="143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75AD85B5-FB7B-4CB1-9937-0FFBA78B92B8}" dt="2023-08-23T08:54:27.867" v="137" actId="14100"/>
          <ac:grpSpMkLst>
            <pc:docMk/>
            <pc:sldMk cId="3716187078" sldId="8466"/>
            <ac:grpSpMk id="13" creationId="{2AAB6082-9A23-A3BB-497E-D70FCAA3A58F}"/>
          </ac:grpSpMkLst>
        </pc:grpChg>
        <pc:graphicFrameChg chg="del">
          <ac:chgData name="Shin, Allie (contracted)" userId="e9e56a77-fd17-4317-8d25-2023c1a1c058" providerId="ADAL" clId="{75AD85B5-FB7B-4CB1-9937-0FFBA78B92B8}" dt="2023-08-23T08:54:49.164" v="138" actId="478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5:48.295" v="141" actId="478"/>
          <ac:graphicFrameMkLst>
            <pc:docMk/>
            <pc:sldMk cId="3716187078" sldId="8466"/>
            <ac:graphicFrameMk id="14" creationId="{F92E3CFE-EA9E-A707-C2A7-59453FB9785F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3T08:56:19.075" v="143" actId="1076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 ord">
          <ac:chgData name="Shin, Allie (contracted)" userId="e9e56a77-fd17-4317-8d25-2023c1a1c058" providerId="ADAL" clId="{75AD85B5-FB7B-4CB1-9937-0FFBA78B92B8}" dt="2023-08-23T08:54:20.283" v="135" actId="14100"/>
          <ac:picMkLst>
            <pc:docMk/>
            <pc:sldMk cId="3716187078" sldId="8466"/>
            <ac:picMk id="6" creationId="{EE0C99D2-01C6-8499-A21B-39471C0EF700}"/>
          </ac:picMkLst>
        </pc:picChg>
        <pc:picChg chg="del mod">
          <ac:chgData name="Shin, Allie (contracted)" userId="e9e56a77-fd17-4317-8d25-2023c1a1c058" providerId="ADAL" clId="{75AD85B5-FB7B-4CB1-9937-0FFBA78B92B8}" dt="2023-08-23T08:52:15.736" v="125" actId="478"/>
          <ac:picMkLst>
            <pc:docMk/>
            <pc:sldMk cId="3716187078" sldId="8466"/>
            <ac:picMk id="7" creationId="{4B1BA40F-97CD-9FA2-55E9-53FACB51B985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9" creationId="{0009347E-776C-C04C-E56C-13D8A25C880D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12" creationId="{7F5603EA-80FD-B119-B915-61B47984998F}"/>
          </ac:picMkLst>
        </pc:picChg>
        <pc:picChg chg="del">
          <ac:chgData name="Shin, Allie (contracted)" userId="e9e56a77-fd17-4317-8d25-2023c1a1c058" providerId="ADAL" clId="{75AD85B5-FB7B-4CB1-9937-0FFBA78B92B8}" dt="2023-08-23T08:52:51.048" v="126" actId="478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75AD85B5-FB7B-4CB1-9937-0FFBA78B92B8}" dt="2023-08-24T05:39:46.749" v="757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75AD85B5-FB7B-4CB1-9937-0FFBA78B92B8}" dt="2023-08-24T05:39:46.749" v="75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2266371902" sldId="8468"/>
        </pc:sldMkLst>
      </pc:sldChg>
      <pc:sldChg chg="addSp delSp modSp add mod">
        <pc:chgData name="Shin, Allie (contracted)" userId="e9e56a77-fd17-4317-8d25-2023c1a1c058" providerId="ADAL" clId="{75AD85B5-FB7B-4CB1-9937-0FFBA78B92B8}" dt="2023-08-24T02:51:12.460" v="382"/>
        <pc:sldMkLst>
          <pc:docMk/>
          <pc:sldMk cId="1980361461" sldId="8469"/>
        </pc:sldMkLst>
        <pc:spChg chg="add del mod">
          <ac:chgData name="Shin, Allie (contracted)" userId="e9e56a77-fd17-4317-8d25-2023c1a1c058" providerId="ADAL" clId="{75AD85B5-FB7B-4CB1-9937-0FFBA78B92B8}" dt="2023-08-23T08:50:42.835" v="115" actId="478"/>
          <ac:spMkLst>
            <pc:docMk/>
            <pc:sldMk cId="1980361461" sldId="8469"/>
            <ac:spMk id="6" creationId="{A08C6502-1EDF-1A2D-B066-51BC12131749}"/>
          </ac:spMkLst>
        </pc:spChg>
        <pc:spChg chg="mod">
          <ac:chgData name="Shin, Allie (contracted)" userId="e9e56a77-fd17-4317-8d25-2023c1a1c058" providerId="ADAL" clId="{75AD85B5-FB7B-4CB1-9937-0FFBA78B92B8}" dt="2023-08-23T05:35:30.021" v="100" actId="20577"/>
          <ac:spMkLst>
            <pc:docMk/>
            <pc:sldMk cId="1980361461" sldId="8469"/>
            <ac:spMk id="13" creationId="{1863627A-98FE-444D-ACE3-6B74CABCB529}"/>
          </ac:spMkLst>
        </pc:spChg>
        <pc:graphicFrameChg chg="add del mod">
          <ac:chgData name="Shin, Allie (contracted)" userId="e9e56a77-fd17-4317-8d25-2023c1a1c058" providerId="ADAL" clId="{75AD85B5-FB7B-4CB1-9937-0FFBA78B92B8}" dt="2023-08-24T01:41:45.129" v="144" actId="478"/>
          <ac:graphicFrameMkLst>
            <pc:docMk/>
            <pc:sldMk cId="1980361461" sldId="8469"/>
            <ac:graphicFrameMk id="2" creationId="{6FE07D96-47D0-30AB-B83C-A1042B2516E6}"/>
          </ac:graphicFrameMkLst>
        </pc:graphicFrameChg>
        <pc:graphicFrameChg chg="add del">
          <ac:chgData name="Shin, Allie (contracted)" userId="e9e56a77-fd17-4317-8d25-2023c1a1c058" providerId="ADAL" clId="{75AD85B5-FB7B-4CB1-9937-0FFBA78B92B8}" dt="2023-08-23T08:50:10.593" v="108"/>
          <ac:graphicFrameMkLst>
            <pc:docMk/>
            <pc:sldMk cId="1980361461" sldId="8469"/>
            <ac:graphicFrameMk id="5" creationId="{0F75E9EF-3E5C-E847-9E38-05A14E0CCC7B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4T02:51:12.460" v="382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mod modGraphic">
          <ac:chgData name="Shin, Allie (contracted)" userId="e9e56a77-fd17-4317-8d25-2023c1a1c058" providerId="ADAL" clId="{75AD85B5-FB7B-4CB1-9937-0FFBA78B92B8}" dt="2023-08-24T02:51:08.554" v="381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0:41.553" v="114" actId="478"/>
          <ac:graphicFrameMkLst>
            <pc:docMk/>
            <pc:sldMk cId="1980361461" sldId="8469"/>
            <ac:graphicFrameMk id="8" creationId="{5F00F09F-6BAB-8C29-E26D-4EE4F5D385E8}"/>
          </ac:graphicFrameMkLst>
        </pc:graphicFrameChg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718538005" sldId="8470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2010811502" sldId="8471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3110430097" sldId="84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5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11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08. 24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/>
        </p:nvGraphicFramePr>
        <p:xfrm>
          <a:off x="424736" y="993552"/>
          <a:ext cx="9865096" cy="562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QA_SSIS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Package</a:t>
                      </a:r>
                      <a:r>
                        <a:rPr lang="ko-KR" altLang="en-US" sz="1000" dirty="0"/>
                        <a:t> 수정 개발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TPE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QA_SSIS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배포완료 및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AWX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 완료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수동 실행하여 커넥션 등 이상 여부 확인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추가요청 사항으로 받은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소스 변경 개발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ARS-REPORT, ILUMA &amp; TEREA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대시보드 파워쿼리를 이용하여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소스 변경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QA_DW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구축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IBM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및 스케쥴링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2-2. 2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DM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QA_DM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구축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IBM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배포 진행하거나 권한 부여 등 확답이 이뤄진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관계설정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측정값 생성 등 진행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2-3.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개발설계서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(Storyboard)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대한 피드백 요청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배포된 모델과 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 예정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3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31988"/>
              </p:ext>
            </p:extLst>
          </p:nvPr>
        </p:nvGraphicFramePr>
        <p:xfrm>
          <a:off x="450156" y="993552"/>
          <a:ext cx="9865096" cy="429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99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7389090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  <a:gridCol w="1134307">
                  <a:extLst>
                    <a:ext uri="{9D8B030D-6E8A-4147-A177-3AD203B41FA5}">
                      <a16:colId xmlns:a16="http://schemas.microsoft.com/office/drawing/2014/main" val="2034268147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담당자</a:t>
                      </a:r>
                      <a:endParaRPr lang="en-US" altLang="ko-KR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Power BI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소스 변경 추가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비즈니스에서 보고있는 </a:t>
                      </a:r>
                      <a:r>
                        <a:rPr lang="en-US" altLang="ko-KR" sz="1000" b="0" dirty="0"/>
                        <a:t>Dashboard</a:t>
                      </a:r>
                      <a:r>
                        <a:rPr lang="ko-KR" altLang="en-US" sz="1000" b="0" dirty="0"/>
                        <a:t> 소스 변경 추가 요청 받았으며</a:t>
                      </a:r>
                      <a:r>
                        <a:rPr lang="en-US" altLang="ko-KR" sz="1000" b="0" dirty="0"/>
                        <a:t>, QA, PRD</a:t>
                      </a:r>
                      <a:r>
                        <a:rPr lang="ko-KR" altLang="en-US" sz="1000" b="0" dirty="0"/>
                        <a:t> 각각 </a:t>
                      </a:r>
                      <a:r>
                        <a:rPr lang="en-US" altLang="ko-KR" sz="1000" b="0" dirty="0"/>
                        <a:t>migration </a:t>
                      </a:r>
                      <a:r>
                        <a:rPr lang="ko-KR" altLang="en-US" sz="1000" b="0" dirty="0"/>
                        <a:t>점검 체크 후 진행 예정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/>
                        <a:t>PMK_ARSReport_ILUMA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ILUMA &amp; TEREA Dashboard </a:t>
                      </a:r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marR="0" lvl="1" indent="0" algn="ctr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M.C.B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93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현재 날짜를 가져오기 위한 함수 변경 사용 안내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On-Premise</a:t>
                      </a:r>
                      <a:r>
                        <a:rPr lang="ko-KR" altLang="en-US" sz="1000" b="0" dirty="0"/>
                        <a:t> 서버 시간 </a:t>
                      </a:r>
                      <a:r>
                        <a:rPr lang="en-US" altLang="ko-KR" sz="1000" b="0" dirty="0"/>
                        <a:t>: KST / Cloud</a:t>
                      </a:r>
                      <a:r>
                        <a:rPr lang="ko-KR" altLang="en-US" sz="1000" b="0" dirty="0"/>
                        <a:t> 서버 시간 </a:t>
                      </a:r>
                      <a:r>
                        <a:rPr lang="en-US" altLang="ko-KR" sz="1000" b="0" dirty="0"/>
                        <a:t>: UTC</a:t>
                      </a:r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위의 이유로 </a:t>
                      </a:r>
                      <a:r>
                        <a:rPr lang="en-US" altLang="ko-KR" sz="1000" b="1" dirty="0"/>
                        <a:t>GETDATE()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-&gt;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DATEADD(Hour, +9, </a:t>
                      </a:r>
                      <a:r>
                        <a:rPr lang="en-US" altLang="ko-KR" sz="1000" b="1" u="sng" dirty="0"/>
                        <a:t>GETUTCDATE()</a:t>
                      </a:r>
                      <a:r>
                        <a:rPr lang="en-US" altLang="ko-KR" sz="1000" b="1" dirty="0"/>
                        <a:t>) </a:t>
                      </a:r>
                      <a:r>
                        <a:rPr lang="ko-KR" altLang="en-US" sz="1000" b="0" dirty="0"/>
                        <a:t>사용 필요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기존에 개발되어있는 건에 대해서는 </a:t>
                      </a:r>
                      <a:r>
                        <a:rPr lang="en-US" altLang="ko-KR" sz="1000" b="0" dirty="0"/>
                        <a:t>TPE Team</a:t>
                      </a:r>
                      <a:r>
                        <a:rPr lang="ko-KR" altLang="en-US" sz="1000" b="0" dirty="0"/>
                        <a:t>과 논의 중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Tyler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M.C.B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920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QA migration </a:t>
                      </a:r>
                      <a:r>
                        <a:rPr lang="ko-KR" altLang="en-US" sz="1000" b="1" dirty="0"/>
                        <a:t>지연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DWH21, 22 – QA migration </a:t>
                      </a:r>
                      <a:r>
                        <a:rPr lang="ko-KR" altLang="en-US" sz="1000" b="0" dirty="0"/>
                        <a:t>지연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TPE Team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Migration </a:t>
                      </a:r>
                      <a:r>
                        <a:rPr lang="ko-KR" altLang="en-US" sz="1000" b="0" dirty="0"/>
                        <a:t>진행 부분 완료</a:t>
                      </a:r>
                      <a:endParaRPr lang="en-US" altLang="ko-KR" sz="1000" b="0" dirty="0"/>
                    </a:p>
                    <a:p>
                      <a:pPr marL="401010" lvl="1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/>
                        <a:t>- Role</a:t>
                      </a:r>
                      <a:r>
                        <a:rPr lang="ko-KR" altLang="en-US" sz="1000" b="0" dirty="0"/>
                        <a:t>과 </a:t>
                      </a:r>
                      <a:r>
                        <a:rPr lang="en-US" altLang="ko-KR" sz="1000" b="0" dirty="0"/>
                        <a:t>SSIS </a:t>
                      </a:r>
                      <a:r>
                        <a:rPr lang="ko-KR" altLang="en-US" sz="1000" b="0" dirty="0"/>
                        <a:t>배포 및 스케쥴링 대기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이에 따라 </a:t>
                      </a:r>
                      <a:r>
                        <a:rPr lang="en-US" altLang="ko-KR" sz="1000" b="0" dirty="0"/>
                        <a:t>M.C.B</a:t>
                      </a:r>
                      <a:r>
                        <a:rPr lang="ko-KR" altLang="en-US" sz="1000" b="0" dirty="0"/>
                        <a:t>에서 진행해야하는 업무도 지연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21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CORIA QA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SSAS </a:t>
                      </a:r>
                      <a:r>
                        <a:rPr lang="ko-KR" altLang="en-US" sz="1000" b="1" dirty="0"/>
                        <a:t>접속 이슈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CORIA – QA SSAS </a:t>
                      </a:r>
                      <a:r>
                        <a:rPr lang="ko-KR" altLang="en-US" sz="1000" b="0" dirty="0"/>
                        <a:t>접속 이슈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기존 </a:t>
                      </a:r>
                      <a:r>
                        <a:rPr lang="en-US" altLang="ko-KR" sz="1000" b="0" dirty="0"/>
                        <a:t>CORIA – QA SSAS </a:t>
                      </a:r>
                      <a:r>
                        <a:rPr lang="ko-KR" altLang="en-US" sz="1000" b="0" dirty="0"/>
                        <a:t>접속이 불가하여 </a:t>
                      </a:r>
                      <a:r>
                        <a:rPr lang="en-US" altLang="ko-KR" sz="1000" b="0" dirty="0"/>
                        <a:t>TPE</a:t>
                      </a:r>
                      <a:r>
                        <a:rPr lang="ko-KR" altLang="en-US" sz="1000" b="0" dirty="0"/>
                        <a:t>팀과 </a:t>
                      </a:r>
                      <a:r>
                        <a:rPr lang="en-US" altLang="ko-KR" sz="1000" b="0" dirty="0"/>
                        <a:t>CORIA Support</a:t>
                      </a:r>
                      <a:r>
                        <a:rPr lang="ko-KR" altLang="en-US" sz="1000" b="0" dirty="0"/>
                        <a:t>팀이 해결 중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CORIA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018879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93E9E40-7390-AD1E-1968-EDACFB459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362214"/>
              </p:ext>
            </p:extLst>
          </p:nvPr>
        </p:nvGraphicFramePr>
        <p:xfrm>
          <a:off x="9636991" y="51362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93E9E40-7390-AD1E-1968-EDACFB459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6991" y="51362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36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32194"/>
              </p:ext>
            </p:extLst>
          </p:nvPr>
        </p:nvGraphicFramePr>
        <p:xfrm>
          <a:off x="450156" y="828303"/>
          <a:ext cx="9865096" cy="2699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Power BI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소스 변경 추가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비즈니스에서 보고있는 </a:t>
                      </a:r>
                      <a:r>
                        <a:rPr lang="en-US" altLang="ko-KR" sz="1000" b="0" dirty="0"/>
                        <a:t>Dashboard</a:t>
                      </a:r>
                      <a:r>
                        <a:rPr lang="ko-KR" altLang="en-US" sz="1000" b="0" dirty="0"/>
                        <a:t> 소스 변경 추가 요청 받았으며</a:t>
                      </a:r>
                      <a:r>
                        <a:rPr lang="en-US" altLang="ko-KR" sz="1000" b="0" dirty="0"/>
                        <a:t>, PRD</a:t>
                      </a:r>
                      <a:r>
                        <a:rPr lang="ko-KR" altLang="en-US" sz="1000" b="0" dirty="0"/>
                        <a:t> 각각 </a:t>
                      </a:r>
                      <a:r>
                        <a:rPr lang="en-US" altLang="ko-KR" sz="1000" b="0" dirty="0"/>
                        <a:t>migration </a:t>
                      </a:r>
                      <a:r>
                        <a:rPr lang="ko-KR" altLang="en-US" sz="1000" b="0" dirty="0"/>
                        <a:t>점검 체크 후 진행 예정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/>
                        <a:t>PMK_ARSReport_ILUMA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ILUMA &amp; TEREA Dashboard 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=&gt; </a:t>
                      </a:r>
                      <a:r>
                        <a:rPr lang="ko-KR" altLang="en-US" sz="1000" b="0" dirty="0"/>
                        <a:t>해당 변경은 </a:t>
                      </a:r>
                      <a:r>
                        <a:rPr lang="en-US" altLang="ko-KR" sz="1000" b="0" dirty="0"/>
                        <a:t>QA </a:t>
                      </a:r>
                      <a:r>
                        <a:rPr lang="ko-KR" altLang="en-US" sz="1000" b="0" dirty="0"/>
                        <a:t>단계 없이 </a:t>
                      </a:r>
                      <a:r>
                        <a:rPr lang="en-US" altLang="ko-KR" sz="1000" b="0" dirty="0"/>
                        <a:t>Smoke Test </a:t>
                      </a:r>
                      <a:r>
                        <a:rPr lang="ko-KR" altLang="en-US" sz="1000" b="0" dirty="0"/>
                        <a:t>진행한 </a:t>
                      </a:r>
                      <a:r>
                        <a:rPr lang="en-US" altLang="ko-KR" sz="1000" b="0" dirty="0"/>
                        <a:t>9/4</a:t>
                      </a:r>
                      <a:r>
                        <a:rPr lang="ko-KR" altLang="en-US" sz="1000" b="0" dirty="0"/>
                        <a:t>일 이후에 </a:t>
                      </a:r>
                      <a:r>
                        <a:rPr lang="en-US" altLang="ko-KR" sz="1000" b="0" dirty="0"/>
                        <a:t>PRD</a:t>
                      </a:r>
                      <a:r>
                        <a:rPr lang="ko-KR" altLang="en-US" sz="1000" b="0" dirty="0"/>
                        <a:t>로 연결 점검 예정</a:t>
                      </a: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CMR_KATAX 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SSIS </a:t>
                      </a:r>
                      <a:r>
                        <a:rPr lang="ko-KR" altLang="en-US" sz="1000" b="1" dirty="0"/>
                        <a:t>개발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CMR</a:t>
                      </a:r>
                      <a:r>
                        <a:rPr lang="ko-KR" altLang="en-US" sz="1000" dirty="0"/>
                        <a:t> 어플리케이션에서 엑셀 데이터 업로드 하는 로직 추가 개발 진행 중 </a:t>
                      </a:r>
                      <a:r>
                        <a:rPr lang="en-US" altLang="ko-KR" sz="1000" dirty="0"/>
                        <a:t>- CMR_KATAX </a:t>
                      </a:r>
                      <a:r>
                        <a:rPr lang="ko-KR" altLang="en-US" sz="1000" dirty="0"/>
                        <a:t>엑셀파일과 </a:t>
                      </a:r>
                      <a:r>
                        <a:rPr lang="en-US" altLang="ko-KR" sz="1000" dirty="0"/>
                        <a:t>C#</a:t>
                      </a:r>
                      <a:r>
                        <a:rPr lang="ko-KR" altLang="en-US" sz="1000" dirty="0"/>
                        <a:t>코드 공유받음</a:t>
                      </a:r>
                      <a:endParaRPr lang="en-US" altLang="ko-KR" sz="1000" dirty="0"/>
                    </a:p>
                    <a:p>
                      <a:pPr marL="62961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err="1"/>
                        <a:t>Jame</a:t>
                      </a:r>
                      <a:r>
                        <a:rPr lang="ko-KR" altLang="en-US" sz="1000" dirty="0"/>
                        <a:t>님이 임시로 진행하는 방법이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사항은 후순위로 개발</a:t>
                      </a:r>
                      <a:endParaRPr lang="en-US" altLang="ko-KR" sz="1000" dirty="0"/>
                    </a:p>
                    <a:p>
                      <a:pPr marL="62961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Migration</a:t>
                      </a:r>
                      <a:r>
                        <a:rPr lang="ko-KR" altLang="en-US" sz="1000" dirty="0"/>
                        <a:t>이 더 중요하므로 해당 개발은 </a:t>
                      </a:r>
                      <a:r>
                        <a:rPr lang="en-US" altLang="ko-KR" sz="1000" dirty="0"/>
                        <a:t>Migration </a:t>
                      </a:r>
                      <a:r>
                        <a:rPr lang="ko-KR" altLang="en-US" sz="1000" dirty="0"/>
                        <a:t>마친 후 진행</a:t>
                      </a:r>
                      <a:endParaRPr lang="en-US" altLang="ko-KR" sz="100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604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06635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2023-08-24 (</a:t>
                      </a:r>
                      <a:r>
                        <a:rPr lang="ko-KR" altLang="en-US" sz="1050" i="0" dirty="0"/>
                        <a:t>목</a:t>
                      </a:r>
                      <a:r>
                        <a:rPr lang="en-US" altLang="ko-KR" sz="1050" i="0" dirty="0"/>
                        <a:t>)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88645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0C99D2-01C6-8499-A21B-39471C0E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8" y="925710"/>
            <a:ext cx="4470578" cy="678676"/>
          </a:xfrm>
          <a:prstGeom prst="rect">
            <a:avLst/>
          </a:prstGeom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AB6082-9A23-A3BB-497E-D70FCAA3A58F}"/>
              </a:ext>
            </a:extLst>
          </p:cNvPr>
          <p:cNvGrpSpPr/>
          <p:nvPr/>
        </p:nvGrpSpPr>
        <p:grpSpPr>
          <a:xfrm>
            <a:off x="266277" y="1701487"/>
            <a:ext cx="10170813" cy="5317860"/>
            <a:chOff x="0" y="165373"/>
            <a:chExt cx="10693400" cy="93033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09347E-776C-C04C-E56C-13D8A25C8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5373"/>
              <a:ext cx="10693400" cy="485287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5603EA-80FD-B119-B915-61B47984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018250"/>
              <a:ext cx="10693400" cy="4450502"/>
            </a:xfrm>
            <a:prstGeom prst="rect">
              <a:avLst/>
            </a:prstGeom>
          </p:spPr>
        </p:pic>
      </p:grp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808BAFE-EA61-A550-59A6-3F60A60C4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993416"/>
              </p:ext>
            </p:extLst>
          </p:nvPr>
        </p:nvGraphicFramePr>
        <p:xfrm>
          <a:off x="9779000" y="60779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5" imgW="914400" imgH="771525" progId="Excel.SheetMacroEnabled.12">
                  <p:embed/>
                </p:oleObj>
              </mc:Choice>
              <mc:Fallback>
                <p:oleObj name="Macro-Enabled Worksheet" showAsIcon="1" r:id="rId5" imgW="914400" imgH="771525" progId="Excel.SheetMacroEnabled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C808BAFE-EA61-A550-59A6-3F60A60C43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9000" y="60779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/>
        </p:nvGraphicFramePr>
        <p:xfrm>
          <a:off x="424736" y="993552"/>
          <a:ext cx="9865096" cy="607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DWH21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 migration </a:t>
                      </a:r>
                      <a:r>
                        <a:rPr lang="ko-KR" altLang="en-US" sz="1000" dirty="0"/>
                        <a:t>확인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엑셀파일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QA_Check_list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기준으로 </a:t>
                      </a:r>
                      <a:r>
                        <a:rPr lang="en-US" altLang="ko-KR" sz="1000" dirty="0"/>
                        <a:t>Role</a:t>
                      </a:r>
                      <a:r>
                        <a:rPr lang="ko-KR" altLang="en-US" sz="1000" dirty="0"/>
                        <a:t>제외하고 마이그레이션 완료 확인</a:t>
                      </a:r>
                      <a:r>
                        <a:rPr lang="en-US" altLang="ko-KR" sz="1000" dirty="0"/>
                        <a:t>(w/ Tyler)  &gt; Role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TPE team</a:t>
                      </a:r>
                      <a:r>
                        <a:rPr lang="ko-KR" altLang="en-US" sz="1000" dirty="0"/>
                        <a:t>에 보완요청</a:t>
                      </a:r>
                      <a:endParaRPr lang="en-US" altLang="ko-KR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QA_SSIS Package </a:t>
                      </a:r>
                      <a:r>
                        <a:rPr lang="ko-KR" altLang="en-US" sz="1000" dirty="0"/>
                        <a:t>수정 개발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Local </a:t>
                      </a:r>
                      <a:r>
                        <a:rPr lang="ko-KR" altLang="en-US" sz="1000" dirty="0"/>
                        <a:t>환경에서 아래 </a:t>
                      </a:r>
                      <a:r>
                        <a:rPr lang="en-US" altLang="ko-KR" sz="1000" dirty="0"/>
                        <a:t>CASE </a:t>
                      </a:r>
                      <a:r>
                        <a:rPr lang="ko-KR" altLang="en-US" sz="1000" dirty="0"/>
                        <a:t>테스트 완료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QA_SSIS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package </a:t>
                      </a:r>
                      <a:r>
                        <a:rPr lang="ko-KR" altLang="en-US" sz="1000" dirty="0"/>
                        <a:t>전체 수정 개발 완료 후 </a:t>
                      </a:r>
                      <a:r>
                        <a:rPr lang="en-US" altLang="ko-KR" sz="1000" dirty="0"/>
                        <a:t>TPE</a:t>
                      </a:r>
                      <a:r>
                        <a:rPr lang="ko-KR" altLang="en-US" sz="1000" dirty="0"/>
                        <a:t>팀에 배포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스케쥴링</a:t>
                      </a:r>
                      <a:r>
                        <a:rPr lang="en-US" altLang="ko-KR" sz="1000" dirty="0"/>
                        <a:t>(AWX)</a:t>
                      </a:r>
                      <a:r>
                        <a:rPr lang="ko-KR" altLang="en-US" sz="1000" dirty="0"/>
                        <a:t> 요청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DWH22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 migration </a:t>
                      </a:r>
                      <a:r>
                        <a:rPr lang="ko-KR" altLang="en-US" sz="1000" dirty="0"/>
                        <a:t>확인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엑셀파일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QA_Check_list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기준으로 </a:t>
                      </a:r>
                      <a:r>
                        <a:rPr lang="en-US" altLang="ko-KR" sz="1000" dirty="0"/>
                        <a:t>Role</a:t>
                      </a:r>
                      <a:r>
                        <a:rPr lang="ko-KR" altLang="en-US" sz="1000" dirty="0"/>
                        <a:t>제외하고 마이그레이션 완료 확인</a:t>
                      </a:r>
                      <a:r>
                        <a:rPr lang="en-US" altLang="ko-KR" sz="1000" dirty="0"/>
                        <a:t>(w/ Tyler) &gt; Role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TPE team</a:t>
                      </a:r>
                      <a:r>
                        <a:rPr lang="ko-KR" altLang="en-US" sz="1000" dirty="0"/>
                        <a:t>에 보완요청</a:t>
                      </a:r>
                      <a:endParaRPr lang="en-US" altLang="ko-KR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QA_SSIS Package </a:t>
                      </a:r>
                      <a:r>
                        <a:rPr lang="ko-KR" altLang="en-US" sz="1000" dirty="0"/>
                        <a:t>수정 개발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Local </a:t>
                      </a:r>
                      <a:r>
                        <a:rPr lang="ko-KR" altLang="en-US" sz="1000" dirty="0"/>
                        <a:t>환경에서 아래 </a:t>
                      </a:r>
                      <a:r>
                        <a:rPr lang="en-US" altLang="ko-KR" sz="1000" dirty="0"/>
                        <a:t>CASE </a:t>
                      </a:r>
                      <a:r>
                        <a:rPr lang="ko-KR" altLang="en-US" sz="1000" dirty="0"/>
                        <a:t>테스트 완료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203030" marR="0" lvl="4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QA_SSIS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package </a:t>
                      </a:r>
                      <a:r>
                        <a:rPr lang="ko-KR" altLang="en-US" sz="1000" dirty="0"/>
                        <a:t>전체 수정 개발 완료 후 </a:t>
                      </a:r>
                      <a:r>
                        <a:rPr lang="en-US" altLang="ko-KR" sz="1000" dirty="0"/>
                        <a:t>TPE</a:t>
                      </a:r>
                      <a:r>
                        <a:rPr lang="ko-KR" altLang="en-US" sz="1000" dirty="0"/>
                        <a:t>팀에 배포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스케쥴링</a:t>
                      </a:r>
                      <a:r>
                        <a:rPr lang="en-US" altLang="ko-KR" sz="1000" dirty="0"/>
                        <a:t>(AWX)</a:t>
                      </a:r>
                      <a:r>
                        <a:rPr lang="ko-KR" altLang="en-US" sz="1000" dirty="0"/>
                        <a:t> 요청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CMR</a:t>
                      </a:r>
                      <a:r>
                        <a:rPr lang="ko-KR" altLang="en-US" sz="1000" dirty="0"/>
                        <a:t> 어플리케이션에서 엑셀 데이터 업로드 하는 로직 추가 개발 진행 중 </a:t>
                      </a:r>
                      <a:r>
                        <a:rPr lang="en-US" altLang="ko-KR" sz="1000" dirty="0"/>
                        <a:t>- CMR_KATAX </a:t>
                      </a:r>
                      <a:r>
                        <a:rPr lang="ko-KR" altLang="en-US" sz="1000" dirty="0"/>
                        <a:t>엑셀파일과 </a:t>
                      </a:r>
                      <a:r>
                        <a:rPr lang="en-US" altLang="ko-KR" sz="1000" dirty="0"/>
                        <a:t>C#</a:t>
                      </a:r>
                      <a:r>
                        <a:rPr lang="ko-KR" altLang="en-US" sz="1000" dirty="0"/>
                        <a:t>코드 공유받음</a:t>
                      </a:r>
                      <a:endParaRPr lang="en-US" altLang="ko-KR" sz="1000" dirty="0"/>
                    </a:p>
                    <a:p>
                      <a:pPr marL="802020" marR="0" lvl="3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0646DBD-47F7-7F28-4372-A88E01DAB9C6}"/>
              </a:ext>
            </a:extLst>
          </p:cNvPr>
          <p:cNvGraphicFramePr>
            <a:graphicFrameLocks noGrp="1"/>
          </p:cNvGraphicFramePr>
          <p:nvPr/>
        </p:nvGraphicFramePr>
        <p:xfrm>
          <a:off x="3148349" y="2955639"/>
          <a:ext cx="6134196" cy="798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409">
                  <a:extLst>
                    <a:ext uri="{9D8B030D-6E8A-4147-A177-3AD203B41FA5}">
                      <a16:colId xmlns:a16="http://schemas.microsoft.com/office/drawing/2014/main" val="4043826142"/>
                    </a:ext>
                  </a:extLst>
                </a:gridCol>
                <a:gridCol w="1975516">
                  <a:extLst>
                    <a:ext uri="{9D8B030D-6E8A-4147-A177-3AD203B41FA5}">
                      <a16:colId xmlns:a16="http://schemas.microsoft.com/office/drawing/2014/main" val="3636096791"/>
                    </a:ext>
                  </a:extLst>
                </a:gridCol>
                <a:gridCol w="3450271">
                  <a:extLst>
                    <a:ext uri="{9D8B030D-6E8A-4147-A177-3AD203B41FA5}">
                      <a16:colId xmlns:a16="http://schemas.microsoft.com/office/drawing/2014/main" val="1352295398"/>
                    </a:ext>
                  </a:extLst>
                </a:gridCol>
              </a:tblGrid>
              <a:tr h="266281">
                <a:tc>
                  <a:txBody>
                    <a:bodyPr/>
                    <a:lstStyle/>
                    <a:p>
                      <a:r>
                        <a:rPr lang="en-US" sz="900" dirty="0"/>
                        <a:t>CASE 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Cloud QA &lt;-&gt; ISMS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DWH21(ISMS_UPLOAD) &lt;- ISMS</a:t>
                      </a:r>
                      <a:endParaRPr 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031"/>
                  </a:ext>
                </a:extLst>
              </a:tr>
              <a:tr h="266281">
                <a:tc>
                  <a:txBody>
                    <a:bodyPr/>
                    <a:lstStyle/>
                    <a:p>
                      <a:r>
                        <a:rPr lang="en-US" sz="900" dirty="0"/>
                        <a:t>CASE 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Cloud QA &lt;-&gt; Shared Folder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DWH21(COMMON, FS) -&gt; File(UDIST.DAT)</a:t>
                      </a:r>
                      <a:endParaRPr 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837159"/>
                  </a:ext>
                </a:extLst>
              </a:tr>
              <a:tr h="266281">
                <a:tc>
                  <a:txBody>
                    <a:bodyPr/>
                    <a:lstStyle/>
                    <a:p>
                      <a:r>
                        <a:rPr lang="en-US" sz="900" dirty="0"/>
                        <a:t>CASE 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Cloud QA &lt;-&gt; CORIA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DWH21(SMS) -&gt; CORIA(PMK_CDW_PRD)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4612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8C73029-0249-29D7-8CEA-551B397FEF29}"/>
              </a:ext>
            </a:extLst>
          </p:cNvPr>
          <p:cNvGraphicFramePr>
            <a:graphicFrameLocks noGrp="1"/>
          </p:cNvGraphicFramePr>
          <p:nvPr/>
        </p:nvGraphicFramePr>
        <p:xfrm>
          <a:off x="3148349" y="5454075"/>
          <a:ext cx="6134196" cy="798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409">
                  <a:extLst>
                    <a:ext uri="{9D8B030D-6E8A-4147-A177-3AD203B41FA5}">
                      <a16:colId xmlns:a16="http://schemas.microsoft.com/office/drawing/2014/main" val="4043826142"/>
                    </a:ext>
                  </a:extLst>
                </a:gridCol>
                <a:gridCol w="1975516">
                  <a:extLst>
                    <a:ext uri="{9D8B030D-6E8A-4147-A177-3AD203B41FA5}">
                      <a16:colId xmlns:a16="http://schemas.microsoft.com/office/drawing/2014/main" val="3636096791"/>
                    </a:ext>
                  </a:extLst>
                </a:gridCol>
                <a:gridCol w="3450271">
                  <a:extLst>
                    <a:ext uri="{9D8B030D-6E8A-4147-A177-3AD203B41FA5}">
                      <a16:colId xmlns:a16="http://schemas.microsoft.com/office/drawing/2014/main" val="1352295398"/>
                    </a:ext>
                  </a:extLst>
                </a:gridCol>
              </a:tblGrid>
              <a:tr h="266281">
                <a:tc>
                  <a:txBody>
                    <a:bodyPr/>
                    <a:lstStyle/>
                    <a:p>
                      <a:r>
                        <a:rPr lang="en-US" sz="900" dirty="0"/>
                        <a:t>CASE 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Cloud QA &lt;-&gt; ISMS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DWH22(ISMSRRP)) &lt;- ISMS</a:t>
                      </a:r>
                      <a:endParaRPr 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031"/>
                  </a:ext>
                </a:extLst>
              </a:tr>
              <a:tr h="266281">
                <a:tc>
                  <a:txBody>
                    <a:bodyPr/>
                    <a:lstStyle/>
                    <a:p>
                      <a:r>
                        <a:rPr lang="en-US" sz="900" dirty="0"/>
                        <a:t>CASE 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Cloud QA &lt;-&gt; Shared Folder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File(3rdpartyecom.csv) -&gt; DWH22(ISMSRRP)</a:t>
                      </a:r>
                      <a:endParaRPr 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837159"/>
                  </a:ext>
                </a:extLst>
              </a:tr>
              <a:tr h="266281">
                <a:tc>
                  <a:txBody>
                    <a:bodyPr/>
                    <a:lstStyle/>
                    <a:p>
                      <a:r>
                        <a:rPr lang="en-US" sz="900" dirty="0"/>
                        <a:t>CASE 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Cloud QA &lt;-&gt; CORIA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DWH22(PMK_CDW) -&gt; CORIA(PMK_CDW_PRD)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4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3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/>
        </p:nvGraphicFramePr>
        <p:xfrm>
          <a:off x="424736" y="993552"/>
          <a:ext cx="9865096" cy="516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  Cloud(DEEP) CORIA DW/DM Connection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 CORIA DW Connection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QA_SSIS Package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 Package : 46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수동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스케쥴링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Local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환경에서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변경한 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중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건 테스트 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Cloud QA &lt;-&gt; CORIA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 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PRD_DW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 진행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Dimension Table : 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Fact Table: 9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 총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테이블 생성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 완료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소매점 특이사항 조회 보고서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쿼리 튜닝 후에도 적재 시간이 오래 걸려서 방문일을 기준으로 적재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QA_DW</a:t>
                      </a:r>
                      <a:r>
                        <a:rPr kumimoji="0" lang="ko-KR" alt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구축 진행</a:t>
                      </a:r>
                      <a:endParaRPr kumimoji="0" lang="en-US" altLang="ko-KR" sz="10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단계를 진행하기로 금주 논의 되어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동일한 로직으로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SSIS, 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배포의 경우 프로젝트팀에서 진행가능한지 요청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(M.C.B &gt; IBM Team) </a:t>
                      </a: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스케쥴링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(AWX)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경우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8/29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예정이며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08:00, 12:00 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 테스트하기로 협의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(w/Tyler)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3030" marR="0" lvl="4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개발설계서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(Storyboard)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Story board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작성 중이며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이상의 디자인 시안 구상 후 피드백 요청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3030" marR="0" lvl="4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1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3.xml><?xml version="1.0" encoding="utf-8"?>
<ds:datastoreItem xmlns:ds="http://schemas.openxmlformats.org/officeDocument/2006/customXml" ds:itemID="{AC02DC0D-A173-419D-8A9C-0317D5404FC2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</TotalTime>
  <Words>1334</Words>
  <Application>Microsoft Office PowerPoint</Application>
  <PresentationFormat>Custom</PresentationFormat>
  <Paragraphs>282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HY헤드라인M</vt:lpstr>
      <vt:lpstr>맑은 고딕</vt:lpstr>
      <vt:lpstr>Arial</vt:lpstr>
      <vt:lpstr>Wingdings</vt:lpstr>
      <vt:lpstr>Office Theme</vt:lpstr>
      <vt:lpstr>Macro-Enabled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8</cp:revision>
  <cp:lastPrinted>2015-11-19T06:08:42Z</cp:lastPrinted>
  <dcterms:created xsi:type="dcterms:W3CDTF">2015-10-05T21:47:00Z</dcterms:created>
  <dcterms:modified xsi:type="dcterms:W3CDTF">2023-08-24T05:39:56Z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