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lsm" ContentType="application/vnd.ms-excel.sheet.macroEnabled.12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6" r:id="rId4"/>
  </p:sldMasterIdLst>
  <p:notesMasterIdLst>
    <p:notesMasterId r:id="rId19"/>
  </p:notesMasterIdLst>
  <p:handoutMasterIdLst>
    <p:handoutMasterId r:id="rId20"/>
  </p:handoutMasterIdLst>
  <p:sldIdLst>
    <p:sldId id="8316" r:id="rId5"/>
    <p:sldId id="8438" r:id="rId6"/>
    <p:sldId id="8457" r:id="rId7"/>
    <p:sldId id="8436" r:id="rId8"/>
    <p:sldId id="8458" r:id="rId9"/>
    <p:sldId id="8466" r:id="rId10"/>
    <p:sldId id="8465" r:id="rId11"/>
    <p:sldId id="8464" r:id="rId12"/>
    <p:sldId id="8468" r:id="rId13"/>
    <p:sldId id="8460" r:id="rId14"/>
    <p:sldId id="8447" r:id="rId15"/>
    <p:sldId id="8461" r:id="rId16"/>
    <p:sldId id="8467" r:id="rId17"/>
    <p:sldId id="8397" r:id="rId18"/>
  </p:sldIdLst>
  <p:sldSz cx="10693400" cy="7561263"/>
  <p:notesSz cx="6797675" cy="9926638"/>
  <p:defaultTextStyle>
    <a:defPPr>
      <a:defRPr lang="ko-KR"/>
    </a:defPPr>
    <a:lvl1pPr marL="0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6" orient="horz" pos="1384" userDrawn="1">
          <p15:clr>
            <a:srgbClr val="A4A3A4"/>
          </p15:clr>
        </p15:guide>
        <p15:guide id="9" orient="horz" pos="2382" userDrawn="1">
          <p15:clr>
            <a:srgbClr val="A4A3A4"/>
          </p15:clr>
        </p15:guide>
        <p15:guide id="10" pos="3368">
          <p15:clr>
            <a:srgbClr val="A4A3A4"/>
          </p15:clr>
        </p15:guide>
        <p15:guide id="11" orient="horz" pos="378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C7358F2-2A96-6E18-A575-CD06257B9936}" name="Kaylee Oh(오아영)" initials="KO" userId="S::kaylee.oh@mcloudbridge.com::dc621f70-ceb7-4092-9da4-365e74d539b5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ne Kim" initials="JK" lastIdx="2" clrIdx="0">
    <p:extLst>
      <p:ext uri="{19B8F6BF-5375-455C-9EA6-DF929625EA0E}">
        <p15:presenceInfo xmlns:p15="http://schemas.microsoft.com/office/powerpoint/2012/main" userId="Jane Ki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CC"/>
    <a:srgbClr val="F2F2F2"/>
    <a:srgbClr val="FFFFFF"/>
    <a:srgbClr val="0033CC"/>
    <a:srgbClr val="01BDF0"/>
    <a:srgbClr val="1A8E44"/>
    <a:srgbClr val="9933FF"/>
    <a:srgbClr val="6600FF"/>
    <a:srgbClr val="166991"/>
    <a:srgbClr val="6BAF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32516B-6E44-4CCE-B8E8-CC2BE31F71E6}" v="279" dt="2023-08-10T05:22:24.78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493" autoAdjust="0"/>
    <p:restoredTop sz="84452" autoAdjust="0"/>
  </p:normalViewPr>
  <p:slideViewPr>
    <p:cSldViewPr snapToGrid="0">
      <p:cViewPr varScale="1">
        <p:scale>
          <a:sx n="115" d="100"/>
          <a:sy n="115" d="100"/>
        </p:scale>
        <p:origin x="1578" y="114"/>
      </p:cViewPr>
      <p:guideLst>
        <p:guide orient="horz" pos="1384"/>
        <p:guide orient="horz" pos="2382"/>
        <p:guide pos="3368"/>
        <p:guide orient="horz" pos="378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7" d="100"/>
          <a:sy n="77" d="100"/>
        </p:scale>
        <p:origin x="3432" y="6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28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in, Allie (contracted)" userId="e9e56a77-fd17-4317-8d25-2023c1a1c058" providerId="ADAL" clId="{2F32516B-6E44-4CCE-B8E8-CC2BE31F71E6}"/>
    <pc:docChg chg="undo custSel modSld">
      <pc:chgData name="Shin, Allie (contracted)" userId="e9e56a77-fd17-4317-8d25-2023c1a1c058" providerId="ADAL" clId="{2F32516B-6E44-4CCE-B8E8-CC2BE31F71E6}" dt="2023-08-10T05:22:25.325" v="4088" actId="20577"/>
      <pc:docMkLst>
        <pc:docMk/>
      </pc:docMkLst>
      <pc:sldChg chg="modSp mod">
        <pc:chgData name="Shin, Allie (contracted)" userId="e9e56a77-fd17-4317-8d25-2023c1a1c058" providerId="ADAL" clId="{2F32516B-6E44-4CCE-B8E8-CC2BE31F71E6}" dt="2023-08-09T06:05:37.542" v="7" actId="20577"/>
        <pc:sldMkLst>
          <pc:docMk/>
          <pc:sldMk cId="519715076" sldId="8316"/>
        </pc:sldMkLst>
        <pc:spChg chg="mod">
          <ac:chgData name="Shin, Allie (contracted)" userId="e9e56a77-fd17-4317-8d25-2023c1a1c058" providerId="ADAL" clId="{2F32516B-6E44-4CCE-B8E8-CC2BE31F71E6}" dt="2023-08-09T06:05:34.405" v="3" actId="20577"/>
          <ac:spMkLst>
            <pc:docMk/>
            <pc:sldMk cId="519715076" sldId="8316"/>
            <ac:spMk id="3" creationId="{C7442383-F017-A31B-E5B3-B9CE5C844AC2}"/>
          </ac:spMkLst>
        </pc:spChg>
        <pc:spChg chg="mod">
          <ac:chgData name="Shin, Allie (contracted)" userId="e9e56a77-fd17-4317-8d25-2023c1a1c058" providerId="ADAL" clId="{2F32516B-6E44-4CCE-B8E8-CC2BE31F71E6}" dt="2023-08-09T06:05:37.542" v="7" actId="20577"/>
          <ac:spMkLst>
            <pc:docMk/>
            <pc:sldMk cId="519715076" sldId="8316"/>
            <ac:spMk id="4" creationId="{0782EFF8-0015-C12B-E14A-C03E6A5E59C3}"/>
          </ac:spMkLst>
        </pc:spChg>
      </pc:sldChg>
      <pc:sldChg chg="modSp mod">
        <pc:chgData name="Shin, Allie (contracted)" userId="e9e56a77-fd17-4317-8d25-2023c1a1c058" providerId="ADAL" clId="{2F32516B-6E44-4CCE-B8E8-CC2BE31F71E6}" dt="2023-08-10T05:22:25.325" v="4088" actId="20577"/>
        <pc:sldMkLst>
          <pc:docMk/>
          <pc:sldMk cId="2248724600" sldId="8436"/>
        </pc:sldMkLst>
        <pc:graphicFrameChg chg="modGraphic">
          <ac:chgData name="Shin, Allie (contracted)" userId="e9e56a77-fd17-4317-8d25-2023c1a1c058" providerId="ADAL" clId="{2F32516B-6E44-4CCE-B8E8-CC2BE31F71E6}" dt="2023-08-09T06:05:45.125" v="11" actId="20577"/>
          <ac:graphicFrameMkLst>
            <pc:docMk/>
            <pc:sldMk cId="2248724600" sldId="8436"/>
            <ac:graphicFrameMk id="10" creationId="{5BEBE5E1-32CE-44A7-8AC1-34D81BAF3C8A}"/>
          </ac:graphicFrameMkLst>
        </pc:graphicFrameChg>
        <pc:graphicFrameChg chg="mod modGraphic">
          <ac:chgData name="Shin, Allie (contracted)" userId="e9e56a77-fd17-4317-8d25-2023c1a1c058" providerId="ADAL" clId="{2F32516B-6E44-4CCE-B8E8-CC2BE31F71E6}" dt="2023-08-10T05:22:25.325" v="4088" actId="20577"/>
          <ac:graphicFrameMkLst>
            <pc:docMk/>
            <pc:sldMk cId="2248724600" sldId="8436"/>
            <ac:graphicFrameMk id="16" creationId="{3E547325-AA66-487D-AB31-3013CDCA2E95}"/>
          </ac:graphicFrameMkLst>
        </pc:graphicFrameChg>
      </pc:sldChg>
      <pc:sldChg chg="modSp mod">
        <pc:chgData name="Shin, Allie (contracted)" userId="e9e56a77-fd17-4317-8d25-2023c1a1c058" providerId="ADAL" clId="{2F32516B-6E44-4CCE-B8E8-CC2BE31F71E6}" dt="2023-08-10T04:50:30.763" v="4084" actId="6549"/>
        <pc:sldMkLst>
          <pc:docMk/>
          <pc:sldMk cId="1838185347" sldId="8447"/>
        </pc:sldMkLst>
        <pc:graphicFrameChg chg="mod modGraphic">
          <ac:chgData name="Shin, Allie (contracted)" userId="e9e56a77-fd17-4317-8d25-2023c1a1c058" providerId="ADAL" clId="{2F32516B-6E44-4CCE-B8E8-CC2BE31F71E6}" dt="2023-08-10T04:50:30.763" v="4084" actId="6549"/>
          <ac:graphicFrameMkLst>
            <pc:docMk/>
            <pc:sldMk cId="1838185347" sldId="8447"/>
            <ac:graphicFrameMk id="7" creationId="{8328271E-DCCA-9DA4-5D8D-95C32E78C867}"/>
          </ac:graphicFrameMkLst>
        </pc:graphicFrameChg>
      </pc:sldChg>
      <pc:sldChg chg="addSp delSp modSp mod">
        <pc:chgData name="Shin, Allie (contracted)" userId="e9e56a77-fd17-4317-8d25-2023c1a1c058" providerId="ADAL" clId="{2F32516B-6E44-4CCE-B8E8-CC2BE31F71E6}" dt="2023-08-10T01:58:46.418" v="4074" actId="20577"/>
        <pc:sldMkLst>
          <pc:docMk/>
          <pc:sldMk cId="3807822425" sldId="8464"/>
        </pc:sldMkLst>
        <pc:spChg chg="add del mod">
          <ac:chgData name="Shin, Allie (contracted)" userId="e9e56a77-fd17-4317-8d25-2023c1a1c058" providerId="ADAL" clId="{2F32516B-6E44-4CCE-B8E8-CC2BE31F71E6}" dt="2023-08-09T06:47:51.947" v="2126" actId="478"/>
          <ac:spMkLst>
            <pc:docMk/>
            <pc:sldMk cId="3807822425" sldId="8464"/>
            <ac:spMk id="5" creationId="{7CA70615-6607-B794-8D79-8666034685FA}"/>
          </ac:spMkLst>
        </pc:spChg>
        <pc:spChg chg="add del mod">
          <ac:chgData name="Shin, Allie (contracted)" userId="e9e56a77-fd17-4317-8d25-2023c1a1c058" providerId="ADAL" clId="{2F32516B-6E44-4CCE-B8E8-CC2BE31F71E6}" dt="2023-08-09T06:47:51.146" v="2125" actId="478"/>
          <ac:spMkLst>
            <pc:docMk/>
            <pc:sldMk cId="3807822425" sldId="8464"/>
            <ac:spMk id="8" creationId="{E7600493-BFE0-648F-6BAE-23563FB28707}"/>
          </ac:spMkLst>
        </pc:spChg>
        <pc:graphicFrameChg chg="mod modGraphic">
          <ac:chgData name="Shin, Allie (contracted)" userId="e9e56a77-fd17-4317-8d25-2023c1a1c058" providerId="ADAL" clId="{2F32516B-6E44-4CCE-B8E8-CC2BE31F71E6}" dt="2023-08-10T01:58:46.418" v="4074" actId="20577"/>
          <ac:graphicFrameMkLst>
            <pc:docMk/>
            <pc:sldMk cId="3807822425" sldId="8464"/>
            <ac:graphicFrameMk id="7" creationId="{06EFC4EE-1EEA-4BDC-9020-64B2D510EDF4}"/>
          </ac:graphicFrameMkLst>
        </pc:graphicFrameChg>
        <pc:graphicFrameChg chg="add del mod modGraphic">
          <ac:chgData name="Shin, Allie (contracted)" userId="e9e56a77-fd17-4317-8d25-2023c1a1c058" providerId="ADAL" clId="{2F32516B-6E44-4CCE-B8E8-CC2BE31F71E6}" dt="2023-08-09T06:48:02.068" v="2130" actId="478"/>
          <ac:graphicFrameMkLst>
            <pc:docMk/>
            <pc:sldMk cId="3807822425" sldId="8464"/>
            <ac:graphicFrameMk id="9" creationId="{ED9DE899-3D9C-B829-6FE8-55B535A3AA5F}"/>
          </ac:graphicFrameMkLst>
        </pc:graphicFrameChg>
      </pc:sldChg>
      <pc:sldChg chg="addSp delSp modSp mod">
        <pc:chgData name="Shin, Allie (contracted)" userId="e9e56a77-fd17-4317-8d25-2023c1a1c058" providerId="ADAL" clId="{2F32516B-6E44-4CCE-B8E8-CC2BE31F71E6}" dt="2023-08-09T09:18:57.158" v="3968" actId="1076"/>
        <pc:sldMkLst>
          <pc:docMk/>
          <pc:sldMk cId="3716187078" sldId="8466"/>
        </pc:sldMkLst>
        <pc:grpChg chg="add del mod">
          <ac:chgData name="Shin, Allie (contracted)" userId="e9e56a77-fd17-4317-8d25-2023c1a1c058" providerId="ADAL" clId="{2F32516B-6E44-4CCE-B8E8-CC2BE31F71E6}" dt="2023-08-09T08:28:57.638" v="3054" actId="478"/>
          <ac:grpSpMkLst>
            <pc:docMk/>
            <pc:sldMk cId="3716187078" sldId="8466"/>
            <ac:grpSpMk id="13" creationId="{04F03EA8-DD7C-E631-3CF9-75BAA4F0D42B}"/>
          </ac:grpSpMkLst>
        </pc:grpChg>
        <pc:grpChg chg="del">
          <ac:chgData name="Shin, Allie (contracted)" userId="e9e56a77-fd17-4317-8d25-2023c1a1c058" providerId="ADAL" clId="{2F32516B-6E44-4CCE-B8E8-CC2BE31F71E6}" dt="2023-08-09T07:34:24.290" v="2147" actId="478"/>
          <ac:grpSpMkLst>
            <pc:docMk/>
            <pc:sldMk cId="3716187078" sldId="8466"/>
            <ac:grpSpMk id="18" creationId="{6CF7CE54-E454-6062-D77A-4F7D8539A47C}"/>
          </ac:grpSpMkLst>
        </pc:grpChg>
        <pc:graphicFrameChg chg="add mod">
          <ac:chgData name="Shin, Allie (contracted)" userId="e9e56a77-fd17-4317-8d25-2023c1a1c058" providerId="ADAL" clId="{2F32516B-6E44-4CCE-B8E8-CC2BE31F71E6}" dt="2023-08-09T09:18:57.158" v="3968" actId="1076"/>
          <ac:graphicFrameMkLst>
            <pc:docMk/>
            <pc:sldMk cId="3716187078" sldId="8466"/>
            <ac:graphicFrameMk id="2" creationId="{C778CFF5-0E42-C215-7BDC-0D1751A9DE7D}"/>
          </ac:graphicFrameMkLst>
        </pc:graphicFrameChg>
        <pc:graphicFrameChg chg="del">
          <ac:chgData name="Shin, Allie (contracted)" userId="e9e56a77-fd17-4317-8d25-2023c1a1c058" providerId="ADAL" clId="{2F32516B-6E44-4CCE-B8E8-CC2BE31F71E6}" dt="2023-08-09T09:17:58.793" v="3965" actId="478"/>
          <ac:graphicFrameMkLst>
            <pc:docMk/>
            <pc:sldMk cId="3716187078" sldId="8466"/>
            <ac:graphicFrameMk id="19" creationId="{0876E3B2-FD51-0EC5-E12F-B8F536FD090E}"/>
          </ac:graphicFrameMkLst>
        </pc:graphicFrameChg>
        <pc:picChg chg="add del">
          <ac:chgData name="Shin, Allie (contracted)" userId="e9e56a77-fd17-4317-8d25-2023c1a1c058" providerId="ADAL" clId="{2F32516B-6E44-4CCE-B8E8-CC2BE31F71E6}" dt="2023-08-09T08:24:21.911" v="3017" actId="478"/>
          <ac:picMkLst>
            <pc:docMk/>
            <pc:sldMk cId="3716187078" sldId="8466"/>
            <ac:picMk id="4" creationId="{02906B75-1C25-3A7C-9815-C69103FA9877}"/>
          </ac:picMkLst>
        </pc:picChg>
        <pc:picChg chg="add mod">
          <ac:chgData name="Shin, Allie (contracted)" userId="e9e56a77-fd17-4317-8d25-2023c1a1c058" providerId="ADAL" clId="{2F32516B-6E44-4CCE-B8E8-CC2BE31F71E6}" dt="2023-08-09T08:29:24.200" v="3073" actId="1035"/>
          <ac:picMkLst>
            <pc:docMk/>
            <pc:sldMk cId="3716187078" sldId="8466"/>
            <ac:picMk id="7" creationId="{4B1BA40F-97CD-9FA2-55E9-53FACB51B985}"/>
          </ac:picMkLst>
        </pc:picChg>
        <pc:picChg chg="add mod ord">
          <ac:chgData name="Shin, Allie (contracted)" userId="e9e56a77-fd17-4317-8d25-2023c1a1c058" providerId="ADAL" clId="{2F32516B-6E44-4CCE-B8E8-CC2BE31F71E6}" dt="2023-08-09T08:26:06.089" v="3037" actId="164"/>
          <ac:picMkLst>
            <pc:docMk/>
            <pc:sldMk cId="3716187078" sldId="8466"/>
            <ac:picMk id="9" creationId="{D2CB761F-24FF-F5A2-8022-8A8D34933DCA}"/>
          </ac:picMkLst>
        </pc:picChg>
        <pc:picChg chg="add mod modCrop">
          <ac:chgData name="Shin, Allie (contracted)" userId="e9e56a77-fd17-4317-8d25-2023c1a1c058" providerId="ADAL" clId="{2F32516B-6E44-4CCE-B8E8-CC2BE31F71E6}" dt="2023-08-09T08:26:06.089" v="3037" actId="164"/>
          <ac:picMkLst>
            <pc:docMk/>
            <pc:sldMk cId="3716187078" sldId="8466"/>
            <ac:picMk id="12" creationId="{2D92796A-E163-192C-9EC3-36039B39321F}"/>
          </ac:picMkLst>
        </pc:picChg>
        <pc:picChg chg="add mod">
          <ac:chgData name="Shin, Allie (contracted)" userId="e9e56a77-fd17-4317-8d25-2023c1a1c058" providerId="ADAL" clId="{2F32516B-6E44-4CCE-B8E8-CC2BE31F71E6}" dt="2023-08-09T08:29:30.838" v="3074" actId="14100"/>
          <ac:picMkLst>
            <pc:docMk/>
            <pc:sldMk cId="3716187078" sldId="8466"/>
            <ac:picMk id="16" creationId="{AB59F7EF-3A4E-A9E0-0984-3938AF63EF3B}"/>
          </ac:picMkLst>
        </pc:picChg>
      </pc:sldChg>
      <pc:sldChg chg="modSp mod">
        <pc:chgData name="Shin, Allie (contracted)" userId="e9e56a77-fd17-4317-8d25-2023c1a1c058" providerId="ADAL" clId="{2F32516B-6E44-4CCE-B8E8-CC2BE31F71E6}" dt="2023-08-10T04:47:48.494" v="4082" actId="20577"/>
        <pc:sldMkLst>
          <pc:docMk/>
          <pc:sldMk cId="2266371902" sldId="8468"/>
        </pc:sldMkLst>
        <pc:graphicFrameChg chg="mod modGraphic">
          <ac:chgData name="Shin, Allie (contracted)" userId="e9e56a77-fd17-4317-8d25-2023c1a1c058" providerId="ADAL" clId="{2F32516B-6E44-4CCE-B8E8-CC2BE31F71E6}" dt="2023-08-10T04:47:48.494" v="4082" actId="20577"/>
          <ac:graphicFrameMkLst>
            <pc:docMk/>
            <pc:sldMk cId="2266371902" sldId="8468"/>
            <ac:graphicFrameMk id="7" creationId="{06EFC4EE-1EEA-4BDC-9020-64B2D510EDF4}"/>
          </ac:graphicFrameMkLst>
        </pc:graphicFrameChg>
      </pc:sldChg>
    </pc:docChg>
  </pc:docChgLst>
  <pc:docChgLst>
    <pc:chgData name="Shin, Allie (contracted)" userId="e9e56a77-fd17-4317-8d25-2023c1a1c058" providerId="ADAL" clId="{B459A645-ED88-4B45-882C-4F57D751BFF5}"/>
    <pc:docChg chg="modSld">
      <pc:chgData name="Shin, Allie (contracted)" userId="e9e56a77-fd17-4317-8d25-2023c1a1c058" providerId="ADAL" clId="{B459A645-ED88-4B45-882C-4F57D751BFF5}" dt="2023-08-03T05:16:48.124" v="137"/>
      <pc:docMkLst>
        <pc:docMk/>
      </pc:docMkLst>
      <pc:sldChg chg="modSp mod">
        <pc:chgData name="Shin, Allie (contracted)" userId="e9e56a77-fd17-4317-8d25-2023c1a1c058" providerId="ADAL" clId="{B459A645-ED88-4B45-882C-4F57D751BFF5}" dt="2023-08-03T05:16:48.124" v="137"/>
        <pc:sldMkLst>
          <pc:docMk/>
          <pc:sldMk cId="2248724600" sldId="8436"/>
        </pc:sldMkLst>
        <pc:graphicFrameChg chg="mod modGraphic">
          <ac:chgData name="Shin, Allie (contracted)" userId="e9e56a77-fd17-4317-8d25-2023c1a1c058" providerId="ADAL" clId="{B459A645-ED88-4B45-882C-4F57D751BFF5}" dt="2023-08-03T05:16:48.124" v="137"/>
          <ac:graphicFrameMkLst>
            <pc:docMk/>
            <pc:sldMk cId="2248724600" sldId="8436"/>
            <ac:graphicFrameMk id="16" creationId="{3E547325-AA66-487D-AB31-3013CDCA2E95}"/>
          </ac:graphicFrameMkLst>
        </pc:graphicFrameChg>
      </pc:sldChg>
      <pc:sldChg chg="modSp mod">
        <pc:chgData name="Shin, Allie (contracted)" userId="e9e56a77-fd17-4317-8d25-2023c1a1c058" providerId="ADAL" clId="{B459A645-ED88-4B45-882C-4F57D751BFF5}" dt="2023-08-03T04:52:54.345" v="130" actId="20577"/>
        <pc:sldMkLst>
          <pc:docMk/>
          <pc:sldMk cId="1838185347" sldId="8447"/>
        </pc:sldMkLst>
        <pc:graphicFrameChg chg="mod modGraphic">
          <ac:chgData name="Shin, Allie (contracted)" userId="e9e56a77-fd17-4317-8d25-2023c1a1c058" providerId="ADAL" clId="{B459A645-ED88-4B45-882C-4F57D751BFF5}" dt="2023-08-03T04:52:54.345" v="130" actId="20577"/>
          <ac:graphicFrameMkLst>
            <pc:docMk/>
            <pc:sldMk cId="1838185347" sldId="8447"/>
            <ac:graphicFrameMk id="7" creationId="{8328271E-DCCA-9DA4-5D8D-95C32E78C867}"/>
          </ac:graphicFrameMkLst>
        </pc:graphicFrameChg>
      </pc:sldChg>
      <pc:sldChg chg="modSp mod">
        <pc:chgData name="Shin, Allie (contracted)" userId="e9e56a77-fd17-4317-8d25-2023c1a1c058" providerId="ADAL" clId="{B459A645-ED88-4B45-882C-4F57D751BFF5}" dt="2023-08-03T04:51:11.792" v="29" actId="115"/>
        <pc:sldMkLst>
          <pc:docMk/>
          <pc:sldMk cId="3807822425" sldId="8464"/>
        </pc:sldMkLst>
        <pc:graphicFrameChg chg="mod modGraphic">
          <ac:chgData name="Shin, Allie (contracted)" userId="e9e56a77-fd17-4317-8d25-2023c1a1c058" providerId="ADAL" clId="{B459A645-ED88-4B45-882C-4F57D751BFF5}" dt="2023-08-03T04:51:11.792" v="29" actId="115"/>
          <ac:graphicFrameMkLst>
            <pc:docMk/>
            <pc:sldMk cId="3807822425" sldId="8464"/>
            <ac:graphicFrameMk id="7" creationId="{06EFC4EE-1EEA-4BDC-9020-64B2D510EDF4}"/>
          </ac:graphicFrameMkLst>
        </pc:graphicFrameChg>
      </pc:sldChg>
      <pc:sldChg chg="modSp mod">
        <pc:chgData name="Shin, Allie (contracted)" userId="e9e56a77-fd17-4317-8d25-2023c1a1c058" providerId="ADAL" clId="{B459A645-ED88-4B45-882C-4F57D751BFF5}" dt="2023-08-03T04:52:06.176" v="84"/>
        <pc:sldMkLst>
          <pc:docMk/>
          <pc:sldMk cId="2266371902" sldId="8468"/>
        </pc:sldMkLst>
        <pc:graphicFrameChg chg="mod modGraphic">
          <ac:chgData name="Shin, Allie (contracted)" userId="e9e56a77-fd17-4317-8d25-2023c1a1c058" providerId="ADAL" clId="{B459A645-ED88-4B45-882C-4F57D751BFF5}" dt="2023-08-03T04:52:06.176" v="84"/>
          <ac:graphicFrameMkLst>
            <pc:docMk/>
            <pc:sldMk cId="2266371902" sldId="8468"/>
            <ac:graphicFrameMk id="7" creationId="{06EFC4EE-1EEA-4BDC-9020-64B2D510EDF4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1D7A42DD-058D-D051-F97B-4758ED8B664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7A2CC8E-82BA-FBFF-A659-E983EF0E63E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539193-C2D9-48A2-987F-6643D93FE377}" type="datetimeFigureOut">
              <a:rPr lang="ko-KR" altLang="en-US" smtClean="0"/>
              <a:t>2023-08-10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CEEFA9F-4E03-CBEF-674A-90D505011E3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530F14F-E6C3-3787-AA4E-925FB3945D9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EBF38D-8B84-4382-8280-C1F8B272FF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17575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A8F612-9563-44B5-BC28-07E674FE9448}" type="datetimeFigureOut">
              <a:rPr lang="ko-KR" altLang="en-US" smtClean="0"/>
              <a:t>2023-08-10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66763" y="744538"/>
            <a:ext cx="526415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4711BE-E04C-4EC2-B7F4-345A293031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84392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4711BE-E04C-4EC2-B7F4-345A2930313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81934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4711BE-E04C-4EC2-B7F4-345A2930313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90645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4711BE-E04C-4EC2-B7F4-345A2930313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03685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4711BE-E04C-4EC2-B7F4-345A2930313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70438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4711BE-E04C-4EC2-B7F4-345A2930313A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0553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 descr="여러분 회사는 빅데이터 기업인가요? – LG CNS">
            <a:extLst>
              <a:ext uri="{FF2B5EF4-FFF2-40B4-BE49-F238E27FC236}">
                <a16:creationId xmlns:a16="http://schemas.microsoft.com/office/drawing/2014/main" id="{169928C9-D348-D207-2EC3-F1211200FEE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693400" cy="4662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2B99AD25-6B76-CB9E-4A25-6B82049F0B57}"/>
              </a:ext>
            </a:extLst>
          </p:cNvPr>
          <p:cNvSpPr/>
          <p:nvPr userDrawn="1"/>
        </p:nvSpPr>
        <p:spPr>
          <a:xfrm>
            <a:off x="-4837" y="4642347"/>
            <a:ext cx="10693400" cy="2918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9EFB513-1D04-425D-676C-D7EE41B62C7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148770" y="6655360"/>
            <a:ext cx="1808001" cy="706887"/>
          </a:xfrm>
          <a:prstGeom prst="rect">
            <a:avLst/>
          </a:prstGeom>
        </p:spPr>
      </p:pic>
      <p:pic>
        <p:nvPicPr>
          <p:cNvPr id="7" name="그림 6" descr="텍스트, 로고, 폰트, 그래픽이(가) 표시된 사진&#10;&#10;자동 생성된 설명">
            <a:extLst>
              <a:ext uri="{FF2B5EF4-FFF2-40B4-BE49-F238E27FC236}">
                <a16:creationId xmlns:a16="http://schemas.microsoft.com/office/drawing/2014/main" id="{DA9228F7-4C93-5213-B54E-759ADEC7806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36" t="24532" r="14236" b="24532"/>
          <a:stretch/>
        </p:blipFill>
        <p:spPr>
          <a:xfrm>
            <a:off x="485140" y="6581925"/>
            <a:ext cx="1198880" cy="853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749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>
            <a:extLst>
              <a:ext uri="{FF2B5EF4-FFF2-40B4-BE49-F238E27FC236}">
                <a16:creationId xmlns:a16="http://schemas.microsoft.com/office/drawing/2014/main" id="{6AF823BB-D761-4D13-9CCF-2A57F76E30E1}"/>
              </a:ext>
            </a:extLst>
          </p:cNvPr>
          <p:cNvSpPr/>
          <p:nvPr userDrawn="1"/>
        </p:nvSpPr>
        <p:spPr>
          <a:xfrm>
            <a:off x="278654" y="609721"/>
            <a:ext cx="10136096" cy="73188"/>
          </a:xfrm>
          <a:prstGeom prst="rect">
            <a:avLst/>
          </a:prstGeom>
          <a:solidFill>
            <a:srgbClr val="00206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b="0" i="0" u="none" strike="noStrike" cap="none" spc="0" baseline="0">
              <a:solidFill>
                <a:srgbClr val="FFFFFF"/>
              </a:solidFill>
              <a:uFillTx/>
              <a:latin typeface="맑은 고딕"/>
              <a:ea typeface="맑은 고딕" pitchFamily="50"/>
            </a:endParaRPr>
          </a:p>
        </p:txBody>
      </p:sp>
      <p:sp>
        <p:nvSpPr>
          <p:cNvPr id="6" name="직사각형 10">
            <a:extLst>
              <a:ext uri="{FF2B5EF4-FFF2-40B4-BE49-F238E27FC236}">
                <a16:creationId xmlns:a16="http://schemas.microsoft.com/office/drawing/2014/main" id="{327F0704-5375-42CB-A610-5F16E7719523}"/>
              </a:ext>
            </a:extLst>
          </p:cNvPr>
          <p:cNvSpPr/>
          <p:nvPr userDrawn="1"/>
        </p:nvSpPr>
        <p:spPr>
          <a:xfrm>
            <a:off x="278654" y="7092999"/>
            <a:ext cx="10136096" cy="45719"/>
          </a:xfrm>
          <a:prstGeom prst="rect">
            <a:avLst/>
          </a:prstGeom>
          <a:solidFill>
            <a:srgbClr val="00206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1043056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100" b="0" i="0" u="none" strike="noStrike" kern="1200" cap="none" spc="0" baseline="0">
              <a:solidFill>
                <a:srgbClr val="FFFFFF"/>
              </a:solidFill>
              <a:uFillTx/>
              <a:latin typeface="맑은 고딕"/>
              <a:ea typeface="맑은 고딕" pitchFamily="5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4CF6A58-95F9-7C62-3AC9-56659B23D38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18882" y="7123440"/>
            <a:ext cx="1104924" cy="432000"/>
          </a:xfrm>
          <a:prstGeom prst="rect">
            <a:avLst/>
          </a:prstGeom>
        </p:spPr>
      </p:pic>
      <p:pic>
        <p:nvPicPr>
          <p:cNvPr id="2" name="그림 1" descr="텍스트, 로고, 폰트, 그래픽이(가) 표시된 사진&#10;&#10;자동 생성된 설명">
            <a:extLst>
              <a:ext uri="{FF2B5EF4-FFF2-40B4-BE49-F238E27FC236}">
                <a16:creationId xmlns:a16="http://schemas.microsoft.com/office/drawing/2014/main" id="{794A90AA-A315-D457-254B-26C1CFD95B0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44" t="23815" r="29852" b="48689"/>
          <a:stretch/>
        </p:blipFill>
        <p:spPr>
          <a:xfrm>
            <a:off x="269594" y="7138717"/>
            <a:ext cx="543584" cy="376453"/>
          </a:xfrm>
          <a:prstGeom prst="rect">
            <a:avLst/>
          </a:prstGeom>
        </p:spPr>
      </p:pic>
      <p:pic>
        <p:nvPicPr>
          <p:cNvPr id="7" name="그림 6" descr="텍스트, 로고, 폰트, 그래픽이(가) 표시된 사진&#10;&#10;자동 생성된 설명">
            <a:extLst>
              <a:ext uri="{FF2B5EF4-FFF2-40B4-BE49-F238E27FC236}">
                <a16:creationId xmlns:a16="http://schemas.microsoft.com/office/drawing/2014/main" id="{5549F48D-6C17-23A8-4E9A-DBC60D5A056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51" t="52339" r="16710" b="22504"/>
          <a:stretch/>
        </p:blipFill>
        <p:spPr>
          <a:xfrm>
            <a:off x="813178" y="7170738"/>
            <a:ext cx="852110" cy="344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500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3547B942-4954-47DD-9AA4-8A09B077A7E0}"/>
              </a:ext>
            </a:extLst>
          </p:cNvPr>
          <p:cNvSpPr/>
          <p:nvPr userDrawn="1"/>
        </p:nvSpPr>
        <p:spPr>
          <a:xfrm rot="10800000">
            <a:off x="-1" y="7453039"/>
            <a:ext cx="10703173" cy="108224"/>
          </a:xfrm>
          <a:prstGeom prst="rect">
            <a:avLst/>
          </a:prstGeom>
          <a:solidFill>
            <a:srgbClr val="134A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33"/>
          </a:p>
        </p:txBody>
      </p:sp>
      <p:sp>
        <p:nvSpPr>
          <p:cNvPr id="9" name="직사각형 5">
            <a:extLst>
              <a:ext uri="{FF2B5EF4-FFF2-40B4-BE49-F238E27FC236}">
                <a16:creationId xmlns:a16="http://schemas.microsoft.com/office/drawing/2014/main" id="{DD218C79-8321-4ECA-BBD3-3BE9B2EF8603}"/>
              </a:ext>
            </a:extLst>
          </p:cNvPr>
          <p:cNvSpPr/>
          <p:nvPr userDrawn="1"/>
        </p:nvSpPr>
        <p:spPr>
          <a:xfrm>
            <a:off x="2682404" y="0"/>
            <a:ext cx="8010993" cy="471894"/>
          </a:xfrm>
          <a:custGeom>
            <a:avLst/>
            <a:gdLst>
              <a:gd name="connsiteX0" fmla="*/ 0 w 8122024"/>
              <a:gd name="connsiteY0" fmla="*/ 0 h 439976"/>
              <a:gd name="connsiteX1" fmla="*/ 8122024 w 8122024"/>
              <a:gd name="connsiteY1" fmla="*/ 0 h 439976"/>
              <a:gd name="connsiteX2" fmla="*/ 8122024 w 8122024"/>
              <a:gd name="connsiteY2" fmla="*/ 439976 h 439976"/>
              <a:gd name="connsiteX3" fmla="*/ 0 w 8122024"/>
              <a:gd name="connsiteY3" fmla="*/ 439976 h 439976"/>
              <a:gd name="connsiteX4" fmla="*/ 0 w 8122024"/>
              <a:gd name="connsiteY4" fmla="*/ 0 h 439976"/>
              <a:gd name="connsiteX0" fmla="*/ 0 w 8122024"/>
              <a:gd name="connsiteY0" fmla="*/ 0 h 448941"/>
              <a:gd name="connsiteX1" fmla="*/ 8122024 w 8122024"/>
              <a:gd name="connsiteY1" fmla="*/ 0 h 448941"/>
              <a:gd name="connsiteX2" fmla="*/ 8122024 w 8122024"/>
              <a:gd name="connsiteY2" fmla="*/ 439976 h 448941"/>
              <a:gd name="connsiteX3" fmla="*/ 896470 w 8122024"/>
              <a:gd name="connsiteY3" fmla="*/ 448941 h 448941"/>
              <a:gd name="connsiteX4" fmla="*/ 0 w 8122024"/>
              <a:gd name="connsiteY4" fmla="*/ 0 h 448941"/>
              <a:gd name="connsiteX0" fmla="*/ 0 w 8122024"/>
              <a:gd name="connsiteY0" fmla="*/ 0 h 448941"/>
              <a:gd name="connsiteX1" fmla="*/ 8122024 w 8122024"/>
              <a:gd name="connsiteY1" fmla="*/ 0 h 448941"/>
              <a:gd name="connsiteX2" fmla="*/ 8122024 w 8122024"/>
              <a:gd name="connsiteY2" fmla="*/ 439976 h 448941"/>
              <a:gd name="connsiteX3" fmla="*/ 402944 w 8122024"/>
              <a:gd name="connsiteY3" fmla="*/ 448941 h 448941"/>
              <a:gd name="connsiteX4" fmla="*/ 0 w 8122024"/>
              <a:gd name="connsiteY4" fmla="*/ 0 h 448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2024" h="448941">
                <a:moveTo>
                  <a:pt x="0" y="0"/>
                </a:moveTo>
                <a:lnTo>
                  <a:pt x="8122024" y="0"/>
                </a:lnTo>
                <a:lnTo>
                  <a:pt x="8122024" y="439976"/>
                </a:lnTo>
                <a:lnTo>
                  <a:pt x="402944" y="448941"/>
                </a:lnTo>
                <a:lnTo>
                  <a:pt x="0" y="0"/>
                </a:lnTo>
                <a:close/>
              </a:path>
            </a:pathLst>
          </a:custGeom>
          <a:solidFill>
            <a:srgbClr val="154A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33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CA2F0B9-7DF2-455A-A70D-CB06489025E2}"/>
              </a:ext>
            </a:extLst>
          </p:cNvPr>
          <p:cNvSpPr/>
          <p:nvPr userDrawn="1"/>
        </p:nvSpPr>
        <p:spPr>
          <a:xfrm>
            <a:off x="4" y="0"/>
            <a:ext cx="3741235" cy="89534"/>
          </a:xfrm>
          <a:prstGeom prst="rect">
            <a:avLst/>
          </a:prstGeom>
          <a:solidFill>
            <a:srgbClr val="134A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33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CDDC521-61E3-72BC-27C8-5796C7948C9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18882" y="6996979"/>
            <a:ext cx="1104924" cy="432000"/>
          </a:xfrm>
          <a:prstGeom prst="rect">
            <a:avLst/>
          </a:prstGeom>
        </p:spPr>
      </p:pic>
      <p:pic>
        <p:nvPicPr>
          <p:cNvPr id="2" name="그림 1" descr="텍스트, 로고, 폰트, 그래픽이(가) 표시된 사진&#10;&#10;자동 생성된 설명">
            <a:extLst>
              <a:ext uri="{FF2B5EF4-FFF2-40B4-BE49-F238E27FC236}">
                <a16:creationId xmlns:a16="http://schemas.microsoft.com/office/drawing/2014/main" id="{B55A2D79-2B15-CF83-DAE6-4D6FA99A8CC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44" t="23815" r="29852" b="48689"/>
          <a:stretch/>
        </p:blipFill>
        <p:spPr>
          <a:xfrm>
            <a:off x="269594" y="7052526"/>
            <a:ext cx="543584" cy="376453"/>
          </a:xfrm>
          <a:prstGeom prst="rect">
            <a:avLst/>
          </a:prstGeom>
        </p:spPr>
      </p:pic>
      <p:pic>
        <p:nvPicPr>
          <p:cNvPr id="5" name="그림 4" descr="텍스트, 로고, 폰트, 그래픽이(가) 표시된 사진&#10;&#10;자동 생성된 설명">
            <a:extLst>
              <a:ext uri="{FF2B5EF4-FFF2-40B4-BE49-F238E27FC236}">
                <a16:creationId xmlns:a16="http://schemas.microsoft.com/office/drawing/2014/main" id="{FC6DBA81-CC8C-A856-3A3B-A5AF56F17F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51" t="52339" r="16710" b="22504"/>
          <a:stretch/>
        </p:blipFill>
        <p:spPr>
          <a:xfrm>
            <a:off x="813178" y="7084547"/>
            <a:ext cx="852110" cy="344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152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3002244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0553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57" r:id="rId4"/>
  </p:sldLayoutIdLst>
  <p:hf hdr="0" ftr="0" dt="0"/>
  <p:txStyles>
    <p:titleStyle>
      <a:lvl1pPr algn="l" defTabSz="802020" rtl="0" eaLnBrk="1" latinLnBrk="0" hangingPunct="1">
        <a:lnSpc>
          <a:spcPct val="90000"/>
        </a:lnSpc>
        <a:spcBef>
          <a:spcPct val="0"/>
        </a:spcBef>
        <a:buNone/>
        <a:defRPr sz="385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0505" indent="-200505" algn="l" defTabSz="80202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sz="2456" kern="1200">
          <a:solidFill>
            <a:schemeClr val="tx1"/>
          </a:solidFill>
          <a:latin typeface="+mn-lt"/>
          <a:ea typeface="+mn-ea"/>
          <a:cs typeface="+mn-cs"/>
        </a:defRPr>
      </a:lvl1pPr>
      <a:lvl2pPr marL="601515" indent="-200505" algn="l" defTabSz="802020" rtl="0" eaLnBrk="1" latinLnBrk="0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2105" kern="1200">
          <a:solidFill>
            <a:schemeClr val="tx1"/>
          </a:solidFill>
          <a:latin typeface="+mn-lt"/>
          <a:ea typeface="+mn-ea"/>
          <a:cs typeface="+mn-cs"/>
        </a:defRPr>
      </a:lvl2pPr>
      <a:lvl3pPr marL="1002525" indent="-200505" algn="l" defTabSz="802020" rtl="0" eaLnBrk="1" latinLnBrk="0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1754" kern="1200">
          <a:solidFill>
            <a:schemeClr val="tx1"/>
          </a:solidFill>
          <a:latin typeface="+mn-lt"/>
          <a:ea typeface="+mn-ea"/>
          <a:cs typeface="+mn-cs"/>
        </a:defRPr>
      </a:lvl3pPr>
      <a:lvl4pPr marL="1403535" indent="-200505" algn="l" defTabSz="802020" rtl="0" eaLnBrk="1" latinLnBrk="0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1579" kern="1200">
          <a:solidFill>
            <a:schemeClr val="tx1"/>
          </a:solidFill>
          <a:latin typeface="+mn-lt"/>
          <a:ea typeface="+mn-ea"/>
          <a:cs typeface="+mn-cs"/>
        </a:defRPr>
      </a:lvl4pPr>
      <a:lvl5pPr marL="1804546" indent="-200505" algn="l" defTabSz="802020" rtl="0" eaLnBrk="1" latinLnBrk="0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1579" kern="1200">
          <a:solidFill>
            <a:schemeClr val="tx1"/>
          </a:solidFill>
          <a:latin typeface="+mn-lt"/>
          <a:ea typeface="+mn-ea"/>
          <a:cs typeface="+mn-cs"/>
        </a:defRPr>
      </a:lvl5pPr>
      <a:lvl6pPr marL="2205556" indent="-200505" algn="l" defTabSz="802020" rtl="0" eaLnBrk="1" latinLnBrk="0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1579" kern="1200">
          <a:solidFill>
            <a:schemeClr val="tx1"/>
          </a:solidFill>
          <a:latin typeface="+mn-lt"/>
          <a:ea typeface="+mn-ea"/>
          <a:cs typeface="+mn-cs"/>
        </a:defRPr>
      </a:lvl6pPr>
      <a:lvl7pPr marL="2606566" indent="-200505" algn="l" defTabSz="802020" rtl="0" eaLnBrk="1" latinLnBrk="0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1579" kern="1200">
          <a:solidFill>
            <a:schemeClr val="tx1"/>
          </a:solidFill>
          <a:latin typeface="+mn-lt"/>
          <a:ea typeface="+mn-ea"/>
          <a:cs typeface="+mn-cs"/>
        </a:defRPr>
      </a:lvl7pPr>
      <a:lvl8pPr marL="3007576" indent="-200505" algn="l" defTabSz="802020" rtl="0" eaLnBrk="1" latinLnBrk="0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1579" kern="1200">
          <a:solidFill>
            <a:schemeClr val="tx1"/>
          </a:solidFill>
          <a:latin typeface="+mn-lt"/>
          <a:ea typeface="+mn-ea"/>
          <a:cs typeface="+mn-cs"/>
        </a:defRPr>
      </a:lvl8pPr>
      <a:lvl9pPr marL="3408586" indent="-200505" algn="l" defTabSz="802020" rtl="0" eaLnBrk="1" latinLnBrk="0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157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02020" rtl="0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1pPr>
      <a:lvl2pPr marL="401010" algn="l" defTabSz="802020" rtl="0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2pPr>
      <a:lvl3pPr marL="802020" algn="l" defTabSz="802020" rtl="0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3pPr>
      <a:lvl4pPr marL="1203030" algn="l" defTabSz="802020" rtl="0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4pPr>
      <a:lvl5pPr marL="1604040" algn="l" defTabSz="802020" rtl="0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5pPr>
      <a:lvl6pPr marL="2005051" algn="l" defTabSz="802020" rtl="0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6pPr>
      <a:lvl7pPr marL="2406061" algn="l" defTabSz="802020" rtl="0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7pPr>
      <a:lvl8pPr marL="2807071" algn="l" defTabSz="802020" rtl="0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8pPr>
      <a:lvl9pPr marL="3208081" algn="l" defTabSz="802020" rtl="0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81" userDrawn="1">
          <p15:clr>
            <a:srgbClr val="F26B43"/>
          </p15:clr>
        </p15:guide>
        <p15:guide id="2" pos="3368" userDrawn="1">
          <p15:clr>
            <a:srgbClr val="F26B43"/>
          </p15:clr>
        </p15:guide>
        <p15:guide id="3" pos="329" userDrawn="1">
          <p15:clr>
            <a:srgbClr val="F26B43"/>
          </p15:clr>
        </p15:guide>
        <p15:guide id="4" pos="6407" userDrawn="1">
          <p15:clr>
            <a:srgbClr val="F26B43"/>
          </p15:clr>
        </p15:guide>
        <p15:guide id="5" orient="horz" pos="428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emf"/><Relationship Id="rId4" Type="http://schemas.openxmlformats.org/officeDocument/2006/relationships/package" Target="../embeddings/Microsoft_Excel_Macro-Enabled_Worksheet.xlsm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7442383-F017-A31B-E5B3-B9CE5C844AC2}"/>
              </a:ext>
            </a:extLst>
          </p:cNvPr>
          <p:cNvSpPr txBox="1"/>
          <p:nvPr/>
        </p:nvSpPr>
        <p:spPr>
          <a:xfrm>
            <a:off x="235975" y="4872337"/>
            <a:ext cx="103787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accent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[</a:t>
            </a:r>
            <a:r>
              <a:rPr lang="ko-KR" altLang="en-US" sz="2800" dirty="0" err="1">
                <a:solidFill>
                  <a:schemeClr val="accent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필립모리스</a:t>
            </a:r>
            <a:r>
              <a:rPr lang="ko-KR" altLang="en-US" sz="2800" dirty="0">
                <a:solidFill>
                  <a:schemeClr val="accent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2800" dirty="0">
                <a:solidFill>
                  <a:schemeClr val="accent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PJT] 9</a:t>
            </a:r>
            <a:r>
              <a:rPr lang="ko-KR" altLang="en-US" sz="2800" dirty="0">
                <a:solidFill>
                  <a:schemeClr val="accent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주차 </a:t>
            </a:r>
            <a:r>
              <a:rPr lang="en-US" altLang="ko-KR" sz="2800" dirty="0">
                <a:solidFill>
                  <a:schemeClr val="accent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Weekly Report</a:t>
            </a:r>
            <a:r>
              <a:rPr lang="ko-KR" altLang="en-US" sz="2800" dirty="0">
                <a:solidFill>
                  <a:schemeClr val="accent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82EFF8-0015-C12B-E14A-C03E6A5E59C3}"/>
              </a:ext>
            </a:extLst>
          </p:cNvPr>
          <p:cNvSpPr txBox="1"/>
          <p:nvPr/>
        </p:nvSpPr>
        <p:spPr>
          <a:xfrm>
            <a:off x="235975" y="5786737"/>
            <a:ext cx="103787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dirty="0">
                <a:solidFill>
                  <a:schemeClr val="accent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2023. 08. 10 (</a:t>
            </a:r>
            <a:r>
              <a:rPr lang="ko-KR" altLang="en-US" sz="2200" dirty="0">
                <a:solidFill>
                  <a:schemeClr val="accent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목</a:t>
            </a:r>
            <a:r>
              <a:rPr lang="en-US" altLang="ko-KR" sz="2200" dirty="0">
                <a:solidFill>
                  <a:schemeClr val="accent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endParaRPr lang="ko-KR" altLang="en-US" sz="2200" dirty="0">
              <a:solidFill>
                <a:schemeClr val="accent1">
                  <a:lumMod val="5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97150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>
            <a:extLst>
              <a:ext uri="{FF2B5EF4-FFF2-40B4-BE49-F238E27FC236}">
                <a16:creationId xmlns:a16="http://schemas.microsoft.com/office/drawing/2014/main" id="{C9199A8B-1C98-4237-9704-E1331E07B166}"/>
              </a:ext>
            </a:extLst>
          </p:cNvPr>
          <p:cNvSpPr txBox="1"/>
          <p:nvPr/>
        </p:nvSpPr>
        <p:spPr>
          <a:xfrm>
            <a:off x="738188" y="246386"/>
            <a:ext cx="66247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104287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INDEX</a:t>
            </a:r>
            <a:endParaRPr kumimoji="0" lang="ko-KR" altLang="en-US" sz="16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37" name="그래픽 36" descr="왼쪽 화살표가 있는 원">
            <a:extLst>
              <a:ext uri="{FF2B5EF4-FFF2-40B4-BE49-F238E27FC236}">
                <a16:creationId xmlns:a16="http://schemas.microsoft.com/office/drawing/2014/main" id="{FD2D6C10-6477-43A9-BB85-6D48D7A25B8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8758" y="259071"/>
            <a:ext cx="313184" cy="313184"/>
          </a:xfrm>
          <a:prstGeom prst="rect">
            <a:avLst/>
          </a:prstGeom>
        </p:spPr>
      </p:pic>
      <p:sp>
        <p:nvSpPr>
          <p:cNvPr id="3" name="Rectangle 34">
            <a:extLst>
              <a:ext uri="{FF2B5EF4-FFF2-40B4-BE49-F238E27FC236}">
                <a16:creationId xmlns:a16="http://schemas.microsoft.com/office/drawing/2014/main" id="{A2B87229-F949-3663-2C6B-D9D900E147D1}"/>
              </a:ext>
            </a:extLst>
          </p:cNvPr>
          <p:cNvSpPr/>
          <p:nvPr/>
        </p:nvSpPr>
        <p:spPr bwMode="auto">
          <a:xfrm>
            <a:off x="5242219" y="1908423"/>
            <a:ext cx="4721534" cy="596536"/>
          </a:xfrm>
          <a:prstGeom prst="rect">
            <a:avLst/>
          </a:prstGeom>
          <a:solidFill>
            <a:sysClr val="windowText" lastClr="000000">
              <a:lumMod val="75000"/>
              <a:lumOff val="25000"/>
            </a:sys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21600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51" fontAlgn="base" latinLnBrk="0">
              <a:lnSpc>
                <a:spcPts val="1900"/>
              </a:lnSpc>
              <a:spcBef>
                <a:spcPts val="400"/>
              </a:spcBef>
              <a:spcAft>
                <a:spcPct val="0"/>
              </a:spcAft>
              <a:defRPr/>
            </a:pPr>
            <a:r>
              <a:rPr kumimoji="1" lang="en-US" altLang="ko-KR" sz="1800" b="1" kern="0">
                <a:solidFill>
                  <a:schemeClr val="bg1"/>
                </a:solidFill>
                <a:cs typeface="Segoe UI" pitchFamily="34" charset="0"/>
              </a:rPr>
              <a:t>Weekly Report Abstract</a:t>
            </a:r>
            <a:endParaRPr kumimoji="1" lang="ko-KR" altLang="en-US" sz="1800" b="1" kern="0">
              <a:solidFill>
                <a:schemeClr val="bg1"/>
              </a:solidFill>
              <a:cs typeface="Segoe UI" pitchFamily="34" charset="0"/>
            </a:endParaRPr>
          </a:p>
        </p:txBody>
      </p:sp>
      <p:sp>
        <p:nvSpPr>
          <p:cNvPr id="4" name="Isosceles Triangle 37">
            <a:extLst>
              <a:ext uri="{FF2B5EF4-FFF2-40B4-BE49-F238E27FC236}">
                <a16:creationId xmlns:a16="http://schemas.microsoft.com/office/drawing/2014/main" id="{00CE6EB8-FEAC-7769-E799-24DAD5CC4336}"/>
              </a:ext>
            </a:extLst>
          </p:cNvPr>
          <p:cNvSpPr/>
          <p:nvPr/>
        </p:nvSpPr>
        <p:spPr>
          <a:xfrm rot="5400000">
            <a:off x="5205833" y="2174586"/>
            <a:ext cx="136982" cy="64209"/>
          </a:xfrm>
          <a:prstGeom prst="triangle">
            <a:avLst/>
          </a:prstGeom>
          <a:solidFill>
            <a:schemeClr val="accent5">
              <a:lumMod val="75000"/>
            </a:scheme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endParaRPr kumimoji="1" lang="en-IN" sz="3200" b="1" kern="0">
              <a:solidFill>
                <a:prstClr val="white"/>
              </a:solidFill>
              <a:ea typeface="맑은 고딕"/>
            </a:endParaRPr>
          </a:p>
        </p:txBody>
      </p:sp>
      <p:sp>
        <p:nvSpPr>
          <p:cNvPr id="5" name="Rectangle 35">
            <a:extLst>
              <a:ext uri="{FF2B5EF4-FFF2-40B4-BE49-F238E27FC236}">
                <a16:creationId xmlns:a16="http://schemas.microsoft.com/office/drawing/2014/main" id="{8D63D2D9-8AD8-C381-ADF0-77EEFB78F24F}"/>
              </a:ext>
            </a:extLst>
          </p:cNvPr>
          <p:cNvSpPr/>
          <p:nvPr/>
        </p:nvSpPr>
        <p:spPr bwMode="auto">
          <a:xfrm>
            <a:off x="4503321" y="1908423"/>
            <a:ext cx="738899" cy="596536"/>
          </a:xfrm>
          <a:prstGeom prst="rect">
            <a:avLst/>
          </a:prstGeom>
          <a:solidFill>
            <a:schemeClr val="accent5">
              <a:lumMod val="75000"/>
            </a:scheme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r>
              <a:rPr lang="en-IN" sz="3200" b="1" kern="0">
                <a:solidFill>
                  <a:srgbClr val="FFFFFF"/>
                </a:solidFill>
                <a:ea typeface="맑은 고딕"/>
                <a:cs typeface="Segoe UI Semibold" panose="020B0702040204020203" pitchFamily="34" charset="0"/>
              </a:rPr>
              <a:t>I</a:t>
            </a:r>
          </a:p>
        </p:txBody>
      </p:sp>
      <p:sp>
        <p:nvSpPr>
          <p:cNvPr id="6" name="Rectangle 34">
            <a:extLst>
              <a:ext uri="{FF2B5EF4-FFF2-40B4-BE49-F238E27FC236}">
                <a16:creationId xmlns:a16="http://schemas.microsoft.com/office/drawing/2014/main" id="{F9EA4F02-D8C9-ABC5-F1F2-CB3398016D08}"/>
              </a:ext>
            </a:extLst>
          </p:cNvPr>
          <p:cNvSpPr/>
          <p:nvPr/>
        </p:nvSpPr>
        <p:spPr bwMode="auto">
          <a:xfrm>
            <a:off x="5242218" y="2628504"/>
            <a:ext cx="4721534" cy="596535"/>
          </a:xfrm>
          <a:prstGeom prst="rect">
            <a:avLst/>
          </a:prstGeom>
          <a:solidFill>
            <a:sysClr val="windowText" lastClr="000000">
              <a:lumMod val="75000"/>
              <a:lumOff val="25000"/>
            </a:sys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21600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51" fontAlgn="base" latinLnBrk="0">
              <a:lnSpc>
                <a:spcPts val="1900"/>
              </a:lnSpc>
              <a:spcBef>
                <a:spcPts val="400"/>
              </a:spcBef>
              <a:spcAft>
                <a:spcPct val="0"/>
              </a:spcAft>
              <a:defRPr/>
            </a:pPr>
            <a:r>
              <a:rPr kumimoji="1" lang="en-US" altLang="ko-KR" sz="1800" b="1" kern="0">
                <a:solidFill>
                  <a:schemeClr val="bg1"/>
                </a:solidFill>
                <a:cs typeface="Segoe UI" pitchFamily="34" charset="0"/>
              </a:rPr>
              <a:t>Project Schedule Check</a:t>
            </a:r>
          </a:p>
        </p:txBody>
      </p:sp>
      <p:sp>
        <p:nvSpPr>
          <p:cNvPr id="7" name="Isosceles Triangle 37">
            <a:extLst>
              <a:ext uri="{FF2B5EF4-FFF2-40B4-BE49-F238E27FC236}">
                <a16:creationId xmlns:a16="http://schemas.microsoft.com/office/drawing/2014/main" id="{F08BDD75-80EE-FB11-DA5B-DC098A4F6208}"/>
              </a:ext>
            </a:extLst>
          </p:cNvPr>
          <p:cNvSpPr/>
          <p:nvPr/>
        </p:nvSpPr>
        <p:spPr>
          <a:xfrm rot="5400000">
            <a:off x="5205833" y="2894667"/>
            <a:ext cx="136982" cy="64209"/>
          </a:xfrm>
          <a:prstGeom prst="triangle">
            <a:avLst/>
          </a:prstGeom>
          <a:solidFill>
            <a:schemeClr val="accent5">
              <a:lumMod val="75000"/>
            </a:scheme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endParaRPr kumimoji="1" lang="en-IN" sz="3200" b="1" kern="0">
              <a:solidFill>
                <a:prstClr val="white"/>
              </a:solidFill>
              <a:ea typeface="맑은 고딕"/>
            </a:endParaRPr>
          </a:p>
        </p:txBody>
      </p:sp>
      <p:sp>
        <p:nvSpPr>
          <p:cNvPr id="8" name="Rectangle 35">
            <a:extLst>
              <a:ext uri="{FF2B5EF4-FFF2-40B4-BE49-F238E27FC236}">
                <a16:creationId xmlns:a16="http://schemas.microsoft.com/office/drawing/2014/main" id="{F43F24E6-42FD-5E17-252B-BDCCE8AFFD1F}"/>
              </a:ext>
            </a:extLst>
          </p:cNvPr>
          <p:cNvSpPr/>
          <p:nvPr/>
        </p:nvSpPr>
        <p:spPr bwMode="auto">
          <a:xfrm>
            <a:off x="4503321" y="2628503"/>
            <a:ext cx="738899" cy="596535"/>
          </a:xfrm>
          <a:prstGeom prst="rect">
            <a:avLst/>
          </a:prstGeom>
          <a:solidFill>
            <a:schemeClr val="accent5">
              <a:lumMod val="75000"/>
            </a:scheme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IN" sz="3200" b="1" kern="0">
                <a:solidFill>
                  <a:prstClr val="white"/>
                </a:solidFill>
                <a:ea typeface="맑은 고딕"/>
              </a:rPr>
              <a:t>II</a:t>
            </a:r>
          </a:p>
        </p:txBody>
      </p:sp>
      <p:sp>
        <p:nvSpPr>
          <p:cNvPr id="9" name="Rectangle 34">
            <a:extLst>
              <a:ext uri="{FF2B5EF4-FFF2-40B4-BE49-F238E27FC236}">
                <a16:creationId xmlns:a16="http://schemas.microsoft.com/office/drawing/2014/main" id="{399FB623-B186-DEDF-98F0-4F4C299BD5C2}"/>
              </a:ext>
            </a:extLst>
          </p:cNvPr>
          <p:cNvSpPr/>
          <p:nvPr/>
        </p:nvSpPr>
        <p:spPr bwMode="auto">
          <a:xfrm>
            <a:off x="5228710" y="3348583"/>
            <a:ext cx="4721534" cy="596535"/>
          </a:xfrm>
          <a:prstGeom prst="rect">
            <a:avLst/>
          </a:prstGeom>
          <a:solidFill>
            <a:sysClr val="windowText" lastClr="000000">
              <a:lumMod val="75000"/>
              <a:lumOff val="25000"/>
            </a:sys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21600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51" fontAlgn="base" latinLnBrk="0">
              <a:lnSpc>
                <a:spcPts val="1900"/>
              </a:lnSpc>
              <a:spcBef>
                <a:spcPts val="400"/>
              </a:spcBef>
              <a:spcAft>
                <a:spcPct val="0"/>
              </a:spcAft>
              <a:defRPr/>
            </a:pPr>
            <a:r>
              <a:rPr kumimoji="1" lang="en-US" altLang="ko-KR" sz="1800" b="1" kern="0">
                <a:solidFill>
                  <a:schemeClr val="bg1"/>
                </a:solidFill>
                <a:cs typeface="Segoe UI" pitchFamily="34" charset="0"/>
              </a:rPr>
              <a:t>This / Next Week Status</a:t>
            </a:r>
          </a:p>
        </p:txBody>
      </p:sp>
      <p:sp>
        <p:nvSpPr>
          <p:cNvPr id="10" name="Isosceles Triangle 37">
            <a:extLst>
              <a:ext uri="{FF2B5EF4-FFF2-40B4-BE49-F238E27FC236}">
                <a16:creationId xmlns:a16="http://schemas.microsoft.com/office/drawing/2014/main" id="{8BA96917-1F6A-59B7-D0AF-C2E66B0EBE3F}"/>
              </a:ext>
            </a:extLst>
          </p:cNvPr>
          <p:cNvSpPr/>
          <p:nvPr/>
        </p:nvSpPr>
        <p:spPr>
          <a:xfrm rot="5400000">
            <a:off x="5192324" y="3614746"/>
            <a:ext cx="136982" cy="64209"/>
          </a:xfrm>
          <a:prstGeom prst="triangle">
            <a:avLst/>
          </a:prstGeom>
          <a:solidFill>
            <a:schemeClr val="accent5">
              <a:lumMod val="75000"/>
            </a:scheme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endParaRPr kumimoji="1" lang="en-IN" sz="3200" b="1" kern="0">
              <a:solidFill>
                <a:prstClr val="white"/>
              </a:solidFill>
              <a:ea typeface="맑은 고딕"/>
            </a:endParaRPr>
          </a:p>
        </p:txBody>
      </p:sp>
      <p:sp>
        <p:nvSpPr>
          <p:cNvPr id="11" name="Rectangle 35">
            <a:extLst>
              <a:ext uri="{FF2B5EF4-FFF2-40B4-BE49-F238E27FC236}">
                <a16:creationId xmlns:a16="http://schemas.microsoft.com/office/drawing/2014/main" id="{36BD5ACA-DA3D-9D3F-48AC-83F06CCA9B77}"/>
              </a:ext>
            </a:extLst>
          </p:cNvPr>
          <p:cNvSpPr/>
          <p:nvPr/>
        </p:nvSpPr>
        <p:spPr bwMode="auto">
          <a:xfrm>
            <a:off x="4489812" y="3348582"/>
            <a:ext cx="738899" cy="596535"/>
          </a:xfrm>
          <a:prstGeom prst="rect">
            <a:avLst/>
          </a:prstGeom>
          <a:solidFill>
            <a:schemeClr val="accent5">
              <a:lumMod val="75000"/>
            </a:scheme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IN" sz="3200" b="1" kern="0">
                <a:solidFill>
                  <a:prstClr val="white"/>
                </a:solidFill>
                <a:ea typeface="맑은 고딕"/>
              </a:rPr>
              <a:t>III</a:t>
            </a:r>
          </a:p>
        </p:txBody>
      </p:sp>
      <p:sp>
        <p:nvSpPr>
          <p:cNvPr id="12" name="Rectangle 35">
            <a:extLst>
              <a:ext uri="{FF2B5EF4-FFF2-40B4-BE49-F238E27FC236}">
                <a16:creationId xmlns:a16="http://schemas.microsoft.com/office/drawing/2014/main" id="{840F720D-D914-F31C-DA16-DED7C0AC6278}"/>
              </a:ext>
            </a:extLst>
          </p:cNvPr>
          <p:cNvSpPr/>
          <p:nvPr/>
        </p:nvSpPr>
        <p:spPr bwMode="auto">
          <a:xfrm>
            <a:off x="4489812" y="4063440"/>
            <a:ext cx="738899" cy="596535"/>
          </a:xfrm>
          <a:prstGeom prst="rect">
            <a:avLst/>
          </a:prstGeom>
          <a:solidFill>
            <a:srgbClr val="FF000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US" sz="3200" b="1" kern="0">
                <a:solidFill>
                  <a:prstClr val="white"/>
                </a:solidFill>
                <a:ea typeface="맑은 고딕"/>
              </a:rPr>
              <a:t>IV</a:t>
            </a:r>
            <a:endParaRPr kumimoji="1" lang="en-IN" sz="3200" b="1" kern="0">
              <a:solidFill>
                <a:prstClr val="white"/>
              </a:solidFill>
              <a:ea typeface="맑은 고딕"/>
            </a:endParaRPr>
          </a:p>
        </p:txBody>
      </p:sp>
      <p:sp>
        <p:nvSpPr>
          <p:cNvPr id="13" name="Rectangle 35">
            <a:extLst>
              <a:ext uri="{FF2B5EF4-FFF2-40B4-BE49-F238E27FC236}">
                <a16:creationId xmlns:a16="http://schemas.microsoft.com/office/drawing/2014/main" id="{C4907F53-AFE6-33AD-B1E9-8FE0D0C8E915}"/>
              </a:ext>
            </a:extLst>
          </p:cNvPr>
          <p:cNvSpPr/>
          <p:nvPr/>
        </p:nvSpPr>
        <p:spPr bwMode="auto">
          <a:xfrm>
            <a:off x="4489811" y="4778297"/>
            <a:ext cx="738899" cy="596535"/>
          </a:xfrm>
          <a:prstGeom prst="rect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IN" sz="3200" b="1" kern="0">
                <a:solidFill>
                  <a:prstClr val="white"/>
                </a:solidFill>
                <a:ea typeface="맑은 고딕"/>
              </a:rPr>
              <a:t>V</a:t>
            </a:r>
          </a:p>
        </p:txBody>
      </p:sp>
      <p:sp>
        <p:nvSpPr>
          <p:cNvPr id="14" name="Rectangle 34">
            <a:extLst>
              <a:ext uri="{FF2B5EF4-FFF2-40B4-BE49-F238E27FC236}">
                <a16:creationId xmlns:a16="http://schemas.microsoft.com/office/drawing/2014/main" id="{D7074C38-3EFE-DD8F-BDFF-ADF82D0263BB}"/>
              </a:ext>
            </a:extLst>
          </p:cNvPr>
          <p:cNvSpPr/>
          <p:nvPr/>
        </p:nvSpPr>
        <p:spPr bwMode="auto">
          <a:xfrm>
            <a:off x="5228710" y="4063655"/>
            <a:ext cx="4721534" cy="596535"/>
          </a:xfrm>
          <a:prstGeom prst="rect">
            <a:avLst/>
          </a:prstGeom>
          <a:solidFill>
            <a:sysClr val="windowText" lastClr="000000">
              <a:lumMod val="75000"/>
              <a:lumOff val="25000"/>
            </a:sys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21600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51" fontAlgn="base" latinLnBrk="0">
              <a:lnSpc>
                <a:spcPts val="1900"/>
              </a:lnSpc>
              <a:spcBef>
                <a:spcPts val="400"/>
              </a:spcBef>
              <a:spcAft>
                <a:spcPct val="0"/>
              </a:spcAft>
              <a:defRPr/>
            </a:pPr>
            <a:r>
              <a:rPr kumimoji="1" lang="en-US" altLang="ko-KR" sz="1800" b="1" kern="0">
                <a:solidFill>
                  <a:srgbClr val="FFFF00"/>
                </a:solidFill>
                <a:cs typeface="Segoe UI" pitchFamily="34" charset="0"/>
              </a:rPr>
              <a:t>Project Issue Check</a:t>
            </a:r>
          </a:p>
        </p:txBody>
      </p:sp>
      <p:sp>
        <p:nvSpPr>
          <p:cNvPr id="15" name="Rectangle 34">
            <a:extLst>
              <a:ext uri="{FF2B5EF4-FFF2-40B4-BE49-F238E27FC236}">
                <a16:creationId xmlns:a16="http://schemas.microsoft.com/office/drawing/2014/main" id="{ED13DAA6-4724-7D17-5816-7123462FCEB5}"/>
              </a:ext>
            </a:extLst>
          </p:cNvPr>
          <p:cNvSpPr/>
          <p:nvPr/>
        </p:nvSpPr>
        <p:spPr bwMode="auto">
          <a:xfrm>
            <a:off x="5228709" y="4778298"/>
            <a:ext cx="4721534" cy="596535"/>
          </a:xfrm>
          <a:prstGeom prst="rect">
            <a:avLst/>
          </a:prstGeom>
          <a:solidFill>
            <a:sysClr val="windowText" lastClr="000000">
              <a:lumMod val="75000"/>
              <a:lumOff val="25000"/>
            </a:sys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21600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51" fontAlgn="base" latinLnBrk="0">
              <a:lnSpc>
                <a:spcPts val="1900"/>
              </a:lnSpc>
              <a:spcBef>
                <a:spcPts val="400"/>
              </a:spcBef>
              <a:spcAft>
                <a:spcPct val="0"/>
              </a:spcAft>
              <a:defRPr/>
            </a:pPr>
            <a:r>
              <a:rPr kumimoji="1" lang="en-US" altLang="ko-KR" sz="1800" b="1" kern="0">
                <a:solidFill>
                  <a:prstClr val="white"/>
                </a:solidFill>
                <a:cs typeface="Segoe UI" pitchFamily="34" charset="0"/>
              </a:rPr>
              <a:t>Additional Communication</a:t>
            </a:r>
          </a:p>
        </p:txBody>
      </p:sp>
      <p:sp>
        <p:nvSpPr>
          <p:cNvPr id="16" name="Isosceles Triangle 37">
            <a:extLst>
              <a:ext uri="{FF2B5EF4-FFF2-40B4-BE49-F238E27FC236}">
                <a16:creationId xmlns:a16="http://schemas.microsoft.com/office/drawing/2014/main" id="{E816B886-CC90-3A7C-0E8F-C9EA1DAD6BED}"/>
              </a:ext>
            </a:extLst>
          </p:cNvPr>
          <p:cNvSpPr/>
          <p:nvPr/>
        </p:nvSpPr>
        <p:spPr>
          <a:xfrm rot="5400000">
            <a:off x="5192324" y="4329603"/>
            <a:ext cx="136982" cy="64209"/>
          </a:xfrm>
          <a:prstGeom prst="triangle">
            <a:avLst/>
          </a:prstGeom>
          <a:solidFill>
            <a:srgbClr val="FF000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endParaRPr kumimoji="1" lang="en-IN" sz="3200" b="1" kern="0">
              <a:solidFill>
                <a:prstClr val="white"/>
              </a:solidFill>
              <a:ea typeface="맑은 고딕"/>
            </a:endParaRPr>
          </a:p>
        </p:txBody>
      </p:sp>
      <p:sp>
        <p:nvSpPr>
          <p:cNvPr id="17" name="Isosceles Triangle 37">
            <a:extLst>
              <a:ext uri="{FF2B5EF4-FFF2-40B4-BE49-F238E27FC236}">
                <a16:creationId xmlns:a16="http://schemas.microsoft.com/office/drawing/2014/main" id="{A437E697-7BEC-E60C-04BD-EE22A4B2DE01}"/>
              </a:ext>
            </a:extLst>
          </p:cNvPr>
          <p:cNvSpPr/>
          <p:nvPr/>
        </p:nvSpPr>
        <p:spPr>
          <a:xfrm rot="5400000">
            <a:off x="5192323" y="5044460"/>
            <a:ext cx="136982" cy="64209"/>
          </a:xfrm>
          <a:prstGeom prst="triangle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endParaRPr kumimoji="1" lang="en-IN" sz="3200" b="1" kern="0">
              <a:solidFill>
                <a:prstClr val="white"/>
              </a:solidFill>
              <a:ea typeface="맑은 고딕"/>
            </a:endParaRPr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4578F6D9-9C54-BEA2-8FEC-362D86DE5E39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378" y="1908423"/>
            <a:ext cx="3492000" cy="34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83184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6">
            <a:extLst>
              <a:ext uri="{FF2B5EF4-FFF2-40B4-BE49-F238E27FC236}">
                <a16:creationId xmlns:a16="http://schemas.microsoft.com/office/drawing/2014/main" id="{3078499C-8E87-43BA-83B3-969D5CF57D3D}"/>
              </a:ext>
            </a:extLst>
          </p:cNvPr>
          <p:cNvSpPr txBox="1"/>
          <p:nvPr/>
        </p:nvSpPr>
        <p:spPr>
          <a:xfrm>
            <a:off x="25698" y="165373"/>
            <a:ext cx="2879074" cy="34824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7155" tIns="50520" rIns="97155" bIns="50520" anchor="ctr" anchorCtr="0" compatLnSpc="1">
            <a:spAutoFit/>
          </a:bodyPr>
          <a:lstStyle/>
          <a:p>
            <a:pPr lvl="0" indent="-176049" defTabSz="777139" font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altLang="ko-KR" sz="1600" b="1" kern="0">
                <a:solidFill>
                  <a:srgbClr val="404040"/>
                </a:solidFill>
                <a:latin typeface="+mj-ea"/>
                <a:ea typeface="+mj-ea"/>
                <a:cs typeface="Arial" panose="020B0604020202020204" pitchFamily="34" charset="0"/>
              </a:rPr>
              <a:t>IV.  Project Issue Check</a:t>
            </a:r>
            <a:endParaRPr lang="ko-KR" altLang="en-US" sz="1600" b="1" kern="0">
              <a:solidFill>
                <a:srgbClr val="404040"/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13" name="TextBox 26">
            <a:extLst>
              <a:ext uri="{FF2B5EF4-FFF2-40B4-BE49-F238E27FC236}">
                <a16:creationId xmlns:a16="http://schemas.microsoft.com/office/drawing/2014/main" id="{1863627A-98FE-444D-ACE3-6B74CABCB529}"/>
              </a:ext>
            </a:extLst>
          </p:cNvPr>
          <p:cNvSpPr txBox="1"/>
          <p:nvPr/>
        </p:nvSpPr>
        <p:spPr>
          <a:xfrm>
            <a:off x="424736" y="541916"/>
            <a:ext cx="9045835" cy="28669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7155" tIns="50520" rIns="97155" bIns="50520" anchor="ctr" anchorCtr="0" compatLnSpc="1">
            <a:spAutoFit/>
          </a:bodyPr>
          <a:lstStyle/>
          <a:p>
            <a:pPr lvl="0" indent="-176049" defTabSz="777139" font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altLang="ko-KR" sz="1200" b="1" kern="0">
                <a:solidFill>
                  <a:srgbClr val="404040"/>
                </a:solidFill>
                <a:latin typeface="+mj-ea"/>
                <a:ea typeface="+mj-ea"/>
                <a:cs typeface="Arial" panose="020B0604020202020204" pitchFamily="34" charset="0"/>
              </a:rPr>
              <a:t>Project</a:t>
            </a:r>
            <a:r>
              <a:rPr lang="ko-KR" altLang="en-US" sz="1200" b="1" kern="0">
                <a:solidFill>
                  <a:srgbClr val="404040"/>
                </a:solidFill>
                <a:latin typeface="+mj-ea"/>
                <a:ea typeface="+mj-ea"/>
                <a:cs typeface="Arial" panose="020B0604020202020204" pitchFamily="34" charset="0"/>
              </a:rPr>
              <a:t> 수행 관련 긴급 점검</a:t>
            </a:r>
            <a:r>
              <a:rPr lang="en-US" altLang="ko-KR" sz="1200" b="1" kern="0">
                <a:solidFill>
                  <a:srgbClr val="404040"/>
                </a:solidFill>
                <a:latin typeface="+mj-ea"/>
                <a:ea typeface="+mj-ea"/>
                <a:cs typeface="Arial" panose="020B0604020202020204" pitchFamily="34" charset="0"/>
              </a:rPr>
              <a:t>(</a:t>
            </a:r>
            <a:r>
              <a:rPr lang="ko-KR" altLang="en-US" sz="1200" b="1" kern="0">
                <a:solidFill>
                  <a:srgbClr val="404040"/>
                </a:solidFill>
                <a:latin typeface="+mj-ea"/>
                <a:ea typeface="+mj-ea"/>
                <a:cs typeface="Arial" panose="020B0604020202020204" pitchFamily="34" charset="0"/>
              </a:rPr>
              <a:t>체크</a:t>
            </a:r>
            <a:r>
              <a:rPr lang="en-US" altLang="ko-KR" sz="1200" b="1" kern="0">
                <a:solidFill>
                  <a:srgbClr val="404040"/>
                </a:solidFill>
                <a:latin typeface="+mj-ea"/>
                <a:ea typeface="+mj-ea"/>
                <a:cs typeface="Arial" panose="020B0604020202020204" pitchFamily="34" charset="0"/>
              </a:rPr>
              <a:t>) </a:t>
            </a:r>
            <a:r>
              <a:rPr lang="ko-KR" altLang="en-US" sz="1200" b="1" kern="0">
                <a:solidFill>
                  <a:srgbClr val="404040"/>
                </a:solidFill>
                <a:latin typeface="+mj-ea"/>
                <a:ea typeface="+mj-ea"/>
                <a:cs typeface="Arial" panose="020B0604020202020204" pitchFamily="34" charset="0"/>
              </a:rPr>
              <a:t>필요 항목</a:t>
            </a:r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64D3CA07-E6F6-45EA-8F9B-036040979A1F}"/>
              </a:ext>
            </a:extLst>
          </p:cNvPr>
          <p:cNvSpPr/>
          <p:nvPr/>
        </p:nvSpPr>
        <p:spPr>
          <a:xfrm rot="5400000">
            <a:off x="239961" y="616782"/>
            <a:ext cx="180975" cy="156013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" name="표 3">
            <a:extLst>
              <a:ext uri="{FF2B5EF4-FFF2-40B4-BE49-F238E27FC236}">
                <a16:creationId xmlns:a16="http://schemas.microsoft.com/office/drawing/2014/main" id="{8328271E-DCCA-9DA4-5D8D-95C32E78C8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7555018"/>
              </p:ext>
            </p:extLst>
          </p:nvPr>
        </p:nvGraphicFramePr>
        <p:xfrm>
          <a:off x="450156" y="828303"/>
          <a:ext cx="9865096" cy="5468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1699">
                  <a:extLst>
                    <a:ext uri="{9D8B030D-6E8A-4147-A177-3AD203B41FA5}">
                      <a16:colId xmlns:a16="http://schemas.microsoft.com/office/drawing/2014/main" val="2732977279"/>
                    </a:ext>
                  </a:extLst>
                </a:gridCol>
                <a:gridCol w="7389090">
                  <a:extLst>
                    <a:ext uri="{9D8B030D-6E8A-4147-A177-3AD203B41FA5}">
                      <a16:colId xmlns:a16="http://schemas.microsoft.com/office/drawing/2014/main" val="3408222916"/>
                    </a:ext>
                  </a:extLst>
                </a:gridCol>
                <a:gridCol w="1134307">
                  <a:extLst>
                    <a:ext uri="{9D8B030D-6E8A-4147-A177-3AD203B41FA5}">
                      <a16:colId xmlns:a16="http://schemas.microsoft.com/office/drawing/2014/main" val="2034268147"/>
                    </a:ext>
                  </a:extLst>
                </a:gridCol>
              </a:tblGrid>
              <a:tr h="1552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/>
                        <a:t>구분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/>
                        <a:t>업무 내역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/>
                        <a:t>담당자</a:t>
                      </a:r>
                      <a:endParaRPr lang="en-US" altLang="ko-KR" sz="13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182344"/>
                  </a:ext>
                </a:extLst>
              </a:tr>
              <a:tr h="74357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b="1" dirty="0"/>
                        <a:t>QA migration </a:t>
                      </a:r>
                      <a:r>
                        <a:rPr lang="ko-KR" altLang="en-US" sz="1000" b="1" dirty="0"/>
                        <a:t>지연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28600" lvl="0" indent="-228600" algn="l" latinLnBrk="1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en-US" altLang="ko-KR" sz="1000" b="0" dirty="0"/>
                        <a:t>DWH10, 11 – QA migration </a:t>
                      </a:r>
                      <a:r>
                        <a:rPr lang="ko-KR" altLang="en-US" sz="1000" b="0" dirty="0"/>
                        <a:t>지연</a:t>
                      </a:r>
                      <a:endParaRPr lang="en-US" altLang="ko-KR" sz="1000" b="0" dirty="0"/>
                    </a:p>
                    <a:p>
                      <a:pPr marL="629610" lvl="1" indent="-22860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dirty="0"/>
                        <a:t>지난 주말에 </a:t>
                      </a:r>
                      <a:r>
                        <a:rPr lang="en-US" altLang="ko-KR" sz="1000" b="0" dirty="0"/>
                        <a:t>TPE team</a:t>
                      </a:r>
                      <a:r>
                        <a:rPr lang="ko-KR" altLang="en-US" sz="1000" b="0" dirty="0"/>
                        <a:t>에서 </a:t>
                      </a:r>
                      <a:r>
                        <a:rPr lang="en-US" altLang="ko-KR" sz="1000" b="0" dirty="0"/>
                        <a:t>migration </a:t>
                      </a:r>
                      <a:r>
                        <a:rPr lang="ko-KR" altLang="en-US" sz="1000" b="0" dirty="0"/>
                        <a:t>완료 예정이었으나 지연되고 있어 확인 중</a:t>
                      </a:r>
                      <a:endParaRPr lang="en-US" altLang="ko-KR" sz="1000" b="0" dirty="0"/>
                    </a:p>
                    <a:p>
                      <a:pPr marL="629610" lvl="1" indent="-22860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dirty="0"/>
                        <a:t>이에 따라 </a:t>
                      </a:r>
                      <a:r>
                        <a:rPr lang="en-US" altLang="ko-KR" sz="1000" b="0" dirty="0"/>
                        <a:t>M.C.B</a:t>
                      </a:r>
                      <a:r>
                        <a:rPr lang="ko-KR" altLang="en-US" sz="1000" b="0" dirty="0"/>
                        <a:t>에서 진행해야하는 업무도 지연</a:t>
                      </a:r>
                      <a:endParaRPr lang="en-US" altLang="ko-KR" sz="1000" b="0" dirty="0"/>
                    </a:p>
                  </a:txBody>
                  <a:tcPr marT="144000" marB="144000" anchor="ctr"/>
                </a:tc>
                <a:tc>
                  <a:txBody>
                    <a:bodyPr/>
                    <a:lstStyle/>
                    <a:p>
                      <a:pPr marL="0" lvl="0" indent="0" algn="ctr" latinLnBrk="1">
                        <a:lnSpc>
                          <a:spcPct val="150000"/>
                        </a:lnSpc>
                        <a:buFont typeface="+mj-lt"/>
                        <a:buNone/>
                      </a:pPr>
                      <a:r>
                        <a:rPr lang="en-US" altLang="ko-KR" sz="1000" b="0" dirty="0"/>
                        <a:t>TPE Team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03273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b="1" dirty="0"/>
                        <a:t>ISMS PRD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b="1" dirty="0"/>
                        <a:t>permission </a:t>
                      </a:r>
                      <a:r>
                        <a:rPr lang="ko-KR" altLang="en-US" sz="1000" b="1" dirty="0"/>
                        <a:t>이슈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28600" lvl="0" indent="-228600" algn="l" latinLnBrk="1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en-US" altLang="ko-KR" sz="1000" b="0" dirty="0"/>
                        <a:t>ISMS – PRD permission</a:t>
                      </a:r>
                    </a:p>
                    <a:p>
                      <a:pPr marL="629610" lvl="1" indent="-22860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b="0" dirty="0"/>
                        <a:t>AWX</a:t>
                      </a:r>
                      <a:r>
                        <a:rPr lang="ko-KR" altLang="en-US" sz="1000" b="0" dirty="0"/>
                        <a:t>에서 </a:t>
                      </a:r>
                      <a:r>
                        <a:rPr lang="en-US" altLang="ko-KR" sz="1000" b="0" dirty="0"/>
                        <a:t>job</a:t>
                      </a:r>
                      <a:r>
                        <a:rPr lang="ko-KR" altLang="en-US" sz="1000" b="0" dirty="0"/>
                        <a:t>을 실행 시 사용하는 </a:t>
                      </a:r>
                      <a:r>
                        <a:rPr lang="en-US" altLang="ko-KR" sz="1000" b="0" dirty="0"/>
                        <a:t>PMI\s-</a:t>
                      </a:r>
                      <a:r>
                        <a:rPr lang="en-US" altLang="ko-KR" sz="1000" b="0" dirty="0" err="1"/>
                        <a:t>dsd</a:t>
                      </a:r>
                      <a:r>
                        <a:rPr lang="en-US" altLang="ko-KR" sz="1000" b="0" dirty="0"/>
                        <a:t>-</a:t>
                      </a:r>
                      <a:r>
                        <a:rPr lang="en-US" altLang="ko-KR" sz="1000" b="0" dirty="0" err="1"/>
                        <a:t>siakr</a:t>
                      </a:r>
                      <a:r>
                        <a:rPr lang="en-US" altLang="ko-KR" sz="1000" b="0" dirty="0"/>
                        <a:t> </a:t>
                      </a:r>
                      <a:r>
                        <a:rPr lang="ko-KR" altLang="en-US" sz="1000" b="0" dirty="0"/>
                        <a:t>계정이 </a:t>
                      </a:r>
                      <a:br>
                        <a:rPr lang="en-US" altLang="ko-KR" sz="1000" b="0" dirty="0"/>
                      </a:br>
                      <a:r>
                        <a:rPr lang="en-US" altLang="ko-KR" sz="1000" b="0" dirty="0"/>
                        <a:t>ISMS – PRD permission </a:t>
                      </a:r>
                      <a:r>
                        <a:rPr lang="ko-KR" altLang="en-US" sz="1000" b="0" dirty="0"/>
                        <a:t>이슈로 인하여 </a:t>
                      </a:r>
                      <a:r>
                        <a:rPr lang="en-US" altLang="ko-KR" sz="1000" b="0" dirty="0"/>
                        <a:t>DWH-DEV</a:t>
                      </a:r>
                      <a:r>
                        <a:rPr lang="ko-KR" altLang="en-US" sz="1000" b="0" dirty="0"/>
                        <a:t>와 </a:t>
                      </a:r>
                      <a:r>
                        <a:rPr lang="en-US" altLang="ko-KR" sz="1000" b="0" dirty="0"/>
                        <a:t>ISMS–PRD</a:t>
                      </a:r>
                      <a:r>
                        <a:rPr lang="ko-KR" altLang="en-US" sz="1000" b="0" dirty="0"/>
                        <a:t> 관련한 </a:t>
                      </a:r>
                      <a:r>
                        <a:rPr lang="en-US" altLang="ko-KR" sz="1000" b="0" dirty="0"/>
                        <a:t>job </a:t>
                      </a:r>
                      <a:r>
                        <a:rPr lang="ko-KR" altLang="en-US" sz="1000" b="0" dirty="0"/>
                        <a:t>테스트 진행 지연</a:t>
                      </a:r>
                      <a:endParaRPr lang="en-US" altLang="ko-KR" sz="1000" b="0" dirty="0"/>
                    </a:p>
                    <a:p>
                      <a:pPr marL="629610" lvl="1" indent="-22860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b="0"/>
                        <a:t>DWH-QA </a:t>
                      </a:r>
                      <a:r>
                        <a:rPr lang="en-US" altLang="ko-KR" sz="1000" b="0" dirty="0"/>
                        <a:t>to ISMS-QA </a:t>
                      </a:r>
                      <a:r>
                        <a:rPr lang="ko-KR" altLang="en-US" sz="1000" b="0" dirty="0"/>
                        <a:t>로 </a:t>
                      </a:r>
                      <a:r>
                        <a:rPr lang="en-US" altLang="ko-KR" sz="1000" b="0" dirty="0"/>
                        <a:t>job </a:t>
                      </a:r>
                      <a:r>
                        <a:rPr lang="ko-KR" altLang="en-US" sz="1000" b="0" dirty="0"/>
                        <a:t>테스트 진행 예정 </a:t>
                      </a:r>
                      <a:r>
                        <a:rPr lang="en-US" altLang="ko-KR" sz="1000" b="0" dirty="0"/>
                        <a:t>-&gt; QA</a:t>
                      </a:r>
                      <a:r>
                        <a:rPr lang="ko-KR" altLang="en-US" sz="1000" b="0" dirty="0"/>
                        <a:t> </a:t>
                      </a:r>
                      <a:r>
                        <a:rPr lang="en-US" altLang="ko-KR" sz="1000" b="0" dirty="0"/>
                        <a:t>migration</a:t>
                      </a:r>
                      <a:r>
                        <a:rPr lang="ko-KR" altLang="en-US" sz="1000" b="0" dirty="0"/>
                        <a:t> 완료 후 테스트 가능</a:t>
                      </a:r>
                      <a:endParaRPr lang="en-US" altLang="ko-KR" sz="1000" b="0" dirty="0"/>
                    </a:p>
                  </a:txBody>
                  <a:tcPr marT="144000" marB="144000" anchor="ctr"/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1000" b="0" dirty="0"/>
                        <a:t>Tyler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40634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b="1" dirty="0"/>
                        <a:t>PRD </a:t>
                      </a:r>
                      <a:r>
                        <a:rPr lang="ko-KR" altLang="en-US" sz="1000" b="1" dirty="0"/>
                        <a:t>관련</a:t>
                      </a:r>
                      <a:endParaRPr lang="en-US" altLang="ko-KR" sz="1000" b="1" dirty="0"/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b="1" dirty="0"/>
                        <a:t>현업 추가 요청</a:t>
                      </a:r>
                      <a:endParaRPr lang="en-US" altLang="ko-KR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28600" lvl="0" indent="-228600" algn="l" latinLnBrk="1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en-US" altLang="ko-KR" sz="1000" b="0" dirty="0"/>
                        <a:t>PRD Live </a:t>
                      </a:r>
                      <a:r>
                        <a:rPr lang="ko-KR" altLang="en-US" sz="1000" b="0" dirty="0"/>
                        <a:t>시점 이전에 </a:t>
                      </a:r>
                      <a:r>
                        <a:rPr lang="en-US" altLang="ko-KR" sz="1000" b="0" dirty="0"/>
                        <a:t>Database Migration </a:t>
                      </a:r>
                      <a:r>
                        <a:rPr lang="ko-KR" altLang="en-US" sz="1000" b="0" dirty="0"/>
                        <a:t>요청</a:t>
                      </a:r>
                      <a:endParaRPr lang="en-US" altLang="ko-KR" sz="1000" b="0" dirty="0"/>
                    </a:p>
                    <a:p>
                      <a:pPr marL="629610" lvl="1" indent="-22860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b="0" dirty="0"/>
                        <a:t>9/22 </a:t>
                      </a:r>
                      <a:r>
                        <a:rPr lang="ko-KR" altLang="en-US" sz="1000" b="0" dirty="0"/>
                        <a:t>에 </a:t>
                      </a:r>
                      <a:r>
                        <a:rPr lang="en-US" altLang="ko-KR" sz="1000" b="0" dirty="0"/>
                        <a:t>PRD Migration</a:t>
                      </a:r>
                      <a:r>
                        <a:rPr lang="ko-KR" altLang="en-US" sz="1000" b="0" dirty="0"/>
                        <a:t>을 진행 예정되어있으나</a:t>
                      </a:r>
                      <a:r>
                        <a:rPr lang="en-US" altLang="ko-KR" sz="1000" b="0" dirty="0"/>
                        <a:t>, </a:t>
                      </a:r>
                      <a:br>
                        <a:rPr lang="en-US" altLang="ko-KR" sz="1000" b="0" dirty="0"/>
                      </a:br>
                      <a:r>
                        <a:rPr lang="ko-KR" altLang="en-US" sz="1000" b="0" dirty="0"/>
                        <a:t>현업에서 </a:t>
                      </a:r>
                      <a:r>
                        <a:rPr lang="en-US" altLang="ko-KR" sz="1000" b="0" dirty="0"/>
                        <a:t>9/22 </a:t>
                      </a:r>
                      <a:r>
                        <a:rPr lang="ko-KR" altLang="en-US" sz="1000" b="0" dirty="0"/>
                        <a:t>이전에 데이터를 미리 부어볼 수 있는지 요청 받아 가능 여부 확인 예정</a:t>
                      </a:r>
                      <a:endParaRPr lang="en-US" altLang="ko-KR" sz="1000" b="0" dirty="0"/>
                    </a:p>
                  </a:txBody>
                  <a:tcPr marT="144000" marB="144000" anchor="ctr"/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1000" b="0" dirty="0"/>
                        <a:t>Tyler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27106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b="1" dirty="0"/>
                        <a:t>Power BI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b="1" dirty="0"/>
                        <a:t>소스 변경 추가 요청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28600" lvl="0" indent="-228600" algn="l" latinLnBrk="1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ko-KR" altLang="en-US" sz="1000" b="0" dirty="0"/>
                        <a:t>비즈니스에서 보고있는 </a:t>
                      </a:r>
                      <a:r>
                        <a:rPr lang="en-US" altLang="ko-KR" sz="1000" b="0" dirty="0"/>
                        <a:t>Dashboard</a:t>
                      </a:r>
                      <a:r>
                        <a:rPr lang="ko-KR" altLang="en-US" sz="1000" b="0" dirty="0"/>
                        <a:t> 소스 변경 추가 요청 받았으며</a:t>
                      </a:r>
                      <a:r>
                        <a:rPr lang="en-US" altLang="ko-KR" sz="1000" b="0" dirty="0"/>
                        <a:t>, QA, PRD</a:t>
                      </a:r>
                      <a:r>
                        <a:rPr lang="ko-KR" altLang="en-US" sz="1000" b="0" dirty="0"/>
                        <a:t> 각각 </a:t>
                      </a:r>
                      <a:r>
                        <a:rPr lang="en-US" altLang="ko-KR" sz="1000" b="0" dirty="0"/>
                        <a:t>migration </a:t>
                      </a:r>
                      <a:r>
                        <a:rPr lang="ko-KR" altLang="en-US" sz="1000" b="0" dirty="0"/>
                        <a:t>점검 체크 후 진행 예정</a:t>
                      </a:r>
                      <a:endParaRPr lang="en-US" altLang="ko-KR" sz="1000" b="0" dirty="0"/>
                    </a:p>
                    <a:p>
                      <a:pPr marL="629610" lvl="1" indent="-22860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b="0" dirty="0" err="1"/>
                        <a:t>PMK_ARSReport_ILUMA</a:t>
                      </a:r>
                      <a:endParaRPr lang="en-US" altLang="ko-KR" sz="1000" b="0" dirty="0"/>
                    </a:p>
                    <a:p>
                      <a:pPr marL="629610" lvl="1" indent="-22860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b="0" dirty="0"/>
                        <a:t>ILUMA &amp; TEREA Dashboard </a:t>
                      </a:r>
                    </a:p>
                  </a:txBody>
                  <a:tcPr marT="144000" marB="144000" anchor="ctr"/>
                </a:tc>
                <a:tc>
                  <a:txBody>
                    <a:bodyPr/>
                    <a:lstStyle/>
                    <a:p>
                      <a:pPr marL="0" marR="0" lvl="1" indent="0" algn="ctr" defTabSz="80202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000" b="0" dirty="0"/>
                        <a:t>M.C.B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89313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날짜 함수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28600" indent="-228600" algn="l" latinLnBrk="1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ko-KR" altLang="en-US" sz="1000" b="0" dirty="0"/>
                        <a:t>현재 날짜를 가져오기 위한 함수 변경 사용 안내</a:t>
                      </a:r>
                      <a:endParaRPr lang="en-US" altLang="ko-KR" sz="1000" b="0" dirty="0"/>
                    </a:p>
                    <a:p>
                      <a:pPr marL="629610" lvl="1" indent="-22860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b="0" dirty="0"/>
                        <a:t>On-Premise</a:t>
                      </a:r>
                      <a:r>
                        <a:rPr lang="ko-KR" altLang="en-US" sz="1000" b="0" dirty="0"/>
                        <a:t> 서버 시간 </a:t>
                      </a:r>
                      <a:r>
                        <a:rPr lang="en-US" altLang="ko-KR" sz="1000" b="0" dirty="0"/>
                        <a:t>: KST / Cloud</a:t>
                      </a:r>
                      <a:r>
                        <a:rPr lang="ko-KR" altLang="en-US" sz="1000" b="0" dirty="0"/>
                        <a:t> 서버 시간 </a:t>
                      </a:r>
                      <a:r>
                        <a:rPr lang="en-US" altLang="ko-KR" sz="1000" b="0" dirty="0"/>
                        <a:t>: UTC</a:t>
                      </a:r>
                    </a:p>
                    <a:p>
                      <a:pPr marL="629610" lvl="1" indent="-22860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dirty="0"/>
                        <a:t>위의 이유로 </a:t>
                      </a:r>
                      <a:r>
                        <a:rPr lang="en-US" altLang="ko-KR" sz="1000" b="1" dirty="0"/>
                        <a:t>GETDATE()</a:t>
                      </a:r>
                      <a:r>
                        <a:rPr lang="ko-KR" altLang="en-US" sz="1000" b="1" dirty="0"/>
                        <a:t> </a:t>
                      </a:r>
                      <a:r>
                        <a:rPr lang="en-US" altLang="ko-KR" sz="1000" b="1" dirty="0"/>
                        <a:t>-&gt;</a:t>
                      </a:r>
                      <a:r>
                        <a:rPr lang="ko-KR" altLang="en-US" sz="1000" b="1" dirty="0"/>
                        <a:t> </a:t>
                      </a:r>
                      <a:r>
                        <a:rPr lang="en-US" altLang="ko-KR" sz="1000" b="1" dirty="0"/>
                        <a:t>DATEADD(Hour, +9, </a:t>
                      </a:r>
                      <a:r>
                        <a:rPr lang="en-US" altLang="ko-KR" sz="1000" b="1" u="sng" dirty="0"/>
                        <a:t>GETUTCDATE()</a:t>
                      </a:r>
                      <a:r>
                        <a:rPr lang="en-US" altLang="ko-KR" sz="1000" b="1" dirty="0"/>
                        <a:t>) </a:t>
                      </a:r>
                      <a:r>
                        <a:rPr lang="ko-KR" altLang="en-US" sz="1000" b="0" dirty="0"/>
                        <a:t>사용 필요</a:t>
                      </a:r>
                      <a:endParaRPr lang="en-US" altLang="ko-KR" sz="1000" b="0" dirty="0"/>
                    </a:p>
                    <a:p>
                      <a:pPr marL="629610" lvl="1" indent="-22860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dirty="0"/>
                        <a:t>기존에 개발되어있는 건에 대해서는 </a:t>
                      </a:r>
                      <a:r>
                        <a:rPr lang="en-US" altLang="ko-KR" sz="1000" b="0" dirty="0"/>
                        <a:t>TPE Team</a:t>
                      </a:r>
                      <a:r>
                        <a:rPr lang="ko-KR" altLang="en-US" sz="1000" b="0" dirty="0"/>
                        <a:t>과 논의 중</a:t>
                      </a:r>
                      <a:endParaRPr lang="en-US" altLang="ko-KR" sz="1000" b="0" dirty="0"/>
                    </a:p>
                  </a:txBody>
                  <a:tcPr marT="144000" marB="144000" anchor="ctr"/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1000" b="0" dirty="0"/>
                        <a:t>TPE Team</a:t>
                      </a:r>
                      <a:br>
                        <a:rPr lang="en-US" altLang="ko-KR" sz="1000" b="0" dirty="0"/>
                      </a:br>
                      <a:r>
                        <a:rPr lang="en-US" altLang="ko-KR" sz="1000" b="0" dirty="0"/>
                        <a:t>Tyler</a:t>
                      </a:r>
                      <a:br>
                        <a:rPr lang="en-US" altLang="ko-KR" sz="1000" b="0" dirty="0"/>
                      </a:br>
                      <a:r>
                        <a:rPr lang="en-US" altLang="ko-KR" sz="1000" b="0" dirty="0"/>
                        <a:t>M.C.B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39209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81853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그림 32" descr="테이블, 앉아있는, 음식, 나이프이(가) 표시된 사진&#10;&#10;자동 생성된 설명">
            <a:extLst>
              <a:ext uri="{FF2B5EF4-FFF2-40B4-BE49-F238E27FC236}">
                <a16:creationId xmlns:a16="http://schemas.microsoft.com/office/drawing/2014/main" id="{2F231B0C-38AB-4B8D-8ADD-3D23112AE25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78" r="23921"/>
          <a:stretch/>
        </p:blipFill>
        <p:spPr>
          <a:xfrm>
            <a:off x="795872" y="1908423"/>
            <a:ext cx="3542716" cy="3466409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C9199A8B-1C98-4237-9704-E1331E07B166}"/>
              </a:ext>
            </a:extLst>
          </p:cNvPr>
          <p:cNvSpPr txBox="1"/>
          <p:nvPr/>
        </p:nvSpPr>
        <p:spPr>
          <a:xfrm>
            <a:off x="738188" y="246386"/>
            <a:ext cx="66247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104287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INDEX</a:t>
            </a:r>
            <a:endParaRPr kumimoji="0" lang="ko-KR" altLang="en-US" sz="16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37" name="그래픽 36" descr="왼쪽 화살표가 있는 원">
            <a:extLst>
              <a:ext uri="{FF2B5EF4-FFF2-40B4-BE49-F238E27FC236}">
                <a16:creationId xmlns:a16="http://schemas.microsoft.com/office/drawing/2014/main" id="{FD2D6C10-6477-43A9-BB85-6D48D7A25B8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8758" y="259071"/>
            <a:ext cx="313184" cy="313184"/>
          </a:xfrm>
          <a:prstGeom prst="rect">
            <a:avLst/>
          </a:prstGeom>
        </p:spPr>
      </p:pic>
      <p:sp>
        <p:nvSpPr>
          <p:cNvPr id="21" name="Rectangle 34">
            <a:extLst>
              <a:ext uri="{FF2B5EF4-FFF2-40B4-BE49-F238E27FC236}">
                <a16:creationId xmlns:a16="http://schemas.microsoft.com/office/drawing/2014/main" id="{85A2DDA0-CF57-4769-ABD0-A8AB82724585}"/>
              </a:ext>
            </a:extLst>
          </p:cNvPr>
          <p:cNvSpPr/>
          <p:nvPr/>
        </p:nvSpPr>
        <p:spPr bwMode="auto">
          <a:xfrm>
            <a:off x="5360208" y="1908423"/>
            <a:ext cx="4721534" cy="596536"/>
          </a:xfrm>
          <a:prstGeom prst="rect">
            <a:avLst/>
          </a:prstGeom>
          <a:solidFill>
            <a:sysClr val="windowText" lastClr="000000">
              <a:lumMod val="75000"/>
              <a:lumOff val="25000"/>
            </a:sys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21600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51" fontAlgn="base" latinLnBrk="0">
              <a:lnSpc>
                <a:spcPts val="1900"/>
              </a:lnSpc>
              <a:spcBef>
                <a:spcPts val="400"/>
              </a:spcBef>
              <a:spcAft>
                <a:spcPct val="0"/>
              </a:spcAft>
              <a:defRPr/>
            </a:pPr>
            <a:r>
              <a:rPr kumimoji="1" lang="en-US" altLang="ko-KR" sz="1800" b="1" kern="0">
                <a:solidFill>
                  <a:prstClr val="white"/>
                </a:solidFill>
                <a:cs typeface="Segoe UI" pitchFamily="34" charset="0"/>
              </a:rPr>
              <a:t>Weekly Report Abstract</a:t>
            </a:r>
            <a:endParaRPr kumimoji="1" lang="ko-KR" altLang="en-US" sz="1800" b="1" kern="0">
              <a:solidFill>
                <a:prstClr val="white"/>
              </a:solidFill>
              <a:cs typeface="Segoe UI" pitchFamily="34" charset="0"/>
            </a:endParaRPr>
          </a:p>
        </p:txBody>
      </p:sp>
      <p:sp>
        <p:nvSpPr>
          <p:cNvPr id="23" name="Isosceles Triangle 37">
            <a:extLst>
              <a:ext uri="{FF2B5EF4-FFF2-40B4-BE49-F238E27FC236}">
                <a16:creationId xmlns:a16="http://schemas.microsoft.com/office/drawing/2014/main" id="{6178B1D7-7332-47B6-8BDE-5776BAE05BFE}"/>
              </a:ext>
            </a:extLst>
          </p:cNvPr>
          <p:cNvSpPr/>
          <p:nvPr/>
        </p:nvSpPr>
        <p:spPr>
          <a:xfrm rot="5400000">
            <a:off x="5323822" y="2174586"/>
            <a:ext cx="136982" cy="64209"/>
          </a:xfrm>
          <a:prstGeom prst="triangle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endParaRPr kumimoji="1" lang="en-IN" sz="3200" b="1" kern="0">
              <a:solidFill>
                <a:prstClr val="white"/>
              </a:solidFill>
              <a:ea typeface="맑은 고딕"/>
            </a:endParaRPr>
          </a:p>
        </p:txBody>
      </p:sp>
      <p:sp>
        <p:nvSpPr>
          <p:cNvPr id="25" name="Rectangle 35">
            <a:extLst>
              <a:ext uri="{FF2B5EF4-FFF2-40B4-BE49-F238E27FC236}">
                <a16:creationId xmlns:a16="http://schemas.microsoft.com/office/drawing/2014/main" id="{AB799239-F738-4623-A924-48C6617AEF9A}"/>
              </a:ext>
            </a:extLst>
          </p:cNvPr>
          <p:cNvSpPr/>
          <p:nvPr/>
        </p:nvSpPr>
        <p:spPr bwMode="auto">
          <a:xfrm>
            <a:off x="4621310" y="1908423"/>
            <a:ext cx="738899" cy="596536"/>
          </a:xfrm>
          <a:prstGeom prst="rect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r>
              <a:rPr lang="en-IN" sz="3200" b="1" kern="0">
                <a:solidFill>
                  <a:srgbClr val="FFFFFF"/>
                </a:solidFill>
                <a:ea typeface="맑은 고딕"/>
                <a:cs typeface="Segoe UI Semibold" panose="020B0702040204020203" pitchFamily="34" charset="0"/>
              </a:rPr>
              <a:t>I</a:t>
            </a:r>
          </a:p>
        </p:txBody>
      </p:sp>
      <p:sp>
        <p:nvSpPr>
          <p:cNvPr id="27" name="Rectangle 34">
            <a:extLst>
              <a:ext uri="{FF2B5EF4-FFF2-40B4-BE49-F238E27FC236}">
                <a16:creationId xmlns:a16="http://schemas.microsoft.com/office/drawing/2014/main" id="{4C91DE74-A0D1-452B-B019-6F1E331E200E}"/>
              </a:ext>
            </a:extLst>
          </p:cNvPr>
          <p:cNvSpPr/>
          <p:nvPr/>
        </p:nvSpPr>
        <p:spPr bwMode="auto">
          <a:xfrm>
            <a:off x="5360207" y="2628504"/>
            <a:ext cx="4721534" cy="596535"/>
          </a:xfrm>
          <a:prstGeom prst="rect">
            <a:avLst/>
          </a:prstGeom>
          <a:solidFill>
            <a:sysClr val="windowText" lastClr="000000">
              <a:lumMod val="75000"/>
              <a:lumOff val="25000"/>
            </a:sys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21600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51" fontAlgn="base" latinLnBrk="0">
              <a:lnSpc>
                <a:spcPts val="1900"/>
              </a:lnSpc>
              <a:spcBef>
                <a:spcPts val="400"/>
              </a:spcBef>
              <a:spcAft>
                <a:spcPct val="0"/>
              </a:spcAft>
              <a:defRPr/>
            </a:pPr>
            <a:r>
              <a:rPr kumimoji="1" lang="en-US" altLang="ko-KR" sz="1800" b="1" kern="0">
                <a:solidFill>
                  <a:prstClr val="white"/>
                </a:solidFill>
                <a:cs typeface="Segoe UI" pitchFamily="34" charset="0"/>
              </a:rPr>
              <a:t>Project Schedule Check</a:t>
            </a:r>
          </a:p>
        </p:txBody>
      </p:sp>
      <p:sp>
        <p:nvSpPr>
          <p:cNvPr id="29" name="Isosceles Triangle 37">
            <a:extLst>
              <a:ext uri="{FF2B5EF4-FFF2-40B4-BE49-F238E27FC236}">
                <a16:creationId xmlns:a16="http://schemas.microsoft.com/office/drawing/2014/main" id="{FFFE617B-88A5-4674-A7A9-052465CB811D}"/>
              </a:ext>
            </a:extLst>
          </p:cNvPr>
          <p:cNvSpPr/>
          <p:nvPr/>
        </p:nvSpPr>
        <p:spPr>
          <a:xfrm rot="5400000">
            <a:off x="5323822" y="2894667"/>
            <a:ext cx="136982" cy="64209"/>
          </a:xfrm>
          <a:prstGeom prst="triangle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endParaRPr kumimoji="1" lang="en-IN" sz="3200" b="1" kern="0">
              <a:solidFill>
                <a:prstClr val="white"/>
              </a:solidFill>
              <a:ea typeface="맑은 고딕"/>
            </a:endParaRPr>
          </a:p>
        </p:txBody>
      </p:sp>
      <p:sp>
        <p:nvSpPr>
          <p:cNvPr id="31" name="Rectangle 35">
            <a:extLst>
              <a:ext uri="{FF2B5EF4-FFF2-40B4-BE49-F238E27FC236}">
                <a16:creationId xmlns:a16="http://schemas.microsoft.com/office/drawing/2014/main" id="{61ABAA9F-006D-4AED-A811-8A472FC2DAE7}"/>
              </a:ext>
            </a:extLst>
          </p:cNvPr>
          <p:cNvSpPr/>
          <p:nvPr/>
        </p:nvSpPr>
        <p:spPr bwMode="auto">
          <a:xfrm>
            <a:off x="4621310" y="2628503"/>
            <a:ext cx="738899" cy="596535"/>
          </a:xfrm>
          <a:prstGeom prst="rect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IN" sz="3200" b="1" kern="0">
                <a:solidFill>
                  <a:prstClr val="white"/>
                </a:solidFill>
                <a:ea typeface="맑은 고딕"/>
              </a:rPr>
              <a:t>II</a:t>
            </a:r>
          </a:p>
        </p:txBody>
      </p:sp>
      <p:sp>
        <p:nvSpPr>
          <p:cNvPr id="34" name="Rectangle 34">
            <a:extLst>
              <a:ext uri="{FF2B5EF4-FFF2-40B4-BE49-F238E27FC236}">
                <a16:creationId xmlns:a16="http://schemas.microsoft.com/office/drawing/2014/main" id="{A496AF61-6E7F-4B6E-AB96-A39EAAB4AB35}"/>
              </a:ext>
            </a:extLst>
          </p:cNvPr>
          <p:cNvSpPr/>
          <p:nvPr/>
        </p:nvSpPr>
        <p:spPr bwMode="auto">
          <a:xfrm>
            <a:off x="5346699" y="3348583"/>
            <a:ext cx="4721534" cy="596535"/>
          </a:xfrm>
          <a:prstGeom prst="rect">
            <a:avLst/>
          </a:prstGeom>
          <a:solidFill>
            <a:sysClr val="windowText" lastClr="000000">
              <a:lumMod val="75000"/>
              <a:lumOff val="25000"/>
            </a:sys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21600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51" fontAlgn="base" latinLnBrk="0">
              <a:lnSpc>
                <a:spcPts val="1900"/>
              </a:lnSpc>
              <a:spcBef>
                <a:spcPts val="400"/>
              </a:spcBef>
              <a:spcAft>
                <a:spcPct val="0"/>
              </a:spcAft>
              <a:defRPr/>
            </a:pPr>
            <a:r>
              <a:rPr kumimoji="1" lang="en-US" altLang="ko-KR" sz="1800" b="1" kern="0">
                <a:solidFill>
                  <a:prstClr val="white"/>
                </a:solidFill>
                <a:cs typeface="Segoe UI" pitchFamily="34" charset="0"/>
              </a:rPr>
              <a:t>This / Next Week Status</a:t>
            </a:r>
          </a:p>
        </p:txBody>
      </p:sp>
      <p:sp>
        <p:nvSpPr>
          <p:cNvPr id="36" name="Isosceles Triangle 37">
            <a:extLst>
              <a:ext uri="{FF2B5EF4-FFF2-40B4-BE49-F238E27FC236}">
                <a16:creationId xmlns:a16="http://schemas.microsoft.com/office/drawing/2014/main" id="{F7EFE787-2099-4A06-A7D7-E65102302AAA}"/>
              </a:ext>
            </a:extLst>
          </p:cNvPr>
          <p:cNvSpPr/>
          <p:nvPr/>
        </p:nvSpPr>
        <p:spPr>
          <a:xfrm rot="5400000">
            <a:off x="5310313" y="3614746"/>
            <a:ext cx="136982" cy="64209"/>
          </a:xfrm>
          <a:prstGeom prst="triangle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endParaRPr kumimoji="1" lang="en-IN" sz="3200" b="1" kern="0">
              <a:solidFill>
                <a:prstClr val="white"/>
              </a:solidFill>
              <a:ea typeface="맑은 고딕"/>
            </a:endParaRPr>
          </a:p>
        </p:txBody>
      </p:sp>
      <p:sp>
        <p:nvSpPr>
          <p:cNvPr id="38" name="Rectangle 35">
            <a:extLst>
              <a:ext uri="{FF2B5EF4-FFF2-40B4-BE49-F238E27FC236}">
                <a16:creationId xmlns:a16="http://schemas.microsoft.com/office/drawing/2014/main" id="{D00507B3-A5DA-4495-AAF7-F3F348059AB3}"/>
              </a:ext>
            </a:extLst>
          </p:cNvPr>
          <p:cNvSpPr/>
          <p:nvPr/>
        </p:nvSpPr>
        <p:spPr bwMode="auto">
          <a:xfrm>
            <a:off x="4607801" y="3348582"/>
            <a:ext cx="738899" cy="596535"/>
          </a:xfrm>
          <a:prstGeom prst="rect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IN" sz="3200" b="1" kern="0">
                <a:solidFill>
                  <a:prstClr val="white"/>
                </a:solidFill>
                <a:ea typeface="맑은 고딕"/>
              </a:rPr>
              <a:t>III</a:t>
            </a:r>
          </a:p>
        </p:txBody>
      </p:sp>
      <p:sp>
        <p:nvSpPr>
          <p:cNvPr id="39" name="Rectangle 35">
            <a:extLst>
              <a:ext uri="{FF2B5EF4-FFF2-40B4-BE49-F238E27FC236}">
                <a16:creationId xmlns:a16="http://schemas.microsoft.com/office/drawing/2014/main" id="{857DC143-6986-4630-8CC4-ED724FC98BD1}"/>
              </a:ext>
            </a:extLst>
          </p:cNvPr>
          <p:cNvSpPr/>
          <p:nvPr/>
        </p:nvSpPr>
        <p:spPr bwMode="auto">
          <a:xfrm>
            <a:off x="4607801" y="4063440"/>
            <a:ext cx="738899" cy="596535"/>
          </a:xfrm>
          <a:prstGeom prst="rect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US" sz="3200" b="1" kern="0">
                <a:solidFill>
                  <a:prstClr val="white"/>
                </a:solidFill>
                <a:ea typeface="맑은 고딕"/>
              </a:rPr>
              <a:t>IV</a:t>
            </a:r>
            <a:endParaRPr kumimoji="1" lang="en-IN" sz="3200" b="1" kern="0">
              <a:solidFill>
                <a:prstClr val="white"/>
              </a:solidFill>
              <a:ea typeface="맑은 고딕"/>
            </a:endParaRPr>
          </a:p>
        </p:txBody>
      </p:sp>
      <p:sp>
        <p:nvSpPr>
          <p:cNvPr id="40" name="Rectangle 35">
            <a:extLst>
              <a:ext uri="{FF2B5EF4-FFF2-40B4-BE49-F238E27FC236}">
                <a16:creationId xmlns:a16="http://schemas.microsoft.com/office/drawing/2014/main" id="{A8469D3A-5318-4E73-98A7-ECB0CE8B8E90}"/>
              </a:ext>
            </a:extLst>
          </p:cNvPr>
          <p:cNvSpPr/>
          <p:nvPr/>
        </p:nvSpPr>
        <p:spPr bwMode="auto">
          <a:xfrm>
            <a:off x="4607800" y="4778297"/>
            <a:ext cx="738899" cy="596535"/>
          </a:xfrm>
          <a:prstGeom prst="rect">
            <a:avLst/>
          </a:prstGeom>
          <a:solidFill>
            <a:srgbClr val="FF000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IN" sz="3200" b="1" kern="0">
                <a:solidFill>
                  <a:prstClr val="white"/>
                </a:solidFill>
                <a:ea typeface="맑은 고딕"/>
              </a:rPr>
              <a:t>V</a:t>
            </a:r>
          </a:p>
        </p:txBody>
      </p:sp>
      <p:sp>
        <p:nvSpPr>
          <p:cNvPr id="41" name="Rectangle 34">
            <a:extLst>
              <a:ext uri="{FF2B5EF4-FFF2-40B4-BE49-F238E27FC236}">
                <a16:creationId xmlns:a16="http://schemas.microsoft.com/office/drawing/2014/main" id="{E8231B3B-4A6E-495A-9CC1-AFBE7B3FF2F6}"/>
              </a:ext>
            </a:extLst>
          </p:cNvPr>
          <p:cNvSpPr/>
          <p:nvPr/>
        </p:nvSpPr>
        <p:spPr bwMode="auto">
          <a:xfrm>
            <a:off x="5346699" y="4063655"/>
            <a:ext cx="4721534" cy="596535"/>
          </a:xfrm>
          <a:prstGeom prst="rect">
            <a:avLst/>
          </a:prstGeom>
          <a:solidFill>
            <a:sysClr val="windowText" lastClr="000000">
              <a:lumMod val="75000"/>
              <a:lumOff val="25000"/>
            </a:sys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21600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51" fontAlgn="base" latinLnBrk="0">
              <a:lnSpc>
                <a:spcPts val="1900"/>
              </a:lnSpc>
              <a:spcBef>
                <a:spcPts val="400"/>
              </a:spcBef>
              <a:spcAft>
                <a:spcPct val="0"/>
              </a:spcAft>
              <a:defRPr/>
            </a:pPr>
            <a:r>
              <a:rPr kumimoji="1" lang="en-US" altLang="ko-KR" sz="1800" b="1" kern="0">
                <a:solidFill>
                  <a:prstClr val="white"/>
                </a:solidFill>
                <a:cs typeface="Segoe UI" pitchFamily="34" charset="0"/>
              </a:rPr>
              <a:t>Project Issue Check</a:t>
            </a:r>
          </a:p>
        </p:txBody>
      </p:sp>
      <p:sp>
        <p:nvSpPr>
          <p:cNvPr id="42" name="Rectangle 34">
            <a:extLst>
              <a:ext uri="{FF2B5EF4-FFF2-40B4-BE49-F238E27FC236}">
                <a16:creationId xmlns:a16="http://schemas.microsoft.com/office/drawing/2014/main" id="{CBCFB693-65C9-4479-A39D-278D9B24A507}"/>
              </a:ext>
            </a:extLst>
          </p:cNvPr>
          <p:cNvSpPr/>
          <p:nvPr/>
        </p:nvSpPr>
        <p:spPr bwMode="auto">
          <a:xfrm>
            <a:off x="5346698" y="4778298"/>
            <a:ext cx="4721534" cy="596535"/>
          </a:xfrm>
          <a:prstGeom prst="rect">
            <a:avLst/>
          </a:prstGeom>
          <a:solidFill>
            <a:sysClr val="windowText" lastClr="000000">
              <a:lumMod val="75000"/>
              <a:lumOff val="25000"/>
            </a:sys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21600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51" fontAlgn="base" latinLnBrk="0">
              <a:lnSpc>
                <a:spcPts val="1900"/>
              </a:lnSpc>
              <a:spcBef>
                <a:spcPts val="400"/>
              </a:spcBef>
              <a:spcAft>
                <a:spcPct val="0"/>
              </a:spcAft>
              <a:defRPr/>
            </a:pPr>
            <a:r>
              <a:rPr kumimoji="1" lang="en-US" altLang="ko-KR" sz="1800" b="1" kern="0" dirty="0">
                <a:solidFill>
                  <a:srgbClr val="FFFF00"/>
                </a:solidFill>
                <a:cs typeface="Segoe UI" pitchFamily="34" charset="0"/>
              </a:rPr>
              <a:t>Additional Communication</a:t>
            </a:r>
          </a:p>
        </p:txBody>
      </p:sp>
      <p:sp>
        <p:nvSpPr>
          <p:cNvPr id="43" name="Isosceles Triangle 37">
            <a:extLst>
              <a:ext uri="{FF2B5EF4-FFF2-40B4-BE49-F238E27FC236}">
                <a16:creationId xmlns:a16="http://schemas.microsoft.com/office/drawing/2014/main" id="{8D524ADF-7291-40EC-A706-1C8FC46948E6}"/>
              </a:ext>
            </a:extLst>
          </p:cNvPr>
          <p:cNvSpPr/>
          <p:nvPr/>
        </p:nvSpPr>
        <p:spPr>
          <a:xfrm rot="5400000">
            <a:off x="5310313" y="4329603"/>
            <a:ext cx="136982" cy="64209"/>
          </a:xfrm>
          <a:prstGeom prst="triangle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endParaRPr kumimoji="1" lang="en-IN" sz="3200" b="1" kern="0">
              <a:solidFill>
                <a:prstClr val="white"/>
              </a:solidFill>
              <a:ea typeface="맑은 고딕"/>
            </a:endParaRPr>
          </a:p>
        </p:txBody>
      </p:sp>
      <p:sp>
        <p:nvSpPr>
          <p:cNvPr id="44" name="Isosceles Triangle 37">
            <a:extLst>
              <a:ext uri="{FF2B5EF4-FFF2-40B4-BE49-F238E27FC236}">
                <a16:creationId xmlns:a16="http://schemas.microsoft.com/office/drawing/2014/main" id="{F9E49F8D-E6F7-4B5E-81D5-9E82D520D220}"/>
              </a:ext>
            </a:extLst>
          </p:cNvPr>
          <p:cNvSpPr/>
          <p:nvPr/>
        </p:nvSpPr>
        <p:spPr>
          <a:xfrm rot="5400000">
            <a:off x="5310312" y="5044460"/>
            <a:ext cx="136982" cy="64209"/>
          </a:xfrm>
          <a:prstGeom prst="triangle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endParaRPr kumimoji="1" lang="en-IN" sz="3200" b="1" kern="0">
              <a:solidFill>
                <a:prstClr val="white"/>
              </a:solidFill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9015104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6">
            <a:extLst>
              <a:ext uri="{FF2B5EF4-FFF2-40B4-BE49-F238E27FC236}">
                <a16:creationId xmlns:a16="http://schemas.microsoft.com/office/drawing/2014/main" id="{3078499C-8E87-43BA-83B3-969D5CF57D3D}"/>
              </a:ext>
            </a:extLst>
          </p:cNvPr>
          <p:cNvSpPr txBox="1"/>
          <p:nvPr/>
        </p:nvSpPr>
        <p:spPr>
          <a:xfrm>
            <a:off x="25698" y="165373"/>
            <a:ext cx="2879074" cy="34824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7155" tIns="50520" rIns="97155" bIns="50520" anchor="ctr" anchorCtr="0" compatLnSpc="1">
            <a:spAutoFit/>
          </a:bodyPr>
          <a:lstStyle/>
          <a:p>
            <a:pPr defTabSz="932451" fontAlgn="base" latinLnBrk="0">
              <a:lnSpc>
                <a:spcPts val="1900"/>
              </a:lnSpc>
              <a:spcBef>
                <a:spcPts val="400"/>
              </a:spcBef>
              <a:spcAft>
                <a:spcPct val="0"/>
              </a:spcAft>
              <a:defRPr/>
            </a:pPr>
            <a:r>
              <a:rPr kumimoji="1" lang="en-US" altLang="ko-KR" sz="1600" b="1" kern="0" dirty="0">
                <a:cs typeface="Segoe UI" pitchFamily="34" charset="0"/>
              </a:rPr>
              <a:t>Additional Communication</a:t>
            </a:r>
          </a:p>
        </p:txBody>
      </p:sp>
      <p:sp>
        <p:nvSpPr>
          <p:cNvPr id="13" name="TextBox 26">
            <a:extLst>
              <a:ext uri="{FF2B5EF4-FFF2-40B4-BE49-F238E27FC236}">
                <a16:creationId xmlns:a16="http://schemas.microsoft.com/office/drawing/2014/main" id="{1863627A-98FE-444D-ACE3-6B74CABCB529}"/>
              </a:ext>
            </a:extLst>
          </p:cNvPr>
          <p:cNvSpPr txBox="1"/>
          <p:nvPr/>
        </p:nvSpPr>
        <p:spPr>
          <a:xfrm>
            <a:off x="424736" y="541916"/>
            <a:ext cx="9045835" cy="28669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7155" tIns="50520" rIns="97155" bIns="50520" anchor="ctr" anchorCtr="0" compatLnSpc="1">
            <a:spAutoFit/>
          </a:bodyPr>
          <a:lstStyle/>
          <a:p>
            <a:pPr lvl="0" indent="-176049" defTabSz="777139" font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altLang="en-US" sz="1200" b="1" kern="0" dirty="0">
                <a:solidFill>
                  <a:srgbClr val="404040"/>
                </a:solidFill>
                <a:latin typeface="+mj-ea"/>
                <a:ea typeface="+mj-ea"/>
                <a:cs typeface="Arial" panose="020B0604020202020204" pitchFamily="34" charset="0"/>
              </a:rPr>
              <a:t>추가 논의 사항</a:t>
            </a:r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64D3CA07-E6F6-45EA-8F9B-036040979A1F}"/>
              </a:ext>
            </a:extLst>
          </p:cNvPr>
          <p:cNvSpPr/>
          <p:nvPr/>
        </p:nvSpPr>
        <p:spPr>
          <a:xfrm rot="5400000">
            <a:off x="239961" y="616782"/>
            <a:ext cx="180975" cy="156013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" name="표 3">
            <a:extLst>
              <a:ext uri="{FF2B5EF4-FFF2-40B4-BE49-F238E27FC236}">
                <a16:creationId xmlns:a16="http://schemas.microsoft.com/office/drawing/2014/main" id="{8328271E-DCCA-9DA4-5D8D-95C32E78C8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4510074"/>
              </p:ext>
            </p:extLst>
          </p:nvPr>
        </p:nvGraphicFramePr>
        <p:xfrm>
          <a:off x="450156" y="828303"/>
          <a:ext cx="9865096" cy="5801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7893">
                  <a:extLst>
                    <a:ext uri="{9D8B030D-6E8A-4147-A177-3AD203B41FA5}">
                      <a16:colId xmlns:a16="http://schemas.microsoft.com/office/drawing/2014/main" val="2732977279"/>
                    </a:ext>
                  </a:extLst>
                </a:gridCol>
                <a:gridCol w="8197203">
                  <a:extLst>
                    <a:ext uri="{9D8B030D-6E8A-4147-A177-3AD203B41FA5}">
                      <a16:colId xmlns:a16="http://schemas.microsoft.com/office/drawing/2014/main" val="3408222916"/>
                    </a:ext>
                  </a:extLst>
                </a:gridCol>
              </a:tblGrid>
              <a:tr h="1552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/>
                        <a:t>구분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/>
                        <a:t>업무 내역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182344"/>
                  </a:ext>
                </a:extLst>
              </a:tr>
              <a:tr h="16136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28600" indent="-228600" algn="l" latinLnBrk="1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endParaRPr lang="en-US" altLang="ko-KR" sz="10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68426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43901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9CA9FA5-6620-4D34-AD9F-99AA352975A2}"/>
              </a:ext>
            </a:extLst>
          </p:cNvPr>
          <p:cNvSpPr txBox="1"/>
          <p:nvPr/>
        </p:nvSpPr>
        <p:spPr>
          <a:xfrm>
            <a:off x="393700" y="5004767"/>
            <a:ext cx="990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>
                <a:solidFill>
                  <a:srgbClr val="002060"/>
                </a:solidFill>
                <a:latin typeface="+mj-lt"/>
                <a:ea typeface="넥슨Lv1고딕 Bold" panose="00000800000000000000" pitchFamily="2" charset="-127"/>
              </a:rPr>
              <a:t>Thank you for your attention</a:t>
            </a:r>
            <a:endParaRPr lang="ko-KR" altLang="en-US" sz="2800" b="1">
              <a:solidFill>
                <a:srgbClr val="002060"/>
              </a:solidFill>
              <a:latin typeface="+mj-lt"/>
              <a:ea typeface="넥슨Lv1고딕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9457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4">
            <a:extLst>
              <a:ext uri="{FF2B5EF4-FFF2-40B4-BE49-F238E27FC236}">
                <a16:creationId xmlns:a16="http://schemas.microsoft.com/office/drawing/2014/main" id="{9C3C60EA-E202-4070-BF89-7ED7D0403436}"/>
              </a:ext>
            </a:extLst>
          </p:cNvPr>
          <p:cNvSpPr/>
          <p:nvPr/>
        </p:nvSpPr>
        <p:spPr bwMode="auto">
          <a:xfrm>
            <a:off x="5242219" y="1908423"/>
            <a:ext cx="4721534" cy="596536"/>
          </a:xfrm>
          <a:prstGeom prst="rect">
            <a:avLst/>
          </a:prstGeom>
          <a:solidFill>
            <a:sysClr val="windowText" lastClr="000000">
              <a:lumMod val="75000"/>
              <a:lumOff val="25000"/>
            </a:sys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21600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51" fontAlgn="base" latinLnBrk="0">
              <a:lnSpc>
                <a:spcPts val="1900"/>
              </a:lnSpc>
              <a:spcBef>
                <a:spcPts val="400"/>
              </a:spcBef>
              <a:spcAft>
                <a:spcPct val="0"/>
              </a:spcAft>
              <a:defRPr/>
            </a:pPr>
            <a:r>
              <a:rPr kumimoji="1" lang="en-US" altLang="ko-KR" sz="1800" b="1" kern="0">
                <a:solidFill>
                  <a:prstClr val="white"/>
                </a:solidFill>
                <a:cs typeface="Segoe UI" pitchFamily="34" charset="0"/>
              </a:rPr>
              <a:t>Weekly Report Abstract</a:t>
            </a:r>
            <a:endParaRPr kumimoji="1" lang="ko-KR" altLang="en-US" sz="1800" b="1" kern="0">
              <a:solidFill>
                <a:prstClr val="white"/>
              </a:solidFill>
              <a:cs typeface="Segoe UI" pitchFamily="34" charset="0"/>
            </a:endParaRPr>
          </a:p>
        </p:txBody>
      </p:sp>
      <p:sp>
        <p:nvSpPr>
          <p:cNvPr id="6" name="Isosceles Triangle 37">
            <a:extLst>
              <a:ext uri="{FF2B5EF4-FFF2-40B4-BE49-F238E27FC236}">
                <a16:creationId xmlns:a16="http://schemas.microsoft.com/office/drawing/2014/main" id="{08D15935-7C42-46D2-8A60-D6505995A041}"/>
              </a:ext>
            </a:extLst>
          </p:cNvPr>
          <p:cNvSpPr/>
          <p:nvPr/>
        </p:nvSpPr>
        <p:spPr>
          <a:xfrm rot="5400000">
            <a:off x="5205833" y="2174586"/>
            <a:ext cx="136982" cy="64209"/>
          </a:xfrm>
          <a:prstGeom prst="triangle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endParaRPr kumimoji="1" lang="en-IN" sz="3200" b="1" kern="0">
              <a:solidFill>
                <a:prstClr val="white"/>
              </a:solidFill>
              <a:ea typeface="맑은 고딕"/>
            </a:endParaRPr>
          </a:p>
        </p:txBody>
      </p:sp>
      <p:sp>
        <p:nvSpPr>
          <p:cNvPr id="8" name="Rectangle 35">
            <a:extLst>
              <a:ext uri="{FF2B5EF4-FFF2-40B4-BE49-F238E27FC236}">
                <a16:creationId xmlns:a16="http://schemas.microsoft.com/office/drawing/2014/main" id="{F6A32510-2435-4A75-AA32-BB54F09A3A47}"/>
              </a:ext>
            </a:extLst>
          </p:cNvPr>
          <p:cNvSpPr/>
          <p:nvPr/>
        </p:nvSpPr>
        <p:spPr bwMode="auto">
          <a:xfrm>
            <a:off x="4503321" y="1908423"/>
            <a:ext cx="738899" cy="596536"/>
          </a:xfrm>
          <a:prstGeom prst="rect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r>
              <a:rPr lang="en-IN" sz="3200" b="1" kern="0">
                <a:solidFill>
                  <a:srgbClr val="FFFFFF"/>
                </a:solidFill>
                <a:ea typeface="맑은 고딕"/>
                <a:cs typeface="Segoe UI Semibold" panose="020B0702040204020203" pitchFamily="34" charset="0"/>
              </a:rPr>
              <a:t>I</a:t>
            </a:r>
          </a:p>
        </p:txBody>
      </p:sp>
      <p:sp>
        <p:nvSpPr>
          <p:cNvPr id="10" name="Rectangle 34">
            <a:extLst>
              <a:ext uri="{FF2B5EF4-FFF2-40B4-BE49-F238E27FC236}">
                <a16:creationId xmlns:a16="http://schemas.microsoft.com/office/drawing/2014/main" id="{581141BF-C9B4-4645-B0CD-B233DC8FACB4}"/>
              </a:ext>
            </a:extLst>
          </p:cNvPr>
          <p:cNvSpPr/>
          <p:nvPr/>
        </p:nvSpPr>
        <p:spPr bwMode="auto">
          <a:xfrm>
            <a:off x="5242218" y="2628504"/>
            <a:ext cx="4721534" cy="596535"/>
          </a:xfrm>
          <a:prstGeom prst="rect">
            <a:avLst/>
          </a:prstGeom>
          <a:solidFill>
            <a:sysClr val="windowText" lastClr="000000">
              <a:lumMod val="75000"/>
              <a:lumOff val="25000"/>
            </a:sys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21600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51" fontAlgn="base" latinLnBrk="0">
              <a:lnSpc>
                <a:spcPts val="1900"/>
              </a:lnSpc>
              <a:spcBef>
                <a:spcPts val="400"/>
              </a:spcBef>
              <a:spcAft>
                <a:spcPct val="0"/>
              </a:spcAft>
              <a:defRPr/>
            </a:pPr>
            <a:r>
              <a:rPr kumimoji="1" lang="en-US" altLang="ko-KR" sz="1800" b="1" kern="0">
                <a:solidFill>
                  <a:prstClr val="white"/>
                </a:solidFill>
                <a:cs typeface="Segoe UI" pitchFamily="34" charset="0"/>
              </a:rPr>
              <a:t>Project Schedule Check</a:t>
            </a:r>
          </a:p>
        </p:txBody>
      </p:sp>
      <p:sp>
        <p:nvSpPr>
          <p:cNvPr id="12" name="Isosceles Triangle 37">
            <a:extLst>
              <a:ext uri="{FF2B5EF4-FFF2-40B4-BE49-F238E27FC236}">
                <a16:creationId xmlns:a16="http://schemas.microsoft.com/office/drawing/2014/main" id="{1DE5FA9B-6751-4492-A231-C520BE605EB9}"/>
              </a:ext>
            </a:extLst>
          </p:cNvPr>
          <p:cNvSpPr/>
          <p:nvPr/>
        </p:nvSpPr>
        <p:spPr>
          <a:xfrm rot="5400000">
            <a:off x="5205833" y="2894667"/>
            <a:ext cx="136982" cy="64209"/>
          </a:xfrm>
          <a:prstGeom prst="triangle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endParaRPr kumimoji="1" lang="en-IN" sz="3200" b="1" kern="0">
              <a:solidFill>
                <a:prstClr val="white"/>
              </a:solidFill>
              <a:ea typeface="맑은 고딕"/>
            </a:endParaRPr>
          </a:p>
        </p:txBody>
      </p:sp>
      <p:sp>
        <p:nvSpPr>
          <p:cNvPr id="14" name="Rectangle 35">
            <a:extLst>
              <a:ext uri="{FF2B5EF4-FFF2-40B4-BE49-F238E27FC236}">
                <a16:creationId xmlns:a16="http://schemas.microsoft.com/office/drawing/2014/main" id="{E515B871-0F8F-421B-B38B-260D185E3448}"/>
              </a:ext>
            </a:extLst>
          </p:cNvPr>
          <p:cNvSpPr/>
          <p:nvPr/>
        </p:nvSpPr>
        <p:spPr bwMode="auto">
          <a:xfrm>
            <a:off x="4503321" y="2628503"/>
            <a:ext cx="738899" cy="596535"/>
          </a:xfrm>
          <a:prstGeom prst="rect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IN" sz="3200" b="1" kern="0">
                <a:solidFill>
                  <a:prstClr val="white"/>
                </a:solidFill>
                <a:ea typeface="맑은 고딕"/>
              </a:rPr>
              <a:t>II</a:t>
            </a:r>
          </a:p>
        </p:txBody>
      </p:sp>
      <p:sp>
        <p:nvSpPr>
          <p:cNvPr id="16" name="Rectangle 34">
            <a:extLst>
              <a:ext uri="{FF2B5EF4-FFF2-40B4-BE49-F238E27FC236}">
                <a16:creationId xmlns:a16="http://schemas.microsoft.com/office/drawing/2014/main" id="{9D605B68-BEAA-466C-AC9B-9DA4108C9868}"/>
              </a:ext>
            </a:extLst>
          </p:cNvPr>
          <p:cNvSpPr/>
          <p:nvPr/>
        </p:nvSpPr>
        <p:spPr bwMode="auto">
          <a:xfrm>
            <a:off x="5228710" y="3348583"/>
            <a:ext cx="4721534" cy="596535"/>
          </a:xfrm>
          <a:prstGeom prst="rect">
            <a:avLst/>
          </a:prstGeom>
          <a:solidFill>
            <a:sysClr val="windowText" lastClr="000000">
              <a:lumMod val="75000"/>
              <a:lumOff val="25000"/>
            </a:sys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21600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51" fontAlgn="base" latinLnBrk="0">
              <a:lnSpc>
                <a:spcPts val="1900"/>
              </a:lnSpc>
              <a:spcBef>
                <a:spcPts val="400"/>
              </a:spcBef>
              <a:spcAft>
                <a:spcPct val="0"/>
              </a:spcAft>
              <a:defRPr/>
            </a:pPr>
            <a:r>
              <a:rPr kumimoji="1" lang="en-US" altLang="ko-KR" sz="1800" b="1" kern="0">
                <a:solidFill>
                  <a:prstClr val="white"/>
                </a:solidFill>
                <a:cs typeface="Segoe UI" pitchFamily="34" charset="0"/>
              </a:rPr>
              <a:t>This / Next Week Status</a:t>
            </a:r>
          </a:p>
        </p:txBody>
      </p:sp>
      <p:sp>
        <p:nvSpPr>
          <p:cNvPr id="18" name="Isosceles Triangle 37">
            <a:extLst>
              <a:ext uri="{FF2B5EF4-FFF2-40B4-BE49-F238E27FC236}">
                <a16:creationId xmlns:a16="http://schemas.microsoft.com/office/drawing/2014/main" id="{2F8478F1-F163-4333-9A44-A5AA3A75AD4C}"/>
              </a:ext>
            </a:extLst>
          </p:cNvPr>
          <p:cNvSpPr/>
          <p:nvPr/>
        </p:nvSpPr>
        <p:spPr>
          <a:xfrm rot="5400000">
            <a:off x="5192324" y="3614746"/>
            <a:ext cx="136982" cy="64209"/>
          </a:xfrm>
          <a:prstGeom prst="triangle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endParaRPr kumimoji="1" lang="en-IN" sz="3200" b="1" kern="0">
              <a:solidFill>
                <a:prstClr val="white"/>
              </a:solidFill>
              <a:ea typeface="맑은 고딕"/>
            </a:endParaRPr>
          </a:p>
        </p:txBody>
      </p:sp>
      <p:sp>
        <p:nvSpPr>
          <p:cNvPr id="20" name="Rectangle 35">
            <a:extLst>
              <a:ext uri="{FF2B5EF4-FFF2-40B4-BE49-F238E27FC236}">
                <a16:creationId xmlns:a16="http://schemas.microsoft.com/office/drawing/2014/main" id="{9604B9A6-5919-45D2-9DA2-563C74EDED4D}"/>
              </a:ext>
            </a:extLst>
          </p:cNvPr>
          <p:cNvSpPr/>
          <p:nvPr/>
        </p:nvSpPr>
        <p:spPr bwMode="auto">
          <a:xfrm>
            <a:off x="4489812" y="3348582"/>
            <a:ext cx="738899" cy="596535"/>
          </a:xfrm>
          <a:prstGeom prst="rect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IN" sz="3200" b="1" kern="0">
                <a:solidFill>
                  <a:prstClr val="white"/>
                </a:solidFill>
                <a:ea typeface="맑은 고딕"/>
              </a:rPr>
              <a:t>III</a:t>
            </a:r>
          </a:p>
        </p:txBody>
      </p:sp>
      <p:sp>
        <p:nvSpPr>
          <p:cNvPr id="22" name="Rectangle 35">
            <a:extLst>
              <a:ext uri="{FF2B5EF4-FFF2-40B4-BE49-F238E27FC236}">
                <a16:creationId xmlns:a16="http://schemas.microsoft.com/office/drawing/2014/main" id="{5916FE7F-26B1-42BB-8902-7F8223AE80D3}"/>
              </a:ext>
            </a:extLst>
          </p:cNvPr>
          <p:cNvSpPr/>
          <p:nvPr/>
        </p:nvSpPr>
        <p:spPr bwMode="auto">
          <a:xfrm>
            <a:off x="4489812" y="4063440"/>
            <a:ext cx="738899" cy="596535"/>
          </a:xfrm>
          <a:prstGeom prst="rect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US" sz="3200" b="1" kern="0">
                <a:solidFill>
                  <a:prstClr val="white"/>
                </a:solidFill>
                <a:ea typeface="맑은 고딕"/>
              </a:rPr>
              <a:t>IV</a:t>
            </a:r>
            <a:endParaRPr kumimoji="1" lang="en-IN" sz="3200" b="1" kern="0">
              <a:solidFill>
                <a:prstClr val="white"/>
              </a:solidFill>
              <a:ea typeface="맑은 고딕"/>
            </a:endParaRPr>
          </a:p>
        </p:txBody>
      </p:sp>
      <p:sp>
        <p:nvSpPr>
          <p:cNvPr id="24" name="Rectangle 35">
            <a:extLst>
              <a:ext uri="{FF2B5EF4-FFF2-40B4-BE49-F238E27FC236}">
                <a16:creationId xmlns:a16="http://schemas.microsoft.com/office/drawing/2014/main" id="{39D0C48E-51C0-49D2-BA03-E7F1401D6036}"/>
              </a:ext>
            </a:extLst>
          </p:cNvPr>
          <p:cNvSpPr/>
          <p:nvPr/>
        </p:nvSpPr>
        <p:spPr bwMode="auto">
          <a:xfrm>
            <a:off x="4489811" y="4778297"/>
            <a:ext cx="738899" cy="596535"/>
          </a:xfrm>
          <a:prstGeom prst="rect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IN" sz="3200" b="1" kern="0">
                <a:solidFill>
                  <a:prstClr val="white"/>
                </a:solidFill>
                <a:ea typeface="맑은 고딕"/>
              </a:rPr>
              <a:t>V</a:t>
            </a:r>
          </a:p>
        </p:txBody>
      </p:sp>
      <p:sp>
        <p:nvSpPr>
          <p:cNvPr id="26" name="Rectangle 34">
            <a:extLst>
              <a:ext uri="{FF2B5EF4-FFF2-40B4-BE49-F238E27FC236}">
                <a16:creationId xmlns:a16="http://schemas.microsoft.com/office/drawing/2014/main" id="{71CEC1F5-998B-4B0C-A6B1-E79086DF52E0}"/>
              </a:ext>
            </a:extLst>
          </p:cNvPr>
          <p:cNvSpPr/>
          <p:nvPr/>
        </p:nvSpPr>
        <p:spPr bwMode="auto">
          <a:xfrm>
            <a:off x="5228710" y="4063655"/>
            <a:ext cx="4721534" cy="596535"/>
          </a:xfrm>
          <a:prstGeom prst="rect">
            <a:avLst/>
          </a:prstGeom>
          <a:solidFill>
            <a:sysClr val="windowText" lastClr="000000">
              <a:lumMod val="75000"/>
              <a:lumOff val="25000"/>
            </a:sys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21600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51" fontAlgn="base" latinLnBrk="0">
              <a:lnSpc>
                <a:spcPts val="1900"/>
              </a:lnSpc>
              <a:spcBef>
                <a:spcPts val="400"/>
              </a:spcBef>
              <a:spcAft>
                <a:spcPct val="0"/>
              </a:spcAft>
              <a:defRPr/>
            </a:pPr>
            <a:r>
              <a:rPr kumimoji="1" lang="en-US" altLang="ko-KR" sz="1800" b="1" kern="0">
                <a:solidFill>
                  <a:prstClr val="white"/>
                </a:solidFill>
                <a:cs typeface="Segoe UI" pitchFamily="34" charset="0"/>
              </a:rPr>
              <a:t>Project Issue Check</a:t>
            </a:r>
          </a:p>
        </p:txBody>
      </p:sp>
      <p:sp>
        <p:nvSpPr>
          <p:cNvPr id="28" name="Rectangle 34">
            <a:extLst>
              <a:ext uri="{FF2B5EF4-FFF2-40B4-BE49-F238E27FC236}">
                <a16:creationId xmlns:a16="http://schemas.microsoft.com/office/drawing/2014/main" id="{C38B1782-4286-47D2-BFA7-FD2938FC1105}"/>
              </a:ext>
            </a:extLst>
          </p:cNvPr>
          <p:cNvSpPr/>
          <p:nvPr/>
        </p:nvSpPr>
        <p:spPr bwMode="auto">
          <a:xfrm>
            <a:off x="5228709" y="4778298"/>
            <a:ext cx="4721534" cy="596535"/>
          </a:xfrm>
          <a:prstGeom prst="rect">
            <a:avLst/>
          </a:prstGeom>
          <a:solidFill>
            <a:sysClr val="windowText" lastClr="000000">
              <a:lumMod val="75000"/>
              <a:lumOff val="25000"/>
            </a:sys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21600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51" fontAlgn="base" latinLnBrk="0">
              <a:lnSpc>
                <a:spcPts val="1900"/>
              </a:lnSpc>
              <a:spcBef>
                <a:spcPts val="400"/>
              </a:spcBef>
              <a:spcAft>
                <a:spcPct val="0"/>
              </a:spcAft>
              <a:defRPr/>
            </a:pPr>
            <a:r>
              <a:rPr kumimoji="1" lang="en-US" altLang="ko-KR" sz="1800" b="1" kern="0">
                <a:solidFill>
                  <a:prstClr val="white"/>
                </a:solidFill>
                <a:cs typeface="Segoe UI" pitchFamily="34" charset="0"/>
              </a:rPr>
              <a:t>Additional Communication</a:t>
            </a:r>
          </a:p>
        </p:txBody>
      </p:sp>
      <p:sp>
        <p:nvSpPr>
          <p:cNvPr id="30" name="Isosceles Triangle 37">
            <a:extLst>
              <a:ext uri="{FF2B5EF4-FFF2-40B4-BE49-F238E27FC236}">
                <a16:creationId xmlns:a16="http://schemas.microsoft.com/office/drawing/2014/main" id="{82E890E8-D68C-48E8-9DDD-90DB8869D784}"/>
              </a:ext>
            </a:extLst>
          </p:cNvPr>
          <p:cNvSpPr/>
          <p:nvPr/>
        </p:nvSpPr>
        <p:spPr>
          <a:xfrm rot="5400000">
            <a:off x="5192324" y="4329603"/>
            <a:ext cx="136982" cy="64209"/>
          </a:xfrm>
          <a:prstGeom prst="triangle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endParaRPr kumimoji="1" lang="en-IN" sz="3200" b="1" kern="0">
              <a:solidFill>
                <a:prstClr val="white"/>
              </a:solidFill>
              <a:ea typeface="맑은 고딕"/>
            </a:endParaRPr>
          </a:p>
        </p:txBody>
      </p:sp>
      <p:sp>
        <p:nvSpPr>
          <p:cNvPr id="32" name="Isosceles Triangle 37">
            <a:extLst>
              <a:ext uri="{FF2B5EF4-FFF2-40B4-BE49-F238E27FC236}">
                <a16:creationId xmlns:a16="http://schemas.microsoft.com/office/drawing/2014/main" id="{A1698EE4-19A2-4261-A1E0-09124B0F034E}"/>
              </a:ext>
            </a:extLst>
          </p:cNvPr>
          <p:cNvSpPr/>
          <p:nvPr/>
        </p:nvSpPr>
        <p:spPr>
          <a:xfrm rot="5400000">
            <a:off x="5192323" y="5044460"/>
            <a:ext cx="136982" cy="64209"/>
          </a:xfrm>
          <a:prstGeom prst="triangle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endParaRPr kumimoji="1" lang="en-IN" sz="3200" b="1" kern="0">
              <a:solidFill>
                <a:prstClr val="white"/>
              </a:solidFill>
              <a:ea typeface="맑은 고딕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9199A8B-1C98-4237-9704-E1331E07B166}"/>
              </a:ext>
            </a:extLst>
          </p:cNvPr>
          <p:cNvSpPr txBox="1"/>
          <p:nvPr/>
        </p:nvSpPr>
        <p:spPr>
          <a:xfrm>
            <a:off x="738188" y="246386"/>
            <a:ext cx="66247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104287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INDEX</a:t>
            </a:r>
            <a:endParaRPr kumimoji="0" lang="ko-KR" altLang="en-US" sz="16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37" name="그래픽 36" descr="왼쪽 화살표가 있는 원">
            <a:extLst>
              <a:ext uri="{FF2B5EF4-FFF2-40B4-BE49-F238E27FC236}">
                <a16:creationId xmlns:a16="http://schemas.microsoft.com/office/drawing/2014/main" id="{FD2D6C10-6477-43A9-BB85-6D48D7A25B8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8758" y="259071"/>
            <a:ext cx="313184" cy="31318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9936828-D81C-16B7-5CE9-7742606222C3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378" y="1908423"/>
            <a:ext cx="3492000" cy="34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4735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>
            <a:extLst>
              <a:ext uri="{FF2B5EF4-FFF2-40B4-BE49-F238E27FC236}">
                <a16:creationId xmlns:a16="http://schemas.microsoft.com/office/drawing/2014/main" id="{C9199A8B-1C98-4237-9704-E1331E07B166}"/>
              </a:ext>
            </a:extLst>
          </p:cNvPr>
          <p:cNvSpPr txBox="1"/>
          <p:nvPr/>
        </p:nvSpPr>
        <p:spPr>
          <a:xfrm>
            <a:off x="738188" y="246386"/>
            <a:ext cx="66247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104287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INDEX</a:t>
            </a:r>
            <a:endParaRPr kumimoji="0" lang="ko-KR" altLang="en-US" sz="16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37" name="그래픽 36" descr="왼쪽 화살표가 있는 원">
            <a:extLst>
              <a:ext uri="{FF2B5EF4-FFF2-40B4-BE49-F238E27FC236}">
                <a16:creationId xmlns:a16="http://schemas.microsoft.com/office/drawing/2014/main" id="{FD2D6C10-6477-43A9-BB85-6D48D7A25B8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8758" y="259071"/>
            <a:ext cx="313184" cy="313184"/>
          </a:xfrm>
          <a:prstGeom prst="rect">
            <a:avLst/>
          </a:prstGeom>
        </p:spPr>
      </p:pic>
      <p:sp>
        <p:nvSpPr>
          <p:cNvPr id="3" name="Rectangle 34">
            <a:extLst>
              <a:ext uri="{FF2B5EF4-FFF2-40B4-BE49-F238E27FC236}">
                <a16:creationId xmlns:a16="http://schemas.microsoft.com/office/drawing/2014/main" id="{37ADE9A2-8C40-70AA-E131-B0452F8E1203}"/>
              </a:ext>
            </a:extLst>
          </p:cNvPr>
          <p:cNvSpPr/>
          <p:nvPr/>
        </p:nvSpPr>
        <p:spPr bwMode="auto">
          <a:xfrm>
            <a:off x="5242219" y="1908423"/>
            <a:ext cx="4721534" cy="596536"/>
          </a:xfrm>
          <a:prstGeom prst="rect">
            <a:avLst/>
          </a:prstGeom>
          <a:solidFill>
            <a:sysClr val="windowText" lastClr="000000">
              <a:lumMod val="75000"/>
              <a:lumOff val="25000"/>
            </a:sys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21600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51" fontAlgn="base" latinLnBrk="0">
              <a:lnSpc>
                <a:spcPts val="1900"/>
              </a:lnSpc>
              <a:spcBef>
                <a:spcPts val="400"/>
              </a:spcBef>
              <a:spcAft>
                <a:spcPct val="0"/>
              </a:spcAft>
              <a:defRPr/>
            </a:pPr>
            <a:r>
              <a:rPr kumimoji="1" lang="en-US" altLang="ko-KR" sz="1800" b="1" kern="0">
                <a:solidFill>
                  <a:srgbClr val="FFFF00"/>
                </a:solidFill>
                <a:cs typeface="Segoe UI" pitchFamily="34" charset="0"/>
              </a:rPr>
              <a:t>Weekly Report Abstract</a:t>
            </a:r>
            <a:endParaRPr kumimoji="1" lang="ko-KR" altLang="en-US" sz="1800" b="1" kern="0">
              <a:solidFill>
                <a:srgbClr val="FFFF00"/>
              </a:solidFill>
              <a:cs typeface="Segoe UI" pitchFamily="34" charset="0"/>
            </a:endParaRPr>
          </a:p>
        </p:txBody>
      </p:sp>
      <p:sp>
        <p:nvSpPr>
          <p:cNvPr id="4" name="Isosceles Triangle 37">
            <a:extLst>
              <a:ext uri="{FF2B5EF4-FFF2-40B4-BE49-F238E27FC236}">
                <a16:creationId xmlns:a16="http://schemas.microsoft.com/office/drawing/2014/main" id="{071B2898-A62A-2043-393F-38CEE91057B9}"/>
              </a:ext>
            </a:extLst>
          </p:cNvPr>
          <p:cNvSpPr/>
          <p:nvPr/>
        </p:nvSpPr>
        <p:spPr>
          <a:xfrm rot="5400000">
            <a:off x="5205833" y="2174586"/>
            <a:ext cx="136982" cy="64209"/>
          </a:xfrm>
          <a:prstGeom prst="triangle">
            <a:avLst/>
          </a:prstGeom>
          <a:solidFill>
            <a:srgbClr val="FF000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endParaRPr kumimoji="1" lang="en-IN" sz="3200" b="1" kern="0">
              <a:solidFill>
                <a:prstClr val="white"/>
              </a:solidFill>
              <a:ea typeface="맑은 고딕"/>
            </a:endParaRPr>
          </a:p>
        </p:txBody>
      </p:sp>
      <p:sp>
        <p:nvSpPr>
          <p:cNvPr id="5" name="Rectangle 35">
            <a:extLst>
              <a:ext uri="{FF2B5EF4-FFF2-40B4-BE49-F238E27FC236}">
                <a16:creationId xmlns:a16="http://schemas.microsoft.com/office/drawing/2014/main" id="{7F7285F7-29CF-E7FC-4952-2A7B05E9FA44}"/>
              </a:ext>
            </a:extLst>
          </p:cNvPr>
          <p:cNvSpPr/>
          <p:nvPr/>
        </p:nvSpPr>
        <p:spPr bwMode="auto">
          <a:xfrm>
            <a:off x="4503321" y="1908423"/>
            <a:ext cx="738899" cy="596536"/>
          </a:xfrm>
          <a:prstGeom prst="rect">
            <a:avLst/>
          </a:prstGeom>
          <a:solidFill>
            <a:srgbClr val="FF000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r>
              <a:rPr lang="en-IN" sz="3200" b="1" kern="0">
                <a:solidFill>
                  <a:srgbClr val="FFFFFF"/>
                </a:solidFill>
                <a:ea typeface="맑은 고딕"/>
                <a:cs typeface="Segoe UI Semibold" panose="020B0702040204020203" pitchFamily="34" charset="0"/>
              </a:rPr>
              <a:t>I</a:t>
            </a:r>
          </a:p>
        </p:txBody>
      </p:sp>
      <p:sp>
        <p:nvSpPr>
          <p:cNvPr id="6" name="Rectangle 34">
            <a:extLst>
              <a:ext uri="{FF2B5EF4-FFF2-40B4-BE49-F238E27FC236}">
                <a16:creationId xmlns:a16="http://schemas.microsoft.com/office/drawing/2014/main" id="{6247E15B-F2F1-FBF8-0AEB-1E6C3BB4BF55}"/>
              </a:ext>
            </a:extLst>
          </p:cNvPr>
          <p:cNvSpPr/>
          <p:nvPr/>
        </p:nvSpPr>
        <p:spPr bwMode="auto">
          <a:xfrm>
            <a:off x="5242218" y="2628504"/>
            <a:ext cx="4721534" cy="596535"/>
          </a:xfrm>
          <a:prstGeom prst="rect">
            <a:avLst/>
          </a:prstGeom>
          <a:solidFill>
            <a:sysClr val="windowText" lastClr="000000">
              <a:lumMod val="75000"/>
              <a:lumOff val="25000"/>
            </a:sys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21600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51" fontAlgn="base" latinLnBrk="0">
              <a:lnSpc>
                <a:spcPts val="1900"/>
              </a:lnSpc>
              <a:spcBef>
                <a:spcPts val="400"/>
              </a:spcBef>
              <a:spcAft>
                <a:spcPct val="0"/>
              </a:spcAft>
              <a:defRPr/>
            </a:pPr>
            <a:r>
              <a:rPr kumimoji="1" lang="en-US" altLang="ko-KR" sz="1800" b="1" kern="0">
                <a:solidFill>
                  <a:prstClr val="white"/>
                </a:solidFill>
                <a:cs typeface="Segoe UI" pitchFamily="34" charset="0"/>
              </a:rPr>
              <a:t>Project Schedule Check</a:t>
            </a:r>
          </a:p>
        </p:txBody>
      </p:sp>
      <p:sp>
        <p:nvSpPr>
          <p:cNvPr id="7" name="Isosceles Triangle 37">
            <a:extLst>
              <a:ext uri="{FF2B5EF4-FFF2-40B4-BE49-F238E27FC236}">
                <a16:creationId xmlns:a16="http://schemas.microsoft.com/office/drawing/2014/main" id="{A3A60FCE-767B-FCD8-7ADB-F5DE2B015015}"/>
              </a:ext>
            </a:extLst>
          </p:cNvPr>
          <p:cNvSpPr/>
          <p:nvPr/>
        </p:nvSpPr>
        <p:spPr>
          <a:xfrm rot="5400000">
            <a:off x="5205833" y="2894667"/>
            <a:ext cx="136982" cy="64209"/>
          </a:xfrm>
          <a:prstGeom prst="triangle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endParaRPr kumimoji="1" lang="en-IN" sz="3200" b="1" kern="0">
              <a:solidFill>
                <a:prstClr val="white"/>
              </a:solidFill>
              <a:ea typeface="맑은 고딕"/>
            </a:endParaRPr>
          </a:p>
        </p:txBody>
      </p:sp>
      <p:sp>
        <p:nvSpPr>
          <p:cNvPr id="8" name="Rectangle 35">
            <a:extLst>
              <a:ext uri="{FF2B5EF4-FFF2-40B4-BE49-F238E27FC236}">
                <a16:creationId xmlns:a16="http://schemas.microsoft.com/office/drawing/2014/main" id="{F8133F39-56D5-5F59-3A94-E45ECB1DBBE9}"/>
              </a:ext>
            </a:extLst>
          </p:cNvPr>
          <p:cNvSpPr/>
          <p:nvPr/>
        </p:nvSpPr>
        <p:spPr bwMode="auto">
          <a:xfrm>
            <a:off x="4503321" y="2628503"/>
            <a:ext cx="738899" cy="596535"/>
          </a:xfrm>
          <a:prstGeom prst="rect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IN" sz="3200" b="1" kern="0">
                <a:solidFill>
                  <a:prstClr val="white"/>
                </a:solidFill>
                <a:ea typeface="맑은 고딕"/>
              </a:rPr>
              <a:t>II</a:t>
            </a:r>
          </a:p>
        </p:txBody>
      </p:sp>
      <p:sp>
        <p:nvSpPr>
          <p:cNvPr id="9" name="Rectangle 34">
            <a:extLst>
              <a:ext uri="{FF2B5EF4-FFF2-40B4-BE49-F238E27FC236}">
                <a16:creationId xmlns:a16="http://schemas.microsoft.com/office/drawing/2014/main" id="{5F68D4FD-5FC5-458D-EA23-4EE7762E4642}"/>
              </a:ext>
            </a:extLst>
          </p:cNvPr>
          <p:cNvSpPr/>
          <p:nvPr/>
        </p:nvSpPr>
        <p:spPr bwMode="auto">
          <a:xfrm>
            <a:off x="5228710" y="3348583"/>
            <a:ext cx="4721534" cy="596535"/>
          </a:xfrm>
          <a:prstGeom prst="rect">
            <a:avLst/>
          </a:prstGeom>
          <a:solidFill>
            <a:sysClr val="windowText" lastClr="000000">
              <a:lumMod val="75000"/>
              <a:lumOff val="25000"/>
            </a:sys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21600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51" fontAlgn="base" latinLnBrk="0">
              <a:lnSpc>
                <a:spcPts val="1900"/>
              </a:lnSpc>
              <a:spcBef>
                <a:spcPts val="400"/>
              </a:spcBef>
              <a:spcAft>
                <a:spcPct val="0"/>
              </a:spcAft>
              <a:defRPr/>
            </a:pPr>
            <a:r>
              <a:rPr kumimoji="1" lang="en-US" altLang="ko-KR" sz="1800" b="1" kern="0">
                <a:solidFill>
                  <a:prstClr val="white"/>
                </a:solidFill>
                <a:cs typeface="Segoe UI" pitchFamily="34" charset="0"/>
              </a:rPr>
              <a:t>This / Next Week Status</a:t>
            </a:r>
          </a:p>
        </p:txBody>
      </p:sp>
      <p:sp>
        <p:nvSpPr>
          <p:cNvPr id="10" name="Isosceles Triangle 37">
            <a:extLst>
              <a:ext uri="{FF2B5EF4-FFF2-40B4-BE49-F238E27FC236}">
                <a16:creationId xmlns:a16="http://schemas.microsoft.com/office/drawing/2014/main" id="{BF8BD447-5D1B-E175-3207-B4A022E099E4}"/>
              </a:ext>
            </a:extLst>
          </p:cNvPr>
          <p:cNvSpPr/>
          <p:nvPr/>
        </p:nvSpPr>
        <p:spPr>
          <a:xfrm rot="5400000">
            <a:off x="5192324" y="3614746"/>
            <a:ext cx="136982" cy="64209"/>
          </a:xfrm>
          <a:prstGeom prst="triangle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endParaRPr kumimoji="1" lang="en-IN" sz="3200" b="1" kern="0">
              <a:solidFill>
                <a:prstClr val="white"/>
              </a:solidFill>
              <a:ea typeface="맑은 고딕"/>
            </a:endParaRPr>
          </a:p>
        </p:txBody>
      </p:sp>
      <p:sp>
        <p:nvSpPr>
          <p:cNvPr id="11" name="Rectangle 35">
            <a:extLst>
              <a:ext uri="{FF2B5EF4-FFF2-40B4-BE49-F238E27FC236}">
                <a16:creationId xmlns:a16="http://schemas.microsoft.com/office/drawing/2014/main" id="{4A60336D-167A-B193-6729-E6C6B8AB92C4}"/>
              </a:ext>
            </a:extLst>
          </p:cNvPr>
          <p:cNvSpPr/>
          <p:nvPr/>
        </p:nvSpPr>
        <p:spPr bwMode="auto">
          <a:xfrm>
            <a:off x="4489812" y="3348582"/>
            <a:ext cx="738899" cy="596535"/>
          </a:xfrm>
          <a:prstGeom prst="rect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IN" sz="3200" b="1" kern="0">
                <a:solidFill>
                  <a:prstClr val="white"/>
                </a:solidFill>
                <a:ea typeface="맑은 고딕"/>
              </a:rPr>
              <a:t>III</a:t>
            </a:r>
          </a:p>
        </p:txBody>
      </p:sp>
      <p:sp>
        <p:nvSpPr>
          <p:cNvPr id="12" name="Rectangle 35">
            <a:extLst>
              <a:ext uri="{FF2B5EF4-FFF2-40B4-BE49-F238E27FC236}">
                <a16:creationId xmlns:a16="http://schemas.microsoft.com/office/drawing/2014/main" id="{B48A093F-578E-000B-C01D-082685D472F3}"/>
              </a:ext>
            </a:extLst>
          </p:cNvPr>
          <p:cNvSpPr/>
          <p:nvPr/>
        </p:nvSpPr>
        <p:spPr bwMode="auto">
          <a:xfrm>
            <a:off x="4489812" y="4063440"/>
            <a:ext cx="738899" cy="596535"/>
          </a:xfrm>
          <a:prstGeom prst="rect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US" sz="3200" b="1" kern="0">
                <a:solidFill>
                  <a:prstClr val="white"/>
                </a:solidFill>
                <a:ea typeface="맑은 고딕"/>
              </a:rPr>
              <a:t>IV</a:t>
            </a:r>
            <a:endParaRPr kumimoji="1" lang="en-IN" sz="3200" b="1" kern="0">
              <a:solidFill>
                <a:prstClr val="white"/>
              </a:solidFill>
              <a:ea typeface="맑은 고딕"/>
            </a:endParaRPr>
          </a:p>
        </p:txBody>
      </p:sp>
      <p:sp>
        <p:nvSpPr>
          <p:cNvPr id="13" name="Rectangle 35">
            <a:extLst>
              <a:ext uri="{FF2B5EF4-FFF2-40B4-BE49-F238E27FC236}">
                <a16:creationId xmlns:a16="http://schemas.microsoft.com/office/drawing/2014/main" id="{C97C9EA7-EF0C-8D61-B9A6-2CE98F2B8C7E}"/>
              </a:ext>
            </a:extLst>
          </p:cNvPr>
          <p:cNvSpPr/>
          <p:nvPr/>
        </p:nvSpPr>
        <p:spPr bwMode="auto">
          <a:xfrm>
            <a:off x="4489811" y="4778297"/>
            <a:ext cx="738899" cy="596535"/>
          </a:xfrm>
          <a:prstGeom prst="rect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IN" sz="3200" b="1" kern="0">
                <a:solidFill>
                  <a:prstClr val="white"/>
                </a:solidFill>
                <a:ea typeface="맑은 고딕"/>
              </a:rPr>
              <a:t>V</a:t>
            </a:r>
          </a:p>
        </p:txBody>
      </p:sp>
      <p:sp>
        <p:nvSpPr>
          <p:cNvPr id="14" name="Rectangle 34">
            <a:extLst>
              <a:ext uri="{FF2B5EF4-FFF2-40B4-BE49-F238E27FC236}">
                <a16:creationId xmlns:a16="http://schemas.microsoft.com/office/drawing/2014/main" id="{17FD5C13-68A1-E083-D4D9-D4FC4FE31AF3}"/>
              </a:ext>
            </a:extLst>
          </p:cNvPr>
          <p:cNvSpPr/>
          <p:nvPr/>
        </p:nvSpPr>
        <p:spPr bwMode="auto">
          <a:xfrm>
            <a:off x="5228710" y="4063655"/>
            <a:ext cx="4721534" cy="596535"/>
          </a:xfrm>
          <a:prstGeom prst="rect">
            <a:avLst/>
          </a:prstGeom>
          <a:solidFill>
            <a:sysClr val="windowText" lastClr="000000">
              <a:lumMod val="75000"/>
              <a:lumOff val="25000"/>
            </a:sys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21600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51" fontAlgn="base" latinLnBrk="0">
              <a:lnSpc>
                <a:spcPts val="1900"/>
              </a:lnSpc>
              <a:spcBef>
                <a:spcPts val="400"/>
              </a:spcBef>
              <a:spcAft>
                <a:spcPct val="0"/>
              </a:spcAft>
              <a:defRPr/>
            </a:pPr>
            <a:r>
              <a:rPr kumimoji="1" lang="en-US" altLang="ko-KR" sz="1800" b="1" kern="0">
                <a:solidFill>
                  <a:prstClr val="white"/>
                </a:solidFill>
                <a:cs typeface="Segoe UI" pitchFamily="34" charset="0"/>
              </a:rPr>
              <a:t>Project Issue Check</a:t>
            </a:r>
          </a:p>
        </p:txBody>
      </p:sp>
      <p:sp>
        <p:nvSpPr>
          <p:cNvPr id="15" name="Rectangle 34">
            <a:extLst>
              <a:ext uri="{FF2B5EF4-FFF2-40B4-BE49-F238E27FC236}">
                <a16:creationId xmlns:a16="http://schemas.microsoft.com/office/drawing/2014/main" id="{16C47828-BA67-40C8-5115-254E2426D98A}"/>
              </a:ext>
            </a:extLst>
          </p:cNvPr>
          <p:cNvSpPr/>
          <p:nvPr/>
        </p:nvSpPr>
        <p:spPr bwMode="auto">
          <a:xfrm>
            <a:off x="5228709" y="4778298"/>
            <a:ext cx="4721534" cy="596535"/>
          </a:xfrm>
          <a:prstGeom prst="rect">
            <a:avLst/>
          </a:prstGeom>
          <a:solidFill>
            <a:sysClr val="windowText" lastClr="000000">
              <a:lumMod val="75000"/>
              <a:lumOff val="25000"/>
            </a:sys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21600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51" fontAlgn="base" latinLnBrk="0">
              <a:lnSpc>
                <a:spcPts val="1900"/>
              </a:lnSpc>
              <a:spcBef>
                <a:spcPts val="400"/>
              </a:spcBef>
              <a:spcAft>
                <a:spcPct val="0"/>
              </a:spcAft>
              <a:defRPr/>
            </a:pPr>
            <a:r>
              <a:rPr kumimoji="1" lang="en-US" altLang="ko-KR" sz="1800" b="1" kern="0">
                <a:solidFill>
                  <a:prstClr val="white"/>
                </a:solidFill>
                <a:cs typeface="Segoe UI" pitchFamily="34" charset="0"/>
              </a:rPr>
              <a:t>Additional Communication</a:t>
            </a:r>
          </a:p>
        </p:txBody>
      </p:sp>
      <p:sp>
        <p:nvSpPr>
          <p:cNvPr id="16" name="Isosceles Triangle 37">
            <a:extLst>
              <a:ext uri="{FF2B5EF4-FFF2-40B4-BE49-F238E27FC236}">
                <a16:creationId xmlns:a16="http://schemas.microsoft.com/office/drawing/2014/main" id="{9B99369A-992A-7E97-EF99-42CA5FB150C4}"/>
              </a:ext>
            </a:extLst>
          </p:cNvPr>
          <p:cNvSpPr/>
          <p:nvPr/>
        </p:nvSpPr>
        <p:spPr>
          <a:xfrm rot="5400000">
            <a:off x="5192324" y="4329603"/>
            <a:ext cx="136982" cy="64209"/>
          </a:xfrm>
          <a:prstGeom prst="triangle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endParaRPr kumimoji="1" lang="en-IN" sz="3200" b="1" kern="0">
              <a:solidFill>
                <a:prstClr val="white"/>
              </a:solidFill>
              <a:ea typeface="맑은 고딕"/>
            </a:endParaRPr>
          </a:p>
        </p:txBody>
      </p:sp>
      <p:sp>
        <p:nvSpPr>
          <p:cNvPr id="17" name="Isosceles Triangle 37">
            <a:extLst>
              <a:ext uri="{FF2B5EF4-FFF2-40B4-BE49-F238E27FC236}">
                <a16:creationId xmlns:a16="http://schemas.microsoft.com/office/drawing/2014/main" id="{AD13C072-27DF-EBF8-81E4-B7164762D34E}"/>
              </a:ext>
            </a:extLst>
          </p:cNvPr>
          <p:cNvSpPr/>
          <p:nvPr/>
        </p:nvSpPr>
        <p:spPr>
          <a:xfrm rot="5400000">
            <a:off x="5192323" y="5044460"/>
            <a:ext cx="136982" cy="64209"/>
          </a:xfrm>
          <a:prstGeom prst="triangle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endParaRPr kumimoji="1" lang="en-IN" sz="3200" b="1" kern="0">
              <a:solidFill>
                <a:prstClr val="white"/>
              </a:solidFill>
              <a:ea typeface="맑은 고딕"/>
            </a:endParaRPr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89E0C8EB-AF01-499E-5A57-DF2B24498B35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378" y="1908423"/>
            <a:ext cx="3492000" cy="34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9976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6">
            <a:extLst>
              <a:ext uri="{FF2B5EF4-FFF2-40B4-BE49-F238E27FC236}">
                <a16:creationId xmlns:a16="http://schemas.microsoft.com/office/drawing/2014/main" id="{79162667-4955-41BF-A7E1-3F33D662F626}"/>
              </a:ext>
            </a:extLst>
          </p:cNvPr>
          <p:cNvSpPr txBox="1"/>
          <p:nvPr/>
        </p:nvSpPr>
        <p:spPr>
          <a:xfrm>
            <a:off x="25698" y="165373"/>
            <a:ext cx="2872730" cy="34824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7155" tIns="50520" rIns="97155" bIns="50520" anchor="ctr" anchorCtr="0" compatLnSpc="1">
            <a:spAutoFit/>
          </a:bodyPr>
          <a:lstStyle/>
          <a:p>
            <a:pPr lvl="0" indent="-176049" defTabSz="777139" font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altLang="ko-KR" sz="1600" b="1" kern="0">
                <a:solidFill>
                  <a:srgbClr val="404040"/>
                </a:solidFill>
                <a:latin typeface="+mj-ea"/>
                <a:ea typeface="+mj-ea"/>
                <a:cs typeface="Arial" panose="020B0604020202020204" pitchFamily="34" charset="0"/>
              </a:rPr>
              <a:t>I.  Weekly Report Abstract</a:t>
            </a:r>
            <a:endParaRPr lang="ko-KR" altLang="en-US" sz="1600" b="1" kern="0">
              <a:solidFill>
                <a:srgbClr val="404040"/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DF2B25-0824-4B33-8720-DC612949D21B}"/>
              </a:ext>
            </a:extLst>
          </p:cNvPr>
          <p:cNvSpPr txBox="1"/>
          <p:nvPr/>
        </p:nvSpPr>
        <p:spPr>
          <a:xfrm>
            <a:off x="954212" y="828803"/>
            <a:ext cx="66247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104287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프로젝트 개요</a:t>
            </a:r>
          </a:p>
        </p:txBody>
      </p:sp>
      <p:pic>
        <p:nvPicPr>
          <p:cNvPr id="8" name="그래픽 7" descr="왼쪽 화살표가 있는 원">
            <a:extLst>
              <a:ext uri="{FF2B5EF4-FFF2-40B4-BE49-F238E27FC236}">
                <a16:creationId xmlns:a16="http://schemas.microsoft.com/office/drawing/2014/main" id="{BB0D01C7-4000-459B-9796-21D8F5C475F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4782" y="841488"/>
            <a:ext cx="313184" cy="313184"/>
          </a:xfrm>
          <a:prstGeom prst="rect">
            <a:avLst/>
          </a:prstGeom>
        </p:spPr>
      </p:pic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5BEBE5E1-32CE-44A7-8AC1-34D81BAF3C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5882342"/>
              </p:ext>
            </p:extLst>
          </p:nvPr>
        </p:nvGraphicFramePr>
        <p:xfrm>
          <a:off x="651374" y="1231994"/>
          <a:ext cx="9415462" cy="1372599"/>
        </p:xfrm>
        <a:graphic>
          <a:graphicData uri="http://schemas.openxmlformats.org/drawingml/2006/table">
            <a:tbl>
              <a:tblPr firstRow="1" bandRow="1"/>
              <a:tblGrid>
                <a:gridCol w="14455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03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81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19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4660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7533"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50"/>
                        <a:t>프로젝트명</a:t>
                      </a:r>
                      <a:endParaRPr lang="ko-KR" altLang="en-US" sz="1050" i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/>
                    </a:solidFill>
                  </a:tcPr>
                </a:tc>
                <a:tc gridSpan="4">
                  <a:txBody>
                    <a:bodyPr/>
                    <a:lstStyle>
                      <a:lvl1pPr marL="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r>
                        <a:rPr lang="en-US" altLang="ko-KR" sz="1050" i="0" dirty="0">
                          <a:latin typeface="맑은 고딕" pitchFamily="50" charset="-127"/>
                          <a:ea typeface="맑은 고딕" pitchFamily="50" charset="-127"/>
                        </a:rPr>
                        <a:t>PMK Cloud Migration PJT</a:t>
                      </a:r>
                      <a:endParaRPr lang="ko-KR" altLang="en-US" sz="1050" i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i="1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i="1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i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533"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50"/>
                        <a:t>보 고 유 형</a:t>
                      </a:r>
                      <a:endParaRPr lang="ko-KR" altLang="en-US" sz="1050" i="1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r>
                        <a:rPr lang="ko-KR" altLang="en-US" sz="1050"/>
                        <a:t>주간 업무 보고</a:t>
                      </a:r>
                      <a:r>
                        <a:rPr lang="en-US" altLang="ko-KR" sz="1050"/>
                        <a:t>(Weekly Report)</a:t>
                      </a:r>
                      <a:endParaRPr lang="ko-KR" altLang="en-US" sz="1050" i="1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50"/>
                        <a:t>보 고 일 자</a:t>
                      </a:r>
                      <a:endParaRPr lang="ko-KR" altLang="en-US" sz="1050" i="1">
                        <a:latin typeface="맑은 고딕" pitchFamily="50" charset="-127"/>
                        <a:ea typeface="+mn-ea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r>
                        <a:rPr lang="en-US" altLang="ko-KR" sz="1050" i="0" dirty="0"/>
                        <a:t>2023-08-10 (</a:t>
                      </a:r>
                      <a:r>
                        <a:rPr lang="ko-KR" altLang="en-US" sz="1050" i="0" dirty="0"/>
                        <a:t>목</a:t>
                      </a:r>
                      <a:r>
                        <a:rPr lang="en-US" altLang="ko-KR" sz="1050" i="0" dirty="0"/>
                        <a:t>)</a:t>
                      </a:r>
                      <a:endParaRPr lang="ko-KR" altLang="en-US" sz="1050" i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r>
                        <a:rPr lang="ko-KR" altLang="en-US" sz="1050" i="0" u="sng" dirty="0">
                          <a:latin typeface="맑은 고딕" pitchFamily="50" charset="-127"/>
                          <a:ea typeface="맑은 고딕" pitchFamily="50" charset="-127"/>
                        </a:rPr>
                        <a:t>매주 목요일 </a:t>
                      </a:r>
                      <a:r>
                        <a:rPr lang="en-US" altLang="ko-KR" sz="1050" i="0" u="sng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lang="ko-KR" altLang="en-US" sz="1050" i="0" u="sng" dirty="0">
                          <a:latin typeface="맑은 고딕" pitchFamily="50" charset="-127"/>
                          <a:ea typeface="맑은 고딕" pitchFamily="50" charset="-127"/>
                        </a:rPr>
                        <a:t>시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533"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50"/>
                        <a:t>보   고   자</a:t>
                      </a:r>
                      <a:endParaRPr lang="ko-KR" altLang="en-US" sz="1050" i="1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r>
                        <a:rPr lang="ko-KR" altLang="en-US" sz="1050" baseline="0" dirty="0" err="1"/>
                        <a:t>엠클라우드브리지</a:t>
                      </a:r>
                      <a:r>
                        <a:rPr lang="ko-KR" altLang="en-US" sz="1050" baseline="0" dirty="0"/>
                        <a:t> 신유지 선임</a:t>
                      </a:r>
                      <a:endParaRPr lang="ko-KR" altLang="en-US" sz="1050" i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/>
                        <a:t>보 고 장 소</a:t>
                      </a:r>
                      <a:endParaRPr lang="ko-KR" altLang="en-US" sz="1050" i="1">
                        <a:latin typeface="맑은 고딕" pitchFamily="50" charset="-127"/>
                        <a:ea typeface="+mn-ea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20000"/>
                      </a:srgbClr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r>
                        <a:rPr lang="ko-KR" altLang="en-US" sz="1050" i="0" dirty="0" err="1">
                          <a:latin typeface="맑은 고딕" pitchFamily="50" charset="-127"/>
                          <a:ea typeface="맑은 고딕" pitchFamily="50" charset="-127"/>
                        </a:rPr>
                        <a:t>필립모리스코리아</a:t>
                      </a:r>
                      <a:endParaRPr lang="ko-KR" altLang="en-US" sz="1050" i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i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09187329-3D30-434A-9518-8BBFD759BB2E}"/>
              </a:ext>
            </a:extLst>
          </p:cNvPr>
          <p:cNvSpPr txBox="1"/>
          <p:nvPr/>
        </p:nvSpPr>
        <p:spPr>
          <a:xfrm>
            <a:off x="954212" y="2911816"/>
            <a:ext cx="66247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104287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참석자</a:t>
            </a:r>
          </a:p>
        </p:txBody>
      </p:sp>
      <p:pic>
        <p:nvPicPr>
          <p:cNvPr id="14" name="그래픽 13" descr="왼쪽 화살표가 있는 원">
            <a:extLst>
              <a:ext uri="{FF2B5EF4-FFF2-40B4-BE49-F238E27FC236}">
                <a16:creationId xmlns:a16="http://schemas.microsoft.com/office/drawing/2014/main" id="{B17C24C8-4220-43C6-A285-2F80EB2B260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4782" y="2924501"/>
            <a:ext cx="313184" cy="313184"/>
          </a:xfrm>
          <a:prstGeom prst="rect">
            <a:avLst/>
          </a:prstGeom>
        </p:spPr>
      </p:pic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3E547325-AA66-487D-AB31-3013CDCA2E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1707616"/>
              </p:ext>
            </p:extLst>
          </p:nvPr>
        </p:nvGraphicFramePr>
        <p:xfrm>
          <a:off x="651374" y="3315007"/>
          <a:ext cx="9415462" cy="1905784"/>
        </p:xfrm>
        <a:graphic>
          <a:graphicData uri="http://schemas.openxmlformats.org/drawingml/2006/table">
            <a:tbl>
              <a:tblPr firstRow="1" bandRow="1"/>
              <a:tblGrid>
                <a:gridCol w="4912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18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1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17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14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9168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147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9161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9155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39154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58534"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marL="0" indent="0" algn="ctr" latinLnBrk="1">
                        <a:buFont typeface="Wingdings" pitchFamily="2" charset="2"/>
                        <a:buNone/>
                      </a:pPr>
                      <a:r>
                        <a:rPr lang="ko-KR" altLang="en-US" sz="1050" i="0">
                          <a:latin typeface="+mn-lt"/>
                          <a:ea typeface="맑은 고딕" pitchFamily="50" charset="-127"/>
                        </a:rPr>
                        <a:t>여부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50">
                          <a:effectLst/>
                          <a:latin typeface="+mn-lt"/>
                        </a:rPr>
                        <a:t>참석자</a:t>
                      </a:r>
                      <a:r>
                        <a:rPr lang="en-US" altLang="ko-KR" sz="1050">
                          <a:effectLst/>
                          <a:latin typeface="+mn-lt"/>
                        </a:rPr>
                        <a:t> </a:t>
                      </a:r>
                      <a:endParaRPr lang="ko-KR" altLang="en-US" sz="1050" i="0">
                        <a:latin typeface="+mn-lt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50" b="1" i="0" kern="1200">
                          <a:solidFill>
                            <a:schemeClr val="lt1"/>
                          </a:solidFill>
                          <a:latin typeface="맑은 고딕"/>
                          <a:ea typeface="+mn-ea"/>
                          <a:cs typeface="+mn-cs"/>
                        </a:rPr>
                        <a:t>여부</a:t>
                      </a:r>
                      <a:endParaRPr lang="ko-KR" altLang="en-US" sz="1050" i="0">
                        <a:latin typeface="+mn-lt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>
                          <a:effectLst/>
                          <a:latin typeface="+mn-lt"/>
                        </a:rPr>
                        <a:t>참석자</a:t>
                      </a:r>
                      <a:r>
                        <a:rPr lang="en-US" altLang="ko-KR" sz="1050">
                          <a:effectLst/>
                          <a:latin typeface="+mn-lt"/>
                        </a:rPr>
                        <a:t> </a:t>
                      </a:r>
                      <a:endParaRPr lang="ko-KR" altLang="en-US" sz="1050" i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50" b="1" i="0" kern="1200">
                          <a:solidFill>
                            <a:schemeClr val="lt1"/>
                          </a:solidFill>
                          <a:latin typeface="맑은 고딕"/>
                          <a:ea typeface="+mn-ea"/>
                          <a:cs typeface="+mn-cs"/>
                        </a:rPr>
                        <a:t>여부</a:t>
                      </a:r>
                      <a:endParaRPr lang="ko-KR" altLang="en-US" sz="1050" i="0">
                        <a:latin typeface="+mn-lt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>
                          <a:effectLst/>
                          <a:latin typeface="+mn-lt"/>
                        </a:rPr>
                        <a:t>참석자</a:t>
                      </a:r>
                      <a:r>
                        <a:rPr lang="en-US" altLang="ko-KR" sz="1050">
                          <a:effectLst/>
                          <a:latin typeface="+mn-lt"/>
                        </a:rPr>
                        <a:t> </a:t>
                      </a:r>
                      <a:endParaRPr lang="ko-KR" altLang="en-US" sz="1050" i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50" b="1" i="0" kern="1200">
                          <a:solidFill>
                            <a:schemeClr val="lt1"/>
                          </a:solidFill>
                          <a:latin typeface="맑은 고딕"/>
                          <a:ea typeface="+mn-ea"/>
                          <a:cs typeface="+mn-cs"/>
                        </a:rPr>
                        <a:t>여부</a:t>
                      </a:r>
                      <a:endParaRPr lang="ko-KR" altLang="en-US" sz="1050" i="0">
                        <a:latin typeface="+mn-lt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>
                          <a:effectLst/>
                          <a:latin typeface="+mn-lt"/>
                        </a:rPr>
                        <a:t>참석자</a:t>
                      </a:r>
                      <a:r>
                        <a:rPr lang="en-US" altLang="ko-KR" sz="1050">
                          <a:effectLst/>
                          <a:latin typeface="+mn-lt"/>
                        </a:rPr>
                        <a:t> </a:t>
                      </a:r>
                      <a:endParaRPr lang="ko-KR" altLang="en-US" sz="1050" i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50" b="1" i="0" kern="1200">
                          <a:solidFill>
                            <a:schemeClr val="lt1"/>
                          </a:solidFill>
                          <a:latin typeface="맑은 고딕"/>
                          <a:ea typeface="+mn-ea"/>
                          <a:cs typeface="+mn-cs"/>
                        </a:rPr>
                        <a:t>여부</a:t>
                      </a:r>
                      <a:endParaRPr lang="ko-KR" altLang="en-US" sz="1050" i="0">
                        <a:latin typeface="+mn-lt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>
                          <a:effectLst/>
                          <a:latin typeface="+mn-lt"/>
                        </a:rPr>
                        <a:t>참석자</a:t>
                      </a:r>
                      <a:r>
                        <a:rPr lang="en-US" altLang="ko-KR" sz="1050">
                          <a:effectLst/>
                          <a:latin typeface="+mn-lt"/>
                        </a:rPr>
                        <a:t> </a:t>
                      </a:r>
                      <a:endParaRPr lang="ko-KR" altLang="en-US" sz="1050" i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2864"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i="0" kern="1200" spc="0" dirty="0">
                          <a:solidFill>
                            <a:schemeClr val="dk1"/>
                          </a:solidFill>
                          <a:latin typeface="맑은 고딕"/>
                          <a:ea typeface="+mn-ea"/>
                          <a:cs typeface="+mn-cs"/>
                        </a:rPr>
                        <a:t>○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kern="1200" spc="0" baseline="0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Hong, Tyler</a:t>
                      </a: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i="0" kern="1200" spc="0" dirty="0">
                          <a:solidFill>
                            <a:schemeClr val="dk1"/>
                          </a:solidFill>
                          <a:latin typeface="맑은 고딕"/>
                          <a:ea typeface="+mn-ea"/>
                          <a:cs typeface="+mn-cs"/>
                        </a:rPr>
                        <a:t>○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kern="1200" spc="0" baseline="0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Heo,</a:t>
                      </a:r>
                      <a:r>
                        <a:rPr lang="ko-KR" altLang="en-US" sz="1050" b="0" i="0" kern="1200" spc="0" baseline="0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50" b="0" i="0" kern="1200" spc="0" baseline="0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Ethan</a:t>
                      </a: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b="0" i="0" kern="1200" spc="0" dirty="0">
                        <a:solidFill>
                          <a:schemeClr val="dk1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kern="1200" spc="0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Kim, Michael</a:t>
                      </a:r>
                    </a:p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kern="1200" spc="0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(Optional)</a:t>
                      </a:r>
                      <a:endParaRPr lang="ko-KR" altLang="en-US" sz="1050" b="0" i="0" kern="1200" spc="0" dirty="0">
                        <a:solidFill>
                          <a:schemeClr val="dk1"/>
                        </a:solidFill>
                        <a:effectLst/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b="0" i="0" kern="1200" spc="0">
                        <a:solidFill>
                          <a:schemeClr val="dk1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kern="1200" spc="0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Lim, </a:t>
                      </a:r>
                      <a:r>
                        <a:rPr lang="en-US" altLang="ko-KR" sz="1050" b="0" i="0" kern="1200" spc="0" dirty="0" err="1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Elien</a:t>
                      </a:r>
                      <a:endParaRPr lang="en-US" altLang="ko-KR" sz="1050" b="0" i="0" kern="1200" spc="0" dirty="0">
                        <a:solidFill>
                          <a:schemeClr val="dk1"/>
                        </a:solidFill>
                        <a:effectLst/>
                        <a:latin typeface="맑은 고딕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kern="1200" spc="0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(Optional)</a:t>
                      </a:r>
                      <a:endParaRPr lang="ko-KR" altLang="en-US" sz="1050" b="0" i="0" kern="1200" spc="0" dirty="0">
                        <a:solidFill>
                          <a:schemeClr val="dk1"/>
                        </a:solidFill>
                        <a:effectLst/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b="0" i="0" kern="1200" spc="0" dirty="0">
                        <a:solidFill>
                          <a:schemeClr val="dk1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i="0" kern="1200" spc="0" baseline="0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Park, Jung Ho</a:t>
                      </a:r>
                    </a:p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kern="1200" spc="0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(Optional)</a:t>
                      </a:r>
                      <a:endParaRPr lang="ko-KR" altLang="en-US" sz="1050" b="0" i="0" kern="1200" spc="0" dirty="0">
                        <a:solidFill>
                          <a:schemeClr val="dk1"/>
                        </a:solidFill>
                        <a:effectLst/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193"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b="0" i="0" kern="1200" spc="0" dirty="0">
                        <a:solidFill>
                          <a:schemeClr val="dk1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kern="1200" spc="0" dirty="0" err="1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Paeng</a:t>
                      </a:r>
                      <a:r>
                        <a:rPr lang="en-US" altLang="ko-KR" sz="1050" b="0" i="0" kern="1200" spc="0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, Eric</a:t>
                      </a:r>
                    </a:p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kern="1200" spc="0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(Optional)</a:t>
                      </a:r>
                      <a:endParaRPr lang="ko-KR" altLang="en-US" sz="1050" b="0" i="0" kern="1200" spc="0" dirty="0">
                        <a:solidFill>
                          <a:schemeClr val="dk1"/>
                        </a:solidFill>
                        <a:effectLst/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i="0" kern="1200" spc="0">
                          <a:solidFill>
                            <a:schemeClr val="dk1"/>
                          </a:solidFill>
                          <a:latin typeface="맑은 고딕"/>
                          <a:ea typeface="+mn-ea"/>
                          <a:cs typeface="+mn-cs"/>
                        </a:rPr>
                        <a:t>○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kern="1200" spc="0" baseline="0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Kim, Hye Won</a:t>
                      </a:r>
                    </a:p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kern="1200" spc="0" baseline="0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(Optional)</a:t>
                      </a:r>
                      <a:endParaRPr lang="ko-KR" altLang="en-US" sz="1050" b="0" i="0" kern="1200" spc="0" baseline="0" dirty="0">
                        <a:solidFill>
                          <a:schemeClr val="dk1"/>
                        </a:solidFill>
                        <a:effectLst/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b="0" i="0" kern="1200" spc="0" dirty="0">
                        <a:solidFill>
                          <a:schemeClr val="dk1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i="0" kern="1200" spc="0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Yoon, Randy</a:t>
                      </a:r>
                    </a:p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kern="1200" spc="0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(Optional)</a:t>
                      </a:r>
                      <a:endParaRPr lang="ko-KR" altLang="en-US" sz="1050" b="0" i="0" kern="1200" spc="0" dirty="0">
                        <a:solidFill>
                          <a:schemeClr val="dk1"/>
                        </a:solidFill>
                        <a:effectLst/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uLnTx/>
                        <a:uFillTx/>
                        <a:latin typeface="맑은 고딕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i="0" kern="1200" spc="0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Kim, </a:t>
                      </a:r>
                      <a:r>
                        <a:rPr lang="en-US" altLang="ko-KR" sz="1050" i="0" kern="1200" spc="0" dirty="0" err="1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Taejin</a:t>
                      </a:r>
                      <a:endParaRPr lang="en-US" altLang="ko-KR" sz="1050" i="0" kern="1200" spc="0" dirty="0">
                        <a:solidFill>
                          <a:schemeClr val="dk1"/>
                        </a:solidFill>
                        <a:effectLst/>
                        <a:latin typeface="맑은 고딕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kern="1200" spc="0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(Optional)</a:t>
                      </a:r>
                      <a:endParaRPr lang="ko-KR" altLang="en-US" sz="1050" b="0" i="0" kern="1200" spc="0" dirty="0">
                        <a:solidFill>
                          <a:schemeClr val="dk1"/>
                        </a:solidFill>
                        <a:effectLst/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uLnTx/>
                        <a:uFillTx/>
                        <a:latin typeface="맑은 고딕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i="0" spc="0" dirty="0">
                          <a:effectLst/>
                          <a:latin typeface="+mn-lt"/>
                          <a:ea typeface="+mn-ea"/>
                        </a:rPr>
                        <a:t>Ko,</a:t>
                      </a:r>
                      <a:r>
                        <a:rPr lang="ko-KR" altLang="en-US" sz="1050" i="0" spc="0" dirty="0">
                          <a:effectLst/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50" i="0" spc="0" dirty="0">
                          <a:effectLst/>
                          <a:latin typeface="+mn-lt"/>
                          <a:ea typeface="+mn-ea"/>
                        </a:rPr>
                        <a:t>James</a:t>
                      </a:r>
                    </a:p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i="0" spc="0" dirty="0">
                          <a:effectLst/>
                          <a:latin typeface="+mn-lt"/>
                          <a:ea typeface="+mn-ea"/>
                        </a:rPr>
                        <a:t>(Optional)</a:t>
                      </a:r>
                      <a:endParaRPr lang="ko-KR" altLang="en-US" sz="1050" i="0" spc="0" dirty="0">
                        <a:effectLst/>
                        <a:latin typeface="+mn-lt"/>
                        <a:ea typeface="+mn-ea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193"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b="1" i="0" spc="0">
                        <a:solidFill>
                          <a:srgbClr val="00A76D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endParaRPr lang="en-US" altLang="ko-KR" sz="1050" i="0" spc="0">
                        <a:effectLst/>
                        <a:latin typeface="+mn-lt"/>
                        <a:ea typeface="+mn-ea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endParaRPr lang="ko-KR" altLang="en-US" sz="1050" b="1" i="0" spc="0">
                        <a:latin typeface="+mn-lt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50" i="0" spc="0">
                        <a:effectLst/>
                        <a:latin typeface="+mn-lt"/>
                        <a:ea typeface="+mn-ea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endParaRPr lang="ko-KR" altLang="en-US" sz="1050" b="1" i="0" spc="0">
                        <a:latin typeface="+mn-lt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50" i="0" spc="0" dirty="0">
                        <a:effectLst/>
                        <a:latin typeface="+mn-lt"/>
                        <a:ea typeface="+mn-ea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endParaRPr lang="ko-KR" altLang="en-US" sz="1050" b="1" i="0" spc="0">
                        <a:latin typeface="+mn-lt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50" i="0" spc="0">
                        <a:effectLst/>
                        <a:latin typeface="+mn-lt"/>
                        <a:ea typeface="+mn-ea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endParaRPr lang="ko-KR" altLang="en-US" sz="1050" b="1" i="0" spc="0">
                        <a:latin typeface="+mn-lt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i="0" kern="1200" spc="0" dirty="0">
                        <a:solidFill>
                          <a:schemeClr val="dk1"/>
                        </a:solidFill>
                        <a:effectLst/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241C8678-64B8-4E65-9D0D-4137F11A1B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5933768"/>
              </p:ext>
            </p:extLst>
          </p:nvPr>
        </p:nvGraphicFramePr>
        <p:xfrm>
          <a:off x="651374" y="5285428"/>
          <a:ext cx="9415462" cy="1447531"/>
        </p:xfrm>
        <a:graphic>
          <a:graphicData uri="http://schemas.openxmlformats.org/drawingml/2006/table">
            <a:tbl>
              <a:tblPr firstRow="1" bandRow="1"/>
              <a:tblGrid>
                <a:gridCol w="4912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18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1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17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14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9168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147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9433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882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39154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58534"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marL="0" indent="0" algn="ctr" latinLnBrk="1">
                        <a:buFont typeface="Wingdings" pitchFamily="2" charset="2"/>
                        <a:buNone/>
                      </a:pPr>
                      <a:r>
                        <a:rPr lang="ko-KR" altLang="en-US" sz="1050" b="1" i="0" kern="1200">
                          <a:solidFill>
                            <a:schemeClr val="lt1"/>
                          </a:solidFill>
                          <a:latin typeface="맑은 고딕"/>
                          <a:ea typeface="+mn-ea"/>
                          <a:cs typeface="+mn-cs"/>
                        </a:rPr>
                        <a:t>여부</a:t>
                      </a:r>
                      <a:endParaRPr lang="ko-KR" altLang="en-US" sz="1050" i="0">
                        <a:latin typeface="+mn-lt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50">
                          <a:effectLst/>
                          <a:latin typeface="+mn-lt"/>
                        </a:rPr>
                        <a:t>참석자</a:t>
                      </a:r>
                      <a:r>
                        <a:rPr lang="en-US" altLang="ko-KR" sz="1050">
                          <a:effectLst/>
                          <a:latin typeface="+mn-lt"/>
                        </a:rPr>
                        <a:t> </a:t>
                      </a:r>
                      <a:endParaRPr lang="ko-KR" altLang="en-US" sz="1050" i="0">
                        <a:latin typeface="+mn-lt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50" b="1" i="0" kern="1200">
                          <a:solidFill>
                            <a:schemeClr val="lt1"/>
                          </a:solidFill>
                          <a:latin typeface="맑은 고딕"/>
                          <a:ea typeface="+mn-ea"/>
                          <a:cs typeface="+mn-cs"/>
                        </a:rPr>
                        <a:t>여부</a:t>
                      </a:r>
                      <a:endParaRPr lang="ko-KR" altLang="en-US" sz="1050" i="0">
                        <a:latin typeface="+mn-lt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>
                          <a:effectLst/>
                          <a:latin typeface="+mn-lt"/>
                        </a:rPr>
                        <a:t>참석자</a:t>
                      </a:r>
                      <a:r>
                        <a:rPr lang="en-US" altLang="ko-KR" sz="1050">
                          <a:effectLst/>
                          <a:latin typeface="+mn-lt"/>
                        </a:rPr>
                        <a:t> </a:t>
                      </a:r>
                      <a:endParaRPr lang="ko-KR" altLang="en-US" sz="1050" i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50" b="1" i="0" kern="1200">
                          <a:solidFill>
                            <a:schemeClr val="lt1"/>
                          </a:solidFill>
                          <a:latin typeface="맑은 고딕"/>
                          <a:ea typeface="+mn-ea"/>
                          <a:cs typeface="+mn-cs"/>
                        </a:rPr>
                        <a:t>여부</a:t>
                      </a:r>
                      <a:endParaRPr lang="ko-KR" altLang="en-US" sz="1050" i="0">
                        <a:latin typeface="+mn-lt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>
                          <a:effectLst/>
                          <a:latin typeface="+mn-lt"/>
                        </a:rPr>
                        <a:t>참석자</a:t>
                      </a:r>
                      <a:r>
                        <a:rPr lang="en-US" altLang="ko-KR" sz="1050">
                          <a:effectLst/>
                          <a:latin typeface="+mn-lt"/>
                        </a:rPr>
                        <a:t> </a:t>
                      </a:r>
                      <a:endParaRPr lang="ko-KR" altLang="en-US" sz="1050" i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50" b="1" i="0" kern="1200">
                          <a:solidFill>
                            <a:schemeClr val="lt1"/>
                          </a:solidFill>
                          <a:latin typeface="맑은 고딕"/>
                          <a:ea typeface="+mn-ea"/>
                          <a:cs typeface="+mn-cs"/>
                        </a:rPr>
                        <a:t>여부</a:t>
                      </a:r>
                      <a:endParaRPr lang="ko-KR" altLang="en-US" sz="1050" i="0">
                        <a:latin typeface="+mn-lt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>
                          <a:effectLst/>
                          <a:latin typeface="+mn-lt"/>
                        </a:rPr>
                        <a:t>참석자</a:t>
                      </a:r>
                      <a:r>
                        <a:rPr lang="en-US" altLang="ko-KR" sz="1050">
                          <a:effectLst/>
                          <a:latin typeface="+mn-lt"/>
                        </a:rPr>
                        <a:t> </a:t>
                      </a:r>
                      <a:endParaRPr lang="ko-KR" altLang="en-US" sz="1050" i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50" b="1" i="0" kern="1200">
                          <a:solidFill>
                            <a:schemeClr val="lt1"/>
                          </a:solidFill>
                          <a:latin typeface="맑은 고딕"/>
                          <a:ea typeface="+mn-ea"/>
                          <a:cs typeface="+mn-cs"/>
                        </a:rPr>
                        <a:t>여부</a:t>
                      </a:r>
                      <a:endParaRPr lang="ko-KR" altLang="en-US" sz="1050" i="0">
                        <a:latin typeface="+mn-lt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>
                          <a:effectLst/>
                          <a:latin typeface="+mn-lt"/>
                        </a:rPr>
                        <a:t>참석자</a:t>
                      </a:r>
                      <a:r>
                        <a:rPr lang="en-US" altLang="ko-KR" sz="1050">
                          <a:effectLst/>
                          <a:latin typeface="+mn-lt"/>
                        </a:rPr>
                        <a:t> </a:t>
                      </a:r>
                      <a:endParaRPr lang="ko-KR" altLang="en-US" sz="1050" i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2864"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50" b="0" i="0" spc="0" dirty="0">
                          <a:latin typeface="+mn-lt"/>
                          <a:ea typeface="맑은 고딕" pitchFamily="50" charset="-127"/>
                        </a:rPr>
                        <a:t>○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i="0" kern="1200" spc="0" baseline="0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정진우</a:t>
                      </a:r>
                      <a:r>
                        <a:rPr lang="en-US" altLang="ko-KR" sz="1050" b="0" i="0" kern="1200" spc="0" baseline="0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(Jake) </a:t>
                      </a:r>
                      <a:r>
                        <a:rPr lang="ko-KR" altLang="en-US" sz="1050" b="0" i="0" kern="1200" spc="0" baseline="0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팀장</a:t>
                      </a:r>
                      <a:endParaRPr lang="en-US" altLang="ko-KR" sz="1050" b="0" i="0" kern="1200" spc="0" baseline="0" dirty="0">
                        <a:solidFill>
                          <a:schemeClr val="dk1"/>
                        </a:solidFill>
                        <a:effectLst/>
                        <a:latin typeface="맑은 고딕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kern="1200" spc="0" baseline="0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(PM, Data Modeler)</a:t>
                      </a:r>
                      <a:endParaRPr lang="ko-KR" altLang="en-US" sz="1050" b="0" i="0" kern="1200" spc="0" baseline="0" dirty="0">
                        <a:solidFill>
                          <a:schemeClr val="dk1"/>
                        </a:solidFill>
                        <a:effectLst/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i="0" kern="1200" spc="0" dirty="0">
                          <a:solidFill>
                            <a:schemeClr val="dk1"/>
                          </a:solidFill>
                          <a:latin typeface="맑은 고딕"/>
                          <a:ea typeface="+mn-ea"/>
                          <a:cs typeface="+mn-cs"/>
                        </a:rPr>
                        <a:t>○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i="0" kern="1200" spc="0" baseline="0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신유지</a:t>
                      </a:r>
                      <a:r>
                        <a:rPr lang="en-US" altLang="ko-KR" sz="1050" b="0" i="0" kern="1200" spc="0" baseline="0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(Allie) </a:t>
                      </a:r>
                      <a:r>
                        <a:rPr lang="ko-KR" altLang="en-US" sz="1050" b="0" i="0" kern="1200" spc="0" baseline="0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선임</a:t>
                      </a:r>
                      <a:endParaRPr lang="en-US" altLang="ko-KR" sz="1050" b="0" i="0" kern="1200" spc="0" baseline="0" dirty="0">
                        <a:solidFill>
                          <a:schemeClr val="dk1"/>
                        </a:solidFill>
                        <a:effectLst/>
                        <a:latin typeface="맑은 고딕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kern="1200" spc="0" baseline="0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(PL, Data Modeler)</a:t>
                      </a: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i="0" kern="1200" spc="0" dirty="0">
                          <a:solidFill>
                            <a:schemeClr val="dk1"/>
                          </a:solidFill>
                          <a:latin typeface="맑은 고딕"/>
                          <a:ea typeface="+mn-ea"/>
                          <a:cs typeface="+mn-cs"/>
                        </a:rPr>
                        <a:t>○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i="0" kern="1200" spc="0" baseline="0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김병준</a:t>
                      </a:r>
                      <a:r>
                        <a:rPr lang="en-US" altLang="ko-KR" sz="1050" b="0" i="0" kern="1200" spc="0" baseline="0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(Max) </a:t>
                      </a:r>
                      <a:r>
                        <a:rPr lang="ko-KR" altLang="en-US" sz="1050" b="0" i="0" kern="1200" spc="0" baseline="0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선임</a:t>
                      </a:r>
                      <a:endParaRPr lang="en-US" altLang="ko-KR" sz="1050" b="0" i="0" kern="1200" spc="0" baseline="0" dirty="0">
                        <a:solidFill>
                          <a:schemeClr val="dk1"/>
                        </a:solidFill>
                        <a:effectLst/>
                        <a:latin typeface="맑은 고딕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kern="1200" spc="0" baseline="0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(Data Modeler)</a:t>
                      </a:r>
                      <a:endParaRPr lang="ko-KR" altLang="en-US" sz="1050" b="0" i="0" kern="1200" spc="0" baseline="0" dirty="0">
                        <a:solidFill>
                          <a:schemeClr val="dk1"/>
                        </a:solidFill>
                        <a:effectLst/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i="0" kern="1200" spc="0" dirty="0">
                          <a:solidFill>
                            <a:schemeClr val="dk1"/>
                          </a:solidFill>
                          <a:latin typeface="맑은 고딕"/>
                          <a:ea typeface="+mn-ea"/>
                          <a:cs typeface="+mn-cs"/>
                        </a:rPr>
                        <a:t>○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i="0" kern="1200" spc="0" baseline="0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장민지</a:t>
                      </a:r>
                      <a:r>
                        <a:rPr lang="en-US" altLang="ko-KR" sz="1050" b="0" i="0" kern="1200" spc="0" baseline="0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(Kathy) </a:t>
                      </a:r>
                      <a:r>
                        <a:rPr lang="ko-KR" altLang="en-US" sz="1050" b="0" i="0" kern="1200" spc="0" baseline="0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선임</a:t>
                      </a:r>
                      <a:endParaRPr lang="en-US" altLang="ko-KR" sz="1050" b="0" i="0" kern="1200" spc="0" baseline="0" dirty="0">
                        <a:solidFill>
                          <a:schemeClr val="dk1"/>
                        </a:solidFill>
                        <a:effectLst/>
                        <a:latin typeface="맑은 고딕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kern="1200" spc="0" baseline="0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(Data Modeler)</a:t>
                      </a: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b="0" i="0" kern="1200" spc="0">
                        <a:solidFill>
                          <a:schemeClr val="dk1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b="0" i="0" kern="1200" spc="0" baseline="0" dirty="0">
                        <a:solidFill>
                          <a:schemeClr val="dk1"/>
                        </a:solidFill>
                        <a:effectLst/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6133"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b="0" i="0" spc="0">
                        <a:latin typeface="+mn-lt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endParaRPr lang="ko-KR" altLang="en-US" sz="1050" i="0" spc="0">
                        <a:effectLst/>
                        <a:latin typeface="+mn-lt"/>
                        <a:ea typeface="+mn-ea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endParaRPr lang="ko-KR" altLang="en-US" sz="1050" b="0" i="0" spc="0">
                        <a:latin typeface="+mn-lt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endParaRPr lang="ko-KR" altLang="en-US" sz="1050" i="0" spc="0">
                        <a:effectLst/>
                        <a:latin typeface="+mn-lt"/>
                        <a:ea typeface="+mn-ea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endParaRPr lang="ko-KR" altLang="en-US" sz="1050" b="0" i="0" spc="0">
                        <a:latin typeface="+mn-lt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endParaRPr lang="ko-KR" altLang="en-US" sz="1050" i="0" spc="0">
                        <a:effectLst/>
                        <a:latin typeface="+mn-lt"/>
                        <a:ea typeface="+mn-ea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endParaRPr lang="ko-KR" altLang="en-US" sz="1050" b="0" i="0" spc="0">
                        <a:latin typeface="+mn-lt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endParaRPr lang="ko-KR" altLang="en-US" sz="1050" i="0" spc="0">
                        <a:effectLst/>
                        <a:latin typeface="+mn-lt"/>
                        <a:ea typeface="+mn-ea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b="0" i="0" spc="0">
                        <a:latin typeface="+mn-lt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endParaRPr lang="ko-KR" altLang="en-US" sz="1050" i="0" spc="0" dirty="0">
                        <a:effectLst/>
                        <a:latin typeface="+mn-lt"/>
                        <a:ea typeface="+mn-ea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8724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>
            <a:extLst>
              <a:ext uri="{FF2B5EF4-FFF2-40B4-BE49-F238E27FC236}">
                <a16:creationId xmlns:a16="http://schemas.microsoft.com/office/drawing/2014/main" id="{C9199A8B-1C98-4237-9704-E1331E07B166}"/>
              </a:ext>
            </a:extLst>
          </p:cNvPr>
          <p:cNvSpPr txBox="1"/>
          <p:nvPr/>
        </p:nvSpPr>
        <p:spPr>
          <a:xfrm>
            <a:off x="738188" y="246386"/>
            <a:ext cx="66247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104287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INDEX</a:t>
            </a:r>
            <a:endParaRPr kumimoji="0" lang="ko-KR" altLang="en-US" sz="16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37" name="그래픽 36" descr="왼쪽 화살표가 있는 원">
            <a:extLst>
              <a:ext uri="{FF2B5EF4-FFF2-40B4-BE49-F238E27FC236}">
                <a16:creationId xmlns:a16="http://schemas.microsoft.com/office/drawing/2014/main" id="{FD2D6C10-6477-43A9-BB85-6D48D7A25B8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8758" y="259071"/>
            <a:ext cx="313184" cy="313184"/>
          </a:xfrm>
          <a:prstGeom prst="rect">
            <a:avLst/>
          </a:prstGeom>
        </p:spPr>
      </p:pic>
      <p:sp>
        <p:nvSpPr>
          <p:cNvPr id="3" name="Rectangle 34">
            <a:extLst>
              <a:ext uri="{FF2B5EF4-FFF2-40B4-BE49-F238E27FC236}">
                <a16:creationId xmlns:a16="http://schemas.microsoft.com/office/drawing/2014/main" id="{A90F7A24-964E-12EB-945A-7A316AC145C9}"/>
              </a:ext>
            </a:extLst>
          </p:cNvPr>
          <p:cNvSpPr/>
          <p:nvPr/>
        </p:nvSpPr>
        <p:spPr bwMode="auto">
          <a:xfrm>
            <a:off x="5242219" y="1908423"/>
            <a:ext cx="4721534" cy="596536"/>
          </a:xfrm>
          <a:prstGeom prst="rect">
            <a:avLst/>
          </a:prstGeom>
          <a:solidFill>
            <a:sysClr val="windowText" lastClr="000000">
              <a:lumMod val="75000"/>
              <a:lumOff val="25000"/>
            </a:sys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21600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51" fontAlgn="base" latinLnBrk="0">
              <a:lnSpc>
                <a:spcPts val="1900"/>
              </a:lnSpc>
              <a:spcBef>
                <a:spcPts val="400"/>
              </a:spcBef>
              <a:spcAft>
                <a:spcPct val="0"/>
              </a:spcAft>
              <a:defRPr/>
            </a:pPr>
            <a:r>
              <a:rPr kumimoji="1" lang="en-US" altLang="ko-KR" sz="1800" b="1" kern="0">
                <a:solidFill>
                  <a:schemeClr val="bg1"/>
                </a:solidFill>
                <a:cs typeface="Segoe UI" pitchFamily="34" charset="0"/>
              </a:rPr>
              <a:t>Weekly Report Abstract</a:t>
            </a:r>
            <a:endParaRPr kumimoji="1" lang="ko-KR" altLang="en-US" sz="1800" b="1" kern="0">
              <a:solidFill>
                <a:schemeClr val="bg1"/>
              </a:solidFill>
              <a:cs typeface="Segoe UI" pitchFamily="34" charset="0"/>
            </a:endParaRPr>
          </a:p>
        </p:txBody>
      </p:sp>
      <p:sp>
        <p:nvSpPr>
          <p:cNvPr id="4" name="Isosceles Triangle 37">
            <a:extLst>
              <a:ext uri="{FF2B5EF4-FFF2-40B4-BE49-F238E27FC236}">
                <a16:creationId xmlns:a16="http://schemas.microsoft.com/office/drawing/2014/main" id="{60FC42C4-095F-363E-3176-783047BF3E78}"/>
              </a:ext>
            </a:extLst>
          </p:cNvPr>
          <p:cNvSpPr/>
          <p:nvPr/>
        </p:nvSpPr>
        <p:spPr>
          <a:xfrm rot="5400000">
            <a:off x="5205833" y="2174586"/>
            <a:ext cx="136982" cy="64209"/>
          </a:xfrm>
          <a:prstGeom prst="triangle">
            <a:avLst/>
          </a:prstGeom>
          <a:solidFill>
            <a:schemeClr val="accent5">
              <a:lumMod val="75000"/>
            </a:scheme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endParaRPr kumimoji="1" lang="en-IN" sz="3200" b="1" kern="0">
              <a:solidFill>
                <a:prstClr val="white"/>
              </a:solidFill>
              <a:ea typeface="맑은 고딕"/>
            </a:endParaRPr>
          </a:p>
        </p:txBody>
      </p:sp>
      <p:sp>
        <p:nvSpPr>
          <p:cNvPr id="5" name="Rectangle 35">
            <a:extLst>
              <a:ext uri="{FF2B5EF4-FFF2-40B4-BE49-F238E27FC236}">
                <a16:creationId xmlns:a16="http://schemas.microsoft.com/office/drawing/2014/main" id="{1E530630-C66D-FC74-A4C4-8EDF04F53E70}"/>
              </a:ext>
            </a:extLst>
          </p:cNvPr>
          <p:cNvSpPr/>
          <p:nvPr/>
        </p:nvSpPr>
        <p:spPr bwMode="auto">
          <a:xfrm>
            <a:off x="4503321" y="1908423"/>
            <a:ext cx="738899" cy="596536"/>
          </a:xfrm>
          <a:prstGeom prst="rect">
            <a:avLst/>
          </a:prstGeom>
          <a:solidFill>
            <a:schemeClr val="accent5">
              <a:lumMod val="75000"/>
            </a:scheme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r>
              <a:rPr lang="en-IN" sz="3200" b="1" kern="0">
                <a:solidFill>
                  <a:srgbClr val="FFFFFF"/>
                </a:solidFill>
                <a:ea typeface="맑은 고딕"/>
                <a:cs typeface="Segoe UI Semibold" panose="020B0702040204020203" pitchFamily="34" charset="0"/>
              </a:rPr>
              <a:t>I</a:t>
            </a:r>
          </a:p>
        </p:txBody>
      </p:sp>
      <p:sp>
        <p:nvSpPr>
          <p:cNvPr id="6" name="Rectangle 34">
            <a:extLst>
              <a:ext uri="{FF2B5EF4-FFF2-40B4-BE49-F238E27FC236}">
                <a16:creationId xmlns:a16="http://schemas.microsoft.com/office/drawing/2014/main" id="{3238FA77-65E7-43CD-61C8-23702E04C347}"/>
              </a:ext>
            </a:extLst>
          </p:cNvPr>
          <p:cNvSpPr/>
          <p:nvPr/>
        </p:nvSpPr>
        <p:spPr bwMode="auto">
          <a:xfrm>
            <a:off x="5242218" y="2628504"/>
            <a:ext cx="4721534" cy="596535"/>
          </a:xfrm>
          <a:prstGeom prst="rect">
            <a:avLst/>
          </a:prstGeom>
          <a:solidFill>
            <a:sysClr val="windowText" lastClr="000000">
              <a:lumMod val="75000"/>
              <a:lumOff val="25000"/>
            </a:sys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21600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51" fontAlgn="base" latinLnBrk="0">
              <a:lnSpc>
                <a:spcPts val="1900"/>
              </a:lnSpc>
              <a:spcBef>
                <a:spcPts val="400"/>
              </a:spcBef>
              <a:spcAft>
                <a:spcPct val="0"/>
              </a:spcAft>
              <a:defRPr/>
            </a:pPr>
            <a:r>
              <a:rPr kumimoji="1" lang="en-US" altLang="ko-KR" sz="1800" b="1" kern="0">
                <a:solidFill>
                  <a:srgbClr val="FFFF00"/>
                </a:solidFill>
                <a:cs typeface="Segoe UI" pitchFamily="34" charset="0"/>
              </a:rPr>
              <a:t>Project Schedule Check</a:t>
            </a:r>
          </a:p>
        </p:txBody>
      </p:sp>
      <p:sp>
        <p:nvSpPr>
          <p:cNvPr id="7" name="Isosceles Triangle 37">
            <a:extLst>
              <a:ext uri="{FF2B5EF4-FFF2-40B4-BE49-F238E27FC236}">
                <a16:creationId xmlns:a16="http://schemas.microsoft.com/office/drawing/2014/main" id="{40AE42AA-87B8-D613-C32E-A01F220379F0}"/>
              </a:ext>
            </a:extLst>
          </p:cNvPr>
          <p:cNvSpPr/>
          <p:nvPr/>
        </p:nvSpPr>
        <p:spPr>
          <a:xfrm rot="5400000">
            <a:off x="5205833" y="2894667"/>
            <a:ext cx="136982" cy="64209"/>
          </a:xfrm>
          <a:prstGeom prst="triangle">
            <a:avLst/>
          </a:prstGeom>
          <a:solidFill>
            <a:srgbClr val="FF000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endParaRPr kumimoji="1" lang="en-IN" sz="3200" b="1" kern="0">
              <a:solidFill>
                <a:prstClr val="white"/>
              </a:solidFill>
              <a:ea typeface="맑은 고딕"/>
            </a:endParaRPr>
          </a:p>
        </p:txBody>
      </p:sp>
      <p:sp>
        <p:nvSpPr>
          <p:cNvPr id="8" name="Rectangle 35">
            <a:extLst>
              <a:ext uri="{FF2B5EF4-FFF2-40B4-BE49-F238E27FC236}">
                <a16:creationId xmlns:a16="http://schemas.microsoft.com/office/drawing/2014/main" id="{F7D7610C-6315-D282-A1BE-244522A8EC70}"/>
              </a:ext>
            </a:extLst>
          </p:cNvPr>
          <p:cNvSpPr/>
          <p:nvPr/>
        </p:nvSpPr>
        <p:spPr bwMode="auto">
          <a:xfrm>
            <a:off x="4503321" y="2628503"/>
            <a:ext cx="738899" cy="596535"/>
          </a:xfrm>
          <a:prstGeom prst="rect">
            <a:avLst/>
          </a:prstGeom>
          <a:solidFill>
            <a:srgbClr val="FF000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IN" sz="3200" b="1" kern="0">
                <a:solidFill>
                  <a:prstClr val="white"/>
                </a:solidFill>
                <a:ea typeface="맑은 고딕"/>
              </a:rPr>
              <a:t>II</a:t>
            </a:r>
          </a:p>
        </p:txBody>
      </p:sp>
      <p:sp>
        <p:nvSpPr>
          <p:cNvPr id="9" name="Rectangle 34">
            <a:extLst>
              <a:ext uri="{FF2B5EF4-FFF2-40B4-BE49-F238E27FC236}">
                <a16:creationId xmlns:a16="http://schemas.microsoft.com/office/drawing/2014/main" id="{88AF587A-600C-4933-6BEC-09BC8740CEBE}"/>
              </a:ext>
            </a:extLst>
          </p:cNvPr>
          <p:cNvSpPr/>
          <p:nvPr/>
        </p:nvSpPr>
        <p:spPr bwMode="auto">
          <a:xfrm>
            <a:off x="5228710" y="3348583"/>
            <a:ext cx="4721534" cy="596535"/>
          </a:xfrm>
          <a:prstGeom prst="rect">
            <a:avLst/>
          </a:prstGeom>
          <a:solidFill>
            <a:sysClr val="windowText" lastClr="000000">
              <a:lumMod val="75000"/>
              <a:lumOff val="25000"/>
            </a:sys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21600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51" fontAlgn="base" latinLnBrk="0">
              <a:lnSpc>
                <a:spcPts val="1900"/>
              </a:lnSpc>
              <a:spcBef>
                <a:spcPts val="400"/>
              </a:spcBef>
              <a:spcAft>
                <a:spcPct val="0"/>
              </a:spcAft>
              <a:defRPr/>
            </a:pPr>
            <a:r>
              <a:rPr kumimoji="1" lang="en-US" altLang="ko-KR" sz="1800" b="1" kern="0">
                <a:solidFill>
                  <a:prstClr val="white"/>
                </a:solidFill>
                <a:cs typeface="Segoe UI" pitchFamily="34" charset="0"/>
              </a:rPr>
              <a:t>This / Next Week Status</a:t>
            </a:r>
          </a:p>
        </p:txBody>
      </p:sp>
      <p:sp>
        <p:nvSpPr>
          <p:cNvPr id="10" name="Isosceles Triangle 37">
            <a:extLst>
              <a:ext uri="{FF2B5EF4-FFF2-40B4-BE49-F238E27FC236}">
                <a16:creationId xmlns:a16="http://schemas.microsoft.com/office/drawing/2014/main" id="{46C6D3B4-3627-725B-4FDA-1C3AEFF64030}"/>
              </a:ext>
            </a:extLst>
          </p:cNvPr>
          <p:cNvSpPr/>
          <p:nvPr/>
        </p:nvSpPr>
        <p:spPr>
          <a:xfrm rot="5400000">
            <a:off x="5192324" y="3614746"/>
            <a:ext cx="136982" cy="64209"/>
          </a:xfrm>
          <a:prstGeom prst="triangle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endParaRPr kumimoji="1" lang="en-IN" sz="3200" b="1" kern="0">
              <a:solidFill>
                <a:prstClr val="white"/>
              </a:solidFill>
              <a:ea typeface="맑은 고딕"/>
            </a:endParaRPr>
          </a:p>
        </p:txBody>
      </p:sp>
      <p:sp>
        <p:nvSpPr>
          <p:cNvPr id="11" name="Rectangle 35">
            <a:extLst>
              <a:ext uri="{FF2B5EF4-FFF2-40B4-BE49-F238E27FC236}">
                <a16:creationId xmlns:a16="http://schemas.microsoft.com/office/drawing/2014/main" id="{ACD43F28-E8AD-317B-6BEB-1B36769480A6}"/>
              </a:ext>
            </a:extLst>
          </p:cNvPr>
          <p:cNvSpPr/>
          <p:nvPr/>
        </p:nvSpPr>
        <p:spPr bwMode="auto">
          <a:xfrm>
            <a:off x="4489812" y="3348582"/>
            <a:ext cx="738899" cy="596535"/>
          </a:xfrm>
          <a:prstGeom prst="rect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IN" sz="3200" b="1" kern="0">
                <a:solidFill>
                  <a:prstClr val="white"/>
                </a:solidFill>
                <a:ea typeface="맑은 고딕"/>
              </a:rPr>
              <a:t>III</a:t>
            </a:r>
          </a:p>
        </p:txBody>
      </p:sp>
      <p:sp>
        <p:nvSpPr>
          <p:cNvPr id="12" name="Rectangle 35">
            <a:extLst>
              <a:ext uri="{FF2B5EF4-FFF2-40B4-BE49-F238E27FC236}">
                <a16:creationId xmlns:a16="http://schemas.microsoft.com/office/drawing/2014/main" id="{E91EBA76-FECF-69B4-C09F-F645BB09226E}"/>
              </a:ext>
            </a:extLst>
          </p:cNvPr>
          <p:cNvSpPr/>
          <p:nvPr/>
        </p:nvSpPr>
        <p:spPr bwMode="auto">
          <a:xfrm>
            <a:off x="4489812" y="4063440"/>
            <a:ext cx="738899" cy="596535"/>
          </a:xfrm>
          <a:prstGeom prst="rect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US" sz="3200" b="1" kern="0">
                <a:solidFill>
                  <a:prstClr val="white"/>
                </a:solidFill>
                <a:ea typeface="맑은 고딕"/>
              </a:rPr>
              <a:t>IV</a:t>
            </a:r>
            <a:endParaRPr kumimoji="1" lang="en-IN" sz="3200" b="1" kern="0">
              <a:solidFill>
                <a:prstClr val="white"/>
              </a:solidFill>
              <a:ea typeface="맑은 고딕"/>
            </a:endParaRPr>
          </a:p>
        </p:txBody>
      </p:sp>
      <p:sp>
        <p:nvSpPr>
          <p:cNvPr id="13" name="Rectangle 35">
            <a:extLst>
              <a:ext uri="{FF2B5EF4-FFF2-40B4-BE49-F238E27FC236}">
                <a16:creationId xmlns:a16="http://schemas.microsoft.com/office/drawing/2014/main" id="{91A06B14-7667-E108-F592-93DFFA8C0C2A}"/>
              </a:ext>
            </a:extLst>
          </p:cNvPr>
          <p:cNvSpPr/>
          <p:nvPr/>
        </p:nvSpPr>
        <p:spPr bwMode="auto">
          <a:xfrm>
            <a:off x="4489811" y="4778297"/>
            <a:ext cx="738899" cy="596535"/>
          </a:xfrm>
          <a:prstGeom prst="rect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IN" sz="3200" b="1" kern="0">
                <a:solidFill>
                  <a:prstClr val="white"/>
                </a:solidFill>
                <a:ea typeface="맑은 고딕"/>
              </a:rPr>
              <a:t>V</a:t>
            </a:r>
          </a:p>
        </p:txBody>
      </p:sp>
      <p:sp>
        <p:nvSpPr>
          <p:cNvPr id="14" name="Rectangle 34">
            <a:extLst>
              <a:ext uri="{FF2B5EF4-FFF2-40B4-BE49-F238E27FC236}">
                <a16:creationId xmlns:a16="http://schemas.microsoft.com/office/drawing/2014/main" id="{2F55AF64-52A4-6764-A4AD-6173D28AC0FD}"/>
              </a:ext>
            </a:extLst>
          </p:cNvPr>
          <p:cNvSpPr/>
          <p:nvPr/>
        </p:nvSpPr>
        <p:spPr bwMode="auto">
          <a:xfrm>
            <a:off x="5228710" y="4063655"/>
            <a:ext cx="4721534" cy="596535"/>
          </a:xfrm>
          <a:prstGeom prst="rect">
            <a:avLst/>
          </a:prstGeom>
          <a:solidFill>
            <a:sysClr val="windowText" lastClr="000000">
              <a:lumMod val="75000"/>
              <a:lumOff val="25000"/>
            </a:sys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21600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51" fontAlgn="base" latinLnBrk="0">
              <a:lnSpc>
                <a:spcPts val="1900"/>
              </a:lnSpc>
              <a:spcBef>
                <a:spcPts val="400"/>
              </a:spcBef>
              <a:spcAft>
                <a:spcPct val="0"/>
              </a:spcAft>
              <a:defRPr/>
            </a:pPr>
            <a:r>
              <a:rPr kumimoji="1" lang="en-US" altLang="ko-KR" sz="1800" b="1" kern="0">
                <a:solidFill>
                  <a:prstClr val="white"/>
                </a:solidFill>
                <a:cs typeface="Segoe UI" pitchFamily="34" charset="0"/>
              </a:rPr>
              <a:t>Project Issue Check</a:t>
            </a:r>
          </a:p>
        </p:txBody>
      </p:sp>
      <p:sp>
        <p:nvSpPr>
          <p:cNvPr id="15" name="Rectangle 34">
            <a:extLst>
              <a:ext uri="{FF2B5EF4-FFF2-40B4-BE49-F238E27FC236}">
                <a16:creationId xmlns:a16="http://schemas.microsoft.com/office/drawing/2014/main" id="{62C1A46D-A041-242F-54C0-356E7B397D48}"/>
              </a:ext>
            </a:extLst>
          </p:cNvPr>
          <p:cNvSpPr/>
          <p:nvPr/>
        </p:nvSpPr>
        <p:spPr bwMode="auto">
          <a:xfrm>
            <a:off x="5228709" y="4778298"/>
            <a:ext cx="4721534" cy="596535"/>
          </a:xfrm>
          <a:prstGeom prst="rect">
            <a:avLst/>
          </a:prstGeom>
          <a:solidFill>
            <a:sysClr val="windowText" lastClr="000000">
              <a:lumMod val="75000"/>
              <a:lumOff val="25000"/>
            </a:sys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21600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51" fontAlgn="base" latinLnBrk="0">
              <a:lnSpc>
                <a:spcPts val="1900"/>
              </a:lnSpc>
              <a:spcBef>
                <a:spcPts val="400"/>
              </a:spcBef>
              <a:spcAft>
                <a:spcPct val="0"/>
              </a:spcAft>
              <a:defRPr/>
            </a:pPr>
            <a:r>
              <a:rPr kumimoji="1" lang="en-US" altLang="ko-KR" sz="1800" b="1" kern="0">
                <a:solidFill>
                  <a:prstClr val="white"/>
                </a:solidFill>
                <a:cs typeface="Segoe UI" pitchFamily="34" charset="0"/>
              </a:rPr>
              <a:t>Additional Communication</a:t>
            </a:r>
          </a:p>
        </p:txBody>
      </p:sp>
      <p:sp>
        <p:nvSpPr>
          <p:cNvPr id="16" name="Isosceles Triangle 37">
            <a:extLst>
              <a:ext uri="{FF2B5EF4-FFF2-40B4-BE49-F238E27FC236}">
                <a16:creationId xmlns:a16="http://schemas.microsoft.com/office/drawing/2014/main" id="{F0A06E0F-43AA-4A1F-7E85-6F74894D1037}"/>
              </a:ext>
            </a:extLst>
          </p:cNvPr>
          <p:cNvSpPr/>
          <p:nvPr/>
        </p:nvSpPr>
        <p:spPr>
          <a:xfrm rot="5400000">
            <a:off x="5192324" y="4329603"/>
            <a:ext cx="136982" cy="64209"/>
          </a:xfrm>
          <a:prstGeom prst="triangle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endParaRPr kumimoji="1" lang="en-IN" sz="3200" b="1" kern="0">
              <a:solidFill>
                <a:prstClr val="white"/>
              </a:solidFill>
              <a:ea typeface="맑은 고딕"/>
            </a:endParaRPr>
          </a:p>
        </p:txBody>
      </p:sp>
      <p:sp>
        <p:nvSpPr>
          <p:cNvPr id="17" name="Isosceles Triangle 37">
            <a:extLst>
              <a:ext uri="{FF2B5EF4-FFF2-40B4-BE49-F238E27FC236}">
                <a16:creationId xmlns:a16="http://schemas.microsoft.com/office/drawing/2014/main" id="{CAE0A70E-651D-9BA9-AF6B-50D7D86906EE}"/>
              </a:ext>
            </a:extLst>
          </p:cNvPr>
          <p:cNvSpPr/>
          <p:nvPr/>
        </p:nvSpPr>
        <p:spPr>
          <a:xfrm rot="5400000">
            <a:off x="5192323" y="5044460"/>
            <a:ext cx="136982" cy="64209"/>
          </a:xfrm>
          <a:prstGeom prst="triangle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endParaRPr kumimoji="1" lang="en-IN" sz="3200" b="1" kern="0">
              <a:solidFill>
                <a:prstClr val="white"/>
              </a:solidFill>
              <a:ea typeface="맑은 고딕"/>
            </a:endParaRPr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42161283-130F-556B-8E9E-289F2851C6B1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378" y="1908423"/>
            <a:ext cx="3492000" cy="34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7964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26">
            <a:extLst>
              <a:ext uri="{FF2B5EF4-FFF2-40B4-BE49-F238E27FC236}">
                <a16:creationId xmlns:a16="http://schemas.microsoft.com/office/drawing/2014/main" id="{699BAA3B-0FA6-4E9A-A21B-1B5C3D2D20D3}"/>
              </a:ext>
            </a:extLst>
          </p:cNvPr>
          <p:cNvSpPr txBox="1"/>
          <p:nvPr/>
        </p:nvSpPr>
        <p:spPr>
          <a:xfrm>
            <a:off x="25698" y="165373"/>
            <a:ext cx="2879074" cy="34824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7155" tIns="50520" rIns="97155" bIns="50520" anchor="ctr" anchorCtr="0" compatLnSpc="1">
            <a:spAutoFit/>
          </a:bodyPr>
          <a:lstStyle/>
          <a:p>
            <a:pPr lvl="0" indent="-176049" defTabSz="777139" font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altLang="ko-KR" sz="1600" b="1" kern="0">
                <a:solidFill>
                  <a:srgbClr val="404040"/>
                </a:solidFill>
                <a:latin typeface="+mj-ea"/>
                <a:ea typeface="+mj-ea"/>
                <a:cs typeface="Arial" panose="020B0604020202020204" pitchFamily="34" charset="0"/>
              </a:rPr>
              <a:t>II.  Project Schedule Check</a:t>
            </a:r>
            <a:endParaRPr lang="ko-KR" altLang="en-US" sz="1600" b="1" kern="0">
              <a:solidFill>
                <a:srgbClr val="404040"/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3" name="TextBox 26">
            <a:extLst>
              <a:ext uri="{FF2B5EF4-FFF2-40B4-BE49-F238E27FC236}">
                <a16:creationId xmlns:a16="http://schemas.microsoft.com/office/drawing/2014/main" id="{94D05913-99F9-3D7E-B406-CADA9459DB9D}"/>
              </a:ext>
            </a:extLst>
          </p:cNvPr>
          <p:cNvSpPr txBox="1"/>
          <p:nvPr/>
        </p:nvSpPr>
        <p:spPr>
          <a:xfrm>
            <a:off x="424736" y="541916"/>
            <a:ext cx="4201052" cy="28669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7155" tIns="50520" rIns="97155" bIns="50520" anchor="ctr" anchorCtr="0" compatLnSpc="1">
            <a:spAutoFit/>
          </a:bodyPr>
          <a:lstStyle/>
          <a:p>
            <a:pPr lvl="0" indent="-176049" defTabSz="777139" font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altLang="en-US" sz="1200" b="1" kern="0" dirty="0">
                <a:solidFill>
                  <a:srgbClr val="404040"/>
                </a:solidFill>
                <a:latin typeface="+mj-ea"/>
                <a:ea typeface="+mj-ea"/>
                <a:cs typeface="Arial" panose="020B0604020202020204" pitchFamily="34" charset="0"/>
              </a:rPr>
              <a:t>프로젝트 스케쥴 관리 </a:t>
            </a:r>
            <a:r>
              <a:rPr lang="en-US" altLang="ko-KR" sz="1200" b="1" kern="0" dirty="0">
                <a:solidFill>
                  <a:srgbClr val="404040"/>
                </a:solidFill>
                <a:latin typeface="+mj-ea"/>
                <a:ea typeface="+mj-ea"/>
                <a:cs typeface="Arial" panose="020B0604020202020204" pitchFamily="34" charset="0"/>
              </a:rPr>
              <a:t>(</a:t>
            </a:r>
            <a:r>
              <a:rPr lang="ko-KR" altLang="en-US" sz="1200" b="1" kern="0" dirty="0">
                <a:solidFill>
                  <a:srgbClr val="404040"/>
                </a:solidFill>
                <a:latin typeface="+mj-ea"/>
                <a:ea typeface="+mj-ea"/>
                <a:cs typeface="Arial" panose="020B0604020202020204" pitchFamily="34" charset="0"/>
              </a:rPr>
              <a:t>금주 진척 사항 </a:t>
            </a:r>
            <a:r>
              <a:rPr lang="en-US" altLang="ko-KR" sz="1200" b="1" kern="0" dirty="0">
                <a:solidFill>
                  <a:srgbClr val="404040"/>
                </a:solidFill>
                <a:latin typeface="+mj-ea"/>
                <a:ea typeface="+mj-ea"/>
                <a:cs typeface="Arial" panose="020B0604020202020204" pitchFamily="34" charset="0"/>
              </a:rPr>
              <a:t>Overview)</a:t>
            </a:r>
            <a:endParaRPr lang="ko-KR" altLang="en-US" sz="1200" b="1" kern="0" dirty="0">
              <a:solidFill>
                <a:srgbClr val="404040"/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5" name="이등변 삼각형 4">
            <a:extLst>
              <a:ext uri="{FF2B5EF4-FFF2-40B4-BE49-F238E27FC236}">
                <a16:creationId xmlns:a16="http://schemas.microsoft.com/office/drawing/2014/main" id="{47843D75-FA05-BF14-143D-C367BA73C1AA}"/>
              </a:ext>
            </a:extLst>
          </p:cNvPr>
          <p:cNvSpPr/>
          <p:nvPr/>
        </p:nvSpPr>
        <p:spPr>
          <a:xfrm rot="5400000">
            <a:off x="239961" y="616782"/>
            <a:ext cx="180975" cy="156013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B1BA40F-97CD-9FA2-55E9-53FACB51B9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044" y="921418"/>
            <a:ext cx="5297456" cy="85752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B59F7EF-3A4E-A9E0-0984-3938AF63EF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442" y="1919373"/>
            <a:ext cx="10146972" cy="4586201"/>
          </a:xfrm>
          <a:prstGeom prst="rect">
            <a:avLst/>
          </a:prstGeom>
        </p:spPr>
      </p:pic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C778CFF5-0E42-C215-7BDC-0D1751A9DE7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5191915"/>
              </p:ext>
            </p:extLst>
          </p:nvPr>
        </p:nvGraphicFramePr>
        <p:xfrm>
          <a:off x="9657773" y="669926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showAsIcon="1" r:id="rId4" imgW="914400" imgH="771525" progId="Excel.SheetMacroEnabled.12">
                  <p:embed/>
                </p:oleObj>
              </mc:Choice>
              <mc:Fallback>
                <p:oleObj name="Macro-Enabled Worksheet" showAsIcon="1" r:id="rId4" imgW="914400" imgH="771525" progId="Excel.SheetMacroEnabled.12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C778CFF5-0E42-C215-7BDC-0D1751A9DE7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657773" y="669926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16187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>
            <a:extLst>
              <a:ext uri="{FF2B5EF4-FFF2-40B4-BE49-F238E27FC236}">
                <a16:creationId xmlns:a16="http://schemas.microsoft.com/office/drawing/2014/main" id="{C9199A8B-1C98-4237-9704-E1331E07B166}"/>
              </a:ext>
            </a:extLst>
          </p:cNvPr>
          <p:cNvSpPr txBox="1"/>
          <p:nvPr/>
        </p:nvSpPr>
        <p:spPr>
          <a:xfrm>
            <a:off x="738188" y="246386"/>
            <a:ext cx="66247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104287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INDEX</a:t>
            </a:r>
            <a:endParaRPr kumimoji="0" lang="ko-KR" altLang="en-US" sz="16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37" name="그래픽 36" descr="왼쪽 화살표가 있는 원">
            <a:extLst>
              <a:ext uri="{FF2B5EF4-FFF2-40B4-BE49-F238E27FC236}">
                <a16:creationId xmlns:a16="http://schemas.microsoft.com/office/drawing/2014/main" id="{FD2D6C10-6477-43A9-BB85-6D48D7A25B8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8758" y="259071"/>
            <a:ext cx="313184" cy="313184"/>
          </a:xfrm>
          <a:prstGeom prst="rect">
            <a:avLst/>
          </a:prstGeom>
        </p:spPr>
      </p:pic>
      <p:sp>
        <p:nvSpPr>
          <p:cNvPr id="3" name="Rectangle 34">
            <a:extLst>
              <a:ext uri="{FF2B5EF4-FFF2-40B4-BE49-F238E27FC236}">
                <a16:creationId xmlns:a16="http://schemas.microsoft.com/office/drawing/2014/main" id="{A90F7A24-964E-12EB-945A-7A316AC145C9}"/>
              </a:ext>
            </a:extLst>
          </p:cNvPr>
          <p:cNvSpPr/>
          <p:nvPr/>
        </p:nvSpPr>
        <p:spPr bwMode="auto">
          <a:xfrm>
            <a:off x="5242219" y="1908423"/>
            <a:ext cx="4721534" cy="596536"/>
          </a:xfrm>
          <a:prstGeom prst="rect">
            <a:avLst/>
          </a:prstGeom>
          <a:solidFill>
            <a:sysClr val="windowText" lastClr="000000">
              <a:lumMod val="75000"/>
              <a:lumOff val="25000"/>
            </a:sys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21600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51" fontAlgn="base" latinLnBrk="0">
              <a:lnSpc>
                <a:spcPts val="1900"/>
              </a:lnSpc>
              <a:spcBef>
                <a:spcPts val="400"/>
              </a:spcBef>
              <a:spcAft>
                <a:spcPct val="0"/>
              </a:spcAft>
              <a:defRPr/>
            </a:pPr>
            <a:r>
              <a:rPr kumimoji="1" lang="en-US" altLang="ko-KR" sz="1800" b="1" kern="0">
                <a:solidFill>
                  <a:schemeClr val="bg1"/>
                </a:solidFill>
                <a:cs typeface="Segoe UI" pitchFamily="34" charset="0"/>
              </a:rPr>
              <a:t>Weekly Report Abstract</a:t>
            </a:r>
            <a:endParaRPr kumimoji="1" lang="ko-KR" altLang="en-US" sz="1800" b="1" kern="0">
              <a:solidFill>
                <a:schemeClr val="bg1"/>
              </a:solidFill>
              <a:cs typeface="Segoe UI" pitchFamily="34" charset="0"/>
            </a:endParaRPr>
          </a:p>
        </p:txBody>
      </p:sp>
      <p:sp>
        <p:nvSpPr>
          <p:cNvPr id="4" name="Isosceles Triangle 37">
            <a:extLst>
              <a:ext uri="{FF2B5EF4-FFF2-40B4-BE49-F238E27FC236}">
                <a16:creationId xmlns:a16="http://schemas.microsoft.com/office/drawing/2014/main" id="{60FC42C4-095F-363E-3176-783047BF3E78}"/>
              </a:ext>
            </a:extLst>
          </p:cNvPr>
          <p:cNvSpPr/>
          <p:nvPr/>
        </p:nvSpPr>
        <p:spPr>
          <a:xfrm rot="5400000">
            <a:off x="5205833" y="2174586"/>
            <a:ext cx="136982" cy="64209"/>
          </a:xfrm>
          <a:prstGeom prst="triangle">
            <a:avLst/>
          </a:prstGeom>
          <a:solidFill>
            <a:schemeClr val="accent5">
              <a:lumMod val="75000"/>
            </a:scheme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endParaRPr kumimoji="1" lang="en-IN" sz="3200" b="1" kern="0">
              <a:solidFill>
                <a:prstClr val="white"/>
              </a:solidFill>
              <a:ea typeface="맑은 고딕"/>
            </a:endParaRPr>
          </a:p>
        </p:txBody>
      </p:sp>
      <p:sp>
        <p:nvSpPr>
          <p:cNvPr id="5" name="Rectangle 35">
            <a:extLst>
              <a:ext uri="{FF2B5EF4-FFF2-40B4-BE49-F238E27FC236}">
                <a16:creationId xmlns:a16="http://schemas.microsoft.com/office/drawing/2014/main" id="{1E530630-C66D-FC74-A4C4-8EDF04F53E70}"/>
              </a:ext>
            </a:extLst>
          </p:cNvPr>
          <p:cNvSpPr/>
          <p:nvPr/>
        </p:nvSpPr>
        <p:spPr bwMode="auto">
          <a:xfrm>
            <a:off x="4503321" y="1908423"/>
            <a:ext cx="738899" cy="596536"/>
          </a:xfrm>
          <a:prstGeom prst="rect">
            <a:avLst/>
          </a:prstGeom>
          <a:solidFill>
            <a:schemeClr val="accent5">
              <a:lumMod val="75000"/>
            </a:scheme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r>
              <a:rPr lang="en-IN" sz="3200" b="1" kern="0">
                <a:solidFill>
                  <a:srgbClr val="FFFFFF"/>
                </a:solidFill>
                <a:ea typeface="맑은 고딕"/>
                <a:cs typeface="Segoe UI Semibold" panose="020B0702040204020203" pitchFamily="34" charset="0"/>
              </a:rPr>
              <a:t>I</a:t>
            </a:r>
          </a:p>
        </p:txBody>
      </p:sp>
      <p:sp>
        <p:nvSpPr>
          <p:cNvPr id="6" name="Rectangle 34">
            <a:extLst>
              <a:ext uri="{FF2B5EF4-FFF2-40B4-BE49-F238E27FC236}">
                <a16:creationId xmlns:a16="http://schemas.microsoft.com/office/drawing/2014/main" id="{3238FA77-65E7-43CD-61C8-23702E04C347}"/>
              </a:ext>
            </a:extLst>
          </p:cNvPr>
          <p:cNvSpPr/>
          <p:nvPr/>
        </p:nvSpPr>
        <p:spPr bwMode="auto">
          <a:xfrm>
            <a:off x="5242218" y="2628504"/>
            <a:ext cx="4721534" cy="596535"/>
          </a:xfrm>
          <a:prstGeom prst="rect">
            <a:avLst/>
          </a:prstGeom>
          <a:solidFill>
            <a:sysClr val="windowText" lastClr="000000">
              <a:lumMod val="75000"/>
              <a:lumOff val="25000"/>
            </a:sys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21600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51" fontAlgn="base" latinLnBrk="0">
              <a:lnSpc>
                <a:spcPts val="1900"/>
              </a:lnSpc>
              <a:spcBef>
                <a:spcPts val="400"/>
              </a:spcBef>
              <a:spcAft>
                <a:spcPct val="0"/>
              </a:spcAft>
              <a:defRPr/>
            </a:pPr>
            <a:r>
              <a:rPr kumimoji="1" lang="en-US" altLang="ko-KR" sz="1800" b="1" kern="0">
                <a:solidFill>
                  <a:schemeClr val="bg1"/>
                </a:solidFill>
                <a:cs typeface="Segoe UI" pitchFamily="34" charset="0"/>
              </a:rPr>
              <a:t>Project Schedule Check</a:t>
            </a:r>
          </a:p>
        </p:txBody>
      </p:sp>
      <p:sp>
        <p:nvSpPr>
          <p:cNvPr id="7" name="Isosceles Triangle 37">
            <a:extLst>
              <a:ext uri="{FF2B5EF4-FFF2-40B4-BE49-F238E27FC236}">
                <a16:creationId xmlns:a16="http://schemas.microsoft.com/office/drawing/2014/main" id="{40AE42AA-87B8-D613-C32E-A01F220379F0}"/>
              </a:ext>
            </a:extLst>
          </p:cNvPr>
          <p:cNvSpPr/>
          <p:nvPr/>
        </p:nvSpPr>
        <p:spPr>
          <a:xfrm rot="5400000">
            <a:off x="5205833" y="2894667"/>
            <a:ext cx="136982" cy="64209"/>
          </a:xfrm>
          <a:prstGeom prst="triangle">
            <a:avLst/>
          </a:prstGeom>
          <a:solidFill>
            <a:schemeClr val="accent5">
              <a:lumMod val="75000"/>
            </a:scheme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endParaRPr kumimoji="1" lang="en-IN" sz="3200" b="1" kern="0">
              <a:solidFill>
                <a:prstClr val="white"/>
              </a:solidFill>
              <a:ea typeface="맑은 고딕"/>
            </a:endParaRPr>
          </a:p>
        </p:txBody>
      </p:sp>
      <p:sp>
        <p:nvSpPr>
          <p:cNvPr id="8" name="Rectangle 35">
            <a:extLst>
              <a:ext uri="{FF2B5EF4-FFF2-40B4-BE49-F238E27FC236}">
                <a16:creationId xmlns:a16="http://schemas.microsoft.com/office/drawing/2014/main" id="{F7D7610C-6315-D282-A1BE-244522A8EC70}"/>
              </a:ext>
            </a:extLst>
          </p:cNvPr>
          <p:cNvSpPr/>
          <p:nvPr/>
        </p:nvSpPr>
        <p:spPr bwMode="auto">
          <a:xfrm>
            <a:off x="4503321" y="2628503"/>
            <a:ext cx="738899" cy="596535"/>
          </a:xfrm>
          <a:prstGeom prst="rect">
            <a:avLst/>
          </a:prstGeom>
          <a:solidFill>
            <a:schemeClr val="accent5">
              <a:lumMod val="75000"/>
            </a:scheme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IN" sz="3200" b="1" kern="0">
                <a:solidFill>
                  <a:prstClr val="white"/>
                </a:solidFill>
                <a:ea typeface="맑은 고딕"/>
              </a:rPr>
              <a:t>II</a:t>
            </a:r>
          </a:p>
        </p:txBody>
      </p:sp>
      <p:sp>
        <p:nvSpPr>
          <p:cNvPr id="9" name="Rectangle 34">
            <a:extLst>
              <a:ext uri="{FF2B5EF4-FFF2-40B4-BE49-F238E27FC236}">
                <a16:creationId xmlns:a16="http://schemas.microsoft.com/office/drawing/2014/main" id="{88AF587A-600C-4933-6BEC-09BC8740CEBE}"/>
              </a:ext>
            </a:extLst>
          </p:cNvPr>
          <p:cNvSpPr/>
          <p:nvPr/>
        </p:nvSpPr>
        <p:spPr bwMode="auto">
          <a:xfrm>
            <a:off x="5228710" y="3348583"/>
            <a:ext cx="4721534" cy="596535"/>
          </a:xfrm>
          <a:prstGeom prst="rect">
            <a:avLst/>
          </a:prstGeom>
          <a:solidFill>
            <a:sysClr val="windowText" lastClr="000000">
              <a:lumMod val="75000"/>
              <a:lumOff val="25000"/>
            </a:sys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21600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51" fontAlgn="base" latinLnBrk="0">
              <a:lnSpc>
                <a:spcPts val="1900"/>
              </a:lnSpc>
              <a:spcBef>
                <a:spcPts val="400"/>
              </a:spcBef>
              <a:spcAft>
                <a:spcPct val="0"/>
              </a:spcAft>
              <a:defRPr/>
            </a:pPr>
            <a:r>
              <a:rPr kumimoji="1" lang="en-US" altLang="ko-KR" sz="1800" b="1" kern="0">
                <a:solidFill>
                  <a:srgbClr val="FFFF00"/>
                </a:solidFill>
                <a:cs typeface="Segoe UI" pitchFamily="34" charset="0"/>
              </a:rPr>
              <a:t>This / Next Week Status</a:t>
            </a:r>
          </a:p>
        </p:txBody>
      </p:sp>
      <p:sp>
        <p:nvSpPr>
          <p:cNvPr id="10" name="Isosceles Triangle 37">
            <a:extLst>
              <a:ext uri="{FF2B5EF4-FFF2-40B4-BE49-F238E27FC236}">
                <a16:creationId xmlns:a16="http://schemas.microsoft.com/office/drawing/2014/main" id="{46C6D3B4-3627-725B-4FDA-1C3AEFF64030}"/>
              </a:ext>
            </a:extLst>
          </p:cNvPr>
          <p:cNvSpPr/>
          <p:nvPr/>
        </p:nvSpPr>
        <p:spPr>
          <a:xfrm rot="5400000">
            <a:off x="5192324" y="3614746"/>
            <a:ext cx="136982" cy="64209"/>
          </a:xfrm>
          <a:prstGeom prst="triangle">
            <a:avLst/>
          </a:prstGeom>
          <a:solidFill>
            <a:srgbClr val="FF000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endParaRPr kumimoji="1" lang="en-IN" sz="3200" b="1" kern="0">
              <a:solidFill>
                <a:prstClr val="white"/>
              </a:solidFill>
              <a:ea typeface="맑은 고딕"/>
            </a:endParaRPr>
          </a:p>
        </p:txBody>
      </p:sp>
      <p:sp>
        <p:nvSpPr>
          <p:cNvPr id="11" name="Rectangle 35">
            <a:extLst>
              <a:ext uri="{FF2B5EF4-FFF2-40B4-BE49-F238E27FC236}">
                <a16:creationId xmlns:a16="http://schemas.microsoft.com/office/drawing/2014/main" id="{ACD43F28-E8AD-317B-6BEB-1B36769480A6}"/>
              </a:ext>
            </a:extLst>
          </p:cNvPr>
          <p:cNvSpPr/>
          <p:nvPr/>
        </p:nvSpPr>
        <p:spPr bwMode="auto">
          <a:xfrm>
            <a:off x="4489812" y="3348582"/>
            <a:ext cx="738899" cy="596535"/>
          </a:xfrm>
          <a:prstGeom prst="rect">
            <a:avLst/>
          </a:prstGeom>
          <a:solidFill>
            <a:srgbClr val="FF000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IN" sz="3200" b="1" kern="0">
                <a:solidFill>
                  <a:prstClr val="white"/>
                </a:solidFill>
                <a:ea typeface="맑은 고딕"/>
              </a:rPr>
              <a:t>III</a:t>
            </a:r>
          </a:p>
        </p:txBody>
      </p:sp>
      <p:sp>
        <p:nvSpPr>
          <p:cNvPr id="12" name="Rectangle 35">
            <a:extLst>
              <a:ext uri="{FF2B5EF4-FFF2-40B4-BE49-F238E27FC236}">
                <a16:creationId xmlns:a16="http://schemas.microsoft.com/office/drawing/2014/main" id="{E91EBA76-FECF-69B4-C09F-F645BB09226E}"/>
              </a:ext>
            </a:extLst>
          </p:cNvPr>
          <p:cNvSpPr/>
          <p:nvPr/>
        </p:nvSpPr>
        <p:spPr bwMode="auto">
          <a:xfrm>
            <a:off x="4489812" y="4063440"/>
            <a:ext cx="738899" cy="596535"/>
          </a:xfrm>
          <a:prstGeom prst="rect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US" sz="3200" b="1" kern="0">
                <a:solidFill>
                  <a:prstClr val="white"/>
                </a:solidFill>
                <a:ea typeface="맑은 고딕"/>
              </a:rPr>
              <a:t>IV</a:t>
            </a:r>
            <a:endParaRPr kumimoji="1" lang="en-IN" sz="3200" b="1" kern="0">
              <a:solidFill>
                <a:prstClr val="white"/>
              </a:solidFill>
              <a:ea typeface="맑은 고딕"/>
            </a:endParaRPr>
          </a:p>
        </p:txBody>
      </p:sp>
      <p:sp>
        <p:nvSpPr>
          <p:cNvPr id="13" name="Rectangle 35">
            <a:extLst>
              <a:ext uri="{FF2B5EF4-FFF2-40B4-BE49-F238E27FC236}">
                <a16:creationId xmlns:a16="http://schemas.microsoft.com/office/drawing/2014/main" id="{91A06B14-7667-E108-F592-93DFFA8C0C2A}"/>
              </a:ext>
            </a:extLst>
          </p:cNvPr>
          <p:cNvSpPr/>
          <p:nvPr/>
        </p:nvSpPr>
        <p:spPr bwMode="auto">
          <a:xfrm>
            <a:off x="4489811" y="4778297"/>
            <a:ext cx="738899" cy="596535"/>
          </a:xfrm>
          <a:prstGeom prst="rect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IN" sz="3200" b="1" kern="0">
                <a:solidFill>
                  <a:prstClr val="white"/>
                </a:solidFill>
                <a:ea typeface="맑은 고딕"/>
              </a:rPr>
              <a:t>V</a:t>
            </a:r>
          </a:p>
        </p:txBody>
      </p:sp>
      <p:sp>
        <p:nvSpPr>
          <p:cNvPr id="14" name="Rectangle 34">
            <a:extLst>
              <a:ext uri="{FF2B5EF4-FFF2-40B4-BE49-F238E27FC236}">
                <a16:creationId xmlns:a16="http://schemas.microsoft.com/office/drawing/2014/main" id="{2F55AF64-52A4-6764-A4AD-6173D28AC0FD}"/>
              </a:ext>
            </a:extLst>
          </p:cNvPr>
          <p:cNvSpPr/>
          <p:nvPr/>
        </p:nvSpPr>
        <p:spPr bwMode="auto">
          <a:xfrm>
            <a:off x="5228710" y="4063655"/>
            <a:ext cx="4721534" cy="596535"/>
          </a:xfrm>
          <a:prstGeom prst="rect">
            <a:avLst/>
          </a:prstGeom>
          <a:solidFill>
            <a:sysClr val="windowText" lastClr="000000">
              <a:lumMod val="75000"/>
              <a:lumOff val="25000"/>
            </a:sys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21600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51" fontAlgn="base" latinLnBrk="0">
              <a:lnSpc>
                <a:spcPts val="1900"/>
              </a:lnSpc>
              <a:spcBef>
                <a:spcPts val="400"/>
              </a:spcBef>
              <a:spcAft>
                <a:spcPct val="0"/>
              </a:spcAft>
              <a:defRPr/>
            </a:pPr>
            <a:r>
              <a:rPr kumimoji="1" lang="en-US" altLang="ko-KR" sz="1800" b="1" kern="0">
                <a:solidFill>
                  <a:prstClr val="white"/>
                </a:solidFill>
                <a:cs typeface="Segoe UI" pitchFamily="34" charset="0"/>
              </a:rPr>
              <a:t>Project Issue Check</a:t>
            </a:r>
          </a:p>
        </p:txBody>
      </p:sp>
      <p:sp>
        <p:nvSpPr>
          <p:cNvPr id="15" name="Rectangle 34">
            <a:extLst>
              <a:ext uri="{FF2B5EF4-FFF2-40B4-BE49-F238E27FC236}">
                <a16:creationId xmlns:a16="http://schemas.microsoft.com/office/drawing/2014/main" id="{62C1A46D-A041-242F-54C0-356E7B397D48}"/>
              </a:ext>
            </a:extLst>
          </p:cNvPr>
          <p:cNvSpPr/>
          <p:nvPr/>
        </p:nvSpPr>
        <p:spPr bwMode="auto">
          <a:xfrm>
            <a:off x="5228709" y="4778298"/>
            <a:ext cx="4721534" cy="596535"/>
          </a:xfrm>
          <a:prstGeom prst="rect">
            <a:avLst/>
          </a:prstGeom>
          <a:solidFill>
            <a:sysClr val="windowText" lastClr="000000">
              <a:lumMod val="75000"/>
              <a:lumOff val="25000"/>
            </a:sys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21600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51" fontAlgn="base" latinLnBrk="0">
              <a:lnSpc>
                <a:spcPts val="1900"/>
              </a:lnSpc>
              <a:spcBef>
                <a:spcPts val="400"/>
              </a:spcBef>
              <a:spcAft>
                <a:spcPct val="0"/>
              </a:spcAft>
              <a:defRPr/>
            </a:pPr>
            <a:r>
              <a:rPr kumimoji="1" lang="en-US" altLang="ko-KR" sz="1800" b="1" kern="0">
                <a:solidFill>
                  <a:prstClr val="white"/>
                </a:solidFill>
                <a:cs typeface="Segoe UI" pitchFamily="34" charset="0"/>
              </a:rPr>
              <a:t>Additional Communication</a:t>
            </a:r>
          </a:p>
        </p:txBody>
      </p:sp>
      <p:sp>
        <p:nvSpPr>
          <p:cNvPr id="16" name="Isosceles Triangle 37">
            <a:extLst>
              <a:ext uri="{FF2B5EF4-FFF2-40B4-BE49-F238E27FC236}">
                <a16:creationId xmlns:a16="http://schemas.microsoft.com/office/drawing/2014/main" id="{F0A06E0F-43AA-4A1F-7E85-6F74894D1037}"/>
              </a:ext>
            </a:extLst>
          </p:cNvPr>
          <p:cNvSpPr/>
          <p:nvPr/>
        </p:nvSpPr>
        <p:spPr>
          <a:xfrm rot="5400000">
            <a:off x="5192324" y="4329603"/>
            <a:ext cx="136982" cy="64209"/>
          </a:xfrm>
          <a:prstGeom prst="triangle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endParaRPr kumimoji="1" lang="en-IN" sz="3200" b="1" kern="0">
              <a:solidFill>
                <a:prstClr val="white"/>
              </a:solidFill>
              <a:ea typeface="맑은 고딕"/>
            </a:endParaRPr>
          </a:p>
        </p:txBody>
      </p:sp>
      <p:sp>
        <p:nvSpPr>
          <p:cNvPr id="17" name="Isosceles Triangle 37">
            <a:extLst>
              <a:ext uri="{FF2B5EF4-FFF2-40B4-BE49-F238E27FC236}">
                <a16:creationId xmlns:a16="http://schemas.microsoft.com/office/drawing/2014/main" id="{CAE0A70E-651D-9BA9-AF6B-50D7D86906EE}"/>
              </a:ext>
            </a:extLst>
          </p:cNvPr>
          <p:cNvSpPr/>
          <p:nvPr/>
        </p:nvSpPr>
        <p:spPr>
          <a:xfrm rot="5400000">
            <a:off x="5192323" y="5044460"/>
            <a:ext cx="136982" cy="64209"/>
          </a:xfrm>
          <a:prstGeom prst="triangle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endParaRPr kumimoji="1" lang="en-IN" sz="3200" b="1" kern="0">
              <a:solidFill>
                <a:prstClr val="white"/>
              </a:solidFill>
              <a:ea typeface="맑은 고딕"/>
            </a:endParaRPr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42161283-130F-556B-8E9E-289F2851C6B1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378" y="1908423"/>
            <a:ext cx="3492000" cy="34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5611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6">
            <a:extLst>
              <a:ext uri="{FF2B5EF4-FFF2-40B4-BE49-F238E27FC236}">
                <a16:creationId xmlns:a16="http://schemas.microsoft.com/office/drawing/2014/main" id="{3078499C-8E87-43BA-83B3-969D5CF57D3D}"/>
              </a:ext>
            </a:extLst>
          </p:cNvPr>
          <p:cNvSpPr txBox="1"/>
          <p:nvPr/>
        </p:nvSpPr>
        <p:spPr>
          <a:xfrm>
            <a:off x="25698" y="165373"/>
            <a:ext cx="2879074" cy="34824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7155" tIns="50520" rIns="97155" bIns="50520" anchor="ctr" anchorCtr="0" compatLnSpc="1">
            <a:spAutoFit/>
          </a:bodyPr>
          <a:lstStyle/>
          <a:p>
            <a:pPr lvl="0" indent="-176049" defTabSz="777139" font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altLang="ko-KR" sz="1600" b="1" kern="0">
                <a:solidFill>
                  <a:srgbClr val="404040"/>
                </a:solidFill>
                <a:latin typeface="+mj-ea"/>
                <a:ea typeface="+mj-ea"/>
                <a:cs typeface="Arial" panose="020B0604020202020204" pitchFamily="34" charset="0"/>
              </a:rPr>
              <a:t>III.  This</a:t>
            </a:r>
            <a:r>
              <a:rPr lang="en-US" altLang="ko-KR" sz="1400" b="1" kern="0" spc="-150">
                <a:solidFill>
                  <a:srgbClr val="404040"/>
                </a:solidFill>
                <a:latin typeface="+mj-ea"/>
                <a:ea typeface="+mj-ea"/>
                <a:cs typeface="Arial" panose="020B0604020202020204" pitchFamily="34" charset="0"/>
              </a:rPr>
              <a:t> / </a:t>
            </a:r>
            <a:r>
              <a:rPr lang="en-US" altLang="ko-KR" sz="1600" b="1" kern="0">
                <a:solidFill>
                  <a:srgbClr val="404040"/>
                </a:solidFill>
                <a:latin typeface="+mj-ea"/>
                <a:ea typeface="+mj-ea"/>
                <a:cs typeface="Arial" panose="020B0604020202020204" pitchFamily="34" charset="0"/>
              </a:rPr>
              <a:t>Next Week Status</a:t>
            </a:r>
            <a:endParaRPr lang="ko-KR" altLang="en-US" sz="1600" b="1" kern="0">
              <a:solidFill>
                <a:srgbClr val="404040"/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13" name="TextBox 26">
            <a:extLst>
              <a:ext uri="{FF2B5EF4-FFF2-40B4-BE49-F238E27FC236}">
                <a16:creationId xmlns:a16="http://schemas.microsoft.com/office/drawing/2014/main" id="{1863627A-98FE-444D-ACE3-6B74CABCB529}"/>
              </a:ext>
            </a:extLst>
          </p:cNvPr>
          <p:cNvSpPr txBox="1"/>
          <p:nvPr/>
        </p:nvSpPr>
        <p:spPr>
          <a:xfrm>
            <a:off x="424736" y="541916"/>
            <a:ext cx="3331029" cy="28669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7155" tIns="50520" rIns="97155" bIns="50520" anchor="ctr" anchorCtr="0" compatLnSpc="1">
            <a:spAutoFit/>
          </a:bodyPr>
          <a:lstStyle/>
          <a:p>
            <a:pPr lvl="0" indent="-176049" defTabSz="777139" font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altLang="en-US" sz="1200" b="1" kern="0">
                <a:solidFill>
                  <a:srgbClr val="404040"/>
                </a:solidFill>
                <a:latin typeface="+mj-ea"/>
                <a:ea typeface="+mj-ea"/>
                <a:cs typeface="Arial" panose="020B0604020202020204" pitchFamily="34" charset="0"/>
              </a:rPr>
              <a:t>주요 보고서 </a:t>
            </a:r>
            <a:r>
              <a:rPr lang="en-US" altLang="ko-KR" sz="1200" b="1" kern="0">
                <a:solidFill>
                  <a:srgbClr val="404040"/>
                </a:solidFill>
                <a:latin typeface="+mj-ea"/>
                <a:ea typeface="+mj-ea"/>
                <a:cs typeface="Arial" panose="020B0604020202020204" pitchFamily="34" charset="0"/>
              </a:rPr>
              <a:t>Follow-up </a:t>
            </a:r>
            <a:r>
              <a:rPr lang="ko-KR" altLang="en-US" sz="1200" b="1" kern="0">
                <a:solidFill>
                  <a:srgbClr val="404040"/>
                </a:solidFill>
                <a:latin typeface="+mj-ea"/>
                <a:ea typeface="+mj-ea"/>
                <a:cs typeface="Arial" panose="020B0604020202020204" pitchFamily="34" charset="0"/>
              </a:rPr>
              <a:t>실적</a:t>
            </a:r>
            <a:r>
              <a:rPr lang="en-US" altLang="ko-KR" sz="1200" b="1" kern="0">
                <a:solidFill>
                  <a:srgbClr val="404040"/>
                </a:solidFill>
                <a:latin typeface="+mj-ea"/>
                <a:ea typeface="+mj-ea"/>
                <a:cs typeface="Arial" panose="020B0604020202020204" pitchFamily="34" charset="0"/>
              </a:rPr>
              <a:t>/</a:t>
            </a:r>
            <a:r>
              <a:rPr lang="ko-KR" altLang="en-US" sz="1200" b="1" kern="0">
                <a:solidFill>
                  <a:srgbClr val="404040"/>
                </a:solidFill>
                <a:latin typeface="+mj-ea"/>
                <a:ea typeface="+mj-ea"/>
                <a:cs typeface="Arial" panose="020B0604020202020204" pitchFamily="34" charset="0"/>
              </a:rPr>
              <a:t>계획</a:t>
            </a:r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64D3CA07-E6F6-45EA-8F9B-036040979A1F}"/>
              </a:ext>
            </a:extLst>
          </p:cNvPr>
          <p:cNvSpPr/>
          <p:nvPr/>
        </p:nvSpPr>
        <p:spPr>
          <a:xfrm rot="5400000">
            <a:off x="239961" y="616782"/>
            <a:ext cx="180975" cy="156013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" name="표 3">
            <a:extLst>
              <a:ext uri="{FF2B5EF4-FFF2-40B4-BE49-F238E27FC236}">
                <a16:creationId xmlns:a16="http://schemas.microsoft.com/office/drawing/2014/main" id="{06EFC4EE-1EEA-4BDC-9020-64B2D510ED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6061762"/>
              </p:ext>
            </p:extLst>
          </p:nvPr>
        </p:nvGraphicFramePr>
        <p:xfrm>
          <a:off x="424736" y="993552"/>
          <a:ext cx="9865096" cy="56210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3137">
                  <a:extLst>
                    <a:ext uri="{9D8B030D-6E8A-4147-A177-3AD203B41FA5}">
                      <a16:colId xmlns:a16="http://schemas.microsoft.com/office/drawing/2014/main" val="2732977279"/>
                    </a:ext>
                  </a:extLst>
                </a:gridCol>
                <a:gridCol w="8631959">
                  <a:extLst>
                    <a:ext uri="{9D8B030D-6E8A-4147-A177-3AD203B41FA5}">
                      <a16:colId xmlns:a16="http://schemas.microsoft.com/office/drawing/2014/main" val="3408222916"/>
                    </a:ext>
                  </a:extLst>
                </a:gridCol>
              </a:tblGrid>
              <a:tr h="3013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/>
                        <a:t>구분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/>
                        <a:t>업무 내역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182344"/>
                  </a:ext>
                </a:extLst>
              </a:tr>
              <a:tr h="2904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b="1"/>
                        <a:t>금주 실적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28600" lvl="1" indent="-228600" algn="l" latinLnBrk="1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endParaRPr kumimoji="0" lang="en-US" altLang="ko-KR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lvl="1" indent="-228600" algn="l" latinLnBrk="1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온프레미스 </a:t>
                      </a: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ODS </a:t>
                      </a: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서버 클라우드</a:t>
                      </a: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(AWS) </a:t>
                      </a: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마이그레이션</a:t>
                      </a:r>
                      <a:endParaRPr kumimoji="0" lang="en-US" altLang="ko-KR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01010" lvl="2" indent="0" algn="l" latinLnBrk="1">
                        <a:lnSpc>
                          <a:spcPct val="150000"/>
                        </a:lnSpc>
                        <a:buFont typeface="+mj-lt"/>
                        <a:buNone/>
                      </a:pP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1-1. DB migration </a:t>
                      </a: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확인 </a:t>
                      </a: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– DEV</a:t>
                      </a: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서버</a:t>
                      </a:r>
                      <a:endParaRPr kumimoji="0" lang="en-US" altLang="ko-KR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030620" marR="0" lvl="3" indent="-228600" algn="l" defTabSz="80202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SQL09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의 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“XAFCARFLEET” DB Drop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가능 여부 추가 재분석 완료 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-&gt; Job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영향 없으므로 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drop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예정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030620" marR="0" lvl="3" indent="-228600" algn="l" defTabSz="80202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AWX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에서 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DWH-DEV to ISMS-PRD connection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테스트 진행 </a:t>
                      </a:r>
                      <a:b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-&gt; PMI\s-</a:t>
                      </a:r>
                      <a:r>
                        <a:rPr kumimoji="0" lang="en-US" altLang="ko-KR" sz="1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dsd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kumimoji="0" lang="en-US" altLang="ko-KR" sz="1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siakr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계정에 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ISMS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접속 권한 없어서 테스트 불가 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=&gt; Tyler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님 권한 요청 중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030620" marR="0" lvl="3" indent="-228600" algn="l" defTabSz="80202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01010" marR="0" lvl="2" indent="0" algn="l" defTabSz="80202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1-2. Cloud(AWS) DWH10, 11 - QA</a:t>
                      </a: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서버 배포</a:t>
                      </a: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검증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030620" marR="0" lvl="3" indent="-228600" algn="l" defTabSz="80202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DWH-QA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에 배포할 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SSIS package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파일 내 </a:t>
                      </a:r>
                      <a:r>
                        <a:rPr kumimoji="0" lang="en-US" altLang="ko-KR" sz="1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Getdate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함수 변경 진행 중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030620" marR="0" lvl="3" indent="-228600" algn="l" defTabSz="80202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DWH-QA Migration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완료가 되지 않아 지연 이슈 발생 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431630" marR="0" lvl="4" indent="-228600" algn="l" defTabSz="80202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DNS, SIS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주소 공유 받으면 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Migration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완료 리스트 체크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431630" marR="0" lvl="4" indent="-228600" algn="l" defTabSz="80202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Shared Folder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공유 받으면 연결 체크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030620" marR="0" lvl="3" indent="-228600" algn="l" defTabSz="80202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marR="0" lvl="1" indent="-228600" algn="l" defTabSz="80202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온프레미스 </a:t>
                      </a: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ODS</a:t>
                      </a: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서버 </a:t>
                      </a: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SSRS Report Power BI </a:t>
                      </a: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전환 개발</a:t>
                      </a:r>
                      <a:endParaRPr kumimoji="0" lang="en-US" altLang="ko-KR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01010" marR="0" lvl="2" indent="0" algn="l" defTabSz="80202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2-1. 1</a:t>
                      </a: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차 모델링 개발 및 </a:t>
                      </a: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DW </a:t>
                      </a: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구축</a:t>
                      </a:r>
                      <a:endParaRPr kumimoji="0" lang="en-US" altLang="ko-KR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030620" marR="0" lvl="3" indent="-228600" algn="l" defTabSz="80202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DW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구축 진행 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431630" marR="0" lvl="4" indent="-228600" algn="l" defTabSz="80202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Dimension Table(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기준 정보 테이블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 8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개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/9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개 구축 완료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431630" marR="0" lvl="4" indent="-228600" algn="l" defTabSz="80202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Power BI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권한관련 논의 완료 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(w/Tyler, Ethan)</a:t>
                      </a:r>
                      <a:b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 RLS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적용 관련 로직 분석 중이며 완료 후 권한관련 기준 정보 테이블 생성 예정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431630" marR="0" lvl="4" indent="-228600" algn="l" defTabSz="80202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Fact Table(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트랜잭션 테이블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 5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개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/12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개 구축 완료</a:t>
                      </a:r>
                      <a:b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 SMART(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판촉활동조회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의 경우 </a:t>
                      </a:r>
                      <a:b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기존 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SMART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에서 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SQL09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를 바라보고 있으나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Power BI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에서 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ISMS-PRD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를 바라보도록 개발 완료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431630" marR="0" lvl="4" indent="-228600" algn="l" defTabSz="80202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58092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78224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6">
            <a:extLst>
              <a:ext uri="{FF2B5EF4-FFF2-40B4-BE49-F238E27FC236}">
                <a16:creationId xmlns:a16="http://schemas.microsoft.com/office/drawing/2014/main" id="{3078499C-8E87-43BA-83B3-969D5CF57D3D}"/>
              </a:ext>
            </a:extLst>
          </p:cNvPr>
          <p:cNvSpPr txBox="1"/>
          <p:nvPr/>
        </p:nvSpPr>
        <p:spPr>
          <a:xfrm>
            <a:off x="25698" y="165373"/>
            <a:ext cx="2879074" cy="34824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7155" tIns="50520" rIns="97155" bIns="50520" anchor="ctr" anchorCtr="0" compatLnSpc="1">
            <a:spAutoFit/>
          </a:bodyPr>
          <a:lstStyle/>
          <a:p>
            <a:pPr lvl="0" indent="-176049" defTabSz="777139" font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altLang="ko-KR" sz="1600" b="1" kern="0">
                <a:solidFill>
                  <a:srgbClr val="404040"/>
                </a:solidFill>
                <a:latin typeface="+mj-ea"/>
                <a:ea typeface="+mj-ea"/>
                <a:cs typeface="Arial" panose="020B0604020202020204" pitchFamily="34" charset="0"/>
              </a:rPr>
              <a:t>III.  This</a:t>
            </a:r>
            <a:r>
              <a:rPr lang="en-US" altLang="ko-KR" sz="1400" b="1" kern="0" spc="-150">
                <a:solidFill>
                  <a:srgbClr val="404040"/>
                </a:solidFill>
                <a:latin typeface="+mj-ea"/>
                <a:ea typeface="+mj-ea"/>
                <a:cs typeface="Arial" panose="020B0604020202020204" pitchFamily="34" charset="0"/>
              </a:rPr>
              <a:t> / </a:t>
            </a:r>
            <a:r>
              <a:rPr lang="en-US" altLang="ko-KR" sz="1600" b="1" kern="0">
                <a:solidFill>
                  <a:srgbClr val="404040"/>
                </a:solidFill>
                <a:latin typeface="+mj-ea"/>
                <a:ea typeface="+mj-ea"/>
                <a:cs typeface="Arial" panose="020B0604020202020204" pitchFamily="34" charset="0"/>
              </a:rPr>
              <a:t>Next Week Status</a:t>
            </a:r>
            <a:endParaRPr lang="ko-KR" altLang="en-US" sz="1600" b="1" kern="0">
              <a:solidFill>
                <a:srgbClr val="404040"/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13" name="TextBox 26">
            <a:extLst>
              <a:ext uri="{FF2B5EF4-FFF2-40B4-BE49-F238E27FC236}">
                <a16:creationId xmlns:a16="http://schemas.microsoft.com/office/drawing/2014/main" id="{1863627A-98FE-444D-ACE3-6B74CABCB529}"/>
              </a:ext>
            </a:extLst>
          </p:cNvPr>
          <p:cNvSpPr txBox="1"/>
          <p:nvPr/>
        </p:nvSpPr>
        <p:spPr>
          <a:xfrm>
            <a:off x="424736" y="541916"/>
            <a:ext cx="3331029" cy="28669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7155" tIns="50520" rIns="97155" bIns="50520" anchor="ctr" anchorCtr="0" compatLnSpc="1">
            <a:spAutoFit/>
          </a:bodyPr>
          <a:lstStyle/>
          <a:p>
            <a:pPr lvl="0" indent="-176049" defTabSz="777139" font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altLang="en-US" sz="1200" b="1" kern="0">
                <a:solidFill>
                  <a:srgbClr val="404040"/>
                </a:solidFill>
                <a:latin typeface="+mj-ea"/>
                <a:ea typeface="+mj-ea"/>
                <a:cs typeface="Arial" panose="020B0604020202020204" pitchFamily="34" charset="0"/>
              </a:rPr>
              <a:t>주요 보고서 </a:t>
            </a:r>
            <a:r>
              <a:rPr lang="en-US" altLang="ko-KR" sz="1200" b="1" kern="0">
                <a:solidFill>
                  <a:srgbClr val="404040"/>
                </a:solidFill>
                <a:latin typeface="+mj-ea"/>
                <a:ea typeface="+mj-ea"/>
                <a:cs typeface="Arial" panose="020B0604020202020204" pitchFamily="34" charset="0"/>
              </a:rPr>
              <a:t>Follow-up </a:t>
            </a:r>
            <a:r>
              <a:rPr lang="ko-KR" altLang="en-US" sz="1200" b="1" kern="0">
                <a:solidFill>
                  <a:srgbClr val="404040"/>
                </a:solidFill>
                <a:latin typeface="+mj-ea"/>
                <a:ea typeface="+mj-ea"/>
                <a:cs typeface="Arial" panose="020B0604020202020204" pitchFamily="34" charset="0"/>
              </a:rPr>
              <a:t>실적</a:t>
            </a:r>
            <a:r>
              <a:rPr lang="en-US" altLang="ko-KR" sz="1200" b="1" kern="0">
                <a:solidFill>
                  <a:srgbClr val="404040"/>
                </a:solidFill>
                <a:latin typeface="+mj-ea"/>
                <a:ea typeface="+mj-ea"/>
                <a:cs typeface="Arial" panose="020B0604020202020204" pitchFamily="34" charset="0"/>
              </a:rPr>
              <a:t>/</a:t>
            </a:r>
            <a:r>
              <a:rPr lang="ko-KR" altLang="en-US" sz="1200" b="1" kern="0">
                <a:solidFill>
                  <a:srgbClr val="404040"/>
                </a:solidFill>
                <a:latin typeface="+mj-ea"/>
                <a:ea typeface="+mj-ea"/>
                <a:cs typeface="Arial" panose="020B0604020202020204" pitchFamily="34" charset="0"/>
              </a:rPr>
              <a:t>계획</a:t>
            </a:r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64D3CA07-E6F6-45EA-8F9B-036040979A1F}"/>
              </a:ext>
            </a:extLst>
          </p:cNvPr>
          <p:cNvSpPr/>
          <p:nvPr/>
        </p:nvSpPr>
        <p:spPr>
          <a:xfrm rot="5400000">
            <a:off x="239961" y="616782"/>
            <a:ext cx="180975" cy="156013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" name="표 3">
            <a:extLst>
              <a:ext uri="{FF2B5EF4-FFF2-40B4-BE49-F238E27FC236}">
                <a16:creationId xmlns:a16="http://schemas.microsoft.com/office/drawing/2014/main" id="{06EFC4EE-1EEA-4BDC-9020-64B2D510ED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1305686"/>
              </p:ext>
            </p:extLst>
          </p:nvPr>
        </p:nvGraphicFramePr>
        <p:xfrm>
          <a:off x="424736" y="993552"/>
          <a:ext cx="9865096" cy="44780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3137">
                  <a:extLst>
                    <a:ext uri="{9D8B030D-6E8A-4147-A177-3AD203B41FA5}">
                      <a16:colId xmlns:a16="http://schemas.microsoft.com/office/drawing/2014/main" val="2732977279"/>
                    </a:ext>
                  </a:extLst>
                </a:gridCol>
                <a:gridCol w="8631959">
                  <a:extLst>
                    <a:ext uri="{9D8B030D-6E8A-4147-A177-3AD203B41FA5}">
                      <a16:colId xmlns:a16="http://schemas.microsoft.com/office/drawing/2014/main" val="3408222916"/>
                    </a:ext>
                  </a:extLst>
                </a:gridCol>
              </a:tblGrid>
              <a:tr h="3013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/>
                        <a:t>구분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/>
                        <a:t>업무 내역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182344"/>
                  </a:ext>
                </a:extLst>
              </a:tr>
              <a:tr h="255769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b="1" dirty="0"/>
                        <a:t>차주 예정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28600" lvl="1" indent="-228600" algn="l" latinLnBrk="1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endParaRPr kumimoji="0" lang="en-US" altLang="ko-KR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lvl="1" indent="-228600" algn="l" latinLnBrk="1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온프레미스 </a:t>
                      </a: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ODS </a:t>
                      </a: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서버 클라우드</a:t>
                      </a: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(AWS) </a:t>
                      </a: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마이그레이션</a:t>
                      </a:r>
                      <a:endParaRPr kumimoji="0" lang="en-US" altLang="ko-KR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01010" marR="0" lvl="2" indent="0" algn="l" defTabSz="80202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1-1. Cloud(AWS) DWH10, 11 - QA</a:t>
                      </a: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서버 배포</a:t>
                      </a: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검증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973470" marR="0" lvl="3" indent="-171450" algn="l" defTabSz="80202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QA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서버 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migration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진행완료 후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주소 공유 받아 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Migration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완료 리스트 체크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374480" marR="0" lvl="4" indent="-171450" algn="l" defTabSz="80202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DB,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테이블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뷰 등 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migration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완료 확인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973470" marR="0" lvl="3" indent="-171450" algn="l" defTabSz="80202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SSIS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package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에서 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source, target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수정 후 연결 가능 여부 체크 및 배포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374480" marR="0" lvl="4" indent="-171450" algn="l" defTabSz="80202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DWH-QA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to Shared Folder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연결 확인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374480" marR="0" lvl="4" indent="-171450" algn="l" defTabSz="80202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DWH-QA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to ISMS-PRD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연결 확인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374480" marR="0" lvl="4" indent="-171450" algn="l" defTabSz="80202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marR="0" lvl="1" indent="-228600" algn="l" defTabSz="80202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온프레미스 </a:t>
                      </a: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ODS</a:t>
                      </a: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서버 </a:t>
                      </a: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SSRS Report Power BI </a:t>
                      </a: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전환 개발</a:t>
                      </a:r>
                      <a:endParaRPr kumimoji="0" lang="en-US" altLang="ko-KR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01010" marR="0" lvl="2" indent="0" algn="l" defTabSz="80202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2-1. 1</a:t>
                      </a: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차 모델링 개발 및 </a:t>
                      </a: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DW </a:t>
                      </a: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구축</a:t>
                      </a:r>
                      <a:endParaRPr kumimoji="0" lang="en-US" altLang="ko-KR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030620" marR="0" lvl="3" indent="-228600" algn="l" defTabSz="80202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DW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구축 진행 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431630" marR="0" lvl="4" indent="-228600" algn="l" defTabSz="80202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Fact Table 12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개 모두 구축 완료 예정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431630" marR="0" lvl="4" indent="-228600" algn="l" defTabSz="80202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추가 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Fact Table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구축 필요 여부 확인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431630" marR="0" lvl="4" indent="-228600" algn="l" defTabSz="80202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테이블 적재 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SSIS package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배포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431630" marR="0" lvl="4" indent="-228600" algn="l" defTabSz="80202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Power BI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권한관련하여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RLS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적용 관련 로직 분석 예정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431630" marR="0" lvl="4" indent="-228600" algn="l" defTabSz="80202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431630" marR="0" lvl="4" indent="-228600" algn="l" defTabSz="80202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68426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63719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0de98abc-ba30-451a-8ce6-4c4c6166e473">
      <Terms xmlns="http://schemas.microsoft.com/office/infopath/2007/PartnerControls"/>
    </lcf76f155ced4ddcb4097134ff3c332f>
    <TaxCatchAll xmlns="b62bbea0-3efe-4948-8e66-8df7f1e51339" xsi:nil="true"/>
    <_xc815__xb82c__xc21c__xc11c_ xmlns="0de98abc-ba30-451a-8ce6-4c4c6166e473">1</_xc815__xb82c__xc21c__xc11c_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BDFA59B5C858E4683FD8275FF124205" ma:contentTypeVersion="14" ma:contentTypeDescription="Create a new document." ma:contentTypeScope="" ma:versionID="3122e2cbb853d51f0e92c33465f19541">
  <xsd:schema xmlns:xsd="http://www.w3.org/2001/XMLSchema" xmlns:xs="http://www.w3.org/2001/XMLSchema" xmlns:p="http://schemas.microsoft.com/office/2006/metadata/properties" xmlns:ns2="0de98abc-ba30-451a-8ce6-4c4c6166e473" xmlns:ns3="b62bbea0-3efe-4948-8e66-8df7f1e51339" targetNamespace="http://schemas.microsoft.com/office/2006/metadata/properties" ma:root="true" ma:fieldsID="38101808f830da70fa282871ba06d96d" ns2:_="" ns3:_="">
    <xsd:import namespace="0de98abc-ba30-451a-8ce6-4c4c6166e473"/>
    <xsd:import namespace="b62bbea0-3efe-4948-8e66-8df7f1e5133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DateTaken" minOccurs="0"/>
                <xsd:element ref="ns2:_xc815__xb82c__xc21c__xc11c_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de98abc-ba30-451a-8ce6-4c4c6166e47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2" nillable="true" ma:taxonomy="true" ma:internalName="lcf76f155ced4ddcb4097134ff3c332f" ma:taxonomyFieldName="MediaServiceImageTags" ma:displayName="Image Tags" ma:readOnly="false" ma:fieldId="{5cf76f15-5ced-4ddc-b409-7134ff3c332f}" ma:taxonomyMulti="true" ma:sspId="4d630e15-a7d3-4b71-8e53-35de230cf9f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_xc815__xb82c__xc21c__xc11c_" ma:index="20" nillable="true" ma:displayName="정렬순서" ma:format="Dropdown" ma:internalName="_xc815__xb82c__xc21c__xc11c_" ma:percentage="FALSE">
      <xsd:simpleType>
        <xsd:restriction base="dms:Number"/>
      </xsd:simple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62bbea0-3efe-4948-8e66-8df7f1e51339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72621c50-1ce2-458e-bc6b-b632176d224e}" ma:internalName="TaxCatchAll" ma:showField="CatchAllData" ma:web="b62bbea0-3efe-4948-8e66-8df7f1e5133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97D0B8A-379A-478E-8584-D88A5C5DFDC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C526B4F-9BDA-4AE9-9ABE-40BB0FF8EDB5}">
  <ds:schemaRefs>
    <ds:schemaRef ds:uri="http://purl.org/dc/terms/"/>
    <ds:schemaRef ds:uri="b62bbea0-3efe-4948-8e66-8df7f1e51339"/>
    <ds:schemaRef ds:uri="http://purl.org/dc/elements/1.1/"/>
    <ds:schemaRef ds:uri="http://schemas.microsoft.com/office/2006/metadata/properties"/>
    <ds:schemaRef ds:uri="http://purl.org/dc/dcmitype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0de98abc-ba30-451a-8ce6-4c4c6166e473"/>
    <ds:schemaRef ds:uri="http://www.w3.org/XML/1998/namespace"/>
    <ds:schemaRef ds:uri="3e0b2eb5-b991-48f3-ab11-25b43d00da6a"/>
    <ds:schemaRef ds:uri="c2ee1bed-e7b6-41ca-ac1e-19fff78bde6d"/>
  </ds:schemaRefs>
</ds:datastoreItem>
</file>

<file path=customXml/itemProps3.xml><?xml version="1.0" encoding="utf-8"?>
<ds:datastoreItem xmlns:ds="http://schemas.openxmlformats.org/officeDocument/2006/customXml" ds:itemID="{4B88C888-763D-4CE6-BE4D-49134BEB8EAD}"/>
</file>

<file path=docMetadata/LabelInfo.xml><?xml version="1.0" encoding="utf-8"?>
<clbl:labelList xmlns:clbl="http://schemas.microsoft.com/office/2020/mipLabelMetadata">
  <clbl:label id="{8b86a65e-3c3a-4406-8ac3-19a6b5cc52bc}" enabled="0" method="" siteId="{8b86a65e-3c3a-4406-8ac3-19a6b5cc52bc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1991</TotalTime>
  <Words>958</Words>
  <Application>Microsoft Office PowerPoint</Application>
  <PresentationFormat>Custom</PresentationFormat>
  <Paragraphs>224</Paragraphs>
  <Slides>14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HY헤드라인M</vt:lpstr>
      <vt:lpstr>맑은 고딕</vt:lpstr>
      <vt:lpstr>Arial</vt:lpstr>
      <vt:lpstr>Wingdings</vt:lpstr>
      <vt:lpstr>Office Theme</vt:lpstr>
      <vt:lpstr>Macro-Enabled Worksheet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Registered User</dc:creator>
  <cp:lastModifiedBy>Shin, Allie (contracted)</cp:lastModifiedBy>
  <cp:revision>8</cp:revision>
  <cp:lastPrinted>2015-11-19T06:08:42Z</cp:lastPrinted>
  <dcterms:created xsi:type="dcterms:W3CDTF">2015-10-05T21:47:00Z</dcterms:created>
  <dcterms:modified xsi:type="dcterms:W3CDTF">2023-08-10T05:22:25Z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  <property fmtid="{D5CDD505-2E9C-101B-9397-08002B2CF9AE}" pid="3" name="Tfs.LastKnownPath">
    <vt:lpwstr>https://mavenkr-my.sharepoint.com/personal/alex_ha_mavenkorea_com/Documents/200224_고려아연_프로젝트/회의록/0417/고려아연㈜ Power BI 프로젝트 11주차 주간 업무 보고_20200417.pptx</vt:lpwstr>
  </property>
  <property fmtid="{D5CDD505-2E9C-101B-9397-08002B2CF9AE}" pid="4" name="MediaServiceImageTags">
    <vt:lpwstr/>
  </property>
  <property fmtid="{D5CDD505-2E9C-101B-9397-08002B2CF9AE}" pid="5" name="ContentTypeId">
    <vt:lpwstr>0x0101007BDFA59B5C858E4683FD8275FF124205</vt:lpwstr>
  </property>
</Properties>
</file>