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794" r:id="rId5"/>
    <p:sldId id="3362" r:id="rId7"/>
    <p:sldId id="3380" r:id="rId8"/>
    <p:sldId id="3381" r:id="rId9"/>
    <p:sldId id="3382" r:id="rId10"/>
    <p:sldId id="3384" r:id="rId11"/>
    <p:sldId id="3385" r:id="rId12"/>
    <p:sldId id="3386" r:id="rId13"/>
    <p:sldId id="3387" r:id="rId14"/>
    <p:sldId id="3390" r:id="rId15"/>
    <p:sldId id="3391" r:id="rId16"/>
    <p:sldId id="3388" r:id="rId17"/>
    <p:sldId id="3394" r:id="rId18"/>
    <p:sldId id="258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" initials="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B65BD"/>
    <a:srgbClr val="0000FF"/>
    <a:srgbClr val="74B1D9"/>
    <a:srgbClr val="C7ACCE"/>
    <a:srgbClr val="54CFF2"/>
    <a:srgbClr val="C8EAFF"/>
    <a:srgbClr val="AEE2FF"/>
    <a:srgbClr val="C6EAFF"/>
    <a:srgbClr val="C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1587"/>
        <p:guide pos="2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日期占位符 2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>
                <a:latin typeface="Calibri" panose="020F050202020403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34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1413" y="685800"/>
            <a:ext cx="45720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4213" y="4343400"/>
            <a:ext cx="5486400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717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3025" y="8683625"/>
            <a:ext cx="2973388" cy="4587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E48843A2-3BC3-4B25-A3AE-B72E2D4A3F8E}" type="slidenum">
              <a:rPr lang="zh-CN" altLang="en-US"/>
            </a:fld>
            <a:endParaRPr lang="zh-CN" altLang="en-US"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921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39825" y="682625"/>
            <a:ext cx="4568825" cy="3427413"/>
          </a:xfrm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5539" name="文本占位符 9218"/>
          <p:cNvSpPr>
            <a:spLocks noGrp="1" noRot="1" noChangeAspect="1" noChangeArrowheads="1"/>
          </p:cNvSpPr>
          <p:nvPr>
            <p:ph type="body" idx="9"/>
          </p:nvPr>
        </p:nvSpPr>
        <p:spPr>
          <a:xfrm>
            <a:off x="-560388" y="8208963"/>
            <a:ext cx="6981826" cy="8926512"/>
          </a:xfrm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215CBD14-E7EE-4CE4-A657-0D56567BC9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DF738F0F-5A52-4E48-8AF8-4D02495520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6D94459-877A-4748-8AC0-48FC122F40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F4BBD543-DCFA-4149-A32E-F4882412CA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6138AFC-03FB-441C-89D7-07B19018DA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3AC749D0-44AB-4137-B656-DD7E0E3FAA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B637510-9345-4F6D-8562-9F0471E309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061CEEB-8B6D-45D2-98D6-2A3C53E8FF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BC5DD89F-9FB8-4A5C-8818-0B609939CF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9668DA1-3C4C-43CC-8C36-7D503ED80B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1E85452-9FFD-418B-BC2F-22FB24F8EB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356AC08F-7987-4EBE-A995-9F4E04FA9B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0F5F3C9A-B6A1-49E2-97BC-B38D1A1E27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EE61074-8EAD-4920-B0E9-40A3784D0E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232E87A2-02AE-43CF-B4C9-595DF5343E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9222427E-5D92-4753-8FDC-2A3DF09446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26CE5AFA-0B8B-41E9-925C-48D4DAD86E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2E662F40-7E79-40D7-BE71-298FCC3116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10D8B0E8-1D9C-458B-871C-E843632F9C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9CB9EF30-7C81-4D53-AB25-C4B9F17634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EB770B9-EEFD-4E30-9D4F-D2314A413F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36739771-5ED5-482C-896A-896A43C245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cover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75965" y="4293235"/>
            <a:ext cx="228536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Meng Luo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3370" y="2054225"/>
            <a:ext cx="802195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algn="ctr"/>
            <a:r>
              <a:rPr lang="en-US" altLang="zh-CN" sz="40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nf-core-workflow</a:t>
            </a:r>
            <a:endParaRPr lang="en-US" altLang="zh-CN" sz="4000" b="1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1505" y="1340485"/>
            <a:ext cx="70827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https://www.nextflow.io/blog/2021/5-more-tips-for-nextflow-user-on-hpc.html</a:t>
            </a:r>
            <a:endParaRPr lang="zh-CN" altLang="en-US"/>
          </a:p>
          <a:p>
            <a:r>
              <a:rPr lang="en-US" altLang="zh-CN"/>
              <a:t>tuple list </a:t>
            </a:r>
            <a:r>
              <a:rPr lang="zh-CN" altLang="en-US"/>
              <a:t>直接给定义命名为新的变量才行，不能只给一个，</a:t>
            </a:r>
            <a:r>
              <a:rPr lang="en-US" altLang="zh-CN"/>
              <a:t>tuple</a:t>
            </a:r>
            <a:r>
              <a:rPr lang="zh-CN" altLang="en-US"/>
              <a:t>只能给一个</a:t>
            </a:r>
            <a:r>
              <a:rPr lang="en-US" altLang="zh-CN"/>
              <a:t>[],</a:t>
            </a:r>
            <a:r>
              <a:rPr lang="zh-CN" altLang="en-US"/>
              <a:t>不能在</a:t>
            </a:r>
            <a:r>
              <a:rPr lang="en-US" altLang="zh-CN"/>
              <a:t>map</a:t>
            </a:r>
            <a:r>
              <a:rPr lang="zh-CN" altLang="en-US"/>
              <a:t>中给多个</a:t>
            </a:r>
            <a:r>
              <a:rPr lang="en-US" altLang="zh-CN"/>
              <a:t>[],</a:t>
            </a:r>
            <a:r>
              <a:rPr lang="zh-CN" altLang="en-US"/>
              <a:t>不然无法分隔出变量。</a:t>
            </a:r>
            <a:endParaRPr lang="zh-CN" altLang="en-US"/>
          </a:p>
          <a:p>
            <a:r>
              <a:rPr lang="en-US" altLang="zh-CN"/>
              <a:t>input</a:t>
            </a:r>
            <a:r>
              <a:rPr lang="zh-CN" altLang="en-US"/>
              <a:t>的</a:t>
            </a:r>
            <a:r>
              <a:rPr lang="en-US" altLang="zh-CN"/>
              <a:t>tuple</a:t>
            </a:r>
            <a:r>
              <a:rPr lang="zh-CN" altLang="en-US"/>
              <a:t>变量，要给定义一个变量从</a:t>
            </a:r>
            <a:r>
              <a:rPr lang="en-US" altLang="zh-CN"/>
              <a:t>input</a:t>
            </a:r>
            <a:r>
              <a:rPr lang="zh-CN" altLang="en-US"/>
              <a:t>的里面给出对应的变量，一一对应，才能相应的把对应的变量提出来。</a:t>
            </a:r>
            <a:endParaRPr lang="zh-CN" altLang="en-US"/>
          </a:p>
          <a:p>
            <a:r>
              <a:rPr lang="en-US" altLang="zh-CN"/>
              <a:t>file </a:t>
            </a:r>
            <a:r>
              <a:rPr lang="zh-CN" altLang="en-US"/>
              <a:t>只是提出来文件名称，但不是文件绝对路径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nextflow </a:t>
            </a:r>
            <a:r>
              <a:rPr lang="zh-CN" altLang="zh-CN"/>
              <a:t>只要上一步中有一个样本运行成功，下一个流程中也会跟着运行分析这个样本所有相关的分析。</a:t>
            </a:r>
            <a:endParaRPr lang="zh-CN" altLang="zh-CN"/>
          </a:p>
          <a:p>
            <a:r>
              <a:rPr lang="en-US" altLang="zh-CN"/>
              <a:t>shell</a:t>
            </a:r>
            <a:r>
              <a:rPr lang="zh-CN" altLang="en-US"/>
              <a:t>的情况下是</a:t>
            </a:r>
            <a:r>
              <a:rPr lang="en-US" altLang="zh-CN"/>
              <a:t>’’’ </a:t>
            </a:r>
            <a:r>
              <a:rPr lang="zh-CN" altLang="en-US"/>
              <a:t>是单引号</a:t>
            </a:r>
            <a:endParaRPr lang="zh-CN" altLang="en-US"/>
          </a:p>
          <a:p>
            <a:r>
              <a:rPr lang="en-US" altLang="zh-CN"/>
              <a:t>script</a:t>
            </a:r>
            <a:r>
              <a:rPr lang="zh-CN" altLang="en-US"/>
              <a:t>：是双引号</a:t>
            </a:r>
            <a:r>
              <a:rPr lang="en-US" altLang="zh-CN"/>
              <a:t> “”“”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9705" y="2060575"/>
            <a:ext cx="73418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https://www.nextflow.io/blog/2021/5-more-tips-for-nextflow-user-on-hpc.html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7950" y="1124585"/>
            <a:ext cx="4923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nextflow </a:t>
            </a:r>
            <a:r>
              <a:rPr lang="zh-CN" altLang="en-US"/>
              <a:t>更新使用情况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950" y="116205"/>
            <a:ext cx="492315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Creating a pipeline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5605" y="692785"/>
            <a:ext cx="7890510" cy="56311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/>
              <a:t>构建的要求</a:t>
            </a:r>
            <a:r>
              <a:rPr lang="en-US" altLang="zh-CN"/>
              <a:t>(</a:t>
            </a:r>
            <a:r>
              <a:rPr lang="zh-CN" altLang="en-US"/>
              <a:t>书写格式很重要，变量名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PRINT HELP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VALIDATE PARAMETERS（</a:t>
            </a:r>
            <a:r>
              <a:rPr lang="en-US" altLang="zh-CN"/>
              <a:t>check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PRINT PARAMETER SUMMARY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Stage Parameters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process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Auxiliary functions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println</a:t>
            </a:r>
            <a:r>
              <a:rPr lang="zh-CN" altLang="en-US"/>
              <a:t>（打印不出来，有的变量是不能打印出来的，在</a:t>
            </a:r>
            <a:r>
              <a:rPr lang="en-US" altLang="zh-CN"/>
              <a:t>process</a:t>
            </a:r>
            <a:r>
              <a:rPr lang="zh-CN" altLang="en-US"/>
              <a:t>中不用打印，记住输出的变量是对的就行，多尝试跑跑验证）</a:t>
            </a:r>
            <a:endParaRPr lang="zh-CN" altLang="en-US"/>
          </a:p>
          <a:p>
            <a:r>
              <a:rPr lang="zh-CN" altLang="en-US"/>
              <a:t>注意单引号及双引号的使用，变量中的使用形式不是一样的，就在</a:t>
            </a:r>
            <a:r>
              <a:rPr lang="en-US" altLang="zh-CN"/>
              <a:t>script</a:t>
            </a:r>
            <a:r>
              <a:rPr lang="zh-CN" altLang="en-US"/>
              <a:t>和</a:t>
            </a:r>
            <a:r>
              <a:rPr lang="en-US" altLang="zh-CN"/>
              <a:t>input</a:t>
            </a:r>
            <a:r>
              <a:rPr lang="zh-CN" altLang="en-US"/>
              <a:t>及</a:t>
            </a:r>
            <a:r>
              <a:rPr lang="en-US" altLang="zh-CN"/>
              <a:t>output</a:t>
            </a:r>
            <a:r>
              <a:rPr lang="zh-CN" altLang="en-US"/>
              <a:t>中使用的是不一样的。也</a:t>
            </a:r>
            <a:r>
              <a:rPr lang="en-US" altLang="zh-CN"/>
              <a:t>channel </a:t>
            </a:r>
            <a:r>
              <a:rPr lang="zh-CN" altLang="en-US"/>
              <a:t>只能出现一次。每个</a:t>
            </a:r>
            <a:r>
              <a:rPr lang="en-US" altLang="zh-CN"/>
              <a:t>channel</a:t>
            </a:r>
            <a:r>
              <a:rPr lang="zh-CN" altLang="en-US"/>
              <a:t>可以赋值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去重复使用在下一个</a:t>
            </a:r>
            <a:r>
              <a:rPr lang="en-US" altLang="zh-CN"/>
              <a:t>process</a:t>
            </a:r>
            <a:r>
              <a:rPr lang="zh-CN" altLang="en-US"/>
              <a:t>中。</a:t>
            </a:r>
            <a:endParaRPr lang="zh-CN" altLang="en-US"/>
          </a:p>
          <a:p>
            <a:r>
              <a:rPr lang="zh-CN" altLang="en-US"/>
              <a:t>publishDir</a:t>
            </a:r>
            <a:r>
              <a:rPr lang="en-US" altLang="zh-CN"/>
              <a:t> </a:t>
            </a:r>
            <a:r>
              <a:rPr lang="zh-CN" altLang="en-US"/>
              <a:t>直接</a:t>
            </a:r>
            <a:r>
              <a:rPr lang="en-US" altLang="zh-CN"/>
              <a:t>copy</a:t>
            </a:r>
            <a:r>
              <a:rPr lang="zh-CN" altLang="en-US"/>
              <a:t>就行，不管是文件或文件夹都可以</a:t>
            </a:r>
            <a:endParaRPr lang="zh-CN" altLang="en-US"/>
          </a:p>
          <a:p>
            <a:r>
              <a:rPr lang="en-US" altLang="zh-CN"/>
              <a:t>input file </a:t>
            </a:r>
            <a:r>
              <a:rPr lang="zh-CN" altLang="en-US"/>
              <a:t>的变量参数，就是直接会把文件软链接到分析的当前路径来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950" y="1124585"/>
            <a:ext cx="49231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Creating a pipeline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9795" y="1700530"/>
            <a:ext cx="49231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基于</a:t>
            </a:r>
            <a:r>
              <a:rPr lang="en-US" altLang="zh-CN"/>
              <a:t>nf-core 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写完的</a:t>
            </a:r>
            <a:r>
              <a:rPr lang="en-US" altLang="zh-CN"/>
              <a:t>pipeline</a:t>
            </a:r>
            <a:r>
              <a:rPr lang="zh-CN" altLang="en-US"/>
              <a:t>使用如下进行优化提升搭配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https://nf-co.re/tools/#pipeline-schema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nf-core schema build nf-core-testpipeline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只是一个框架，直接使用就行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需要添加</a:t>
            </a:r>
            <a:r>
              <a:rPr lang="en-US" altLang="zh-CN"/>
              <a:t>python</a:t>
            </a:r>
            <a:r>
              <a:rPr lang="zh-CN" altLang="en-US"/>
              <a:t>环境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-bg </a:t>
            </a:r>
            <a:r>
              <a:rPr lang="en-US" altLang="zh-CN"/>
              <a:t> </a:t>
            </a:r>
            <a:r>
              <a:rPr lang="zh-CN" altLang="en-US"/>
              <a:t>就像</a:t>
            </a:r>
            <a:r>
              <a:rPr lang="en-US" altLang="zh-CN"/>
              <a:t>nohup </a:t>
            </a:r>
            <a:r>
              <a:rPr lang="zh-CN" altLang="en-US"/>
              <a:t>，在后台运行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-q 不打印信息，但是</a:t>
            </a:r>
            <a:r>
              <a:rPr lang="en-US" altLang="zh-CN"/>
              <a:t>waring</a:t>
            </a:r>
            <a:r>
              <a:rPr lang="zh-CN" altLang="en-US"/>
              <a:t>还是会提醒，所以</a:t>
            </a:r>
            <a:r>
              <a:rPr lang="en-US" altLang="zh-CN"/>
              <a:t>.</a:t>
            </a:r>
            <a:r>
              <a:rPr lang="zh-CN" altLang="en-US"/>
              <a:t>如果有问题，加上上面的</a:t>
            </a:r>
            <a:r>
              <a:rPr lang="en-US" altLang="zh-CN"/>
              <a:t>-bg</a:t>
            </a:r>
            <a:r>
              <a:rPr lang="zh-CN" altLang="en-US"/>
              <a:t>中间中断的话，还是流程运行不能完成。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-log nf-core-circrnaworkflow.log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 txBox="1">
            <a:spLocks noChangeArrowheads="1"/>
          </p:cNvSpPr>
          <p:nvPr/>
        </p:nvSpPr>
        <p:spPr bwMode="auto">
          <a:xfrm>
            <a:off x="3492500" y="3068638"/>
            <a:ext cx="52562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lnSpc>
                <a:spcPct val="150000"/>
              </a:lnSpc>
            </a:pPr>
            <a:r>
              <a:rPr lang="zh-CN" altLang="en-US" sz="1000">
                <a:solidFill>
                  <a:srgbClr val="5F5F5F"/>
                </a:solidFill>
                <a:latin typeface="宋体" panose="02010600030101010101" pitchFamily="2" charset="-122"/>
              </a:rPr>
              <a:t>地址</a:t>
            </a:r>
            <a:r>
              <a:rPr lang="en-US" altLang="zh-CN" sz="1000">
                <a:solidFill>
                  <a:srgbClr val="5F5F5F"/>
                </a:solidFill>
                <a:latin typeface="宋体" panose="02010600030101010101" pitchFamily="2" charset="-122"/>
              </a:rPr>
              <a:t>/Addr:</a:t>
            </a:r>
            <a:r>
              <a:rPr lang="zh-CN" altLang="en-US" sz="1000">
                <a:solidFill>
                  <a:srgbClr val="5F5F5F"/>
                </a:solidFill>
                <a:latin typeface="宋体" panose="02010600030101010101" pitchFamily="2" charset="-122"/>
              </a:rPr>
              <a:t>上海市浦东新区国际医学园区康新公路</a:t>
            </a:r>
            <a:r>
              <a:rPr lang="en-US" altLang="zh-CN" sz="1000">
                <a:solidFill>
                  <a:srgbClr val="5F5F5F"/>
                </a:solidFill>
                <a:latin typeface="宋体" panose="02010600030101010101" pitchFamily="2" charset="-122"/>
              </a:rPr>
              <a:t>3399</a:t>
            </a:r>
            <a:r>
              <a:rPr lang="zh-CN" altLang="en-US" sz="1000">
                <a:solidFill>
                  <a:srgbClr val="5F5F5F"/>
                </a:solidFill>
                <a:latin typeface="宋体" panose="02010600030101010101" pitchFamily="2" charset="-122"/>
              </a:rPr>
              <a:t>号</a:t>
            </a:r>
            <a:r>
              <a:rPr lang="en-US" altLang="zh-CN" sz="1000">
                <a:solidFill>
                  <a:srgbClr val="5F5F5F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1000">
                <a:solidFill>
                  <a:srgbClr val="5F5F5F"/>
                </a:solidFill>
                <a:latin typeface="宋体" panose="02010600030101010101" pitchFamily="2" charset="-122"/>
              </a:rPr>
              <a:t>号楼       </a:t>
            </a:r>
            <a:br>
              <a:rPr lang="zh-CN" altLang="en-US" sz="1000">
                <a:solidFill>
                  <a:srgbClr val="5F5F5F"/>
                </a:solidFill>
                <a:latin typeface="宋体" panose="02010600030101010101" pitchFamily="2" charset="-122"/>
              </a:rPr>
            </a:br>
            <a:r>
              <a:rPr lang="zh-CN" altLang="en-US" sz="1000">
                <a:solidFill>
                  <a:srgbClr val="5F5F5F"/>
                </a:solidFill>
                <a:latin typeface="宋体" panose="02010600030101010101" pitchFamily="2" charset="-122"/>
              </a:rPr>
              <a:t>电话</a:t>
            </a:r>
            <a:r>
              <a:rPr lang="en-US" altLang="zh-CN" sz="1000">
                <a:solidFill>
                  <a:srgbClr val="5F5F5F"/>
                </a:solidFill>
                <a:latin typeface="宋体" panose="02010600030101010101" pitchFamily="2" charset="-122"/>
              </a:rPr>
              <a:t>/Tel</a:t>
            </a:r>
            <a:r>
              <a:rPr lang="zh-CN" altLang="en-US" sz="1000">
                <a:solidFill>
                  <a:srgbClr val="5F5F5F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1000">
                <a:solidFill>
                  <a:srgbClr val="5F5F5F"/>
                </a:solidFill>
                <a:latin typeface="宋体" panose="02010600030101010101" pitchFamily="2" charset="-122"/>
              </a:rPr>
              <a:t>021-51875086              </a:t>
            </a:r>
            <a:r>
              <a:rPr lang="zh-CN" altLang="en-US" sz="1000">
                <a:solidFill>
                  <a:srgbClr val="5F5F5F"/>
                </a:solidFill>
                <a:latin typeface="宋体" panose="02010600030101010101" pitchFamily="2" charset="-122"/>
              </a:rPr>
              <a:t>服务热线：</a:t>
            </a:r>
            <a:r>
              <a:rPr lang="en-US" altLang="zh-CN" sz="1000">
                <a:solidFill>
                  <a:srgbClr val="5F5F5F"/>
                </a:solidFill>
                <a:latin typeface="宋体" panose="02010600030101010101" pitchFamily="2" charset="-122"/>
              </a:rPr>
              <a:t>400 660 1216</a:t>
            </a:r>
            <a:br>
              <a:rPr lang="en-US" altLang="zh-CN" sz="1000">
                <a:solidFill>
                  <a:srgbClr val="5F5F5F"/>
                </a:solidFill>
                <a:latin typeface="宋体" panose="02010600030101010101" pitchFamily="2" charset="-122"/>
              </a:rPr>
            </a:br>
            <a:r>
              <a:rPr lang="en-US" altLang="zh-CN" sz="1000">
                <a:solidFill>
                  <a:srgbClr val="5F5F5F"/>
                </a:solidFill>
              </a:rPr>
              <a:t>网址/Web：www.majorbio.com</a:t>
            </a:r>
            <a:r>
              <a:rPr lang="en-US" altLang="zh-CN" sz="1000">
                <a:solidFill>
                  <a:srgbClr val="5F5F5F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sz="1000">
                <a:solidFill>
                  <a:srgbClr val="5F5F5F"/>
                </a:solidFill>
                <a:latin typeface="宋体" panose="02010600030101010101" pitchFamily="2" charset="-122"/>
              </a:rPr>
              <a:t>传真</a:t>
            </a:r>
            <a:r>
              <a:rPr lang="en-US" altLang="zh-CN" sz="1000">
                <a:solidFill>
                  <a:srgbClr val="5F5F5F"/>
                </a:solidFill>
                <a:latin typeface="宋体" panose="02010600030101010101" pitchFamily="2" charset="-122"/>
              </a:rPr>
              <a:t>/Fax</a:t>
            </a:r>
            <a:r>
              <a:rPr lang="zh-CN" altLang="en-US" sz="1000">
                <a:solidFill>
                  <a:srgbClr val="5F5F5F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1000">
                <a:solidFill>
                  <a:srgbClr val="5F5F5F"/>
                </a:solidFill>
                <a:latin typeface="宋体" panose="02010600030101010101" pitchFamily="2" charset="-122"/>
              </a:rPr>
              <a:t>021-51875086-8002</a:t>
            </a:r>
            <a:endParaRPr lang="zh-CN" altLang="en-US" sz="1000">
              <a:solidFill>
                <a:srgbClr val="5F5F5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等腰三角形 18"/>
          <p:cNvSpPr/>
          <p:nvPr/>
        </p:nvSpPr>
        <p:spPr>
          <a:xfrm flipV="1">
            <a:off x="57150" y="975360"/>
            <a:ext cx="3217863" cy="1344613"/>
          </a:xfrm>
          <a:prstGeom prst="triangle">
            <a:avLst/>
          </a:prstGeom>
          <a:gradFill flip="none" rotWithShape="1">
            <a:gsLst>
              <a:gs pos="0">
                <a:srgbClr val="007BD3"/>
              </a:gs>
              <a:gs pos="100000">
                <a:srgbClr val="034373"/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 rot="19236331">
            <a:off x="1093788" y="1038543"/>
            <a:ext cx="1108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Box 53"/>
          <p:cNvSpPr txBox="1"/>
          <p:nvPr/>
        </p:nvSpPr>
        <p:spPr>
          <a:xfrm rot="19196401">
            <a:off x="961073" y="1506855"/>
            <a:ext cx="2243138" cy="3698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CONTENTS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17"/>
          <p:cNvGrpSpPr/>
          <p:nvPr/>
        </p:nvGrpSpPr>
        <p:grpSpPr>
          <a:xfrm>
            <a:off x="2803525" y="2519680"/>
            <a:ext cx="5955030" cy="553085"/>
            <a:chOff x="3206" y="3038"/>
            <a:chExt cx="7787" cy="1174"/>
          </a:xfrm>
        </p:grpSpPr>
        <p:sp>
          <p:nvSpPr>
            <p:cNvPr id="25" name="剪去同侧角的矩形 6"/>
            <p:cNvSpPr/>
            <p:nvPr/>
          </p:nvSpPr>
          <p:spPr>
            <a:xfrm rot="16200000">
              <a:off x="3199" y="3114"/>
              <a:ext cx="1021" cy="1007"/>
            </a:xfrm>
            <a:prstGeom prst="snip2Same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6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6" name="剪去同侧角的矩形 13"/>
            <p:cNvSpPr/>
            <p:nvPr/>
          </p:nvSpPr>
          <p:spPr>
            <a:xfrm rot="5400000">
              <a:off x="6027" y="1311"/>
              <a:ext cx="1021" cy="4619"/>
            </a:xfrm>
            <a:prstGeom prst="snip2SameRect">
              <a:avLst/>
            </a:prstGeom>
            <a:noFill/>
            <a:ln w="28575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6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9" name="文本框 14"/>
            <p:cNvSpPr txBox="1"/>
            <p:nvPr/>
          </p:nvSpPr>
          <p:spPr>
            <a:xfrm>
              <a:off x="3406" y="3038"/>
              <a:ext cx="705" cy="1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16"/>
            <p:cNvSpPr txBox="1"/>
            <p:nvPr/>
          </p:nvSpPr>
          <p:spPr>
            <a:xfrm>
              <a:off x="4177" y="3166"/>
              <a:ext cx="6816" cy="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sz="2200" b="1" spc="3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Creating a pipeline</a:t>
              </a:r>
              <a:endParaRPr lang="zh-CN" altLang="en-US" sz="2200" b="1" spc="3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1" name="组合 17"/>
          <p:cNvGrpSpPr/>
          <p:nvPr/>
        </p:nvGrpSpPr>
        <p:grpSpPr>
          <a:xfrm>
            <a:off x="2803525" y="3409950"/>
            <a:ext cx="4412615" cy="552921"/>
            <a:chOff x="3206" y="3038"/>
            <a:chExt cx="5641" cy="1174"/>
          </a:xfrm>
        </p:grpSpPr>
        <p:sp>
          <p:nvSpPr>
            <p:cNvPr id="32" name="剪去同侧角的矩形 12"/>
            <p:cNvSpPr/>
            <p:nvPr/>
          </p:nvSpPr>
          <p:spPr>
            <a:xfrm rot="16200000">
              <a:off x="3199" y="3114"/>
              <a:ext cx="1021" cy="1007"/>
            </a:xfrm>
            <a:prstGeom prst="snip2Same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6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3" name="剪去同侧角的矩形 14"/>
            <p:cNvSpPr/>
            <p:nvPr/>
          </p:nvSpPr>
          <p:spPr>
            <a:xfrm rot="5400000">
              <a:off x="6027" y="1311"/>
              <a:ext cx="1021" cy="4619"/>
            </a:xfrm>
            <a:prstGeom prst="snip2SameRect">
              <a:avLst/>
            </a:prstGeom>
            <a:noFill/>
            <a:ln w="28575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6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4" name="文本框 14"/>
            <p:cNvSpPr txBox="1"/>
            <p:nvPr/>
          </p:nvSpPr>
          <p:spPr>
            <a:xfrm>
              <a:off x="3406" y="3038"/>
              <a:ext cx="705" cy="1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33" y="3079"/>
              <a:ext cx="4167" cy="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sz="2200" b="1" spc="3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工作内容及体会</a:t>
              </a:r>
              <a:endParaRPr lang="zh-CN" altLang="en-US" sz="2200" b="1" spc="3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803525" y="4270375"/>
            <a:ext cx="4660265" cy="552921"/>
            <a:chOff x="3206" y="3038"/>
            <a:chExt cx="5842" cy="1174"/>
          </a:xfrm>
        </p:grpSpPr>
        <p:sp>
          <p:nvSpPr>
            <p:cNvPr id="37" name="剪去同侧角的矩形 18"/>
            <p:cNvSpPr/>
            <p:nvPr/>
          </p:nvSpPr>
          <p:spPr>
            <a:xfrm rot="16200000">
              <a:off x="3199" y="3114"/>
              <a:ext cx="1021" cy="1007"/>
            </a:xfrm>
            <a:prstGeom prst="snip2Same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6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8" name="剪去同侧角的矩形 22"/>
            <p:cNvSpPr/>
            <p:nvPr/>
          </p:nvSpPr>
          <p:spPr>
            <a:xfrm rot="5400000">
              <a:off x="6027" y="1311"/>
              <a:ext cx="1021" cy="4619"/>
            </a:xfrm>
            <a:prstGeom prst="snip2SameRect">
              <a:avLst/>
            </a:prstGeom>
            <a:noFill/>
            <a:ln w="28575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6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39" name="文本框 14"/>
            <p:cNvSpPr txBox="1"/>
            <p:nvPr/>
          </p:nvSpPr>
          <p:spPr>
            <a:xfrm>
              <a:off x="3406" y="3038"/>
              <a:ext cx="705" cy="1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3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881" y="3161"/>
              <a:ext cx="4167" cy="9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sz="2200" b="1" spc="3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职业发展规划</a:t>
              </a:r>
              <a:endParaRPr lang="zh-CN" sz="2200" b="1" spc="3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315" y="10528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Creating a pipeline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3215" y="1484630"/>
            <a:ext cx="59626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创建一个</a:t>
            </a:r>
            <a:r>
              <a:rPr lang="en-US" altLang="zh-CN"/>
              <a:t>conda</a:t>
            </a:r>
            <a:r>
              <a:rPr lang="zh-CN" altLang="en-US"/>
              <a:t>环境</a:t>
            </a:r>
            <a:endParaRPr lang="zh-CN" altLang="en-US"/>
          </a:p>
          <a:p>
            <a:r>
              <a:rPr lang="en-US" altLang="zh-CN"/>
              <a:t>conda activate base </a:t>
            </a:r>
            <a:r>
              <a:rPr lang="zh-CN" altLang="en-US"/>
              <a:t>（需要运行的单独的</a:t>
            </a:r>
            <a:r>
              <a:rPr lang="en-US" altLang="zh-CN"/>
              <a:t>conda</a:t>
            </a:r>
            <a:r>
              <a:rPr lang="zh-CN" altLang="en-US"/>
              <a:t>环境）</a:t>
            </a:r>
            <a:endParaRPr lang="en-US" altLang="zh-CN"/>
          </a:p>
          <a:p>
            <a:r>
              <a:rPr lang="zh-CN" altLang="en-US"/>
              <a:t>简单创建：nf-core create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3305" y="2780665"/>
            <a:ext cx="7099300" cy="3359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2820" y="1421130"/>
            <a:ext cx="14494510" cy="41325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9750" y="6309360"/>
            <a:ext cx="5267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https://nf-co.re/tools/#creating-a-new-workflow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7360" y="1052830"/>
            <a:ext cx="837501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基础流程包含</a:t>
            </a:r>
            <a:r>
              <a:rPr lang="en-US" altLang="zh-CN"/>
              <a:t>fastqc </a:t>
            </a:r>
            <a:r>
              <a:rPr lang="zh-CN" altLang="en-US"/>
              <a:t>和</a:t>
            </a:r>
            <a:r>
              <a:rPr lang="en-US" altLang="zh-CN"/>
              <a:t>multiqc</a:t>
            </a:r>
            <a:r>
              <a:rPr lang="zh-CN" altLang="en-US"/>
              <a:t>两个程序</a:t>
            </a:r>
            <a:r>
              <a:rPr lang="en-US" altLang="zh-CN"/>
              <a:t> </a:t>
            </a:r>
            <a:r>
              <a:rPr lang="zh-CN" altLang="en-US"/>
              <a:t>（可以持续添加你想加的流程）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需要重新修改整个流程，接口需要修改不能直接运行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下载例子：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nextflow run /mnt/ilustre/users/meng.luo/Pipeline/RNA/Pipeline/nf_core/circrna-test/ --input /mnt/ilustre/users/meng.luo/Pipeline/RNA/Pipeline/nf_core/test-datasets-circrna/samples.csv  --input_type fastq --fasta /mnt/ilustre/users/meng.luo/Pipeline/RNA/Pipeline/nf_core/test-datasets-circrna/reference/chrI.fa --gtf /mnt/ilustre/users/meng.luo/Pipeline/RNA/Pipeline/nf_core/test-datasets-circrna/reference/chrI.gtf --mature /mnt/ilustre/users/meng.luo/Pipeline/RNA/Pipeline/nf_core/test-datasets-circrna/reference/mature.fa --tool circexplorer2 --phenotype /mnt/ilustre/users/meng.luo/Pipeline/RNA/Pipeline/nf_core/test-datasets-circrna/phenotype.csv --trim_fastq  false --module circrna_discovery,mirna_prediction,differential_expression --outdir circrna_result --bsj_reads 2 --species cel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315" y="10528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Creating a pipeline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9705" y="2708910"/>
            <a:ext cx="83750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-bg </a:t>
            </a:r>
            <a:r>
              <a:rPr lang="zh-CN" altLang="en-US"/>
              <a:t>想</a:t>
            </a:r>
            <a:r>
              <a:rPr lang="en-US" altLang="zh-CN"/>
              <a:t>nohup</a:t>
            </a:r>
            <a:r>
              <a:rPr lang="zh-CN" altLang="en-US"/>
              <a:t>一样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单纯的</a:t>
            </a:r>
            <a:r>
              <a:rPr lang="en-US" altLang="zh-CN"/>
              <a:t>nextflow </a:t>
            </a:r>
            <a:r>
              <a:rPr lang="zh-CN" altLang="en-US"/>
              <a:t>加上</a:t>
            </a:r>
            <a:r>
              <a:rPr lang="en-US" altLang="zh-CN"/>
              <a:t>clean</a:t>
            </a:r>
            <a:r>
              <a:rPr lang="zh-CN" altLang="en-US"/>
              <a:t>可以清除一些</a:t>
            </a:r>
            <a:r>
              <a:rPr lang="en-US" altLang="zh-CN"/>
              <a:t>cache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file </a:t>
            </a:r>
            <a:r>
              <a:rPr lang="zh-CN" altLang="en-US"/>
              <a:t>（可以直接有文件，链接过来的文件）和</a:t>
            </a:r>
            <a:r>
              <a:rPr lang="en-US" altLang="zh-CN"/>
              <a:t>val</a:t>
            </a:r>
            <a:r>
              <a:rPr lang="zh-CN" altLang="en-US"/>
              <a:t>（就是文件名）的变量关系要区分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315" y="1052830"/>
            <a:ext cx="53676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VSCODE remote-ssh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11505" y="1556385"/>
            <a:ext cx="52120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安装remote development</a:t>
            </a:r>
            <a:endParaRPr lang="zh-CN" altLang="en-US"/>
          </a:p>
          <a:p>
            <a:r>
              <a:rPr lang="zh-CN" altLang="en-US"/>
              <a:t>安装完Remote-Development后，左侧会多一个按钮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2708910"/>
            <a:ext cx="7358380" cy="2600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315" y="10528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Creating a pipeline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129790"/>
            <a:ext cx="8382000" cy="3086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2140" y="1484630"/>
            <a:ext cx="61588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按下shift+ctrl+p，输入Remote-SSH: Connect to Host</a:t>
            </a:r>
            <a:endParaRPr lang="zh-CN" altLang="en-US"/>
          </a:p>
          <a:p>
            <a:r>
              <a:rPr lang="zh-CN" altLang="en-US">
                <a:sym typeface="+mn-ea"/>
              </a:rPr>
              <a:t>此时，添加一个新的SSH Host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4725035"/>
            <a:ext cx="5041265" cy="2369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315" y="692785"/>
            <a:ext cx="87033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Creating a pipeline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添加多个文件夹到同一个操作窗口，设置不占内存的方法，打开</a:t>
            </a:r>
            <a:r>
              <a:rPr lang="zh-CN" altLang="en-US">
                <a:sym typeface="+mn-ea"/>
              </a:rPr>
              <a:t>shift+ctrl+p</a:t>
            </a:r>
            <a:r>
              <a:rPr lang="en-US" altLang="zh-CN">
                <a:sym typeface="+mn-ea"/>
              </a:rPr>
              <a:t> json</a:t>
            </a:r>
            <a:r>
              <a:rPr lang="zh-CN" altLang="en-US">
                <a:sym typeface="+mn-ea"/>
              </a:rPr>
              <a:t>，添加："search.followSymlinks": false,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844675"/>
            <a:ext cx="5324475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950" y="980440"/>
            <a:ext cx="4923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groovy</a:t>
            </a:r>
            <a:r>
              <a:rPr lang="en-US" altLang="zh-CN"/>
              <a:t> </a:t>
            </a:r>
            <a:r>
              <a:rPr lang="zh-CN" altLang="en-US"/>
              <a:t>编写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1505" y="1556385"/>
            <a:ext cx="66401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groovy</a:t>
            </a:r>
            <a:r>
              <a:rPr lang="zh-CN" altLang="en-US"/>
              <a:t>编写得语言可以使用在任何</a:t>
            </a:r>
            <a:r>
              <a:rPr lang="en-US" altLang="zh-CN"/>
              <a:t>nextflow</a:t>
            </a:r>
            <a:r>
              <a:rPr lang="zh-CN" altLang="en-US"/>
              <a:t>中进行编写</a:t>
            </a:r>
            <a:endParaRPr lang="zh-CN" altLang="en-US"/>
          </a:p>
          <a:p>
            <a:r>
              <a:rPr lang="zh-CN" altLang="en-US"/>
              <a:t>http://groovy-lang.org/groovy-dev-kit.html#Collections-Lists</a:t>
            </a:r>
            <a:endParaRPr lang="zh-CN" altLang="en-US"/>
          </a:p>
          <a:p>
            <a:r>
              <a:rPr lang="zh-CN" altLang="en-US"/>
              <a:t>https://www.nextflow.io/docs/latest/script.html</a:t>
            </a:r>
            <a:endParaRPr lang="zh-CN" altLang="en-US"/>
          </a:p>
          <a:p>
            <a:r>
              <a:rPr lang="zh-CN" altLang="en-US"/>
              <a:t>书籍下载：</a:t>
            </a:r>
            <a:endParaRPr lang="zh-CN" altLang="en-US"/>
          </a:p>
          <a:p>
            <a:r>
              <a:rPr lang="zh-CN" altLang="en-US"/>
              <a:t>https://bbooks.info/viewmore/groovy-in-action-second-edition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44165" y="3330575"/>
            <a:ext cx="5697855" cy="33737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560,&quot;width&quot;:15975}"/>
</p:tagLst>
</file>

<file path=ppt/tags/tag2.xml><?xml version="1.0" encoding="utf-8"?>
<p:tagLst xmlns:p="http://schemas.openxmlformats.org/presentationml/2006/main">
  <p:tag name="KSO_WM_UNIT_PLACING_PICTURE_USER_VIEWPORT" val="{&quot;height&quot;:7665,&quot;width&quot;:12945}"/>
</p:tagLst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2817</Words>
  <Application>WPS 演示</Application>
  <PresentationFormat>全屏显示(4:3)</PresentationFormat>
  <Paragraphs>117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Times New Roman</vt:lpstr>
      <vt:lpstr>微软雅黑</vt:lpstr>
      <vt:lpstr>Calibri</vt:lpstr>
      <vt:lpstr>Arial</vt:lpstr>
      <vt:lpstr>Wingdings</vt:lpstr>
      <vt:lpstr>Arial Unicode MS</vt:lpstr>
      <vt:lpstr>自定义设计方案</vt:lpstr>
      <vt:lpstr>1_自定义设计方案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中国石油大学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Santorini</cp:lastModifiedBy>
  <cp:revision>646</cp:revision>
  <dcterms:created xsi:type="dcterms:W3CDTF">2013-06-05T02:01:00Z</dcterms:created>
  <dcterms:modified xsi:type="dcterms:W3CDTF">2021-10-13T05:57:16Z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A011291B777040B1B590DBD555981663</vt:lpwstr>
  </property>
</Properties>
</file>