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02"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E2B67A7-7391-48F4-AE45-E14BD7505F26}" type="datetimeFigureOut">
              <a:rPr lang="id-ID" smtClean="0"/>
              <a:t>25/11/2020</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6DEC7697-AB11-409C-8BD9-49A8A89334EF}"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2B67A7-7391-48F4-AE45-E14BD7505F26}" type="datetimeFigureOut">
              <a:rPr lang="id-ID" smtClean="0"/>
              <a:t>25/11/2020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DEC7697-AB11-409C-8BD9-49A8A89334EF}"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2B67A7-7391-48F4-AE45-E14BD7505F26}" type="datetimeFigureOut">
              <a:rPr lang="id-ID" smtClean="0"/>
              <a:t>25/11/2020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DEC7697-AB11-409C-8BD9-49A8A89334EF}"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2B67A7-7391-48F4-AE45-E14BD7505F26}" type="datetimeFigureOut">
              <a:rPr lang="id-ID" smtClean="0"/>
              <a:t>25/11/2020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DEC7697-AB11-409C-8BD9-49A8A89334EF}"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2B67A7-7391-48F4-AE45-E14BD7505F26}" type="datetimeFigureOut">
              <a:rPr lang="id-ID" smtClean="0"/>
              <a:t>25/11/2020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DEC7697-AB11-409C-8BD9-49A8A89334EF}"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2B67A7-7391-48F4-AE45-E14BD7505F26}" type="datetimeFigureOut">
              <a:rPr lang="id-ID" smtClean="0"/>
              <a:t>25/11/2020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DEC7697-AB11-409C-8BD9-49A8A89334EF}"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E2B67A7-7391-48F4-AE45-E14BD7505F26}" type="datetimeFigureOut">
              <a:rPr lang="id-ID" smtClean="0"/>
              <a:t>25/11/2020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DEC7697-AB11-409C-8BD9-49A8A89334EF}"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2B67A7-7391-48F4-AE45-E14BD7505F26}" type="datetimeFigureOut">
              <a:rPr lang="id-ID" smtClean="0"/>
              <a:t>25/11/2020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DEC7697-AB11-409C-8BD9-49A8A89334EF}"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B67A7-7391-48F4-AE45-E14BD7505F26}" type="datetimeFigureOut">
              <a:rPr lang="id-ID" smtClean="0"/>
              <a:t>25/11/2020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DEC7697-AB11-409C-8BD9-49A8A89334EF}"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2B67A7-7391-48F4-AE45-E14BD7505F26}" type="datetimeFigureOut">
              <a:rPr lang="id-ID" smtClean="0"/>
              <a:t>25/11/2020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DEC7697-AB11-409C-8BD9-49A8A89334EF}"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2B67A7-7391-48F4-AE45-E14BD7505F26}" type="datetimeFigureOut">
              <a:rPr lang="id-ID" smtClean="0"/>
              <a:t>25/11/2020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6DEC7697-AB11-409C-8BD9-49A8A89334EF}" type="slidenum">
              <a:rPr lang="id-ID" smtClean="0"/>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E2B67A7-7391-48F4-AE45-E14BD7505F26}" type="datetimeFigureOut">
              <a:rPr lang="id-ID" smtClean="0"/>
              <a:t>25/11/2020</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EC7697-AB11-409C-8BD9-49A8A89334EF}" type="slidenum">
              <a:rPr lang="id-ID" smtClean="0"/>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Java Introduce</a:t>
            </a:r>
            <a:endParaRPr lang="id-ID" dirty="0"/>
          </a:p>
        </p:txBody>
      </p:sp>
      <p:sp>
        <p:nvSpPr>
          <p:cNvPr id="3" name="Subtitle 2"/>
          <p:cNvSpPr>
            <a:spLocks noGrp="1"/>
          </p:cNvSpPr>
          <p:nvPr>
            <p:ph type="subTitle" idx="1"/>
          </p:nvPr>
        </p:nvSpPr>
        <p:spPr/>
        <p:txBody>
          <a:bodyPr/>
          <a:lstStyle/>
          <a:p>
            <a:r>
              <a:rPr lang="id-ID" dirty="0" smtClean="0"/>
              <a:t>By: Andre Maniti Hasibuan</a:t>
            </a:r>
            <a:endParaRPr lang="id-ID" dirty="0"/>
          </a:p>
        </p:txBody>
      </p:sp>
    </p:spTree>
    <p:extLst>
      <p:ext uri="{BB962C8B-B14F-4D97-AF65-F5344CB8AC3E}">
        <p14:creationId xmlns:p14="http://schemas.microsoft.com/office/powerpoint/2010/main" val="360066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Decision</a:t>
            </a:r>
            <a:endParaRPr lang="id-ID" dirty="0"/>
          </a:p>
        </p:txBody>
      </p:sp>
      <p:sp>
        <p:nvSpPr>
          <p:cNvPr id="3" name="Content Placeholder 2"/>
          <p:cNvSpPr>
            <a:spLocks noGrp="1"/>
          </p:cNvSpPr>
          <p:nvPr>
            <p:ph idx="1"/>
          </p:nvPr>
        </p:nvSpPr>
        <p:spPr/>
        <p:txBody>
          <a:bodyPr>
            <a:normAutofit fontScale="62500" lnSpcReduction="20000"/>
          </a:bodyPr>
          <a:lstStyle/>
          <a:p>
            <a:pPr marL="0" indent="0">
              <a:buNone/>
            </a:pPr>
            <a:r>
              <a:rPr lang="id-ID" dirty="0" smtClean="0"/>
              <a:t>Decision pada Java merupakan percabangan untuk sebuah program yang diperhadapkan pada beberapa kondisi dan akan bagaimana selanjutnya setalah kondisi tersebut terpenuhi atau tidak. Pada java ada 3, yaitu if, if else dan switch case atau if else if.</a:t>
            </a:r>
          </a:p>
          <a:p>
            <a:r>
              <a:rPr lang="id-ID" dirty="0" smtClean="0"/>
              <a:t>If</a:t>
            </a:r>
          </a:p>
          <a:p>
            <a:pPr marL="0" indent="0">
              <a:buNone/>
            </a:pPr>
            <a:r>
              <a:rPr lang="id-ID" dirty="0" smtClean="0"/>
              <a:t>Decision ini hanya memiliki 1 kondisi, dimana hanya bernilai benar atau kondisinya terpenuhi baru akan di eksekusi, jika tidak maka akan langsung lompat ke eksekusi program selanjutnya.</a:t>
            </a:r>
          </a:p>
          <a:p>
            <a:pPr marL="0" indent="0">
              <a:buNone/>
            </a:pPr>
            <a:r>
              <a:rPr lang="id-ID" i="1" dirty="0" smtClean="0"/>
              <a:t>Contoh :</a:t>
            </a:r>
          </a:p>
          <a:p>
            <a:pPr marL="0" indent="0">
              <a:buNone/>
            </a:pPr>
            <a:r>
              <a:rPr lang="id-ID" i="1" dirty="0" smtClean="0"/>
              <a:t>int nilai;</a:t>
            </a:r>
          </a:p>
          <a:p>
            <a:pPr marL="0" indent="0">
              <a:buNone/>
            </a:pPr>
            <a:r>
              <a:rPr lang="id-ID" i="1" dirty="0" smtClean="0"/>
              <a:t>Scanner scan = new Scanner(System.in); //membaca inputan</a:t>
            </a:r>
          </a:p>
          <a:p>
            <a:pPr marL="0" indent="0">
              <a:buNone/>
            </a:pPr>
            <a:r>
              <a:rPr lang="id-ID" i="1" dirty="0" smtClean="0"/>
              <a:t>System.out.print(“Nilai: ”); //skala 1 - 100</a:t>
            </a:r>
          </a:p>
          <a:p>
            <a:pPr marL="0" indent="0">
              <a:buNone/>
            </a:pPr>
            <a:r>
              <a:rPr lang="id-ID" i="1" dirty="0"/>
              <a:t>n</a:t>
            </a:r>
            <a:r>
              <a:rPr lang="id-ID" i="1" dirty="0" smtClean="0"/>
              <a:t>ilai = scan.nextInt;</a:t>
            </a:r>
          </a:p>
          <a:p>
            <a:pPr marL="0" indent="0">
              <a:buNone/>
            </a:pPr>
            <a:r>
              <a:rPr lang="id-ID" i="1" dirty="0" smtClean="0"/>
              <a:t>//decision if</a:t>
            </a:r>
          </a:p>
          <a:p>
            <a:pPr marL="0" indent="0">
              <a:buNone/>
            </a:pPr>
            <a:r>
              <a:rPr lang="id-ID" i="1" dirty="0" smtClean="0"/>
              <a:t>if(nilai &gt; 50) {</a:t>
            </a:r>
          </a:p>
          <a:p>
            <a:pPr marL="0" indent="0">
              <a:buNone/>
            </a:pPr>
            <a:r>
              <a:rPr lang="id-ID" i="1" dirty="0" smtClean="0"/>
              <a:t>	System.out.println(“Anda lulus”);</a:t>
            </a:r>
          </a:p>
          <a:p>
            <a:pPr marL="0" indent="0">
              <a:buNone/>
            </a:pPr>
            <a:r>
              <a:rPr lang="id-ID" i="1" dirty="0" smtClean="0"/>
              <a:t>}</a:t>
            </a:r>
            <a:endParaRPr lang="id-ID" i="1" dirty="0"/>
          </a:p>
        </p:txBody>
      </p:sp>
    </p:spTree>
    <p:extLst>
      <p:ext uri="{BB962C8B-B14F-4D97-AF65-F5344CB8AC3E}">
        <p14:creationId xmlns:p14="http://schemas.microsoft.com/office/powerpoint/2010/main" val="304218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continue</a:t>
            </a:r>
            <a:endParaRPr lang="id-ID" i="1" dirty="0"/>
          </a:p>
        </p:txBody>
      </p:sp>
      <p:sp>
        <p:nvSpPr>
          <p:cNvPr id="3" name="Content Placeholder 2"/>
          <p:cNvSpPr>
            <a:spLocks noGrp="1"/>
          </p:cNvSpPr>
          <p:nvPr>
            <p:ph idx="1"/>
          </p:nvPr>
        </p:nvSpPr>
        <p:spPr/>
        <p:txBody>
          <a:bodyPr>
            <a:normAutofit fontScale="70000" lnSpcReduction="20000"/>
          </a:bodyPr>
          <a:lstStyle/>
          <a:p>
            <a:r>
              <a:rPr lang="id-ID" dirty="0" smtClean="0"/>
              <a:t>If else</a:t>
            </a:r>
          </a:p>
          <a:p>
            <a:pPr marL="0" indent="0">
              <a:buNone/>
            </a:pPr>
            <a:r>
              <a:rPr lang="id-ID" dirty="0"/>
              <a:t>Decision </a:t>
            </a:r>
            <a:r>
              <a:rPr lang="id-ID" dirty="0" smtClean="0"/>
              <a:t>ini memiliki 2 </a:t>
            </a:r>
            <a:r>
              <a:rPr lang="id-ID" dirty="0"/>
              <a:t>kondisi, </a:t>
            </a:r>
            <a:r>
              <a:rPr lang="id-ID" dirty="0" smtClean="0"/>
              <a:t>true dan false, dimana jika true maka akan mengeksekusi program true, jika false maka </a:t>
            </a:r>
            <a:r>
              <a:rPr lang="id-ID" dirty="0"/>
              <a:t>mengeksekusi program </a:t>
            </a:r>
            <a:r>
              <a:rPr lang="id-ID" dirty="0" smtClean="0"/>
              <a:t>false.</a:t>
            </a:r>
            <a:endParaRPr lang="id-ID" i="1" dirty="0" smtClean="0"/>
          </a:p>
          <a:p>
            <a:pPr marL="0" indent="0">
              <a:buNone/>
            </a:pPr>
            <a:r>
              <a:rPr lang="id-ID" i="1" dirty="0"/>
              <a:t>Contoh :</a:t>
            </a:r>
          </a:p>
          <a:p>
            <a:pPr marL="0" indent="0">
              <a:buNone/>
            </a:pPr>
            <a:r>
              <a:rPr lang="id-ID" i="1" dirty="0"/>
              <a:t>int nilai;</a:t>
            </a:r>
          </a:p>
          <a:p>
            <a:pPr marL="0" indent="0">
              <a:buNone/>
            </a:pPr>
            <a:r>
              <a:rPr lang="id-ID" i="1" dirty="0"/>
              <a:t>Scanner scan = new Scanner(System.in); //membaca inputan</a:t>
            </a:r>
          </a:p>
          <a:p>
            <a:pPr marL="0" indent="0">
              <a:buNone/>
            </a:pPr>
            <a:r>
              <a:rPr lang="id-ID" i="1" dirty="0"/>
              <a:t>System.out.print(“Nilai: ”); //skala 1 - 100</a:t>
            </a:r>
          </a:p>
          <a:p>
            <a:pPr marL="0" indent="0">
              <a:buNone/>
            </a:pPr>
            <a:r>
              <a:rPr lang="id-ID" i="1" dirty="0"/>
              <a:t>nilai = scan.nextInt;</a:t>
            </a:r>
          </a:p>
          <a:p>
            <a:pPr marL="0" indent="0">
              <a:buNone/>
            </a:pPr>
            <a:r>
              <a:rPr lang="id-ID" i="1" dirty="0"/>
              <a:t>//decision </a:t>
            </a:r>
            <a:r>
              <a:rPr lang="id-ID" i="1" dirty="0" smtClean="0"/>
              <a:t>if else</a:t>
            </a:r>
            <a:endParaRPr lang="id-ID" i="1" dirty="0"/>
          </a:p>
          <a:p>
            <a:pPr marL="0" indent="0">
              <a:buNone/>
            </a:pPr>
            <a:r>
              <a:rPr lang="id-ID" i="1" dirty="0"/>
              <a:t>if(nilai &gt; 50) {</a:t>
            </a:r>
          </a:p>
          <a:p>
            <a:pPr marL="0" indent="0">
              <a:buNone/>
            </a:pPr>
            <a:r>
              <a:rPr lang="id-ID" i="1" dirty="0"/>
              <a:t>	System.out.println(“Anda lulus”);</a:t>
            </a:r>
          </a:p>
          <a:p>
            <a:pPr marL="0" indent="0">
              <a:buNone/>
            </a:pPr>
            <a:r>
              <a:rPr lang="id-ID" i="1" dirty="0" smtClean="0"/>
              <a:t>}else {</a:t>
            </a:r>
          </a:p>
          <a:p>
            <a:pPr marL="0" indent="0">
              <a:buNone/>
            </a:pPr>
            <a:r>
              <a:rPr lang="id-ID" i="1" dirty="0" smtClean="0"/>
              <a:t>	System.out.println(“Silahkan untuk mengikuti ujian remdial”);</a:t>
            </a:r>
          </a:p>
          <a:p>
            <a:pPr marL="0" indent="0">
              <a:buNone/>
            </a:pPr>
            <a:r>
              <a:rPr lang="id-ID" i="1" dirty="0" smtClean="0"/>
              <a:t>}</a:t>
            </a:r>
            <a:endParaRPr lang="id-ID" i="1" dirty="0"/>
          </a:p>
          <a:p>
            <a:pPr marL="0" indent="0">
              <a:buNone/>
            </a:pPr>
            <a:endParaRPr lang="id-ID" i="1" dirty="0" smtClean="0"/>
          </a:p>
        </p:txBody>
      </p:sp>
    </p:spTree>
    <p:extLst>
      <p:ext uri="{BB962C8B-B14F-4D97-AF65-F5344CB8AC3E}">
        <p14:creationId xmlns:p14="http://schemas.microsoft.com/office/powerpoint/2010/main" val="38470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a:t>c</a:t>
            </a:r>
            <a:r>
              <a:rPr lang="id-ID" i="1" dirty="0" smtClean="0"/>
              <a:t>ontinue</a:t>
            </a:r>
            <a:endParaRPr lang="id-ID" i="1" dirty="0"/>
          </a:p>
        </p:txBody>
      </p:sp>
      <p:sp>
        <p:nvSpPr>
          <p:cNvPr id="3" name="Content Placeholder 2"/>
          <p:cNvSpPr>
            <a:spLocks noGrp="1"/>
          </p:cNvSpPr>
          <p:nvPr>
            <p:ph idx="1"/>
          </p:nvPr>
        </p:nvSpPr>
        <p:spPr/>
        <p:txBody>
          <a:bodyPr>
            <a:normAutofit fontScale="62500" lnSpcReduction="20000"/>
          </a:bodyPr>
          <a:lstStyle/>
          <a:p>
            <a:r>
              <a:rPr lang="id-ID" dirty="0"/>
              <a:t>Switch case atau if else if</a:t>
            </a:r>
          </a:p>
          <a:p>
            <a:pPr marL="0" indent="0">
              <a:buNone/>
            </a:pPr>
            <a:r>
              <a:rPr lang="id-ID" dirty="0" smtClean="0"/>
              <a:t>Hampir sama dengan decision if else, tetapi dengan kondisi yang banyak.</a:t>
            </a:r>
          </a:p>
          <a:p>
            <a:pPr marL="0" indent="0">
              <a:buNone/>
            </a:pPr>
            <a:r>
              <a:rPr lang="id-ID" i="1" dirty="0" smtClean="0"/>
              <a:t>Contoh :</a:t>
            </a:r>
          </a:p>
          <a:p>
            <a:pPr marL="0" indent="0">
              <a:buNone/>
            </a:pPr>
            <a:r>
              <a:rPr lang="id-ID" i="1" dirty="0"/>
              <a:t>Contoh :</a:t>
            </a:r>
          </a:p>
          <a:p>
            <a:pPr marL="0" indent="0">
              <a:buNone/>
            </a:pPr>
            <a:r>
              <a:rPr lang="id-ID" i="1" dirty="0"/>
              <a:t>int nilai;</a:t>
            </a:r>
          </a:p>
          <a:p>
            <a:pPr marL="0" indent="0">
              <a:buNone/>
            </a:pPr>
            <a:r>
              <a:rPr lang="id-ID" i="1" dirty="0"/>
              <a:t>Scanner scan = new Scanner(System.in); //membaca inputan</a:t>
            </a:r>
          </a:p>
          <a:p>
            <a:pPr marL="0" indent="0">
              <a:buNone/>
            </a:pPr>
            <a:r>
              <a:rPr lang="id-ID" i="1" dirty="0"/>
              <a:t>System.out.print(“Nilai: ”); //skala 1 - 100</a:t>
            </a:r>
          </a:p>
          <a:p>
            <a:pPr marL="0" indent="0">
              <a:buNone/>
            </a:pPr>
            <a:r>
              <a:rPr lang="id-ID" i="1" dirty="0"/>
              <a:t>nilai = scan.nextInt;</a:t>
            </a:r>
          </a:p>
          <a:p>
            <a:pPr marL="0" indent="0">
              <a:buNone/>
            </a:pPr>
            <a:r>
              <a:rPr lang="id-ID" i="1" dirty="0"/>
              <a:t>//decision if else</a:t>
            </a:r>
          </a:p>
          <a:p>
            <a:pPr marL="0" indent="0">
              <a:buNone/>
            </a:pPr>
            <a:r>
              <a:rPr lang="id-ID" i="1" dirty="0"/>
              <a:t>if(nilai </a:t>
            </a:r>
            <a:r>
              <a:rPr lang="id-ID" i="1" dirty="0" smtClean="0"/>
              <a:t>&lt;= 30</a:t>
            </a:r>
            <a:r>
              <a:rPr lang="id-ID" i="1" dirty="0"/>
              <a:t>) {</a:t>
            </a:r>
          </a:p>
          <a:p>
            <a:pPr marL="0" indent="0">
              <a:buNone/>
            </a:pPr>
            <a:r>
              <a:rPr lang="id-ID" i="1" dirty="0"/>
              <a:t>	System.out.println</a:t>
            </a:r>
            <a:r>
              <a:rPr lang="id-ID" i="1" dirty="0" smtClean="0"/>
              <a:t>(“Grade anda : C”);</a:t>
            </a:r>
            <a:endParaRPr lang="id-ID" i="1" dirty="0"/>
          </a:p>
          <a:p>
            <a:pPr marL="0" indent="0">
              <a:buNone/>
            </a:pPr>
            <a:r>
              <a:rPr lang="id-ID" i="1" dirty="0"/>
              <a:t>}else </a:t>
            </a:r>
            <a:r>
              <a:rPr lang="id-ID" i="1" dirty="0" smtClean="0"/>
              <a:t>if(30&lt;nilai&lt;=50){</a:t>
            </a:r>
            <a:endParaRPr lang="id-ID" i="1" dirty="0"/>
          </a:p>
          <a:p>
            <a:pPr marL="0" indent="0">
              <a:buNone/>
            </a:pPr>
            <a:r>
              <a:rPr lang="id-ID" i="1" dirty="0"/>
              <a:t>	System.out.println</a:t>
            </a:r>
            <a:r>
              <a:rPr lang="id-ID" i="1" dirty="0" smtClean="0"/>
              <a:t>(“</a:t>
            </a:r>
            <a:r>
              <a:rPr lang="id-ID" i="1" dirty="0"/>
              <a:t>Grade anda </a:t>
            </a:r>
            <a:r>
              <a:rPr lang="id-ID" i="1" dirty="0" smtClean="0"/>
              <a:t>: B”);</a:t>
            </a:r>
            <a:endParaRPr lang="id-ID" i="1" dirty="0"/>
          </a:p>
          <a:p>
            <a:pPr marL="0" indent="0">
              <a:buNone/>
            </a:pPr>
            <a:r>
              <a:rPr lang="id-ID" i="1" dirty="0" smtClean="0"/>
              <a:t>}else {</a:t>
            </a:r>
            <a:endParaRPr lang="id-ID" i="1" dirty="0"/>
          </a:p>
          <a:p>
            <a:pPr marL="0" indent="0">
              <a:buNone/>
            </a:pPr>
            <a:r>
              <a:rPr lang="id-ID" i="1" dirty="0"/>
              <a:t>	System.out.println(“Grade anda : </a:t>
            </a:r>
            <a:r>
              <a:rPr lang="id-ID" i="1" dirty="0" smtClean="0"/>
              <a:t>A”);</a:t>
            </a:r>
            <a:endParaRPr lang="id-ID" i="1" dirty="0"/>
          </a:p>
          <a:p>
            <a:pPr marL="0" indent="0">
              <a:buNone/>
            </a:pPr>
            <a:r>
              <a:rPr lang="id-ID" i="1" dirty="0"/>
              <a:t>}</a:t>
            </a:r>
          </a:p>
          <a:p>
            <a:pPr marL="0" indent="0">
              <a:buNone/>
            </a:pPr>
            <a:endParaRPr lang="id-ID" i="1" dirty="0" smtClean="0"/>
          </a:p>
          <a:p>
            <a:pPr marL="0" indent="0">
              <a:buNone/>
            </a:pPr>
            <a:endParaRPr lang="id-ID" i="1" dirty="0"/>
          </a:p>
        </p:txBody>
      </p:sp>
    </p:spTree>
    <p:extLst>
      <p:ext uri="{BB962C8B-B14F-4D97-AF65-F5344CB8AC3E}">
        <p14:creationId xmlns:p14="http://schemas.microsoft.com/office/powerpoint/2010/main" val="59731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Iteration</a:t>
            </a:r>
            <a:endParaRPr lang="id-ID" dirty="0"/>
          </a:p>
        </p:txBody>
      </p:sp>
      <p:sp>
        <p:nvSpPr>
          <p:cNvPr id="3" name="Content Placeholder 2"/>
          <p:cNvSpPr>
            <a:spLocks noGrp="1"/>
          </p:cNvSpPr>
          <p:nvPr>
            <p:ph idx="1"/>
          </p:nvPr>
        </p:nvSpPr>
        <p:spPr/>
        <p:txBody>
          <a:bodyPr/>
          <a:lstStyle/>
          <a:p>
            <a:pPr marL="0" indent="0">
              <a:buNone/>
            </a:pPr>
            <a:r>
              <a:rPr lang="id-ID" dirty="0" smtClean="0"/>
              <a:t>Iteration digunakan untuk menjalan program secara berulang sampai pada batas suatu kondisi. Terdapat 2 jenis looping, yaitu counted loop(for, for each) dan uncounted loop(while, do while).</a:t>
            </a:r>
          </a:p>
          <a:p>
            <a:r>
              <a:rPr lang="id-ID" dirty="0" smtClean="0"/>
              <a:t>Looping for</a:t>
            </a:r>
          </a:p>
          <a:p>
            <a:pPr marL="0" indent="0">
              <a:buNone/>
            </a:pPr>
            <a:r>
              <a:rPr lang="id-ID" i="1" dirty="0" smtClean="0"/>
              <a:t>Contoh:</a:t>
            </a:r>
          </a:p>
          <a:p>
            <a:pPr marL="0" indent="0">
              <a:buNone/>
            </a:pPr>
            <a:r>
              <a:rPr lang="nn-NO" i="1" dirty="0"/>
              <a:t>for(int</a:t>
            </a:r>
            <a:r>
              <a:rPr lang="nn-NO" i="1" dirty="0"/>
              <a:t> i</a:t>
            </a:r>
            <a:r>
              <a:rPr lang="nn-NO" i="1" dirty="0"/>
              <a:t>=</a:t>
            </a:r>
            <a:r>
              <a:rPr lang="nn-NO" i="1" dirty="0"/>
              <a:t>0</a:t>
            </a:r>
            <a:r>
              <a:rPr lang="nn-NO" i="1" dirty="0"/>
              <a:t>;</a:t>
            </a:r>
            <a:r>
              <a:rPr lang="nn-NO" i="1" dirty="0"/>
              <a:t> i </a:t>
            </a:r>
            <a:r>
              <a:rPr lang="nn-NO" i="1" dirty="0"/>
              <a:t>&lt;=</a:t>
            </a:r>
            <a:r>
              <a:rPr lang="nn-NO" i="1" dirty="0"/>
              <a:t> 5</a:t>
            </a:r>
            <a:r>
              <a:rPr lang="nn-NO" i="1" dirty="0"/>
              <a:t>;</a:t>
            </a:r>
            <a:r>
              <a:rPr lang="nn-NO" i="1" dirty="0"/>
              <a:t> i</a:t>
            </a:r>
            <a:r>
              <a:rPr lang="nn-NO" i="1" dirty="0"/>
              <a:t>++){</a:t>
            </a:r>
            <a:r>
              <a:rPr lang="nn-NO" i="1" dirty="0"/>
              <a:t> </a:t>
            </a:r>
            <a:endParaRPr lang="id-ID" i="1" dirty="0" smtClean="0"/>
          </a:p>
          <a:p>
            <a:pPr marL="0" indent="0">
              <a:buNone/>
            </a:pPr>
            <a:r>
              <a:rPr lang="id-ID" i="1" dirty="0"/>
              <a:t>	</a:t>
            </a:r>
            <a:r>
              <a:rPr lang="nn-NO" i="1" dirty="0" smtClean="0"/>
              <a:t>System.out.println("*****");</a:t>
            </a:r>
            <a:endParaRPr lang="id-ID" i="1" dirty="0" smtClean="0"/>
          </a:p>
          <a:p>
            <a:pPr marL="0" indent="0">
              <a:buNone/>
            </a:pPr>
            <a:r>
              <a:rPr lang="nn-NO" i="1" dirty="0" smtClean="0"/>
              <a:t>}</a:t>
            </a:r>
            <a:endParaRPr lang="id-ID" i="1" dirty="0"/>
          </a:p>
        </p:txBody>
      </p:sp>
    </p:spTree>
    <p:extLst>
      <p:ext uri="{BB962C8B-B14F-4D97-AF65-F5344CB8AC3E}">
        <p14:creationId xmlns:p14="http://schemas.microsoft.com/office/powerpoint/2010/main" val="409492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continue</a:t>
            </a:r>
            <a:endParaRPr lang="id-ID" i="1" dirty="0"/>
          </a:p>
        </p:txBody>
      </p:sp>
      <p:sp>
        <p:nvSpPr>
          <p:cNvPr id="3" name="Content Placeholder 2"/>
          <p:cNvSpPr>
            <a:spLocks noGrp="1"/>
          </p:cNvSpPr>
          <p:nvPr>
            <p:ph idx="1"/>
          </p:nvPr>
        </p:nvSpPr>
        <p:spPr/>
        <p:txBody>
          <a:bodyPr>
            <a:normAutofit fontScale="47500" lnSpcReduction="20000"/>
          </a:bodyPr>
          <a:lstStyle/>
          <a:p>
            <a:r>
              <a:rPr lang="id-ID" dirty="0" smtClean="0"/>
              <a:t>Looping for each</a:t>
            </a:r>
          </a:p>
          <a:p>
            <a:pPr marL="0" indent="0">
              <a:buNone/>
            </a:pPr>
            <a:r>
              <a:rPr lang="id-ID" dirty="0"/>
              <a:t>int</a:t>
            </a:r>
            <a:r>
              <a:rPr lang="id-ID" dirty="0"/>
              <a:t> angka</a:t>
            </a:r>
            <a:r>
              <a:rPr lang="id-ID" dirty="0"/>
              <a:t>[]</a:t>
            </a:r>
            <a:r>
              <a:rPr lang="id-ID" dirty="0"/>
              <a:t> </a:t>
            </a:r>
            <a:r>
              <a:rPr lang="id-ID" dirty="0"/>
              <a:t>=</a:t>
            </a:r>
            <a:r>
              <a:rPr lang="id-ID" dirty="0"/>
              <a:t> </a:t>
            </a:r>
            <a:r>
              <a:rPr lang="id-ID" dirty="0"/>
              <a:t>{</a:t>
            </a:r>
            <a:r>
              <a:rPr lang="id-ID" dirty="0"/>
              <a:t>3</a:t>
            </a:r>
            <a:r>
              <a:rPr lang="id-ID" dirty="0"/>
              <a:t>,</a:t>
            </a:r>
            <a:r>
              <a:rPr lang="id-ID" dirty="0"/>
              <a:t>1</a:t>
            </a:r>
            <a:r>
              <a:rPr lang="id-ID" dirty="0"/>
              <a:t>,</a:t>
            </a:r>
            <a:r>
              <a:rPr lang="id-ID" dirty="0"/>
              <a:t>42</a:t>
            </a:r>
            <a:r>
              <a:rPr lang="id-ID" dirty="0"/>
              <a:t>,</a:t>
            </a:r>
            <a:r>
              <a:rPr lang="id-ID" dirty="0"/>
              <a:t>24</a:t>
            </a:r>
            <a:r>
              <a:rPr lang="id-ID" dirty="0"/>
              <a:t>,</a:t>
            </a:r>
            <a:r>
              <a:rPr lang="id-ID" dirty="0"/>
              <a:t>12</a:t>
            </a:r>
            <a:r>
              <a:rPr lang="id-ID" dirty="0"/>
              <a:t>};</a:t>
            </a:r>
            <a:r>
              <a:rPr lang="id-ID" dirty="0"/>
              <a:t> </a:t>
            </a:r>
            <a:endParaRPr lang="id-ID" dirty="0" smtClean="0"/>
          </a:p>
          <a:p>
            <a:pPr marL="0" indent="0">
              <a:buNone/>
            </a:pPr>
            <a:r>
              <a:rPr lang="id-ID" dirty="0" smtClean="0"/>
              <a:t>for( </a:t>
            </a:r>
            <a:r>
              <a:rPr lang="id-ID" dirty="0"/>
              <a:t>int</a:t>
            </a:r>
            <a:r>
              <a:rPr lang="id-ID" dirty="0"/>
              <a:t> x </a:t>
            </a:r>
            <a:r>
              <a:rPr lang="id-ID" dirty="0"/>
              <a:t>:</a:t>
            </a:r>
            <a:r>
              <a:rPr lang="id-ID" dirty="0"/>
              <a:t> angka </a:t>
            </a:r>
            <a:r>
              <a:rPr lang="id-ID" dirty="0" smtClean="0"/>
              <a:t>){</a:t>
            </a:r>
          </a:p>
          <a:p>
            <a:pPr marL="0" indent="0">
              <a:buNone/>
            </a:pPr>
            <a:r>
              <a:rPr lang="id-ID" dirty="0"/>
              <a:t>	</a:t>
            </a:r>
            <a:r>
              <a:rPr lang="id-ID" dirty="0" smtClean="0"/>
              <a:t>System.out.print(x </a:t>
            </a:r>
            <a:r>
              <a:rPr lang="id-ID" dirty="0"/>
              <a:t>+</a:t>
            </a:r>
            <a:r>
              <a:rPr lang="id-ID" dirty="0"/>
              <a:t> </a:t>
            </a:r>
            <a:r>
              <a:rPr lang="id-ID" dirty="0"/>
              <a:t>" </a:t>
            </a:r>
            <a:r>
              <a:rPr lang="id-ID" dirty="0" smtClean="0"/>
              <a:t>");</a:t>
            </a:r>
          </a:p>
          <a:p>
            <a:pPr marL="0" indent="0">
              <a:buNone/>
            </a:pPr>
            <a:r>
              <a:rPr lang="id-ID" dirty="0" smtClean="0"/>
              <a:t>}</a:t>
            </a:r>
          </a:p>
          <a:p>
            <a:pPr marL="0" indent="0">
              <a:buNone/>
            </a:pPr>
            <a:endParaRPr lang="id-ID" dirty="0" smtClean="0"/>
          </a:p>
          <a:p>
            <a:r>
              <a:rPr lang="id-ID" dirty="0" smtClean="0"/>
              <a:t>Looping while</a:t>
            </a:r>
            <a:endParaRPr lang="id-ID" dirty="0"/>
          </a:p>
          <a:p>
            <a:pPr marL="0" indent="0">
              <a:buNone/>
            </a:pPr>
            <a:r>
              <a:rPr lang="id-ID" dirty="0"/>
              <a:t>int i = 1; </a:t>
            </a:r>
            <a:endParaRPr lang="id-ID" dirty="0" smtClean="0"/>
          </a:p>
          <a:p>
            <a:pPr marL="0" indent="0">
              <a:buNone/>
            </a:pPr>
            <a:r>
              <a:rPr lang="id-ID" dirty="0" smtClean="0"/>
              <a:t>while </a:t>
            </a:r>
            <a:r>
              <a:rPr lang="id-ID" dirty="0"/>
              <a:t>(i &lt;= 5</a:t>
            </a:r>
            <a:r>
              <a:rPr lang="id-ID" dirty="0" smtClean="0"/>
              <a:t>){</a:t>
            </a:r>
          </a:p>
          <a:p>
            <a:pPr marL="0" indent="0">
              <a:buNone/>
            </a:pPr>
            <a:r>
              <a:rPr lang="id-ID" dirty="0"/>
              <a:t>	</a:t>
            </a:r>
            <a:r>
              <a:rPr lang="id-ID" dirty="0" smtClean="0"/>
              <a:t>System.out.println</a:t>
            </a:r>
            <a:r>
              <a:rPr lang="id-ID" dirty="0"/>
              <a:t>("Hello World</a:t>
            </a:r>
            <a:r>
              <a:rPr lang="id-ID" dirty="0" smtClean="0"/>
              <a:t>");</a:t>
            </a:r>
          </a:p>
          <a:p>
            <a:pPr marL="0" indent="0">
              <a:buNone/>
            </a:pPr>
            <a:r>
              <a:rPr lang="id-ID" dirty="0"/>
              <a:t>	</a:t>
            </a:r>
            <a:r>
              <a:rPr lang="id-ID" dirty="0" smtClean="0"/>
              <a:t> </a:t>
            </a:r>
            <a:r>
              <a:rPr lang="id-ID" dirty="0"/>
              <a:t>i</a:t>
            </a:r>
            <a:r>
              <a:rPr lang="id-ID" dirty="0" smtClean="0"/>
              <a:t>++;</a:t>
            </a:r>
          </a:p>
          <a:p>
            <a:pPr marL="0" indent="0">
              <a:buNone/>
            </a:pPr>
            <a:r>
              <a:rPr lang="id-ID" dirty="0" smtClean="0"/>
              <a:t>}</a:t>
            </a:r>
          </a:p>
          <a:p>
            <a:pPr marL="0" indent="0">
              <a:buNone/>
            </a:pPr>
            <a:endParaRPr lang="id-ID" dirty="0"/>
          </a:p>
          <a:p>
            <a:r>
              <a:rPr lang="id-ID" dirty="0" smtClean="0"/>
              <a:t>Looping do while</a:t>
            </a:r>
          </a:p>
          <a:p>
            <a:pPr marL="0" indent="0">
              <a:buNone/>
            </a:pPr>
            <a:r>
              <a:rPr lang="id-ID" dirty="0"/>
              <a:t>int</a:t>
            </a:r>
            <a:r>
              <a:rPr lang="id-ID" dirty="0"/>
              <a:t> batas </a:t>
            </a:r>
            <a:r>
              <a:rPr lang="id-ID" dirty="0"/>
              <a:t>=</a:t>
            </a:r>
            <a:r>
              <a:rPr lang="id-ID" dirty="0"/>
              <a:t> </a:t>
            </a:r>
            <a:r>
              <a:rPr lang="id-ID" dirty="0"/>
              <a:t>0;</a:t>
            </a:r>
            <a:r>
              <a:rPr lang="id-ID" dirty="0"/>
              <a:t> </a:t>
            </a:r>
            <a:endParaRPr lang="id-ID" dirty="0" smtClean="0"/>
          </a:p>
          <a:p>
            <a:pPr marL="0" indent="0">
              <a:buNone/>
            </a:pPr>
            <a:r>
              <a:rPr lang="id-ID" dirty="0" smtClean="0"/>
              <a:t>do </a:t>
            </a:r>
            <a:r>
              <a:rPr lang="id-ID" dirty="0"/>
              <a:t>{</a:t>
            </a:r>
            <a:r>
              <a:rPr lang="id-ID" dirty="0"/>
              <a:t> </a:t>
            </a:r>
            <a:endParaRPr lang="id-ID" dirty="0" smtClean="0"/>
          </a:p>
          <a:p>
            <a:pPr marL="0" indent="0">
              <a:buNone/>
            </a:pPr>
            <a:r>
              <a:rPr lang="id-ID" dirty="0"/>
              <a:t>	</a:t>
            </a:r>
            <a:r>
              <a:rPr lang="id-ID" dirty="0" smtClean="0"/>
              <a:t>System.out.print(batas);</a:t>
            </a:r>
          </a:p>
          <a:p>
            <a:pPr marL="0" indent="0">
              <a:buNone/>
            </a:pPr>
            <a:r>
              <a:rPr lang="id-ID" dirty="0"/>
              <a:t>	</a:t>
            </a:r>
            <a:r>
              <a:rPr lang="id-ID" dirty="0" smtClean="0"/>
              <a:t> </a:t>
            </a:r>
            <a:r>
              <a:rPr lang="id-ID" dirty="0"/>
              <a:t>batas</a:t>
            </a:r>
            <a:r>
              <a:rPr lang="id-ID" dirty="0"/>
              <a:t>++;</a:t>
            </a:r>
            <a:r>
              <a:rPr lang="id-ID" dirty="0"/>
              <a:t> </a:t>
            </a:r>
            <a:endParaRPr lang="id-ID" dirty="0" smtClean="0"/>
          </a:p>
          <a:p>
            <a:pPr marL="0" indent="0">
              <a:buNone/>
            </a:pPr>
            <a:r>
              <a:rPr lang="id-ID" dirty="0" smtClean="0"/>
              <a:t>}</a:t>
            </a:r>
            <a:r>
              <a:rPr lang="id-ID" dirty="0"/>
              <a:t>while</a:t>
            </a:r>
            <a:r>
              <a:rPr lang="id-ID" dirty="0"/>
              <a:t> </a:t>
            </a:r>
            <a:r>
              <a:rPr lang="id-ID" dirty="0"/>
              <a:t>(</a:t>
            </a:r>
            <a:r>
              <a:rPr lang="id-ID" dirty="0"/>
              <a:t>batas</a:t>
            </a:r>
            <a:r>
              <a:rPr lang="id-ID" dirty="0"/>
              <a:t>&lt;10);</a:t>
            </a:r>
            <a:r>
              <a:rPr lang="id-ID" dirty="0"/>
              <a:t> </a:t>
            </a:r>
            <a:endParaRPr lang="id-ID" dirty="0" smtClean="0"/>
          </a:p>
          <a:p>
            <a:pPr marL="0" indent="0">
              <a:buNone/>
            </a:pPr>
            <a:endParaRPr lang="id-ID" dirty="0"/>
          </a:p>
          <a:p>
            <a:pPr marL="0" indent="0">
              <a:buNone/>
            </a:pPr>
            <a:r>
              <a:rPr lang="id-ID" dirty="0" smtClean="0"/>
              <a:t>}</a:t>
            </a:r>
            <a:endParaRPr lang="id-ID" dirty="0"/>
          </a:p>
        </p:txBody>
      </p:sp>
    </p:spTree>
    <p:extLst>
      <p:ext uri="{BB962C8B-B14F-4D97-AF65-F5344CB8AC3E}">
        <p14:creationId xmlns:p14="http://schemas.microsoft.com/office/powerpoint/2010/main" val="405287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Exception Handling (try catch)</a:t>
            </a:r>
            <a:endParaRPr lang="id-ID" dirty="0"/>
          </a:p>
        </p:txBody>
      </p:sp>
      <p:sp>
        <p:nvSpPr>
          <p:cNvPr id="3" name="Content Placeholder 2"/>
          <p:cNvSpPr>
            <a:spLocks noGrp="1"/>
          </p:cNvSpPr>
          <p:nvPr>
            <p:ph idx="1"/>
          </p:nvPr>
        </p:nvSpPr>
        <p:spPr/>
        <p:txBody>
          <a:bodyPr>
            <a:normAutofit fontScale="70000" lnSpcReduction="20000"/>
          </a:bodyPr>
          <a:lstStyle/>
          <a:p>
            <a:pPr marL="0" indent="0">
              <a:buNone/>
            </a:pPr>
            <a:r>
              <a:rPr lang="id-ID" dirty="0" smtClean="0"/>
              <a:t>Digunakan untuk penanganan kondisi dimana program mengalami crash atau error saat dijalankan, sehingga program akan mengeluarkan pesan dari error.</a:t>
            </a:r>
          </a:p>
          <a:p>
            <a:pPr marL="0" indent="0">
              <a:buNone/>
            </a:pPr>
            <a:r>
              <a:rPr lang="id-ID" i="1" dirty="0" smtClean="0"/>
              <a:t>Contoh: </a:t>
            </a:r>
          </a:p>
          <a:p>
            <a:pPr marL="0" indent="0">
              <a:buNone/>
            </a:pPr>
            <a:r>
              <a:rPr lang="id-ID" dirty="0"/>
              <a:t>try{ </a:t>
            </a:r>
            <a:endParaRPr lang="id-ID" dirty="0" smtClean="0"/>
          </a:p>
          <a:p>
            <a:pPr marL="0" indent="0">
              <a:buNone/>
            </a:pPr>
            <a:r>
              <a:rPr lang="id-ID" dirty="0" smtClean="0"/>
              <a:t>	String</a:t>
            </a:r>
            <a:r>
              <a:rPr lang="id-ID" dirty="0"/>
              <a:t>[] siswa = new String[2]; </a:t>
            </a:r>
            <a:endParaRPr lang="id-ID" dirty="0" smtClean="0"/>
          </a:p>
          <a:p>
            <a:pPr marL="0" indent="0">
              <a:buNone/>
            </a:pPr>
            <a:r>
              <a:rPr lang="id-ID" dirty="0"/>
              <a:t>	</a:t>
            </a:r>
            <a:r>
              <a:rPr lang="id-ID" dirty="0" smtClean="0"/>
              <a:t>siswa[0</a:t>
            </a:r>
            <a:r>
              <a:rPr lang="id-ID" dirty="0"/>
              <a:t>] = "Wildan"; </a:t>
            </a:r>
            <a:endParaRPr lang="id-ID" dirty="0" smtClean="0"/>
          </a:p>
          <a:p>
            <a:pPr marL="0" indent="0">
              <a:buNone/>
            </a:pPr>
            <a:r>
              <a:rPr lang="id-ID" dirty="0"/>
              <a:t>	</a:t>
            </a:r>
            <a:r>
              <a:rPr lang="id-ID" dirty="0" smtClean="0"/>
              <a:t>siswa[1</a:t>
            </a:r>
            <a:r>
              <a:rPr lang="id-ID" dirty="0"/>
              <a:t>] = "Ferdi"; </a:t>
            </a:r>
            <a:endParaRPr lang="id-ID" dirty="0" smtClean="0"/>
          </a:p>
          <a:p>
            <a:pPr marL="0" indent="0">
              <a:buNone/>
            </a:pPr>
            <a:r>
              <a:rPr lang="id-ID" dirty="0"/>
              <a:t>	</a:t>
            </a:r>
            <a:r>
              <a:rPr lang="id-ID" dirty="0" smtClean="0"/>
              <a:t>siswa[2</a:t>
            </a:r>
            <a:r>
              <a:rPr lang="id-ID" dirty="0"/>
              <a:t>] = "Taufiq"; </a:t>
            </a:r>
            <a:endParaRPr lang="id-ID" dirty="0" smtClean="0"/>
          </a:p>
          <a:p>
            <a:pPr marL="0" indent="0">
              <a:buNone/>
            </a:pPr>
            <a:r>
              <a:rPr lang="id-ID" dirty="0"/>
              <a:t>	</a:t>
            </a:r>
            <a:r>
              <a:rPr lang="id-ID" dirty="0" smtClean="0"/>
              <a:t>System.out.println(siswa[4</a:t>
            </a:r>
            <a:r>
              <a:rPr lang="id-ID" dirty="0"/>
              <a:t>]); }catch(ArrayIndexOutOfBoundsException ex){ </a:t>
            </a:r>
            <a:endParaRPr lang="id-ID" dirty="0" smtClean="0"/>
          </a:p>
          <a:p>
            <a:pPr marL="0" indent="0">
              <a:buNone/>
            </a:pPr>
            <a:r>
              <a:rPr lang="id-ID" dirty="0" smtClean="0"/>
              <a:t>	//pesan error</a:t>
            </a:r>
            <a:r>
              <a:rPr lang="id-ID" dirty="0"/>
              <a:t>	</a:t>
            </a:r>
            <a:endParaRPr lang="id-ID" dirty="0" smtClean="0"/>
          </a:p>
          <a:p>
            <a:pPr marL="0" indent="0">
              <a:buNone/>
            </a:pPr>
            <a:r>
              <a:rPr lang="id-ID" dirty="0" smtClean="0"/>
              <a:t>	System.out.println</a:t>
            </a:r>
            <a:r>
              <a:rPr lang="id-ID" dirty="0"/>
              <a:t>("Data Array Yang Ingin Dikeluarkan Tidak Ada"); </a:t>
            </a:r>
            <a:endParaRPr lang="id-ID" dirty="0" smtClean="0"/>
          </a:p>
          <a:p>
            <a:pPr marL="0" indent="0">
              <a:buNone/>
            </a:pPr>
            <a:endParaRPr lang="id-ID" dirty="0"/>
          </a:p>
          <a:p>
            <a:pPr marL="0" indent="0">
              <a:buNone/>
            </a:pPr>
            <a:r>
              <a:rPr lang="id-ID" dirty="0" smtClean="0"/>
              <a:t>}</a:t>
            </a:r>
            <a:endParaRPr lang="id-ID" i="1" dirty="0"/>
          </a:p>
        </p:txBody>
      </p:sp>
    </p:spTree>
    <p:extLst>
      <p:ext uri="{BB962C8B-B14F-4D97-AF65-F5344CB8AC3E}">
        <p14:creationId xmlns:p14="http://schemas.microsoft.com/office/powerpoint/2010/main" val="46942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Method(void, non void, static)</a:t>
            </a:r>
            <a:endParaRPr lang="id-ID" dirty="0"/>
          </a:p>
        </p:txBody>
      </p:sp>
      <p:sp>
        <p:nvSpPr>
          <p:cNvPr id="3" name="Content Placeholder 2"/>
          <p:cNvSpPr>
            <a:spLocks noGrp="1"/>
          </p:cNvSpPr>
          <p:nvPr>
            <p:ph idx="1"/>
          </p:nvPr>
        </p:nvSpPr>
        <p:spPr/>
        <p:txBody>
          <a:bodyPr>
            <a:normAutofit fontScale="85000" lnSpcReduction="10000"/>
          </a:bodyPr>
          <a:lstStyle/>
          <a:p>
            <a:pPr marL="0" indent="0">
              <a:buNone/>
            </a:pPr>
            <a:r>
              <a:rPr lang="id-ID" dirty="0" smtClean="0"/>
              <a:t>Method adalah sebuah program yang berada diluar atau terpisah dari program utama(atau disebut main). Method pada java antara lain void, non void(mengembalikan nilai), static(pada variabel).</a:t>
            </a:r>
          </a:p>
          <a:p>
            <a:r>
              <a:rPr lang="id-ID" dirty="0" smtClean="0"/>
              <a:t>Void</a:t>
            </a:r>
          </a:p>
          <a:p>
            <a:pPr marL="0" indent="0">
              <a:buNone/>
            </a:pPr>
            <a:r>
              <a:rPr lang="id-ID" dirty="0" smtClean="0"/>
              <a:t>Method yang tidak memiliki nilai kembali atau return.</a:t>
            </a:r>
          </a:p>
          <a:p>
            <a:pPr marL="0" indent="0">
              <a:buNone/>
            </a:pPr>
            <a:r>
              <a:rPr lang="id-ID" i="1" dirty="0" smtClean="0"/>
              <a:t>Contoh:</a:t>
            </a:r>
          </a:p>
          <a:p>
            <a:pPr marL="0" indent="0">
              <a:buNone/>
            </a:pPr>
            <a:r>
              <a:rPr lang="id-ID" dirty="0"/>
              <a:t>void Kucing(){ </a:t>
            </a:r>
            <a:endParaRPr lang="id-ID" dirty="0" smtClean="0"/>
          </a:p>
          <a:p>
            <a:pPr marL="0" indent="0">
              <a:buNone/>
            </a:pPr>
            <a:r>
              <a:rPr lang="id-ID" dirty="0" smtClean="0"/>
              <a:t>nama </a:t>
            </a:r>
            <a:r>
              <a:rPr lang="id-ID" dirty="0"/>
              <a:t>= </a:t>
            </a:r>
            <a:r>
              <a:rPr lang="id-ID" dirty="0" smtClean="0"/>
              <a:t>“Kucing Oren"; </a:t>
            </a:r>
          </a:p>
          <a:p>
            <a:pPr marL="0" indent="0">
              <a:buNone/>
            </a:pPr>
            <a:r>
              <a:rPr lang="id-ID" dirty="0" smtClean="0"/>
              <a:t>makanan </a:t>
            </a:r>
            <a:r>
              <a:rPr lang="id-ID" dirty="0"/>
              <a:t>= </a:t>
            </a:r>
            <a:r>
              <a:rPr lang="id-ID" dirty="0" smtClean="0"/>
              <a:t>“Ikan"; </a:t>
            </a:r>
          </a:p>
          <a:p>
            <a:pPr marL="0" indent="0">
              <a:buNone/>
            </a:pPr>
            <a:r>
              <a:rPr lang="id-ID" dirty="0" smtClean="0"/>
              <a:t>	System.out.println</a:t>
            </a:r>
            <a:r>
              <a:rPr lang="id-ID" dirty="0"/>
              <a:t>("Nama Kucing Saya Adalah "+nama); </a:t>
            </a:r>
            <a:r>
              <a:rPr lang="id-ID" dirty="0" smtClean="0"/>
              <a:t>	System.out.println</a:t>
            </a:r>
            <a:r>
              <a:rPr lang="id-ID" dirty="0"/>
              <a:t>("Kucing Saya Suka Makan "+makanan); </a:t>
            </a:r>
            <a:endParaRPr lang="id-ID" dirty="0" smtClean="0"/>
          </a:p>
          <a:p>
            <a:pPr marL="0" indent="0">
              <a:buNone/>
            </a:pPr>
            <a:r>
              <a:rPr lang="id-ID" dirty="0" smtClean="0"/>
              <a:t>}</a:t>
            </a:r>
            <a:endParaRPr lang="id-ID" i="1" dirty="0"/>
          </a:p>
        </p:txBody>
      </p:sp>
    </p:spTree>
    <p:extLst>
      <p:ext uri="{BB962C8B-B14F-4D97-AF65-F5344CB8AC3E}">
        <p14:creationId xmlns:p14="http://schemas.microsoft.com/office/powerpoint/2010/main" val="1332014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continue</a:t>
            </a:r>
            <a:endParaRPr lang="id-ID" i="1" dirty="0"/>
          </a:p>
        </p:txBody>
      </p:sp>
      <p:sp>
        <p:nvSpPr>
          <p:cNvPr id="3" name="Content Placeholder 2"/>
          <p:cNvSpPr>
            <a:spLocks noGrp="1"/>
          </p:cNvSpPr>
          <p:nvPr>
            <p:ph idx="1"/>
          </p:nvPr>
        </p:nvSpPr>
        <p:spPr/>
        <p:txBody>
          <a:bodyPr>
            <a:normAutofit/>
          </a:bodyPr>
          <a:lstStyle/>
          <a:p>
            <a:r>
              <a:rPr lang="id-ID" dirty="0" smtClean="0"/>
              <a:t>Non void</a:t>
            </a:r>
          </a:p>
          <a:p>
            <a:pPr marL="0" indent="0">
              <a:buNone/>
            </a:pPr>
            <a:r>
              <a:rPr lang="id-ID" dirty="0" smtClean="0"/>
              <a:t>Method yang memiliki nilai kembalian atau return.</a:t>
            </a:r>
          </a:p>
          <a:p>
            <a:pPr marL="0" indent="0">
              <a:buNone/>
            </a:pPr>
            <a:r>
              <a:rPr lang="id-ID" i="1" dirty="0" smtClean="0"/>
              <a:t>Contoh:</a:t>
            </a:r>
          </a:p>
          <a:p>
            <a:pPr marL="0" indent="0">
              <a:buNone/>
            </a:pPr>
            <a:r>
              <a:rPr lang="id-ID" i="1" dirty="0" smtClean="0"/>
              <a:t>int x=2;</a:t>
            </a:r>
          </a:p>
          <a:p>
            <a:pPr marL="0" indent="0">
              <a:buNone/>
            </a:pPr>
            <a:r>
              <a:rPr lang="id-ID" i="1" dirty="0"/>
              <a:t>i</a:t>
            </a:r>
            <a:r>
              <a:rPr lang="id-ID" i="1" dirty="0" smtClean="0"/>
              <a:t>nt y=3;</a:t>
            </a:r>
            <a:endParaRPr lang="id-ID" dirty="0" smtClean="0"/>
          </a:p>
          <a:p>
            <a:pPr marL="0" indent="0">
              <a:buNone/>
            </a:pPr>
            <a:r>
              <a:rPr lang="id-ID" dirty="0"/>
              <a:t>int Jumlah(){ </a:t>
            </a:r>
            <a:endParaRPr lang="id-ID" dirty="0" smtClean="0"/>
          </a:p>
          <a:p>
            <a:pPr marL="0" indent="0">
              <a:buNone/>
            </a:pPr>
            <a:r>
              <a:rPr lang="id-ID" dirty="0" smtClean="0"/>
              <a:t>	hasil </a:t>
            </a:r>
            <a:r>
              <a:rPr lang="id-ID" dirty="0"/>
              <a:t>= </a:t>
            </a:r>
            <a:r>
              <a:rPr lang="id-ID" dirty="0" smtClean="0"/>
              <a:t>int x </a:t>
            </a:r>
            <a:r>
              <a:rPr lang="id-ID" dirty="0"/>
              <a:t>+ </a:t>
            </a:r>
            <a:r>
              <a:rPr lang="id-ID" dirty="0" smtClean="0"/>
              <a:t>int y; </a:t>
            </a:r>
          </a:p>
          <a:p>
            <a:pPr marL="0" indent="0">
              <a:buNone/>
            </a:pPr>
            <a:r>
              <a:rPr lang="id-ID" dirty="0" smtClean="0"/>
              <a:t>	return </a:t>
            </a:r>
            <a:r>
              <a:rPr lang="id-ID" dirty="0"/>
              <a:t>hasil; </a:t>
            </a:r>
            <a:endParaRPr lang="id-ID" dirty="0" smtClean="0"/>
          </a:p>
          <a:p>
            <a:pPr marL="0" indent="0">
              <a:buNone/>
            </a:pPr>
            <a:r>
              <a:rPr lang="id-ID" dirty="0" smtClean="0"/>
              <a:t>}</a:t>
            </a:r>
          </a:p>
          <a:p>
            <a:pPr marL="0" indent="0">
              <a:buNone/>
            </a:pPr>
            <a:endParaRPr lang="id-ID" dirty="0"/>
          </a:p>
        </p:txBody>
      </p:sp>
    </p:spTree>
    <p:extLst>
      <p:ext uri="{BB962C8B-B14F-4D97-AF65-F5344CB8AC3E}">
        <p14:creationId xmlns:p14="http://schemas.microsoft.com/office/powerpoint/2010/main" val="35901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continue</a:t>
            </a:r>
            <a:endParaRPr lang="id-ID" i="1" dirty="0"/>
          </a:p>
        </p:txBody>
      </p:sp>
      <p:sp>
        <p:nvSpPr>
          <p:cNvPr id="3" name="Content Placeholder 2"/>
          <p:cNvSpPr>
            <a:spLocks noGrp="1"/>
          </p:cNvSpPr>
          <p:nvPr>
            <p:ph idx="1"/>
          </p:nvPr>
        </p:nvSpPr>
        <p:spPr/>
        <p:txBody>
          <a:bodyPr>
            <a:normAutofit fontScale="70000" lnSpcReduction="20000"/>
          </a:bodyPr>
          <a:lstStyle/>
          <a:p>
            <a:r>
              <a:rPr lang="id-ID" dirty="0"/>
              <a:t>Static</a:t>
            </a:r>
          </a:p>
          <a:p>
            <a:pPr marL="0" indent="0">
              <a:buNone/>
            </a:pPr>
            <a:r>
              <a:rPr lang="id-ID" dirty="0"/>
              <a:t>Static merupakan sebuah sifat yang bersifat statis alias tidak bisa diubah. Static bisa digunakan juga pada variabel.</a:t>
            </a:r>
          </a:p>
          <a:p>
            <a:pPr marL="0" indent="0">
              <a:buNone/>
            </a:pPr>
            <a:r>
              <a:rPr lang="id-ID" i="1" dirty="0"/>
              <a:t>Contoh:</a:t>
            </a:r>
          </a:p>
          <a:p>
            <a:pPr marL="0" indent="0">
              <a:buNone/>
            </a:pPr>
            <a:r>
              <a:rPr lang="id-ID" i="1" dirty="0"/>
              <a:t>static String </a:t>
            </a:r>
            <a:r>
              <a:rPr lang="id-ID" i="1" dirty="0" smtClean="0"/>
              <a:t>nama = “Andre”; </a:t>
            </a:r>
          </a:p>
          <a:p>
            <a:pPr marL="0" indent="0">
              <a:buNone/>
            </a:pPr>
            <a:r>
              <a:rPr lang="id-ID" i="1" dirty="0" smtClean="0"/>
              <a:t>static </a:t>
            </a:r>
            <a:r>
              <a:rPr lang="id-ID" i="1" dirty="0"/>
              <a:t>int </a:t>
            </a:r>
            <a:r>
              <a:rPr lang="id-ID" i="1" dirty="0" smtClean="0"/>
              <a:t>umur </a:t>
            </a:r>
            <a:r>
              <a:rPr lang="id-ID" i="1" dirty="0"/>
              <a:t>= </a:t>
            </a:r>
            <a:r>
              <a:rPr lang="id-ID" i="1" dirty="0" smtClean="0"/>
              <a:t>23, </a:t>
            </a:r>
          </a:p>
          <a:p>
            <a:pPr marL="0" indent="0">
              <a:buNone/>
            </a:pPr>
            <a:r>
              <a:rPr lang="id-ID" i="1" dirty="0" smtClean="0"/>
              <a:t>static </a:t>
            </a:r>
            <a:r>
              <a:rPr lang="id-ID" i="1" dirty="0"/>
              <a:t>double </a:t>
            </a:r>
            <a:r>
              <a:rPr lang="id-ID" i="1" dirty="0" smtClean="0"/>
              <a:t>IPK; </a:t>
            </a:r>
          </a:p>
          <a:p>
            <a:pPr marL="0" indent="0">
              <a:buNone/>
            </a:pPr>
            <a:r>
              <a:rPr lang="id-ID" i="1" dirty="0" smtClean="0"/>
              <a:t>public </a:t>
            </a:r>
            <a:r>
              <a:rPr lang="id-ID" i="1" dirty="0"/>
              <a:t>static void main(String[] args){ //Memanggil Data </a:t>
            </a:r>
            <a:r>
              <a:rPr lang="id-ID" i="1" dirty="0" smtClean="0"/>
              <a:t>	System.out.println</a:t>
            </a:r>
            <a:r>
              <a:rPr lang="id-ID" i="1" dirty="0"/>
              <a:t>("Nama Saya: "+nama); </a:t>
            </a:r>
            <a:r>
              <a:rPr lang="id-ID" i="1" dirty="0" smtClean="0"/>
              <a:t>	System.out.println</a:t>
            </a:r>
            <a:r>
              <a:rPr lang="id-ID" i="1" dirty="0"/>
              <a:t>("Umur Saya: "+Umur_Saya()+" 	</a:t>
            </a:r>
            <a:r>
              <a:rPr lang="id-ID" i="1" dirty="0" smtClean="0"/>
              <a:t>NilaiIPK</a:t>
            </a:r>
            <a:r>
              <a:rPr lang="id-ID" i="1" dirty="0"/>
              <a:t>(); </a:t>
            </a:r>
            <a:endParaRPr lang="id-ID" i="1" dirty="0" smtClean="0"/>
          </a:p>
          <a:p>
            <a:pPr marL="0" indent="0">
              <a:buNone/>
            </a:pPr>
            <a:r>
              <a:rPr lang="id-ID" i="1" dirty="0" smtClean="0"/>
              <a:t>}</a:t>
            </a:r>
          </a:p>
          <a:p>
            <a:pPr marL="0" indent="0">
              <a:buNone/>
            </a:pPr>
            <a:r>
              <a:rPr lang="id-ID" i="1" dirty="0"/>
              <a:t>static void NilaiIPK(){ </a:t>
            </a:r>
            <a:endParaRPr lang="id-ID" i="1" dirty="0" smtClean="0"/>
          </a:p>
          <a:p>
            <a:pPr marL="0" indent="0">
              <a:buNone/>
            </a:pPr>
            <a:r>
              <a:rPr lang="id-ID" i="1" dirty="0" smtClean="0"/>
              <a:t>	IPK </a:t>
            </a:r>
            <a:r>
              <a:rPr lang="id-ID" i="1" dirty="0"/>
              <a:t>= 4.0; </a:t>
            </a:r>
            <a:endParaRPr lang="id-ID" i="1" dirty="0" smtClean="0"/>
          </a:p>
          <a:p>
            <a:pPr marL="0" indent="0">
              <a:buNone/>
            </a:pPr>
            <a:r>
              <a:rPr lang="id-ID" i="1" dirty="0"/>
              <a:t>	</a:t>
            </a:r>
            <a:r>
              <a:rPr lang="id-ID" i="1" dirty="0" smtClean="0"/>
              <a:t>System.out.println</a:t>
            </a:r>
            <a:r>
              <a:rPr lang="id-ID" i="1" dirty="0"/>
              <a:t>("Nilai IPK Saya: "+IPK); </a:t>
            </a:r>
            <a:endParaRPr lang="id-ID" i="1" dirty="0" smtClean="0"/>
          </a:p>
          <a:p>
            <a:pPr marL="0" indent="0">
              <a:buNone/>
            </a:pPr>
            <a:r>
              <a:rPr lang="id-ID" i="1" dirty="0" smtClean="0"/>
              <a:t>}</a:t>
            </a:r>
          </a:p>
          <a:p>
            <a:pPr marL="0" indent="0">
              <a:buNone/>
            </a:pPr>
            <a:endParaRPr lang="id-ID" i="1" dirty="0"/>
          </a:p>
          <a:p>
            <a:endParaRPr lang="id-ID" dirty="0"/>
          </a:p>
        </p:txBody>
      </p:sp>
    </p:spTree>
    <p:extLst>
      <p:ext uri="{BB962C8B-B14F-4D97-AF65-F5344CB8AC3E}">
        <p14:creationId xmlns:p14="http://schemas.microsoft.com/office/powerpoint/2010/main" val="247235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Outline</a:t>
            </a:r>
            <a:endParaRPr lang="id-ID" dirty="0"/>
          </a:p>
        </p:txBody>
      </p:sp>
      <p:sp>
        <p:nvSpPr>
          <p:cNvPr id="3" name="Content Placeholder 2"/>
          <p:cNvSpPr>
            <a:spLocks noGrp="1"/>
          </p:cNvSpPr>
          <p:nvPr>
            <p:ph idx="1"/>
          </p:nvPr>
        </p:nvSpPr>
        <p:spPr/>
        <p:txBody>
          <a:bodyPr/>
          <a:lstStyle/>
          <a:p>
            <a:r>
              <a:rPr lang="id-ID" dirty="0" smtClean="0"/>
              <a:t>Variabel, constants, identifier</a:t>
            </a:r>
          </a:p>
          <a:p>
            <a:r>
              <a:rPr lang="id-ID" dirty="0" smtClean="0"/>
              <a:t>Operators</a:t>
            </a:r>
          </a:p>
          <a:p>
            <a:r>
              <a:rPr lang="id-ID" dirty="0" smtClean="0"/>
              <a:t>Array, list</a:t>
            </a:r>
          </a:p>
          <a:p>
            <a:r>
              <a:rPr lang="id-ID" dirty="0" smtClean="0"/>
              <a:t>Decision</a:t>
            </a:r>
          </a:p>
          <a:p>
            <a:r>
              <a:rPr lang="id-ID" dirty="0" smtClean="0"/>
              <a:t>Iteration / Loops</a:t>
            </a:r>
          </a:p>
          <a:p>
            <a:r>
              <a:rPr lang="id-ID" dirty="0" smtClean="0"/>
              <a:t>Exception Handling</a:t>
            </a:r>
          </a:p>
          <a:p>
            <a:r>
              <a:rPr lang="id-ID" dirty="0" smtClean="0"/>
              <a:t>Static Method</a:t>
            </a:r>
          </a:p>
          <a:p>
            <a:r>
              <a:rPr lang="id-ID" dirty="0" smtClean="0"/>
              <a:t>Method (void + non void)</a:t>
            </a:r>
            <a:endParaRPr lang="id-ID" dirty="0"/>
          </a:p>
        </p:txBody>
      </p:sp>
    </p:spTree>
    <p:extLst>
      <p:ext uri="{BB962C8B-B14F-4D97-AF65-F5344CB8AC3E}">
        <p14:creationId xmlns:p14="http://schemas.microsoft.com/office/powerpoint/2010/main" val="292994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Variabel, constants, identifier</a:t>
            </a:r>
            <a:endParaRPr lang="id-ID" dirty="0"/>
          </a:p>
        </p:txBody>
      </p:sp>
      <p:sp>
        <p:nvSpPr>
          <p:cNvPr id="3" name="Content Placeholder 2"/>
          <p:cNvSpPr>
            <a:spLocks noGrp="1"/>
          </p:cNvSpPr>
          <p:nvPr>
            <p:ph idx="1"/>
          </p:nvPr>
        </p:nvSpPr>
        <p:spPr/>
        <p:txBody>
          <a:bodyPr>
            <a:normAutofit fontScale="92500"/>
          </a:bodyPr>
          <a:lstStyle/>
          <a:p>
            <a:pPr marL="0" indent="0">
              <a:buNone/>
            </a:pPr>
            <a:r>
              <a:rPr lang="id-ID" dirty="0" smtClean="0"/>
              <a:t>Pada Java, identifier digunakan sebagai suatu nama pengenal  untuk menyatakan variabel, konstanta, class atau method, dan itu bersifat </a:t>
            </a:r>
            <a:r>
              <a:rPr lang="id-ID" i="1" dirty="0" smtClean="0"/>
              <a:t>case sensitive. </a:t>
            </a:r>
            <a:r>
              <a:rPr lang="id-ID" dirty="0" smtClean="0"/>
              <a:t>Artinya penggunaan huruf besar dan kecil akan mempengaruhi penggunaan dari identifier tersebut ketika program berjalan.</a:t>
            </a:r>
          </a:p>
          <a:p>
            <a:pPr marL="0" indent="0">
              <a:buNone/>
            </a:pPr>
            <a:endParaRPr lang="id-ID" dirty="0" smtClean="0"/>
          </a:p>
          <a:p>
            <a:r>
              <a:rPr lang="id-ID" dirty="0" smtClean="0"/>
              <a:t>Tipe data</a:t>
            </a:r>
          </a:p>
          <a:p>
            <a:pPr marL="0" indent="0">
              <a:buNone/>
            </a:pPr>
            <a:r>
              <a:rPr lang="id-ID" dirty="0" smtClean="0"/>
              <a:t>Pada Java, terdiri dari beberapa tipe data seperti pada bahasa pemrograman pada umumnya. Antara lain : integer (byte, short, int, long int), decimal(float, double), character(char, string), boolean(true, false), array(array char, array int, dll)</a:t>
            </a:r>
          </a:p>
        </p:txBody>
      </p:sp>
    </p:spTree>
    <p:extLst>
      <p:ext uri="{BB962C8B-B14F-4D97-AF65-F5344CB8AC3E}">
        <p14:creationId xmlns:p14="http://schemas.microsoft.com/office/powerpoint/2010/main" val="214327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continue</a:t>
            </a:r>
            <a:endParaRPr lang="id-ID" i="1" dirty="0"/>
          </a:p>
        </p:txBody>
      </p:sp>
      <p:sp>
        <p:nvSpPr>
          <p:cNvPr id="3" name="Content Placeholder 2"/>
          <p:cNvSpPr>
            <a:spLocks noGrp="1"/>
          </p:cNvSpPr>
          <p:nvPr>
            <p:ph idx="1"/>
          </p:nvPr>
        </p:nvSpPr>
        <p:spPr/>
        <p:txBody>
          <a:bodyPr>
            <a:normAutofit fontScale="70000" lnSpcReduction="20000"/>
          </a:bodyPr>
          <a:lstStyle/>
          <a:p>
            <a:r>
              <a:rPr lang="id-ID" dirty="0" smtClean="0"/>
              <a:t>Variabel</a:t>
            </a:r>
          </a:p>
          <a:p>
            <a:pPr marL="0" indent="0">
              <a:buNone/>
            </a:pPr>
            <a:r>
              <a:rPr lang="id-ID" dirty="0" smtClean="0"/>
              <a:t>Digunakan sebagai penampung data, tetapi hanya deklarasi. Dalam hal ini kita mengenalkan sebuah nama untuk digunakan pada program yang kita buat.</a:t>
            </a:r>
          </a:p>
          <a:p>
            <a:pPr marL="0" indent="0">
              <a:buNone/>
            </a:pPr>
            <a:r>
              <a:rPr lang="id-ID" i="1" dirty="0" smtClean="0"/>
              <a:t>Contoh : </a:t>
            </a:r>
          </a:p>
          <a:p>
            <a:pPr marL="0" indent="0">
              <a:buNone/>
            </a:pPr>
            <a:r>
              <a:rPr lang="id-ID" i="1" dirty="0"/>
              <a:t>i</a:t>
            </a:r>
            <a:r>
              <a:rPr lang="id-ID" i="1" dirty="0" smtClean="0"/>
              <a:t>nt x;   -&gt; bisa juga digunakan untuk banyak variabel, tetapi dengan tipe data yang sama (contoh: int x, y, z;)</a:t>
            </a:r>
          </a:p>
          <a:p>
            <a:pPr marL="0" indent="0">
              <a:buNone/>
            </a:pPr>
            <a:r>
              <a:rPr lang="id-ID" b="1" i="1" dirty="0" smtClean="0"/>
              <a:t>Format : tipeData namaVariabel;</a:t>
            </a:r>
          </a:p>
          <a:p>
            <a:r>
              <a:rPr lang="id-ID" dirty="0" smtClean="0"/>
              <a:t>Constants</a:t>
            </a:r>
          </a:p>
          <a:p>
            <a:pPr marL="0" indent="0">
              <a:buNone/>
            </a:pPr>
            <a:r>
              <a:rPr lang="id-ID" dirty="0" smtClean="0"/>
              <a:t>Sama seperti variabel, digunakan sebagai penampung data, tetapi nilai dari data tersebut sudah di </a:t>
            </a:r>
            <a:r>
              <a:rPr lang="id-ID" i="1" dirty="0" smtClean="0"/>
              <a:t>assign</a:t>
            </a:r>
            <a:r>
              <a:rPr lang="id-ID" dirty="0" smtClean="0"/>
              <a:t>, artinya nilainya bersifat statis dan tidak dapat diubah.</a:t>
            </a:r>
          </a:p>
          <a:p>
            <a:pPr marL="0" indent="0">
              <a:buNone/>
            </a:pPr>
            <a:r>
              <a:rPr lang="id-ID" i="1" dirty="0" smtClean="0"/>
              <a:t>Contoh : </a:t>
            </a:r>
          </a:p>
          <a:p>
            <a:pPr marL="0" indent="0">
              <a:buNone/>
            </a:pPr>
            <a:r>
              <a:rPr lang="id-ID" i="1" dirty="0"/>
              <a:t>i</a:t>
            </a:r>
            <a:r>
              <a:rPr lang="id-ID" i="1" dirty="0" smtClean="0"/>
              <a:t>nt x = 10;</a:t>
            </a:r>
          </a:p>
          <a:p>
            <a:pPr marL="0" indent="0">
              <a:buNone/>
            </a:pPr>
            <a:r>
              <a:rPr lang="id-ID" i="1" dirty="0" smtClean="0"/>
              <a:t>double PI = 3.14;</a:t>
            </a:r>
          </a:p>
          <a:p>
            <a:pPr marL="0" indent="0">
              <a:buNone/>
            </a:pPr>
            <a:r>
              <a:rPr lang="id-ID" b="1" i="1" dirty="0" smtClean="0"/>
              <a:t>Format : tipeData namaVariabel = value;</a:t>
            </a:r>
            <a:endParaRPr lang="id-ID" b="1" i="1" dirty="0"/>
          </a:p>
        </p:txBody>
      </p:sp>
    </p:spTree>
    <p:extLst>
      <p:ext uri="{BB962C8B-B14F-4D97-AF65-F5344CB8AC3E}">
        <p14:creationId xmlns:p14="http://schemas.microsoft.com/office/powerpoint/2010/main" val="403205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Operator</a:t>
            </a:r>
            <a:endParaRPr lang="id-ID" dirty="0"/>
          </a:p>
        </p:txBody>
      </p:sp>
      <p:sp>
        <p:nvSpPr>
          <p:cNvPr id="3" name="Content Placeholder 2"/>
          <p:cNvSpPr>
            <a:spLocks noGrp="1"/>
          </p:cNvSpPr>
          <p:nvPr>
            <p:ph idx="1"/>
          </p:nvPr>
        </p:nvSpPr>
        <p:spPr/>
        <p:txBody>
          <a:bodyPr>
            <a:normAutofit fontScale="92500" lnSpcReduction="10000"/>
          </a:bodyPr>
          <a:lstStyle/>
          <a:p>
            <a:pPr marL="0" indent="0">
              <a:buNone/>
            </a:pPr>
            <a:r>
              <a:rPr lang="id-ID" dirty="0" smtClean="0"/>
              <a:t>Operator pada java digunakan untuk melakukan operasi pada 2 atau lebih variabel pada java. Umumnya digunakan pada tipe data yang bersifat numerik(integer dan decimal), tetapi bisa juga digunakan pada tipe data character dan boolean.</a:t>
            </a:r>
          </a:p>
          <a:p>
            <a:r>
              <a:rPr lang="id-ID" dirty="0" smtClean="0"/>
              <a:t>Operator Aritmatika</a:t>
            </a:r>
          </a:p>
          <a:p>
            <a:pPr marL="0" indent="0">
              <a:buNone/>
            </a:pPr>
            <a:r>
              <a:rPr lang="id-ID" dirty="0" smtClean="0"/>
              <a:t>Penjumlahan : +</a:t>
            </a:r>
          </a:p>
          <a:p>
            <a:pPr marL="0" indent="0">
              <a:buNone/>
            </a:pPr>
            <a:r>
              <a:rPr lang="id-ID" dirty="0" smtClean="0"/>
              <a:t>Pengurangan : -</a:t>
            </a:r>
          </a:p>
          <a:p>
            <a:pPr marL="0" indent="0">
              <a:buNone/>
            </a:pPr>
            <a:r>
              <a:rPr lang="id-ID" dirty="0" smtClean="0"/>
              <a:t>Perkalian : *</a:t>
            </a:r>
          </a:p>
          <a:p>
            <a:pPr marL="0" indent="0">
              <a:buNone/>
            </a:pPr>
            <a:r>
              <a:rPr lang="id-ID" dirty="0" smtClean="0"/>
              <a:t>Pembagian : /</a:t>
            </a:r>
          </a:p>
          <a:p>
            <a:pPr marL="0" indent="0">
              <a:buNone/>
            </a:pPr>
            <a:r>
              <a:rPr lang="id-ID" dirty="0" smtClean="0"/>
              <a:t>Sisa bagi (mod) : %</a:t>
            </a:r>
          </a:p>
          <a:p>
            <a:pPr marL="0" indent="0">
              <a:buNone/>
            </a:pPr>
            <a:endParaRPr lang="id-ID" dirty="0" smtClean="0"/>
          </a:p>
        </p:txBody>
      </p:sp>
    </p:spTree>
    <p:extLst>
      <p:ext uri="{BB962C8B-B14F-4D97-AF65-F5344CB8AC3E}">
        <p14:creationId xmlns:p14="http://schemas.microsoft.com/office/powerpoint/2010/main" val="325528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continue</a:t>
            </a:r>
            <a:endParaRPr lang="id-ID" i="1" dirty="0"/>
          </a:p>
        </p:txBody>
      </p:sp>
      <p:sp>
        <p:nvSpPr>
          <p:cNvPr id="3" name="Content Placeholder 2"/>
          <p:cNvSpPr>
            <a:spLocks noGrp="1"/>
          </p:cNvSpPr>
          <p:nvPr>
            <p:ph idx="1"/>
          </p:nvPr>
        </p:nvSpPr>
        <p:spPr/>
        <p:txBody>
          <a:bodyPr>
            <a:normAutofit fontScale="77500" lnSpcReduction="20000"/>
          </a:bodyPr>
          <a:lstStyle/>
          <a:p>
            <a:r>
              <a:rPr lang="id-ID" dirty="0" smtClean="0"/>
              <a:t>Operator penugasan</a:t>
            </a:r>
          </a:p>
          <a:p>
            <a:pPr marL="0" indent="0">
              <a:buNone/>
            </a:pPr>
            <a:r>
              <a:rPr lang="id-ID" dirty="0" smtClean="0"/>
              <a:t>Pemberian nilai : =</a:t>
            </a:r>
          </a:p>
          <a:p>
            <a:pPr marL="0" indent="0">
              <a:buNone/>
            </a:pPr>
            <a:r>
              <a:rPr lang="id-ID" dirty="0" smtClean="0"/>
              <a:t>Penambahan bilangan : +=</a:t>
            </a:r>
          </a:p>
          <a:p>
            <a:pPr marL="0" indent="0">
              <a:buNone/>
            </a:pPr>
            <a:r>
              <a:rPr lang="id-ID" dirty="0" smtClean="0"/>
              <a:t>Pengurangan bilangan : -=</a:t>
            </a:r>
          </a:p>
          <a:p>
            <a:pPr marL="0" indent="0">
              <a:buNone/>
            </a:pPr>
            <a:r>
              <a:rPr lang="id-ID" dirty="0" smtClean="0"/>
              <a:t>Perkalian bilangan : *=</a:t>
            </a:r>
          </a:p>
          <a:p>
            <a:pPr marL="0" indent="0">
              <a:buNone/>
            </a:pPr>
            <a:r>
              <a:rPr lang="id-ID" dirty="0" smtClean="0"/>
              <a:t>Pembagian bilangan : /=</a:t>
            </a:r>
          </a:p>
          <a:p>
            <a:pPr marL="0" indent="0">
              <a:buNone/>
            </a:pPr>
            <a:endParaRPr lang="id-ID" dirty="0"/>
          </a:p>
          <a:p>
            <a:r>
              <a:rPr lang="id-ID" dirty="0" smtClean="0"/>
              <a:t>Operator perbandingan</a:t>
            </a:r>
          </a:p>
          <a:p>
            <a:pPr marL="0" indent="0">
              <a:buNone/>
            </a:pPr>
            <a:r>
              <a:rPr lang="id-ID" dirty="0" smtClean="0"/>
              <a:t>Sama dengan : ==</a:t>
            </a:r>
          </a:p>
          <a:p>
            <a:pPr marL="0" indent="0">
              <a:buNone/>
            </a:pPr>
            <a:r>
              <a:rPr lang="id-ID" dirty="0" smtClean="0"/>
              <a:t>Tidak sama dengan : !=</a:t>
            </a:r>
          </a:p>
          <a:p>
            <a:pPr marL="0" indent="0">
              <a:buNone/>
            </a:pPr>
            <a:r>
              <a:rPr lang="id-ID" dirty="0" smtClean="0"/>
              <a:t>Lebih dari sama dengan : &gt;=</a:t>
            </a:r>
          </a:p>
          <a:p>
            <a:pPr marL="0" indent="0">
              <a:buNone/>
            </a:pPr>
            <a:r>
              <a:rPr lang="id-ID" dirty="0" smtClean="0"/>
              <a:t>Kurang dari sama dengan : &lt;=</a:t>
            </a:r>
          </a:p>
          <a:p>
            <a:pPr marL="0" indent="0">
              <a:buNone/>
            </a:pPr>
            <a:r>
              <a:rPr lang="id-ID" dirty="0" smtClean="0"/>
              <a:t>Lebih dari : &gt;</a:t>
            </a:r>
          </a:p>
          <a:p>
            <a:pPr marL="0" indent="0">
              <a:buNone/>
            </a:pPr>
            <a:r>
              <a:rPr lang="id-ID" dirty="0" smtClean="0"/>
              <a:t>Kurang dari : &lt;</a:t>
            </a:r>
            <a:endParaRPr lang="id-ID" dirty="0"/>
          </a:p>
        </p:txBody>
      </p:sp>
    </p:spTree>
    <p:extLst>
      <p:ext uri="{BB962C8B-B14F-4D97-AF65-F5344CB8AC3E}">
        <p14:creationId xmlns:p14="http://schemas.microsoft.com/office/powerpoint/2010/main" val="3057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continue</a:t>
            </a:r>
            <a:endParaRPr lang="id-ID" i="1" dirty="0"/>
          </a:p>
        </p:txBody>
      </p:sp>
      <p:sp>
        <p:nvSpPr>
          <p:cNvPr id="3" name="Content Placeholder 2"/>
          <p:cNvSpPr>
            <a:spLocks noGrp="1"/>
          </p:cNvSpPr>
          <p:nvPr>
            <p:ph idx="1"/>
          </p:nvPr>
        </p:nvSpPr>
        <p:spPr/>
        <p:txBody>
          <a:bodyPr/>
          <a:lstStyle/>
          <a:p>
            <a:r>
              <a:rPr lang="id-ID" dirty="0" smtClean="0"/>
              <a:t>Operator Logika</a:t>
            </a:r>
          </a:p>
          <a:p>
            <a:pPr marL="0" indent="0">
              <a:buNone/>
            </a:pPr>
            <a:r>
              <a:rPr lang="id-ID" dirty="0" smtClean="0"/>
              <a:t>Dan : &amp;&amp;</a:t>
            </a:r>
          </a:p>
          <a:p>
            <a:pPr marL="0" indent="0">
              <a:buNone/>
            </a:pPr>
            <a:r>
              <a:rPr lang="id-ID" dirty="0" smtClean="0"/>
              <a:t>Atau : ||</a:t>
            </a:r>
            <a:endParaRPr lang="id-ID" dirty="0"/>
          </a:p>
        </p:txBody>
      </p:sp>
    </p:spTree>
    <p:extLst>
      <p:ext uri="{BB962C8B-B14F-4D97-AF65-F5344CB8AC3E}">
        <p14:creationId xmlns:p14="http://schemas.microsoft.com/office/powerpoint/2010/main" val="174539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Array, List</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Array</a:t>
            </a:r>
          </a:p>
          <a:p>
            <a:pPr marL="0" indent="0">
              <a:buNone/>
            </a:pPr>
            <a:r>
              <a:rPr lang="id-ID" dirty="0" smtClean="0"/>
              <a:t>Array digunakan untuk menampung n- data pada satu variabel, tetapi semua data yang ditampung harus dengan tipe data yang sama dan bersifat statis, artinya nilai pada array tidak dapat diubah, sama halnya dengan konstanta.</a:t>
            </a:r>
          </a:p>
          <a:p>
            <a:pPr marL="0" indent="0">
              <a:buNone/>
            </a:pPr>
            <a:r>
              <a:rPr lang="id-ID" i="1" dirty="0" smtClean="0"/>
              <a:t>Contoh :</a:t>
            </a:r>
          </a:p>
          <a:p>
            <a:pPr marL="0" indent="0">
              <a:buNone/>
            </a:pPr>
            <a:r>
              <a:rPr lang="id-ID" sz="2400" b="1" i="1" dirty="0" smtClean="0"/>
              <a:t>Format : tipeData[] namaVariabel = {value1, value2, dst};</a:t>
            </a:r>
          </a:p>
          <a:p>
            <a:pPr marL="0" indent="0">
              <a:buNone/>
            </a:pPr>
            <a:r>
              <a:rPr lang="id-ID" i="1" dirty="0" smtClean="0"/>
              <a:t>double[] myListDecimal = {2.0, 1.9, 0.7};</a:t>
            </a:r>
          </a:p>
          <a:p>
            <a:pPr marL="0" indent="0">
              <a:buNone/>
            </a:pPr>
            <a:r>
              <a:rPr lang="id-ID" i="1" dirty="0" smtClean="0"/>
              <a:t>int[] myListInteger = {1, 2, 4, 7, 21, 100, 43};</a:t>
            </a:r>
          </a:p>
          <a:p>
            <a:pPr marL="0" indent="0">
              <a:buNone/>
            </a:pPr>
            <a:r>
              <a:rPr lang="id-ID" sz="2400" i="1" dirty="0" smtClean="0"/>
              <a:t>String[] myListString = {‘a’. ‘aa’, ‘s’, ‘sa’};</a:t>
            </a:r>
          </a:p>
          <a:p>
            <a:pPr marL="0" indent="0">
              <a:buNone/>
            </a:pPr>
            <a:r>
              <a:rPr lang="id-ID" sz="2400" i="1" dirty="0" smtClean="0"/>
              <a:t>//untuk string menggunakan petik saat pemberian nilai</a:t>
            </a:r>
            <a:endParaRPr lang="id-ID" sz="2400" i="1" dirty="0"/>
          </a:p>
        </p:txBody>
      </p:sp>
    </p:spTree>
    <p:extLst>
      <p:ext uri="{BB962C8B-B14F-4D97-AF65-F5344CB8AC3E}">
        <p14:creationId xmlns:p14="http://schemas.microsoft.com/office/powerpoint/2010/main" val="264922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smtClean="0"/>
              <a:t>continue</a:t>
            </a:r>
            <a:endParaRPr lang="id-ID" i="1" dirty="0"/>
          </a:p>
        </p:txBody>
      </p:sp>
      <p:sp>
        <p:nvSpPr>
          <p:cNvPr id="3" name="Content Placeholder 2"/>
          <p:cNvSpPr>
            <a:spLocks noGrp="1"/>
          </p:cNvSpPr>
          <p:nvPr>
            <p:ph idx="1"/>
          </p:nvPr>
        </p:nvSpPr>
        <p:spPr/>
        <p:txBody>
          <a:bodyPr>
            <a:normAutofit fontScale="62500" lnSpcReduction="20000"/>
          </a:bodyPr>
          <a:lstStyle/>
          <a:p>
            <a:r>
              <a:rPr lang="id-ID" dirty="0" smtClean="0"/>
              <a:t>List</a:t>
            </a:r>
          </a:p>
          <a:p>
            <a:pPr marL="0" indent="0">
              <a:buNone/>
            </a:pPr>
            <a:r>
              <a:rPr lang="id-ID" dirty="0" smtClean="0"/>
              <a:t>List atau biasa disebut arraylist mirip dengan array biasa, digunakan </a:t>
            </a:r>
            <a:r>
              <a:rPr lang="id-ID" dirty="0"/>
              <a:t>untuk menampung n- data pada satu variabel, tetapi semua data yang ditampung harus dengan tipe data yang sama dan bersifat </a:t>
            </a:r>
            <a:r>
              <a:rPr lang="id-ID" dirty="0" smtClean="0"/>
              <a:t>dinamis, </a:t>
            </a:r>
            <a:r>
              <a:rPr lang="id-ID" dirty="0"/>
              <a:t>artinya nilai pada </a:t>
            </a:r>
            <a:r>
              <a:rPr lang="id-ID" dirty="0" smtClean="0"/>
              <a:t>array dapat berubah berdasarkan method dari objek yang kita gunakan(misal add dan remove).</a:t>
            </a:r>
          </a:p>
          <a:p>
            <a:pPr marL="0" indent="0">
              <a:buNone/>
            </a:pPr>
            <a:r>
              <a:rPr lang="id-ID" i="1" dirty="0" smtClean="0"/>
              <a:t>Contoh:</a:t>
            </a:r>
          </a:p>
          <a:p>
            <a:pPr marL="0" indent="0">
              <a:buNone/>
            </a:pPr>
            <a:r>
              <a:rPr lang="id-ID" b="1" i="1" dirty="0" smtClean="0"/>
              <a:t>Format: List&lt;tipeData&gt; objek = new ArrayList&lt;&gt;();</a:t>
            </a:r>
          </a:p>
          <a:p>
            <a:pPr marL="0" indent="0">
              <a:buNone/>
            </a:pPr>
            <a:r>
              <a:rPr lang="id-ID" i="1" dirty="0" smtClean="0"/>
              <a:t>List&lt;String&gt; mahasiswa = new ArrayList&lt;&gt;();</a:t>
            </a:r>
          </a:p>
          <a:p>
            <a:pPr marL="0" indent="0">
              <a:buNone/>
            </a:pPr>
            <a:r>
              <a:rPr lang="id-ID" i="1" dirty="0"/>
              <a:t>m</a:t>
            </a:r>
            <a:r>
              <a:rPr lang="id-ID" i="1" dirty="0" smtClean="0"/>
              <a:t>ahasiswa.add(“Andre”);</a:t>
            </a:r>
          </a:p>
          <a:p>
            <a:pPr marL="0" indent="0">
              <a:buNone/>
            </a:pPr>
            <a:r>
              <a:rPr lang="id-ID" i="1" dirty="0" smtClean="0"/>
              <a:t>mahasiswa.add(“Yusuf”);</a:t>
            </a:r>
            <a:endParaRPr lang="id-ID" i="1" dirty="0"/>
          </a:p>
          <a:p>
            <a:pPr marL="0" indent="0">
              <a:buNone/>
            </a:pPr>
            <a:r>
              <a:rPr lang="id-ID" i="1" dirty="0" smtClean="0"/>
              <a:t>mahasiswa.add(“Yoshua”);</a:t>
            </a:r>
          </a:p>
          <a:p>
            <a:pPr marL="0" indent="0">
              <a:buNone/>
            </a:pPr>
            <a:endParaRPr lang="id-ID" i="1" dirty="0"/>
          </a:p>
          <a:p>
            <a:pPr marL="0" indent="0">
              <a:buNone/>
            </a:pPr>
            <a:r>
              <a:rPr lang="id-ID" i="1" dirty="0" smtClean="0"/>
              <a:t>List&lt;integer&gt; idMahasiswa = new ArrayList&lt;&gt;();</a:t>
            </a:r>
          </a:p>
          <a:p>
            <a:pPr marL="0" indent="0">
              <a:buNone/>
            </a:pPr>
            <a:r>
              <a:rPr lang="id-ID" i="1" dirty="0" smtClean="0"/>
              <a:t>idMahasiswa.add(100);</a:t>
            </a:r>
          </a:p>
          <a:p>
            <a:pPr marL="0" indent="0">
              <a:buNone/>
            </a:pPr>
            <a:r>
              <a:rPr lang="id-ID" i="1" dirty="0" smtClean="0"/>
              <a:t>idMahasiswa.add(101);</a:t>
            </a:r>
          </a:p>
          <a:p>
            <a:pPr marL="0" indent="0">
              <a:buNone/>
            </a:pPr>
            <a:r>
              <a:rPr lang="id-ID" i="1" dirty="0" smtClean="0"/>
              <a:t>idMahasiswa.add(102);</a:t>
            </a:r>
            <a:endParaRPr lang="id-ID" i="1" dirty="0"/>
          </a:p>
          <a:p>
            <a:pPr marL="0" indent="0">
              <a:buNone/>
            </a:pPr>
            <a:endParaRPr lang="id-ID" i="1" dirty="0"/>
          </a:p>
          <a:p>
            <a:pPr marL="0" indent="0">
              <a:buNone/>
            </a:pPr>
            <a:endParaRPr lang="id-ID" dirty="0" smtClean="0"/>
          </a:p>
          <a:p>
            <a:pPr marL="0" indent="0">
              <a:buNone/>
            </a:pPr>
            <a:endParaRPr lang="id-ID" dirty="0"/>
          </a:p>
        </p:txBody>
      </p:sp>
    </p:spTree>
    <p:extLst>
      <p:ext uri="{BB962C8B-B14F-4D97-AF65-F5344CB8AC3E}">
        <p14:creationId xmlns:p14="http://schemas.microsoft.com/office/powerpoint/2010/main" val="2572656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TotalTime>
  <Words>1029</Words>
  <Application>Microsoft Office PowerPoint</Application>
  <PresentationFormat>On-screen Show (4:3)</PresentationFormat>
  <Paragraphs>198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Java Introduce</vt:lpstr>
      <vt:lpstr>Outline</vt:lpstr>
      <vt:lpstr>Variabel, constants, identifier</vt:lpstr>
      <vt:lpstr>continue</vt:lpstr>
      <vt:lpstr>Operator</vt:lpstr>
      <vt:lpstr>continue</vt:lpstr>
      <vt:lpstr>continue</vt:lpstr>
      <vt:lpstr>Array, List</vt:lpstr>
      <vt:lpstr>continue</vt:lpstr>
      <vt:lpstr>Decision</vt:lpstr>
      <vt:lpstr>continue</vt:lpstr>
      <vt:lpstr>continue</vt:lpstr>
      <vt:lpstr>Iteration</vt:lpstr>
      <vt:lpstr>continue</vt:lpstr>
      <vt:lpstr>Exception Handling (try catch)</vt:lpstr>
      <vt:lpstr>Method(void, non void, static)</vt:lpstr>
      <vt:lpstr>continue</vt:lpstr>
      <vt:lpstr>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Introduce</dc:title>
  <dc:creator>asus</dc:creator>
  <cp:lastModifiedBy>asus</cp:lastModifiedBy>
  <cp:revision>10</cp:revision>
  <dcterms:created xsi:type="dcterms:W3CDTF">2020-11-25T01:54:18Z</dcterms:created>
  <dcterms:modified xsi:type="dcterms:W3CDTF">2020-11-25T03:59:52Z</dcterms:modified>
</cp:coreProperties>
</file>