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gian Tanpa Judul" id="{D123328E-474F-4D26-8ADD-F1E6056E4B03}">
          <p14:sldIdLst>
            <p14:sldId id="256"/>
            <p14:sldId id="264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DF8"/>
    <a:srgbClr val="E5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55A1D9B-72F3-4A87-9BA8-FC4784FC7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FAA3C6E9-A0F9-41C0-ACA5-FB8EE9BF4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077FBC8-D004-4332-9C1F-1C4624AE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A880BA9-9596-483E-85EE-769E0E22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73E74B4-54CB-4F48-B291-02B5D404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E329A81-7CE5-4A53-ADCD-2C7AB1BB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E7A85EB9-98EE-4231-A543-E11E92715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6CE6C93-030C-4B2E-823B-920CC1CF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3EBD084-D7CE-4224-8622-931910CB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112266D-BEA3-403E-8A61-361A5C5A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3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CFE275D5-3CCA-4D82-85BC-3D1DABDB8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89BD56FD-5C76-46F8-9FBA-95902E3A4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C3469DD-AC87-41D5-B0E6-5AEB20F7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15EC979-EE1A-4A93-A96F-188D1DC3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395CDAD-5881-4CA8-88CD-2E2A98A8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68D8C2B-5A8C-4D2E-B1CF-6D70EC24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00AFB9B-EC5B-445D-87E1-0DEA01AF0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9B3B959-D39A-4403-8D41-D15697B4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765EDB0-5055-43D1-A4E1-2F83CF28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771192A-65FB-4D97-A2B0-FC63E65C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1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74A368F-92CF-45D1-B985-A8AD3D57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11FD9B2C-0F4A-4200-9C6C-CEB88AB0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5C5518F-2549-40CF-8987-174D0E21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9F014FE-E5F2-4FDD-B9D0-747F2DCA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728ABBF-EE6F-49BA-983B-D3715235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20CBC93-B624-4A54-ABDC-F2BFAEC3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204F347-2875-4192-B95E-89531393C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14AB9CB3-BD18-4EFD-BCB7-4BF2AAB02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C4BB9806-2871-43EF-B002-984DDD86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C7634C7B-4B27-493F-93BB-B55E29C5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74014640-EE39-4CB9-9E10-72EC9BC1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0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9E3E90D-0AA6-4A12-865C-EF8843A4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67469DA-80DE-4C13-9D55-E61CA853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945983A1-975C-4854-9A7D-114EC1CF0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C2473632-37A0-4C77-AB56-97C2AF64E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24CC1C76-A0C7-44E1-820B-24EEC9F55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B5F5D1C4-F338-44F3-A7A6-ADD8C816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06D99C29-D812-4974-93D1-362E0FF7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301181E0-A151-44D4-B7E8-FE97179E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619F3FD-49E0-4722-A09B-78341466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D800F21B-6AD4-4343-8677-FC453A49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8251F996-59BB-4B02-82E8-F12D918E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89857FF0-8382-4CB4-822E-A37B8723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9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D07B938A-5605-4EE1-BA45-40E6B9BE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3220C1D4-7B1E-47D4-BA12-E9F2D67C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6944673B-00A8-4224-82EA-EA8F53A4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9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10357B6-6171-46B3-A2C0-6A6BBBE2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FBC2704-2E6F-4114-BDC5-0ADB757C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AA598B0D-2C49-4C38-8295-C8CAF8779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D1E0794C-B462-40A1-A63D-F0873DE3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B85923A2-AC84-4617-A67E-89AB9D2C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C37B905C-50C3-4FBD-94C5-5CA20BCB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3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F93767C-8354-4A0F-8F54-4321DDF1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79BED278-2A6E-49A1-97F5-FFD968B19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E7225A43-4FC5-4D59-B064-D396A76D3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D59172ED-9492-4BD7-A2E6-52D734D0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470660E2-6921-41D5-B88A-208DAC34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ED74ABD-BF86-45FC-9C8C-3CAA11F5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C7C08BF1-E52E-4EF7-A1CB-0A8C599D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51D2BD97-F16E-48D4-ACA7-D38E8ED29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4210DCC-4010-44DE-B73D-F8006767F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66597-00C3-4BFF-9390-85A527E16D8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D33ACC7-41BF-4AAB-8341-4EB2C4989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8FDBAAC-8816-4965-BCB7-358947DD5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6790-036B-45F8-BE75-4BCCCBC5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1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otak Teks 8">
            <a:extLst>
              <a:ext uri="{FF2B5EF4-FFF2-40B4-BE49-F238E27FC236}">
                <a16:creationId xmlns:a16="http://schemas.microsoft.com/office/drawing/2014/main" id="{DA9C5307-6C0E-4624-A619-7A7B501435D9}"/>
              </a:ext>
            </a:extLst>
          </p:cNvPr>
          <p:cNvSpPr txBox="1"/>
          <p:nvPr/>
        </p:nvSpPr>
        <p:spPr>
          <a:xfrm>
            <a:off x="2527394" y="2679840"/>
            <a:ext cx="71372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Ringkasan</a:t>
            </a:r>
            <a:endParaRPr lang="en-US" sz="4400" b="1" dirty="0"/>
          </a:p>
          <a:p>
            <a:pPr algn="ctr"/>
            <a:r>
              <a:rPr lang="en-US" sz="4000" b="1" dirty="0"/>
              <a:t>FUNDAMENTAL PROGRAMMING</a:t>
            </a:r>
          </a:p>
          <a:p>
            <a:pPr algn="ctr"/>
            <a:r>
              <a:rPr lang="en-US" sz="2800" dirty="0"/>
              <a:t>Mochamad Yusuf</a:t>
            </a:r>
          </a:p>
        </p:txBody>
      </p:sp>
    </p:spTree>
    <p:extLst>
      <p:ext uri="{BB962C8B-B14F-4D97-AF65-F5344CB8AC3E}">
        <p14:creationId xmlns:p14="http://schemas.microsoft.com/office/powerpoint/2010/main" val="380989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7F8810EE-418A-4F4E-BF33-445325497290}"/>
              </a:ext>
            </a:extLst>
          </p:cNvPr>
          <p:cNvSpPr txBox="1"/>
          <p:nvPr/>
        </p:nvSpPr>
        <p:spPr>
          <a:xfrm>
            <a:off x="365760" y="422031"/>
            <a:ext cx="7941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1. Variable, Constants, dan Identifier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8D13CEA-119E-4C4C-9CA2-6DEE373C6DF5}"/>
              </a:ext>
            </a:extLst>
          </p:cNvPr>
          <p:cNvSpPr txBox="1"/>
          <p:nvPr/>
        </p:nvSpPr>
        <p:spPr>
          <a:xfrm>
            <a:off x="708074" y="1129917"/>
            <a:ext cx="107758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US" sz="2800" b="1" dirty="0">
                <a:latin typeface="+mj-lt"/>
              </a:rPr>
              <a:t>Variable</a:t>
            </a:r>
            <a:r>
              <a:rPr lang="en-US" sz="2800" dirty="0">
                <a:latin typeface="+mj-lt"/>
              </a:rPr>
              <a:t>		: </a:t>
            </a:r>
            <a:r>
              <a:rPr lang="en-US" sz="2800" dirty="0" err="1">
                <a:latin typeface="+mj-lt"/>
              </a:rPr>
              <a:t>merupakan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tempat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untuk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menyimpan</a:t>
            </a:r>
            <a:r>
              <a:rPr lang="en-US" sz="2800" dirty="0">
                <a:latin typeface="+mj-lt"/>
              </a:rPr>
              <a:t> data</a:t>
            </a:r>
          </a:p>
          <a:p>
            <a:pPr marL="514350" indent="-514350">
              <a:buAutoNum type="alphaLcPeriod"/>
            </a:pPr>
            <a:r>
              <a:rPr lang="en-US" sz="2800" b="1" dirty="0">
                <a:latin typeface="+mj-lt"/>
              </a:rPr>
              <a:t>Constants</a:t>
            </a:r>
            <a:r>
              <a:rPr lang="en-US" sz="2800" dirty="0">
                <a:latin typeface="+mj-lt"/>
              </a:rPr>
              <a:t>	: </a:t>
            </a:r>
            <a:r>
              <a:rPr lang="en-US" sz="2800" dirty="0" err="1">
                <a:latin typeface="+mj-lt"/>
              </a:rPr>
              <a:t>merupakan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tempat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untuk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menyimpan</a:t>
            </a:r>
            <a:r>
              <a:rPr lang="en-US" sz="2800" dirty="0">
                <a:latin typeface="+mj-lt"/>
              </a:rPr>
              <a:t> data yang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			</a:t>
            </a:r>
            <a:r>
              <a:rPr lang="en-US" sz="2800" dirty="0" err="1">
                <a:latin typeface="+mj-lt"/>
              </a:rPr>
              <a:t>konstan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atau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tidak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berubah</a:t>
            </a:r>
            <a:endParaRPr lang="en-US" sz="2800" dirty="0">
              <a:latin typeface="+mj-lt"/>
            </a:endParaRPr>
          </a:p>
          <a:p>
            <a:pPr marL="514350" indent="-514350">
              <a:buAutoNum type="alphaLcPeriod"/>
            </a:pPr>
            <a:r>
              <a:rPr lang="en-US" sz="2800" b="1" dirty="0">
                <a:latin typeface="+mj-lt"/>
              </a:rPr>
              <a:t>Identifier	</a:t>
            </a:r>
            <a:r>
              <a:rPr lang="en-US" sz="2800" dirty="0">
                <a:latin typeface="+mj-lt"/>
              </a:rPr>
              <a:t>	: </a:t>
            </a:r>
            <a:r>
              <a:rPr lang="en-US" sz="2800" dirty="0" err="1">
                <a:latin typeface="+mj-lt"/>
              </a:rPr>
              <a:t>merupakan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nama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dari</a:t>
            </a:r>
            <a:r>
              <a:rPr lang="en-US" sz="2800" dirty="0">
                <a:latin typeface="+mj-lt"/>
              </a:rPr>
              <a:t> variable, method, </a:t>
            </a:r>
            <a:r>
              <a:rPr lang="en-US" sz="2800" dirty="0" err="1">
                <a:latin typeface="+mj-lt"/>
              </a:rPr>
              <a:t>atau</a:t>
            </a:r>
            <a:r>
              <a:rPr lang="en-US" sz="2800" dirty="0">
                <a:latin typeface="+mj-lt"/>
              </a:rPr>
              <a:t> class.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250A83DB-AE73-4943-837A-457F4007B0BA}"/>
              </a:ext>
            </a:extLst>
          </p:cNvPr>
          <p:cNvSpPr txBox="1"/>
          <p:nvPr/>
        </p:nvSpPr>
        <p:spPr>
          <a:xfrm>
            <a:off x="708074" y="3447734"/>
            <a:ext cx="89001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effectLst/>
                <a:latin typeface="+mj-lt"/>
              </a:rPr>
              <a:t>Variable	: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Int, float,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+mj-lt"/>
              </a:rPr>
              <a:t>Constant	: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final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myIntNum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0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+mj-lt"/>
              </a:rPr>
              <a:t>Identifier	: </a:t>
            </a:r>
            <a:endParaRPr lang="en-US" sz="2800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D06AFD12-A499-44BD-91EA-C810FC559350}"/>
              </a:ext>
            </a:extLst>
          </p:cNvPr>
          <p:cNvSpPr txBox="1"/>
          <p:nvPr/>
        </p:nvSpPr>
        <p:spPr>
          <a:xfrm>
            <a:off x="2909668" y="4411334"/>
            <a:ext cx="4625926" cy="923330"/>
          </a:xfrm>
          <a:prstGeom prst="rect">
            <a:avLst/>
          </a:prstGeom>
          <a:solidFill>
            <a:srgbClr val="E8EDF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myIntNum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myFloatNum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10.5f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myString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 world“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>
              <a:effectLst/>
            </a:endParaRP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37185D3E-1484-4541-8C7B-CC07BAEBE225}"/>
              </a:ext>
            </a:extLst>
          </p:cNvPr>
          <p:cNvSpPr txBox="1"/>
          <p:nvPr/>
        </p:nvSpPr>
        <p:spPr>
          <a:xfrm>
            <a:off x="7535594" y="4411334"/>
            <a:ext cx="44969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</a:rPr>
              <a:t>Identifier: </a:t>
            </a:r>
            <a:r>
              <a:rPr lang="en-US" sz="1800" dirty="0" err="1">
                <a:effectLst/>
              </a:rPr>
              <a:t>myIntNum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myFloatNum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myString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909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7F8810EE-418A-4F4E-BF33-445325497290}"/>
              </a:ext>
            </a:extLst>
          </p:cNvPr>
          <p:cNvSpPr txBox="1"/>
          <p:nvPr/>
        </p:nvSpPr>
        <p:spPr>
          <a:xfrm>
            <a:off x="365760" y="422031"/>
            <a:ext cx="2826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2. Operators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8D13CEA-119E-4C4C-9CA2-6DEE373C6DF5}"/>
              </a:ext>
            </a:extLst>
          </p:cNvPr>
          <p:cNvSpPr txBox="1"/>
          <p:nvPr/>
        </p:nvSpPr>
        <p:spPr>
          <a:xfrm>
            <a:off x="792480" y="1129917"/>
            <a:ext cx="9959925" cy="411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Digunakan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melakukan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operasi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pada variable dan values.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Terdapat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beberapa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macam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operator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yaitu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Arithmetic operators,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seperti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+, -, *, /, %, ++, dan --.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Assignment operators,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seperti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=, +=, -=, *=, dan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sebagainya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Comparison operators,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seperti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==, !=, &lt;, &gt;, &lt;=, dan &gt;=.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Logical operators,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seperti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!, &amp;&amp;, dan ||.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Bitwise operators,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seperti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&amp;, |, ~, &lt;&lt;, &gt;&gt;, dan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sebagainya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9C8CD8B6-C270-425B-B51D-226AB60E13BC}"/>
              </a:ext>
            </a:extLst>
          </p:cNvPr>
          <p:cNvSpPr txBox="1"/>
          <p:nvPr/>
        </p:nvSpPr>
        <p:spPr>
          <a:xfrm>
            <a:off x="1097280" y="5728083"/>
            <a:ext cx="8121748" cy="646331"/>
          </a:xfrm>
          <a:prstGeom prst="rect">
            <a:avLst/>
          </a:prstGeom>
          <a:solidFill>
            <a:srgbClr val="E8EDF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myIntNum 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sv-SE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myIntNum2 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sv-S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16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7F8810EE-418A-4F4E-BF33-445325497290}"/>
              </a:ext>
            </a:extLst>
          </p:cNvPr>
          <p:cNvSpPr txBox="1"/>
          <p:nvPr/>
        </p:nvSpPr>
        <p:spPr>
          <a:xfrm>
            <a:off x="365760" y="422031"/>
            <a:ext cx="3604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3. Array dan List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3CCC98C6-AFF8-472C-9525-C581D3569A60}"/>
              </a:ext>
            </a:extLst>
          </p:cNvPr>
          <p:cNvSpPr txBox="1"/>
          <p:nvPr/>
        </p:nvSpPr>
        <p:spPr>
          <a:xfrm>
            <a:off x="708074" y="1129917"/>
            <a:ext cx="107758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lphaLcParenR"/>
            </a:pP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Array	: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mampu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menampung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banyak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nilai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sebuah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b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		variable.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Ukuran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atau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kapasitas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array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bersifat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tetap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dan 		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tidak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mudah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diubah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514350" indent="-514350" algn="just">
              <a:buFont typeface="+mj-lt"/>
              <a:buAutoNum type="alphaLcParenR"/>
            </a:pP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List	: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merupakan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array yang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dapat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diatur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ukuran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atau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b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		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kapasitasnya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4CE4D489-1505-446D-9251-F0E979CB1D4C}"/>
              </a:ext>
            </a:extLst>
          </p:cNvPr>
          <p:cNvSpPr txBox="1"/>
          <p:nvPr/>
        </p:nvSpPr>
        <p:spPr>
          <a:xfrm>
            <a:off x="1097280" y="2709144"/>
            <a:ext cx="8121748" cy="369332"/>
          </a:xfrm>
          <a:prstGeom prst="rect">
            <a:avLst/>
          </a:prstGeom>
          <a:solidFill>
            <a:srgbClr val="E8EDF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myNumArr 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v-SE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v-S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v-SE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v-SE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sv-SE" dirty="0">
              <a:effectLst/>
            </a:endParaRP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742F341B-9AC0-4164-BBCB-BFC26AE3BB93}"/>
              </a:ext>
            </a:extLst>
          </p:cNvPr>
          <p:cNvSpPr txBox="1"/>
          <p:nvPr/>
        </p:nvSpPr>
        <p:spPr>
          <a:xfrm>
            <a:off x="1097280" y="4449120"/>
            <a:ext cx="8121748" cy="1200329"/>
          </a:xfrm>
          <a:prstGeom prst="rect">
            <a:avLst/>
          </a:prstGeom>
          <a:solidFill>
            <a:srgbClr val="E8EDF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myNumList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myNumList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myNumList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myNumList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02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7F8810EE-418A-4F4E-BF33-445325497290}"/>
              </a:ext>
            </a:extLst>
          </p:cNvPr>
          <p:cNvSpPr txBox="1"/>
          <p:nvPr/>
        </p:nvSpPr>
        <p:spPr>
          <a:xfrm>
            <a:off x="365760" y="422031"/>
            <a:ext cx="2502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4. Decision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3CCC98C6-AFF8-472C-9525-C581D3569A60}"/>
              </a:ext>
            </a:extLst>
          </p:cNvPr>
          <p:cNvSpPr txBox="1"/>
          <p:nvPr/>
        </p:nvSpPr>
        <p:spPr>
          <a:xfrm>
            <a:off x="708074" y="1129917"/>
            <a:ext cx="10775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Memeriksa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beberapa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kondisi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menghasilkan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suatu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hasil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berdasarkan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kondisi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yang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sesuai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 Decision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memiliki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beberapa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statements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seperti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if, if…else, dan switch statements.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BD76F74B-2992-453B-80EE-84B327D3C0F0}"/>
              </a:ext>
            </a:extLst>
          </p:cNvPr>
          <p:cNvSpPr txBox="1"/>
          <p:nvPr/>
        </p:nvSpPr>
        <p:spPr>
          <a:xfrm>
            <a:off x="1097280" y="2761133"/>
            <a:ext cx="8121748" cy="1754326"/>
          </a:xfrm>
          <a:prstGeom prst="rect">
            <a:avLst/>
          </a:prstGeom>
          <a:solidFill>
            <a:srgbClr val="E8EDF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myIntNum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myIntNum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nilai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&gt; 5"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nilai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&lt;= 5"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612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7F8810EE-418A-4F4E-BF33-445325497290}"/>
              </a:ext>
            </a:extLst>
          </p:cNvPr>
          <p:cNvSpPr txBox="1"/>
          <p:nvPr/>
        </p:nvSpPr>
        <p:spPr>
          <a:xfrm>
            <a:off x="365760" y="422031"/>
            <a:ext cx="4005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5. Iteration/Loops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3CCC98C6-AFF8-472C-9525-C581D3569A60}"/>
              </a:ext>
            </a:extLst>
          </p:cNvPr>
          <p:cNvSpPr txBox="1"/>
          <p:nvPr/>
        </p:nvSpPr>
        <p:spPr>
          <a:xfrm>
            <a:off x="708074" y="1631852"/>
            <a:ext cx="10775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Melakukan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pengulangan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pada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sekumpulan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perintah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di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dalamnya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hingga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suatu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kondisi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terpenuhi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46F2EAFC-E6E9-4B99-BC74-3DC6F2213F38}"/>
              </a:ext>
            </a:extLst>
          </p:cNvPr>
          <p:cNvSpPr txBox="1"/>
          <p:nvPr/>
        </p:nvSpPr>
        <p:spPr>
          <a:xfrm>
            <a:off x="1097280" y="2761133"/>
            <a:ext cx="8121748" cy="923330"/>
          </a:xfrm>
          <a:prstGeom prst="rect">
            <a:avLst/>
          </a:prstGeom>
          <a:solidFill>
            <a:srgbClr val="E8EDF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n-NO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n-NO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System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nn-NO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nn-NO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nn-NO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417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7F8810EE-418A-4F4E-BF33-445325497290}"/>
              </a:ext>
            </a:extLst>
          </p:cNvPr>
          <p:cNvSpPr txBox="1"/>
          <p:nvPr/>
        </p:nvSpPr>
        <p:spPr>
          <a:xfrm>
            <a:off x="365760" y="422031"/>
            <a:ext cx="4789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6. Exception Handling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3CCC98C6-AFF8-472C-9525-C581D3569A60}"/>
              </a:ext>
            </a:extLst>
          </p:cNvPr>
          <p:cNvSpPr txBox="1"/>
          <p:nvPr/>
        </p:nvSpPr>
        <p:spPr>
          <a:xfrm>
            <a:off x="708074" y="1129917"/>
            <a:ext cx="1077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Merupakan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suatu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mekanisme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menangani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error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pada program</a:t>
            </a:r>
            <a:endParaRPr lang="en-US" sz="28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DFCEF9E9-312C-45DA-AEF0-A8C8CCD62BE1}"/>
              </a:ext>
            </a:extLst>
          </p:cNvPr>
          <p:cNvSpPr txBox="1"/>
          <p:nvPr/>
        </p:nvSpPr>
        <p:spPr>
          <a:xfrm>
            <a:off x="1097280" y="1837803"/>
            <a:ext cx="8121748" cy="1477328"/>
          </a:xfrm>
          <a:prstGeom prst="rect">
            <a:avLst/>
          </a:prstGeom>
          <a:solidFill>
            <a:srgbClr val="E8EDF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tabLst>
                <a:tab pos="450850" algn="l"/>
              </a:tabLst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Exception 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tabLst>
                <a:tab pos="45085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Terdapat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error"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954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7F8810EE-418A-4F4E-BF33-445325497290}"/>
              </a:ext>
            </a:extLst>
          </p:cNvPr>
          <p:cNvSpPr txBox="1"/>
          <p:nvPr/>
        </p:nvSpPr>
        <p:spPr>
          <a:xfrm>
            <a:off x="365760" y="422031"/>
            <a:ext cx="3702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7. Static Method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3CCC98C6-AFF8-472C-9525-C581D3569A60}"/>
              </a:ext>
            </a:extLst>
          </p:cNvPr>
          <p:cNvSpPr txBox="1"/>
          <p:nvPr/>
        </p:nvSpPr>
        <p:spPr>
          <a:xfrm>
            <a:off x="708074" y="1129917"/>
            <a:ext cx="10775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Merupakan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suatu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method yang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dapat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dipanggil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secara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independen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dan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tidak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tergantung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pada object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class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nya</a:t>
            </a:r>
            <a:r>
              <a:rPr 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EB12D8CB-3C03-471A-BD6A-A9275BE5B6DF}"/>
              </a:ext>
            </a:extLst>
          </p:cNvPr>
          <p:cNvSpPr txBox="1"/>
          <p:nvPr/>
        </p:nvSpPr>
        <p:spPr>
          <a:xfrm>
            <a:off x="1097280" y="2302037"/>
            <a:ext cx="8121748" cy="1200329"/>
          </a:xfrm>
          <a:prstGeom prst="rect">
            <a:avLst/>
          </a:prstGeom>
          <a:solidFill>
            <a:srgbClr val="E8EDF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Static method </a:t>
            </a:r>
          </a:p>
          <a:p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myStaticMethod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tabLst>
                <a:tab pos="633413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"Called from a static method"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903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7F8810EE-418A-4F4E-BF33-445325497290}"/>
              </a:ext>
            </a:extLst>
          </p:cNvPr>
          <p:cNvSpPr txBox="1"/>
          <p:nvPr/>
        </p:nvSpPr>
        <p:spPr>
          <a:xfrm>
            <a:off x="365760" y="422031"/>
            <a:ext cx="6380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8. Void dan non-void method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3CCC98C6-AFF8-472C-9525-C581D3569A60}"/>
              </a:ext>
            </a:extLst>
          </p:cNvPr>
          <p:cNvSpPr txBox="1"/>
          <p:nvPr/>
        </p:nvSpPr>
        <p:spPr>
          <a:xfrm>
            <a:off x="708074" y="1129917"/>
            <a:ext cx="107758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lphaLcParenR"/>
            </a:pP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Void method	</a:t>
            </a:r>
          </a:p>
          <a:p>
            <a:pPr algn="just"/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merupakan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method yang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tidak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memiliki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nilai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di-</a:t>
            </a:r>
            <a:r>
              <a:rPr 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return.</a:t>
            </a:r>
          </a:p>
          <a:p>
            <a:pPr algn="just"/>
            <a:endParaRPr lang="en-US" sz="28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8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Non-void method</a:t>
            </a:r>
          </a:p>
          <a:p>
            <a:pPr algn="just"/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merupakan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method yang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mengharuskan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suatu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nilai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di-</a:t>
            </a:r>
            <a:r>
              <a:rPr 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return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3C3D5C34-2C0F-4784-9B6A-127930EBAE25}"/>
              </a:ext>
            </a:extLst>
          </p:cNvPr>
          <p:cNvSpPr txBox="1"/>
          <p:nvPr/>
        </p:nvSpPr>
        <p:spPr>
          <a:xfrm>
            <a:off x="1097280" y="2302037"/>
            <a:ext cx="8121748" cy="923330"/>
          </a:xfrm>
          <a:prstGeom prst="rect">
            <a:avLst/>
          </a:prstGeom>
          <a:solidFill>
            <a:srgbClr val="E8EDF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voidMethod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"Called from a void method"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F0355253-087C-4B4E-B911-2BCE4F61D2A9}"/>
              </a:ext>
            </a:extLst>
          </p:cNvPr>
          <p:cNvSpPr txBox="1"/>
          <p:nvPr/>
        </p:nvSpPr>
        <p:spPr>
          <a:xfrm>
            <a:off x="1097280" y="4523971"/>
            <a:ext cx="9580098" cy="1200329"/>
          </a:xfrm>
          <a:prstGeom prst="rect">
            <a:avLst/>
          </a:prstGeom>
          <a:solidFill>
            <a:srgbClr val="E8EDF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intMethod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"Called from a non-void method returning 5"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59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538</Words>
  <Application>Microsoft Office PowerPoint</Application>
  <PresentationFormat>Layar Lebar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Tema Office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2216100090@mahasiswa.integra.its.ac.id</dc:creator>
  <cp:lastModifiedBy>MOCHAMAD YUSUF(557827)</cp:lastModifiedBy>
  <cp:revision>26</cp:revision>
  <dcterms:created xsi:type="dcterms:W3CDTF">2020-11-25T02:21:09Z</dcterms:created>
  <dcterms:modified xsi:type="dcterms:W3CDTF">2020-11-25T04:05:45Z</dcterms:modified>
</cp:coreProperties>
</file>