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AA6F237-2C20-4460-88EB-11E1CBE2A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19BCA06-0C42-4EB7-AD37-4B302579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26C66EE-A6A2-4FFB-BEAA-5B308922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14A61CD-3A22-426B-B0CB-69F1B3B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921E407-20F0-4D9B-B192-A00EE3CE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914F4B-CF65-47E9-9E0A-32CADAB7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4E08619-BB88-482D-9DC4-7EABB1CE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C18E1CD-4D1D-4ECF-BD71-DB3B6DF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05A70FB-E385-4933-89D5-5A58722C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296CFA4-1E5A-4FFF-8FD0-1212C2DD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479F35FC-BE9A-46CA-A805-05863565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13B4CA3C-390E-4E9D-A798-9F29BA84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C1088E9-37C9-4D56-8776-DBD349E3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2808C2B-142E-466B-9D5E-28ECCB6D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9EB79FB-EFD1-45FA-8A13-A6B4B419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7137F4-D3F8-4E31-AEB2-C83DAE78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773D342-A1C9-4BA3-99D9-9FB33A18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FC36017-EE59-4C2A-9CB5-6A1E94B9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92A0551-B169-4D15-8AA5-D9649BFF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17B966B-A6FA-4BC6-AFEE-F3DE242F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48A35F-9AC8-4FFE-9154-C11F404C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E306416-5A14-48A4-ADEB-995A14B4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F9E575-1C1D-4720-8668-39AAAAE0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269663C-A81E-40A6-8147-9437C31C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313392B-7613-4092-A82A-607F36B0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FDE84C1-7AB3-4C7C-923B-C304544E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E5B7CB4-B06D-47BC-BFAD-519C79DB1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0CD4627-075E-4A02-BA98-CC050435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EA723E0-99F6-417E-A2B9-AC7670E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3DD6340-A483-427B-B80C-883CAACE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9074A70-CA0C-4836-A815-C274287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422C24C-6C34-424E-81F1-6D2654ED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A952BF-8151-4546-94C4-ECE5CB70E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1CC560F-8FF3-4EDD-850C-C501962B9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043FE93-3505-47CE-A31E-DA692419E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89D6B62-1523-436F-A82D-6A5C0EAF7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AA9AD624-DD78-43F0-B953-7EB554B9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4040E785-9EBD-49F0-8A1D-1C0D4B98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0E70AEB-9848-4910-97A0-A1A1ED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D374E8B-86C4-40BD-93A2-972D159F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9A23D127-938F-4933-963F-48DCE28E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FCB6978-3BD4-44DC-B678-8948DA66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C0F8E3DF-DDDA-4C40-8004-9975EB6E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B3E5C49-3070-43B1-9EAD-14156399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B2823EF5-2E0D-4A94-9983-57290E50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D39A90D-C847-4DCE-B4D1-5554B680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4BCF6D-BE1A-4B83-AD61-441C9FA3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A26B341-6683-4063-8A1A-582DBDAD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1388ECE8-99A7-4B72-8428-1BE7EAE8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C41DB5A-04D8-4288-A5B1-30157BB7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0FABA11-9B51-4E43-8302-5CBEC6C6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83A0FD1-099A-43B5-8CF9-F8296267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3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8739626-8FB7-4E24-A505-27AB0C42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266239D8-25C0-4F00-9EF4-CBA6E7B60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308B227-2229-43A8-90E6-8678F7FE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DDAF834-6EDE-44DD-84AA-E86C72F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9BC748B-6DA7-4A76-8355-7A5152F7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E806F6B-F767-43EA-9ACC-77C29501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DAB52D8A-7D34-4837-B427-2BF8424E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D852DDD-3859-43BD-8990-291EEB26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549EEA4-EE60-4EA4-9DCE-6D917AA8E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247C-2004-498D-A1EA-0ECDA50A60E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98E67FD-10EF-46AB-8D57-F651BE6A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97554B6-05BB-43E7-80AE-DC469C4C9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F6D3-C940-4F71-B43D-1DC018D3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D2C06EB3-C116-4ACF-86C6-7F0A24C92C81}"/>
              </a:ext>
            </a:extLst>
          </p:cNvPr>
          <p:cNvSpPr txBox="1"/>
          <p:nvPr/>
        </p:nvSpPr>
        <p:spPr>
          <a:xfrm>
            <a:off x="2244819" y="2679840"/>
            <a:ext cx="77023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OBJECT ORIENTED PROGRAMMING</a:t>
            </a:r>
          </a:p>
          <a:p>
            <a:pPr algn="ctr"/>
            <a:r>
              <a:rPr lang="en-US" sz="2800" dirty="0"/>
              <a:t>Mochamad Yusuf</a:t>
            </a:r>
          </a:p>
        </p:txBody>
      </p:sp>
    </p:spTree>
    <p:extLst>
      <p:ext uri="{BB962C8B-B14F-4D97-AF65-F5344CB8AC3E}">
        <p14:creationId xmlns:p14="http://schemas.microsoft.com/office/powerpoint/2010/main" val="200605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658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7. Overriding and Overloading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sz="2800" b="1" dirty="0">
                <a:latin typeface="+mj-lt"/>
              </a:rPr>
              <a:t>Overloading</a:t>
            </a:r>
            <a:r>
              <a:rPr lang="en-US" sz="2800" dirty="0">
                <a:latin typeface="+mj-lt"/>
              </a:rPr>
              <a:t>	: method pada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class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memiliki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nama</a:t>
            </a:r>
            <a:r>
              <a:rPr lang="en-US" sz="2800" dirty="0">
                <a:latin typeface="+mj-lt"/>
              </a:rPr>
              <a:t> yang 			</a:t>
            </a:r>
            <a:r>
              <a:rPr lang="en-US" sz="2800" dirty="0" err="1">
                <a:latin typeface="+mj-lt"/>
              </a:rPr>
              <a:t>sama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parameter yang </a:t>
            </a:r>
            <a:r>
              <a:rPr lang="en-US" sz="2800" dirty="0" err="1">
                <a:latin typeface="+mj-lt"/>
              </a:rPr>
              <a:t>berbeda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49B38A11-1823-4715-A8B1-17B0E9E58FBC}"/>
              </a:ext>
            </a:extLst>
          </p:cNvPr>
          <p:cNvSpPr txBox="1"/>
          <p:nvPr/>
        </p:nvSpPr>
        <p:spPr>
          <a:xfrm>
            <a:off x="1479544" y="2437967"/>
            <a:ext cx="9232912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SimpleMathClass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46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9232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1. Class, Object, Instance, dan Constructor 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Class</a:t>
            </a:r>
            <a:r>
              <a:rPr lang="en-US" sz="2800" dirty="0">
                <a:latin typeface="+mj-lt"/>
              </a:rPr>
              <a:t>	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blueprint </a:t>
            </a:r>
            <a:r>
              <a:rPr lang="en-US" sz="2800" dirty="0" err="1">
                <a:latin typeface="+mj-lt"/>
              </a:rPr>
              <a:t>dimana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object </a:t>
            </a:r>
            <a:r>
              <a:rPr lang="en-US" sz="2800" dirty="0" err="1">
                <a:latin typeface="+mj-lt"/>
              </a:rPr>
              <a:t>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dibuat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buAutoNum type="alphaLcPeriod"/>
            </a:pPr>
            <a:endParaRPr lang="en-US" sz="2800" dirty="0">
              <a:latin typeface="+mj-lt"/>
            </a:endParaRP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Object</a:t>
            </a:r>
            <a:r>
              <a:rPr lang="en-US" sz="2800" dirty="0">
                <a:latin typeface="+mj-lt"/>
              </a:rPr>
              <a:t>	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entitas-entitas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dibuat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class.</a:t>
            </a:r>
          </a:p>
          <a:p>
            <a:pPr marL="514350" indent="-514350">
              <a:buAutoNum type="alphaLcPeriod"/>
            </a:pPr>
            <a:endParaRPr lang="en-US" sz="2800" dirty="0">
              <a:latin typeface="+mj-lt"/>
            </a:endParaRP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Instance</a:t>
            </a:r>
            <a:r>
              <a:rPr lang="en-US" sz="2800" dirty="0">
                <a:latin typeface="+mj-lt"/>
              </a:rPr>
              <a:t>	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entitas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dibuat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			class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memiliki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nilainya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sendiri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berbeda</a:t>
            </a:r>
            <a:r>
              <a:rPr lang="en-US" sz="2800" dirty="0">
                <a:latin typeface="+mj-lt"/>
              </a:rPr>
              <a:t> 				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instance yang </a:t>
            </a:r>
            <a:r>
              <a:rPr lang="en-US" sz="2800" dirty="0" err="1">
                <a:latin typeface="+mj-lt"/>
              </a:rPr>
              <a:t>lainnya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buAutoNum type="alphaLcPeriod"/>
            </a:pPr>
            <a:endParaRPr lang="en-US" sz="2800" dirty="0">
              <a:latin typeface="+mj-lt"/>
            </a:endParaRPr>
          </a:p>
          <a:p>
            <a:pPr marL="514350" indent="-514350">
              <a:buFontTx/>
              <a:buAutoNum type="alphaLcPeriod"/>
            </a:pPr>
            <a:r>
              <a:rPr lang="en-US" sz="2800" b="1" dirty="0">
                <a:latin typeface="+mj-lt"/>
              </a:rPr>
              <a:t>Constructor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method </a:t>
            </a:r>
            <a:r>
              <a:rPr lang="en-US" sz="2800" dirty="0" err="1">
                <a:latin typeface="+mj-lt"/>
              </a:rPr>
              <a:t>khusus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class yang 			</a:t>
            </a:r>
            <a:r>
              <a:rPr lang="en-US" sz="2800" dirty="0" err="1">
                <a:latin typeface="+mj-lt"/>
              </a:rPr>
              <a:t>digunakan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menginisilisasi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38783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9232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1. Class, Object, Instance, dan Constructor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F7DE240-7CD0-41E2-A0C0-3D50BFD033CD}"/>
              </a:ext>
            </a:extLst>
          </p:cNvPr>
          <p:cNvSpPr txBox="1"/>
          <p:nvPr/>
        </p:nvSpPr>
        <p:spPr>
          <a:xfrm>
            <a:off x="1479544" y="1323018"/>
            <a:ext cx="9232912" cy="54476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Another class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Constructor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x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Constructor with parameters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x = X;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 = Y;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Main class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An Instance, a &amp; b 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Objects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MyClass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    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An Instance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79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407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2. Access Modifier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mengatur</a:t>
            </a:r>
            <a:r>
              <a:rPr lang="en-US" sz="2800" dirty="0">
                <a:latin typeface="+mj-lt"/>
              </a:rPr>
              <a:t> class mana </a:t>
            </a:r>
            <a:r>
              <a:rPr lang="en-US" sz="2800" dirty="0" err="1">
                <a:latin typeface="+mj-lt"/>
              </a:rPr>
              <a:t>saja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mengakses</a:t>
            </a:r>
            <a:r>
              <a:rPr lang="en-US" sz="2800" dirty="0">
                <a:latin typeface="+mj-lt"/>
              </a:rPr>
              <a:t> class, field, constructor dan method.</a:t>
            </a:r>
          </a:p>
        </p:txBody>
      </p:sp>
      <p:graphicFrame>
        <p:nvGraphicFramePr>
          <p:cNvPr id="2" name="Tabel 3">
            <a:extLst>
              <a:ext uri="{FF2B5EF4-FFF2-40B4-BE49-F238E27FC236}">
                <a16:creationId xmlns:a16="http://schemas.microsoft.com/office/drawing/2014/main" id="{43CB0A8B-CC7F-4154-A48A-57152D4D7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50111"/>
              </p:ext>
            </p:extLst>
          </p:nvPr>
        </p:nvGraphicFramePr>
        <p:xfrm>
          <a:off x="365760" y="2585329"/>
          <a:ext cx="52984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3">
                  <a:extLst>
                    <a:ext uri="{9D8B030D-6E8A-4147-A177-3AD203B41FA5}">
                      <a16:colId xmlns:a16="http://schemas.microsoft.com/office/drawing/2014/main" val="20513748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862796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1965713460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3675594084"/>
                    </a:ext>
                  </a:extLst>
                </a:gridCol>
                <a:gridCol w="923779">
                  <a:extLst>
                    <a:ext uri="{9D8B030D-6E8A-4147-A177-3AD203B41FA5}">
                      <a16:colId xmlns:a16="http://schemas.microsoft.com/office/drawing/2014/main" val="242490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9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1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Nested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15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0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5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119695"/>
                  </a:ext>
                </a:extLst>
              </a:tr>
            </a:tbl>
          </a:graphicData>
        </a:graphic>
      </p:graphicFrame>
      <p:graphicFrame>
        <p:nvGraphicFramePr>
          <p:cNvPr id="7" name="Tabel 3">
            <a:extLst>
              <a:ext uri="{FF2B5EF4-FFF2-40B4-BE49-F238E27FC236}">
                <a16:creationId xmlns:a16="http://schemas.microsoft.com/office/drawing/2014/main" id="{DBA7081B-A9D9-4CF9-AB64-742D0320C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60351"/>
              </p:ext>
            </p:extLst>
          </p:nvPr>
        </p:nvGraphicFramePr>
        <p:xfrm>
          <a:off x="5918201" y="2585329"/>
          <a:ext cx="5463541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343">
                  <a:extLst>
                    <a:ext uri="{9D8B030D-6E8A-4147-A177-3AD203B41FA5}">
                      <a16:colId xmlns:a16="http://schemas.microsoft.com/office/drawing/2014/main" val="20513748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7862796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1965713460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3675594084"/>
                    </a:ext>
                  </a:extLst>
                </a:gridCol>
                <a:gridCol w="923779">
                  <a:extLst>
                    <a:ext uri="{9D8B030D-6E8A-4147-A177-3AD203B41FA5}">
                      <a16:colId xmlns:a16="http://schemas.microsoft.com/office/drawing/2014/main" val="2424903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9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Same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1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Same package subclass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15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Same package non-subclass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0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Different package subclass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5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Different package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non-subclass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✕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119695"/>
                  </a:ext>
                </a:extLst>
              </a:tr>
            </a:tbl>
          </a:graphicData>
        </a:graphic>
      </p:graphicFrame>
      <p:sp>
        <p:nvSpPr>
          <p:cNvPr id="4" name="Kotak Teks 3">
            <a:extLst>
              <a:ext uri="{FF2B5EF4-FFF2-40B4-BE49-F238E27FC236}">
                <a16:creationId xmlns:a16="http://schemas.microsoft.com/office/drawing/2014/main" id="{39AC5458-23D1-4F5C-A4B5-0D506F696798}"/>
              </a:ext>
            </a:extLst>
          </p:cNvPr>
          <p:cNvSpPr txBox="1"/>
          <p:nvPr/>
        </p:nvSpPr>
        <p:spPr>
          <a:xfrm>
            <a:off x="1866901" y="2180153"/>
            <a:ext cx="33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Implementasi</a:t>
            </a:r>
            <a:endParaRPr lang="en-US" dirty="0">
              <a:latin typeface="+mj-lt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DF335F1F-8BFC-4B0A-9684-CB72376508DA}"/>
              </a:ext>
            </a:extLst>
          </p:cNvPr>
          <p:cNvSpPr txBox="1"/>
          <p:nvPr/>
        </p:nvSpPr>
        <p:spPr>
          <a:xfrm>
            <a:off x="7714510" y="2180153"/>
            <a:ext cx="33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Level </a:t>
            </a:r>
            <a:r>
              <a:rPr lang="en-US" dirty="0" err="1">
                <a:latin typeface="+mj-lt"/>
              </a:rPr>
              <a:t>akses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92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3125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3. Inheritance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mekanisme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OOP </a:t>
            </a:r>
            <a:r>
              <a:rPr lang="en-US" sz="2800" dirty="0" err="1">
                <a:latin typeface="+mj-lt"/>
              </a:rPr>
              <a:t>dimana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class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menurunkan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fitur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class </a:t>
            </a:r>
            <a:r>
              <a:rPr lang="en-US" sz="2800" dirty="0" err="1">
                <a:latin typeface="+mj-lt"/>
              </a:rPr>
              <a:t>lainnya</a:t>
            </a:r>
            <a:r>
              <a:rPr lang="en-US" sz="2800" dirty="0">
                <a:latin typeface="+mj-lt"/>
              </a:rPr>
              <a:t>. </a:t>
            </a:r>
            <a:r>
              <a:rPr lang="en-US" sz="2800" dirty="0" err="1">
                <a:latin typeface="+mj-lt"/>
              </a:rPr>
              <a:t>Istilah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inheritance:</a:t>
            </a:r>
          </a:p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Super Class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class yang </a:t>
            </a:r>
            <a:r>
              <a:rPr lang="en-US" sz="2800" dirty="0" err="1">
                <a:latin typeface="+mj-lt"/>
              </a:rPr>
              <a:t>fiturnya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diturunkan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buFontTx/>
              <a:buAutoNum type="alphaLcPeriod"/>
            </a:pPr>
            <a:r>
              <a:rPr lang="en-US" sz="2800" b="1" dirty="0">
                <a:latin typeface="+mj-lt"/>
              </a:rPr>
              <a:t>Sub Class	</a:t>
            </a:r>
            <a:r>
              <a:rPr lang="en-US" sz="2800" dirty="0">
                <a:latin typeface="+mj-lt"/>
              </a:rPr>
              <a:t>	: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class </a:t>
            </a:r>
            <a:r>
              <a:rPr lang="en-US" sz="2800" dirty="0" err="1">
                <a:latin typeface="+mj-lt"/>
              </a:rPr>
              <a:t>menurunkan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fitur</a:t>
            </a:r>
            <a:r>
              <a:rPr lang="en-US" sz="2800" dirty="0">
                <a:latin typeface="+mj-lt"/>
              </a:rPr>
              <a:t> class </a:t>
            </a:r>
            <a:r>
              <a:rPr lang="en-US" sz="2800" dirty="0" err="1">
                <a:latin typeface="+mj-lt"/>
              </a:rPr>
              <a:t>lainnya</a:t>
            </a:r>
            <a:r>
              <a:rPr lang="en-US" sz="2800" dirty="0">
                <a:latin typeface="+mj-lt"/>
              </a:rPr>
              <a:t>. Sub 			class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memiliki</a:t>
            </a:r>
            <a:r>
              <a:rPr lang="en-US" sz="2800" dirty="0">
                <a:latin typeface="+mj-lt"/>
              </a:rPr>
              <a:t> field dan method </a:t>
            </a:r>
            <a:r>
              <a:rPr lang="en-US" sz="2800" dirty="0" err="1">
                <a:latin typeface="+mj-lt"/>
              </a:rPr>
              <a:t>sendiri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64EA2444-BEF3-4077-8A54-904A8BE53B3D}"/>
              </a:ext>
            </a:extLst>
          </p:cNvPr>
          <p:cNvSpPr txBox="1"/>
          <p:nvPr/>
        </p:nvSpPr>
        <p:spPr>
          <a:xfrm>
            <a:off x="1479544" y="3429000"/>
            <a:ext cx="9232912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Super class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Sub class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"British Shorthair"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13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3672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5. Encapsulation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Encapsulation, </a:t>
            </a:r>
            <a:r>
              <a:rPr lang="en-US" sz="2800" dirty="0" err="1">
                <a:latin typeface="+mj-lt"/>
              </a:rPr>
              <a:t>disebut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data hiding, </a:t>
            </a:r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mekanisme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dimana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suatu</a:t>
            </a:r>
            <a:r>
              <a:rPr lang="en-US" sz="2800" dirty="0">
                <a:latin typeface="+mj-lt"/>
              </a:rPr>
              <a:t> variable (data) yang </a:t>
            </a:r>
            <a:r>
              <a:rPr lang="en-US" sz="2800" dirty="0" err="1">
                <a:latin typeface="+mj-lt"/>
              </a:rPr>
              <a:t>disembunyikan</a:t>
            </a:r>
            <a:r>
              <a:rPr lang="en-US" sz="2800" dirty="0">
                <a:latin typeface="+mj-lt"/>
              </a:rPr>
              <a:t> (private) dan methods (public get and set method) </a:t>
            </a:r>
            <a:r>
              <a:rPr lang="en-US" sz="2800" dirty="0" err="1">
                <a:latin typeface="+mj-lt"/>
              </a:rPr>
              <a:t>bekerja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sebagai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satu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kesatuan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22FFCFF0-0EA1-4E0C-938A-791B59F6EEC5}"/>
              </a:ext>
            </a:extLst>
          </p:cNvPr>
          <p:cNvSpPr txBox="1"/>
          <p:nvPr/>
        </p:nvSpPr>
        <p:spPr>
          <a:xfrm>
            <a:off x="1479544" y="2946400"/>
            <a:ext cx="9232912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"British Shorthair"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race;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race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1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3781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5. Polymorphism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seperti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inheritance </a:t>
            </a:r>
            <a:r>
              <a:rPr lang="en-US" sz="2800" dirty="0" err="1">
                <a:latin typeface="+mj-lt"/>
              </a:rPr>
              <a:t>tetapi</a:t>
            </a:r>
            <a:r>
              <a:rPr lang="en-US" sz="2800" dirty="0">
                <a:latin typeface="+mj-lt"/>
              </a:rPr>
              <a:t> polymorphism </a:t>
            </a:r>
            <a:r>
              <a:rPr lang="en-US" sz="2800" dirty="0" err="1">
                <a:latin typeface="+mj-lt"/>
              </a:rPr>
              <a:t>menggunakan</a:t>
            </a:r>
            <a:r>
              <a:rPr lang="en-US" sz="2800" dirty="0">
                <a:latin typeface="+mj-lt"/>
              </a:rPr>
              <a:t> method yang </a:t>
            </a:r>
            <a:r>
              <a:rPr lang="en-US" sz="2800" dirty="0" err="1">
                <a:latin typeface="+mj-lt"/>
              </a:rPr>
              <a:t>sama</a:t>
            </a:r>
            <a:r>
              <a:rPr lang="en-US" sz="2800" dirty="0">
                <a:latin typeface="+mj-lt"/>
              </a:rPr>
              <a:t> pada superclass-</a:t>
            </a:r>
            <a:r>
              <a:rPr lang="en-US" sz="2800" dirty="0" err="1">
                <a:latin typeface="+mj-lt"/>
              </a:rPr>
              <a:t>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menjalankan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fungsi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berbeda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A010E708-0DDE-41A5-9E8B-FAB972EBF2DC}"/>
              </a:ext>
            </a:extLst>
          </p:cNvPr>
          <p:cNvSpPr txBox="1"/>
          <p:nvPr/>
        </p:nvSpPr>
        <p:spPr>
          <a:xfrm>
            <a:off x="1479544" y="2946400"/>
            <a:ext cx="9232912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Super class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Sub class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"British Shorthair"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652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3153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6. Abstraction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Merupakan</a:t>
            </a:r>
            <a:r>
              <a:rPr lang="en-US" sz="2800" dirty="0">
                <a:latin typeface="+mj-lt"/>
              </a:rPr>
              <a:t> proses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menyembunyikan</a:t>
            </a:r>
            <a:r>
              <a:rPr lang="en-US" sz="2800" dirty="0">
                <a:latin typeface="+mj-lt"/>
              </a:rPr>
              <a:t> detail </a:t>
            </a:r>
            <a:r>
              <a:rPr lang="en-US" sz="2800" dirty="0" err="1">
                <a:latin typeface="+mj-lt"/>
              </a:rPr>
              <a:t>tertentu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hanya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menunjukkan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informasi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diperlukan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user.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latin typeface="+mj-lt"/>
              </a:rPr>
              <a:t>Abstract class </a:t>
            </a:r>
            <a:r>
              <a:rPr lang="en-US" sz="2800" dirty="0" err="1">
                <a:latin typeface="+mj-lt"/>
              </a:rPr>
              <a:t>tidak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digunakan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membuat</a:t>
            </a:r>
            <a:r>
              <a:rPr lang="en-US" sz="2800" dirty="0">
                <a:latin typeface="+mj-lt"/>
              </a:rPr>
              <a:t> object.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latin typeface="+mj-lt"/>
              </a:rPr>
              <a:t>Method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abstract class </a:t>
            </a:r>
            <a:r>
              <a:rPr lang="en-US" sz="2800" dirty="0" err="1">
                <a:latin typeface="+mj-lt"/>
              </a:rPr>
              <a:t>tidak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memiliki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tubuh</a:t>
            </a:r>
            <a:r>
              <a:rPr lang="en-US" sz="2800" dirty="0">
                <a:latin typeface="+mj-lt"/>
              </a:rPr>
              <a:t> dan </a:t>
            </a:r>
            <a:r>
              <a:rPr lang="en-US" sz="2800" dirty="0" err="1">
                <a:latin typeface="+mj-lt"/>
              </a:rPr>
              <a:t>perlu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untuk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didefinisikan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dalam</a:t>
            </a:r>
            <a:r>
              <a:rPr lang="en-US" sz="2800" dirty="0">
                <a:latin typeface="+mj-lt"/>
              </a:rPr>
              <a:t> subclass-</a:t>
            </a:r>
            <a:r>
              <a:rPr lang="en-US" sz="2800" dirty="0" err="1">
                <a:latin typeface="+mj-lt"/>
              </a:rPr>
              <a:t>nya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C240E82-4C9D-4F6F-AEAD-69D4E27EDFA9}"/>
              </a:ext>
            </a:extLst>
          </p:cNvPr>
          <p:cNvSpPr txBox="1"/>
          <p:nvPr/>
        </p:nvSpPr>
        <p:spPr>
          <a:xfrm>
            <a:off x="1479544" y="3429000"/>
            <a:ext cx="9232912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Abstract class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Sub class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"British Shorthair"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43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ED91A3F-9497-4764-B5D4-14AD3DD7E345}"/>
              </a:ext>
            </a:extLst>
          </p:cNvPr>
          <p:cNvSpPr txBox="1"/>
          <p:nvPr/>
        </p:nvSpPr>
        <p:spPr>
          <a:xfrm>
            <a:off x="365760" y="422031"/>
            <a:ext cx="658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7. Overriding and Overloading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95DFDB4-C8BD-4A2C-BCC4-23DE5BA91B6F}"/>
              </a:ext>
            </a:extLst>
          </p:cNvPr>
          <p:cNvSpPr txBox="1"/>
          <p:nvPr/>
        </p:nvSpPr>
        <p:spPr>
          <a:xfrm>
            <a:off x="708074" y="1129917"/>
            <a:ext cx="10775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/>
            </a:pPr>
            <a:r>
              <a:rPr lang="en-US" sz="2800" b="1" dirty="0">
                <a:latin typeface="+mj-lt"/>
              </a:rPr>
              <a:t>Overriding</a:t>
            </a:r>
            <a:r>
              <a:rPr lang="en-US" sz="2800" dirty="0">
                <a:latin typeface="+mj-lt"/>
              </a:rPr>
              <a:t>	: method pada super class </a:t>
            </a:r>
            <a:r>
              <a:rPr lang="en-US" sz="2800" dirty="0" err="1">
                <a:latin typeface="+mj-lt"/>
              </a:rPr>
              <a:t>dapat</a:t>
            </a:r>
            <a:r>
              <a:rPr lang="en-US" sz="2800" dirty="0">
                <a:latin typeface="+mj-lt"/>
              </a:rPr>
              <a:t> di-</a:t>
            </a:r>
            <a:r>
              <a:rPr lang="en-US" sz="2800" i="1" dirty="0">
                <a:latin typeface="+mj-lt"/>
              </a:rPr>
              <a:t>override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atau</a:t>
            </a:r>
            <a:r>
              <a:rPr lang="en-US" sz="2800" dirty="0">
                <a:latin typeface="+mj-lt"/>
              </a:rPr>
              <a:t> 				</a:t>
            </a:r>
            <a:r>
              <a:rPr lang="en-US" sz="2800" dirty="0" err="1">
                <a:latin typeface="+mj-lt"/>
              </a:rPr>
              <a:t>diubah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fungsinya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menuliskan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ulang</a:t>
            </a:r>
            <a:r>
              <a:rPr lang="en-US" sz="2800" dirty="0">
                <a:latin typeface="+mj-lt"/>
              </a:rPr>
              <a:t> method 			</a:t>
            </a:r>
            <a:r>
              <a:rPr lang="en-US" sz="2800" dirty="0" err="1">
                <a:latin typeface="+mj-lt"/>
              </a:rPr>
              <a:t>tersebut</a:t>
            </a:r>
            <a:r>
              <a:rPr lang="en-US" sz="2800" dirty="0">
                <a:latin typeface="+mj-lt"/>
              </a:rPr>
              <a:t> pada subclass.</a:t>
            </a:r>
            <a:endParaRPr lang="en-US" sz="2800" i="1" dirty="0">
              <a:latin typeface="+mj-lt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49B38A11-1823-4715-A8B1-17B0E9E58FBC}"/>
              </a:ext>
            </a:extLst>
          </p:cNvPr>
          <p:cNvSpPr txBox="1"/>
          <p:nvPr/>
        </p:nvSpPr>
        <p:spPr>
          <a:xfrm>
            <a:off x="1479544" y="2696484"/>
            <a:ext cx="9232912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Super class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Sub class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"British Shorthair"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Overiding</a:t>
            </a:r>
            <a:r>
              <a:rPr lang="en-US" sz="1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'sound' method in Super class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sound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42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1101</Words>
  <Application>Microsoft Office PowerPoint</Application>
  <PresentationFormat>Layar Lebar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2216100090@mahasiswa.integra.its.ac.id</dc:creator>
  <cp:lastModifiedBy>2216100090@mahasiswa.integra.its.ac.id</cp:lastModifiedBy>
  <cp:revision>47</cp:revision>
  <dcterms:created xsi:type="dcterms:W3CDTF">2020-11-26T02:44:19Z</dcterms:created>
  <dcterms:modified xsi:type="dcterms:W3CDTF">2020-11-26T04:47:42Z</dcterms:modified>
</cp:coreProperties>
</file>