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0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62" r:id="rId14"/>
    <p:sldId id="263" r:id="rId15"/>
    <p:sldId id="265" r:id="rId16"/>
    <p:sldId id="267" r:id="rId17"/>
    <p:sldId id="264" r:id="rId18"/>
    <p:sldId id="277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5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E81E-34EC-4D4B-86AF-866F9D185F5B}" type="datetimeFigureOut">
              <a:rPr lang="ko-KR" altLang="en-US" smtClean="0"/>
              <a:t>2016-08-25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494E-1C2C-468D-9306-8C6A3F26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815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E81E-34EC-4D4B-86AF-866F9D185F5B}" type="datetimeFigureOut">
              <a:rPr lang="ko-KR" altLang="en-US" smtClean="0"/>
              <a:t>2016-08-25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494E-1C2C-468D-9306-8C6A3F26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05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E81E-34EC-4D4B-86AF-866F9D185F5B}" type="datetimeFigureOut">
              <a:rPr lang="ko-KR" altLang="en-US" smtClean="0"/>
              <a:t>2016-08-25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494E-1C2C-468D-9306-8C6A3F26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84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E81E-34EC-4D4B-86AF-866F9D185F5B}" type="datetimeFigureOut">
              <a:rPr lang="ko-KR" altLang="en-US" smtClean="0"/>
              <a:t>2016-08-25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494E-1C2C-468D-9306-8C6A3F26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85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E81E-34EC-4D4B-86AF-866F9D185F5B}" type="datetimeFigureOut">
              <a:rPr lang="ko-KR" altLang="en-US" smtClean="0"/>
              <a:t>2016-08-25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494E-1C2C-468D-9306-8C6A3F26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868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E81E-34EC-4D4B-86AF-866F9D185F5B}" type="datetimeFigureOut">
              <a:rPr lang="ko-KR" altLang="en-US" smtClean="0"/>
              <a:t>2016-08-25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494E-1C2C-468D-9306-8C6A3F26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64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E81E-34EC-4D4B-86AF-866F9D185F5B}" type="datetimeFigureOut">
              <a:rPr lang="ko-KR" altLang="en-US" smtClean="0"/>
              <a:t>2016-08-25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494E-1C2C-468D-9306-8C6A3F26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52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E81E-34EC-4D4B-86AF-866F9D185F5B}" type="datetimeFigureOut">
              <a:rPr lang="ko-KR" altLang="en-US" smtClean="0"/>
              <a:t>2016-08-25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494E-1C2C-468D-9306-8C6A3F26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08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E81E-34EC-4D4B-86AF-866F9D185F5B}" type="datetimeFigureOut">
              <a:rPr lang="ko-KR" altLang="en-US" smtClean="0"/>
              <a:t>2016-08-25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494E-1C2C-468D-9306-8C6A3F26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05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E81E-34EC-4D4B-86AF-866F9D185F5B}" type="datetimeFigureOut">
              <a:rPr lang="ko-KR" altLang="en-US" smtClean="0"/>
              <a:t>2016-08-25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494E-1C2C-468D-9306-8C6A3F26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28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E81E-34EC-4D4B-86AF-866F9D185F5B}" type="datetimeFigureOut">
              <a:rPr lang="ko-KR" altLang="en-US" smtClean="0"/>
              <a:t>2016-08-25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494E-1C2C-468D-9306-8C6A3F26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74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1E81E-34EC-4D4B-86AF-866F9D185F5B}" type="datetimeFigureOut">
              <a:rPr lang="ko-KR" altLang="en-US" smtClean="0"/>
              <a:t>2016-08-25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E494E-1C2C-468D-9306-8C6A3F26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13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www.google.co.kr/url?sa=i&amp;rct=j&amp;q=&amp;esrc=s&amp;source=images&amp;cd=&amp;cad=rja&amp;uact=8&amp;ved=0ahUKEwi1gaDmkpjOAhWCQpQKHU5cCGsQjRwIBw&amp;url=http://issuephone.tistory.com/216&amp;psig=AFQjCNGziFAAiGqSz0aUWR_ujqV4uJZQ3g&amp;ust=1469863589020658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www.google.co.kr/url?sa=i&amp;rct=j&amp;q=&amp;esrc=s&amp;source=images&amp;cd=&amp;cad=rja&amp;uact=8&amp;ved=0ahUKEwi1gaDmkpjOAhWCQpQKHU5cCGsQjRwIBw&amp;url=http://issuephone.tistory.com/216&amp;psig=AFQjCNGziFAAiGqSz0aUWR_ujqV4uJZQ3g&amp;ust=1469863589020658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www.google.co.kr/url?sa=i&amp;rct=j&amp;q=&amp;esrc=s&amp;source=images&amp;cd=&amp;cad=rja&amp;uact=8&amp;ved=0ahUKEwi1gaDmkpjOAhWCQpQKHU5cCGsQjRwIBw&amp;url=http://issuephone.tistory.com/216&amp;psig=AFQjCNGziFAAiGqSz0aUWR_ujqV4uJZQ3g&amp;ust=1469863589020658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hyperlink" Target="http://www.google.co.kr/url?sa=i&amp;rct=j&amp;q=&amp;esrc=s&amp;source=images&amp;cd=&amp;cad=rja&amp;uact=8&amp;ved=0ahUKEwi1gaDmkpjOAhWCQpQKHU5cCGsQjRwIBw&amp;url=http://issuephone.tistory.com/216&amp;psig=AFQjCNGziFAAiGqSz0aUWR_ujqV4uJZQ3g&amp;ust=1469863589020658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www.google.co.kr/url?sa=i&amp;rct=j&amp;q=&amp;esrc=s&amp;source=images&amp;cd=&amp;cad=rja&amp;uact=8&amp;ved=0ahUKEwi1gaDmkpjOAhWCQpQKHU5cCGsQjRwIBw&amp;url=http://issuephone.tistory.com/216&amp;psig=AFQjCNGziFAAiGqSz0aUWR_ujqV4uJZQ3g&amp;ust=1469863589020658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59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048459"/>
            <a:ext cx="3096344" cy="310062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99245" y="4149080"/>
            <a:ext cx="716786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8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Peru PHR APP</a:t>
            </a:r>
            <a:endParaRPr lang="en-US" altLang="ko-KR" sz="80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5185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1138" y="404664"/>
            <a:ext cx="8280920" cy="859819"/>
          </a:xfrm>
          <a:prstGeom prst="rect">
            <a:avLst/>
          </a:prstGeom>
          <a:solidFill>
            <a:srgbClr val="0459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6169" y="437763"/>
            <a:ext cx="355578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u"/>
            </a:pPr>
            <a:r>
              <a:rPr lang="en-US" altLang="ko-KR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ko-KR" altLang="en-US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코드리뷰</a:t>
            </a:r>
            <a:endParaRPr lang="en-US" altLang="ko-KR" sz="48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3568" y="1700808"/>
            <a:ext cx="1872208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XmlWriter.java</a:t>
            </a:r>
            <a:endParaRPr lang="ko-KR" altLang="en-US" dirty="0"/>
          </a:p>
        </p:txBody>
      </p:sp>
      <p:pic>
        <p:nvPicPr>
          <p:cNvPr id="3074" name="Picture 2" descr="C:\Users\chiyo\Desktop\캡쳐\write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911" y="1412776"/>
            <a:ext cx="3952974" cy="255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chiyo\Desktop\캡쳐\writer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398" y="3429000"/>
            <a:ext cx="3869090" cy="307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88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1138" y="404664"/>
            <a:ext cx="8280920" cy="859819"/>
          </a:xfrm>
          <a:prstGeom prst="rect">
            <a:avLst/>
          </a:prstGeom>
          <a:solidFill>
            <a:srgbClr val="0459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6169" y="437763"/>
            <a:ext cx="355578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u"/>
            </a:pPr>
            <a:r>
              <a:rPr lang="en-US" altLang="ko-KR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ko-KR" altLang="en-US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코드리뷰</a:t>
            </a:r>
            <a:endParaRPr lang="en-US" altLang="ko-KR" sz="48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3568" y="1700808"/>
            <a:ext cx="1872208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XmlParser.java</a:t>
            </a:r>
            <a:endParaRPr lang="ko-KR" altLang="en-US" dirty="0"/>
          </a:p>
        </p:txBody>
      </p:sp>
      <p:pic>
        <p:nvPicPr>
          <p:cNvPr id="4100" name="Picture 4" descr="C:\Users\chiyo\Desktop\캡쳐\parse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7" y="1484784"/>
            <a:ext cx="3212971" cy="371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chiyo\Desktop\캡쳐\parser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021" y="2875979"/>
            <a:ext cx="3590589" cy="364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099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1138" y="404664"/>
            <a:ext cx="8280920" cy="859819"/>
          </a:xfrm>
          <a:prstGeom prst="rect">
            <a:avLst/>
          </a:prstGeom>
          <a:solidFill>
            <a:srgbClr val="0459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6169" y="437763"/>
            <a:ext cx="355578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u"/>
            </a:pPr>
            <a:r>
              <a:rPr lang="en-US" altLang="ko-KR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ko-KR" altLang="en-US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코드리뷰</a:t>
            </a:r>
            <a:endParaRPr lang="en-US" altLang="ko-KR" sz="48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3568" y="1700808"/>
            <a:ext cx="1872208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HTTPClient.java</a:t>
            </a:r>
            <a:endParaRPr lang="ko-KR" altLang="en-US" dirty="0"/>
          </a:p>
        </p:txBody>
      </p:sp>
      <p:pic>
        <p:nvPicPr>
          <p:cNvPr id="5122" name="Picture 2" descr="C:\Users\chiyo\Desktop\캡쳐\htt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1" y="1556792"/>
            <a:ext cx="3695440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chiyo\Desktop\캡쳐\http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107" y="3356992"/>
            <a:ext cx="5382527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666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cfile25.uf.tistory.com/image/263B694453C4ABB40F5B99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9773" r="8980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74" r="32299"/>
          <a:stretch/>
        </p:blipFill>
        <p:spPr bwMode="auto">
          <a:xfrm>
            <a:off x="395538" y="1268760"/>
            <a:ext cx="3096342" cy="562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51138" y="404664"/>
            <a:ext cx="8280920" cy="859819"/>
          </a:xfrm>
          <a:prstGeom prst="rect">
            <a:avLst/>
          </a:prstGeom>
          <a:solidFill>
            <a:srgbClr val="0459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5538" y="437763"/>
            <a:ext cx="424667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u"/>
            </a:pPr>
            <a:r>
              <a:rPr lang="en-US" altLang="ko-KR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APP Demo</a:t>
            </a:r>
            <a:endParaRPr lang="en-US" altLang="ko-KR" sz="48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" name="Picture 15" descr="C:\Users\omop\Desktop\새 폴더\Screenshot_2016-08-25-10-43-04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28"/>
          <a:stretch/>
        </p:blipFill>
        <p:spPr bwMode="auto">
          <a:xfrm>
            <a:off x="683568" y="1988840"/>
            <a:ext cx="2520280" cy="4179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779912" y="1527175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800" dirty="0" smtClean="0"/>
              <a:t>Splash.xml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07205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cfile25.uf.tistory.com/image/263B694453C4ABB40F5B99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9773" r="8980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74" r="32299"/>
          <a:stretch/>
        </p:blipFill>
        <p:spPr bwMode="auto">
          <a:xfrm>
            <a:off x="107504" y="1268760"/>
            <a:ext cx="3096342" cy="562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51138" y="404664"/>
            <a:ext cx="8280920" cy="859819"/>
          </a:xfrm>
          <a:prstGeom prst="rect">
            <a:avLst/>
          </a:prstGeom>
          <a:solidFill>
            <a:srgbClr val="0459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5538" y="437763"/>
            <a:ext cx="424667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u"/>
            </a:pPr>
            <a:r>
              <a:rPr lang="en-US" altLang="ko-KR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APP Demo</a:t>
            </a:r>
            <a:endParaRPr lang="en-US" altLang="ko-KR" sz="48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9" name="Picture 14" descr="C:\Users\omop\Desktop\새 폴더\Screenshot_2016-08-25-10-42-5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3" r="2898" b="4465"/>
          <a:stretch/>
        </p:blipFill>
        <p:spPr bwMode="auto">
          <a:xfrm>
            <a:off x="384000" y="1988839"/>
            <a:ext cx="2528366" cy="419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203848" y="1340768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800" dirty="0" smtClean="0"/>
              <a:t>Login</a:t>
            </a:r>
            <a:endParaRPr lang="ko-KR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3275855" y="1988839"/>
            <a:ext cx="51730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입력받은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ID, PW</a:t>
            </a:r>
            <a:r>
              <a:rPr lang="ko-KR" altLang="en-US" dirty="0"/>
              <a:t>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로 전송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Server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reponse</a:t>
            </a:r>
            <a:r>
              <a:rPr lang="ko-KR" altLang="en-US" dirty="0" smtClean="0"/>
              <a:t>를 통해 인증 후 다음 페이지 이동</a:t>
            </a:r>
            <a:r>
              <a:rPr lang="en-US" altLang="ko-KR" dirty="0" smtClean="0"/>
              <a:t>.(ID, PW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네트워크불가 지역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저장된 </a:t>
            </a:r>
            <a:r>
              <a:rPr lang="en-US" altLang="ko-KR" dirty="0" smtClean="0"/>
              <a:t>id, pw,</a:t>
            </a:r>
            <a:r>
              <a:rPr lang="ko-KR" altLang="en-US" dirty="0" smtClean="0"/>
              <a:t>로 로그인 인증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722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cfile25.uf.tistory.com/image/263B694453C4ABB40F5B99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9773" r="8980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74" r="32299"/>
          <a:stretch/>
        </p:blipFill>
        <p:spPr bwMode="auto">
          <a:xfrm>
            <a:off x="395538" y="1268760"/>
            <a:ext cx="3096342" cy="562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51138" y="404664"/>
            <a:ext cx="8280920" cy="859819"/>
          </a:xfrm>
          <a:prstGeom prst="rect">
            <a:avLst/>
          </a:prstGeom>
          <a:solidFill>
            <a:srgbClr val="0459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5538" y="437763"/>
            <a:ext cx="424667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u"/>
            </a:pPr>
            <a:r>
              <a:rPr lang="en-US" altLang="ko-KR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APP Demo</a:t>
            </a:r>
            <a:endParaRPr lang="en-US" altLang="ko-KR" sz="48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9" name="Picture 14" descr="C:\Users\omop\Desktop\새 폴더\Screenshot_2016-08-25-10-42-5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3" r="2898" b="4465"/>
          <a:stretch/>
        </p:blipFill>
        <p:spPr bwMode="auto">
          <a:xfrm>
            <a:off x="672034" y="1988839"/>
            <a:ext cx="2528366" cy="419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:\Users\omop\Desktop\새 폴더\Screenshot_2016-08-25-10-44-02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1"/>
          <a:stretch/>
        </p:blipFill>
        <p:spPr bwMode="auto">
          <a:xfrm>
            <a:off x="672034" y="1966546"/>
            <a:ext cx="2513414" cy="427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779912" y="1527175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800" dirty="0" smtClean="0"/>
              <a:t>PHR</a:t>
            </a:r>
            <a:endParaRPr lang="ko-KR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791446" y="2132856"/>
            <a:ext cx="48406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서버로 요청한 </a:t>
            </a:r>
            <a:r>
              <a:rPr lang="en-US" altLang="ko-KR" sz="2000" dirty="0" err="1" smtClean="0"/>
              <a:t>phr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xml data</a:t>
            </a:r>
            <a:r>
              <a:rPr lang="ko-KR" altLang="en-US" sz="2000" dirty="0" smtClean="0"/>
              <a:t>를 수령 후 항목별 </a:t>
            </a:r>
            <a:r>
              <a:rPr lang="en-US" altLang="ko-KR" sz="2000" dirty="0" smtClean="0"/>
              <a:t>parsing</a:t>
            </a:r>
            <a:r>
              <a:rPr lang="ko-KR" altLang="en-US" sz="2000" dirty="0" smtClean="0"/>
              <a:t>후 화면제공</a:t>
            </a:r>
            <a:endParaRPr lang="en-US" altLang="ko-KR" sz="2000" dirty="0" smtClean="0"/>
          </a:p>
          <a:p>
            <a:r>
              <a:rPr lang="en-US" altLang="ko-KR" sz="2000" dirty="0" smtClean="0"/>
              <a:t>    (</a:t>
            </a:r>
            <a:r>
              <a:rPr lang="en-US" altLang="ko-KR" sz="2000" dirty="0" err="1" smtClean="0"/>
              <a:t>phr</a:t>
            </a:r>
            <a:r>
              <a:rPr lang="en-US" altLang="ko-KR" sz="2000" dirty="0" smtClean="0"/>
              <a:t> data </a:t>
            </a:r>
            <a:r>
              <a:rPr lang="ko-KR" altLang="en-US" sz="2000" dirty="0" smtClean="0"/>
              <a:t>저장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네트워크불가 지역 </a:t>
            </a:r>
            <a:r>
              <a:rPr lang="en-US" altLang="ko-KR" sz="2000" dirty="0"/>
              <a:t>-&gt; </a:t>
            </a:r>
            <a:r>
              <a:rPr lang="ko-KR" altLang="en-US" sz="2000" dirty="0" smtClean="0"/>
              <a:t>저장된 </a:t>
            </a:r>
            <a:r>
              <a:rPr lang="en-US" altLang="ko-KR" sz="2000" dirty="0" err="1" smtClean="0"/>
              <a:t>phr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데이터 제공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249526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cfile25.uf.tistory.com/image/263B694453C4ABB40F5B99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9773" r="8980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74" r="32299"/>
          <a:stretch/>
        </p:blipFill>
        <p:spPr bwMode="auto">
          <a:xfrm>
            <a:off x="395538" y="1268760"/>
            <a:ext cx="3096342" cy="562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51138" y="404664"/>
            <a:ext cx="8280920" cy="859819"/>
          </a:xfrm>
          <a:prstGeom prst="rect">
            <a:avLst/>
          </a:prstGeom>
          <a:solidFill>
            <a:srgbClr val="0459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5538" y="437763"/>
            <a:ext cx="424667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u"/>
            </a:pPr>
            <a:r>
              <a:rPr lang="en-US" altLang="ko-KR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APP Demo</a:t>
            </a:r>
            <a:endParaRPr lang="en-US" altLang="ko-KR" sz="48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9" name="Picture 14" descr="C:\Users\omop\Desktop\새 폴더\Screenshot_2016-08-25-10-42-5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3" r="2898" b="4465"/>
          <a:stretch/>
        </p:blipFill>
        <p:spPr bwMode="auto">
          <a:xfrm>
            <a:off x="672034" y="1988839"/>
            <a:ext cx="2528366" cy="419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:\Users\omop\Desktop\새 폴더\Screenshot_2016-08-25-10-44-02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1"/>
          <a:stretch/>
        </p:blipFill>
        <p:spPr bwMode="auto">
          <a:xfrm>
            <a:off x="672034" y="1966546"/>
            <a:ext cx="2513414" cy="427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9" descr="C:\Users\omop\Desktop\새 폴더\Screenshot_2016-08-25-10-43-57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7"/>
          <a:stretch/>
        </p:blipFill>
        <p:spPr bwMode="auto">
          <a:xfrm>
            <a:off x="672033" y="1962939"/>
            <a:ext cx="2528367" cy="431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779912" y="1527175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800" dirty="0" smtClean="0"/>
              <a:t>Education-Information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3791446" y="2132856"/>
            <a:ext cx="52450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페루 정부에서 받아온 교육자료 </a:t>
            </a:r>
            <a:r>
              <a:rPr lang="en-US" altLang="ko-KR" sz="2000" dirty="0" smtClean="0"/>
              <a:t>web view</a:t>
            </a:r>
            <a:r>
              <a:rPr lang="ko-KR" altLang="en-US" sz="2000" dirty="0" smtClean="0"/>
              <a:t>로 구현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임신 주기 별로 </a:t>
            </a:r>
            <a:r>
              <a:rPr lang="en-US" altLang="ko-KR" sz="2000" dirty="0" smtClean="0"/>
              <a:t>1~10</a:t>
            </a:r>
            <a:r>
              <a:rPr lang="ko-KR" altLang="en-US" sz="2000" dirty="0" smtClean="0"/>
              <a:t>개월 단위로 나누어서 보여줌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Html </a:t>
            </a:r>
            <a:r>
              <a:rPr lang="ko-KR" altLang="en-US" sz="2000" dirty="0" smtClean="0"/>
              <a:t>파일 하나로 필요한 주기에 맞는 자료 위치로 스크롤을 이동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3" name="AutoShape 2" descr="https://mail.naver.com/read/image/?mailSN=23116&amp;attachIndex=2&amp;contentType=image/png&amp;offset=1560&amp;size=353644&amp;mimeSN=1472102553.330275.11499.341774&amp;org=1&amp;u=hansol_94"/>
          <p:cNvSpPr>
            <a:spLocks noChangeAspect="1" noChangeArrowheads="1"/>
          </p:cNvSpPr>
          <p:nvPr/>
        </p:nvSpPr>
        <p:spPr bwMode="auto">
          <a:xfrm>
            <a:off x="76200" y="-136525"/>
            <a:ext cx="5029200" cy="894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https://mail.naver.com/read/image/?mailSN=23116&amp;attachIndex=2&amp;contentType=image/png&amp;offset=1560&amp;size=353644&amp;mimeSN=1472102553.330275.11499.341774&amp;org=1&amp;u=hansol_94"/>
          <p:cNvSpPr>
            <a:spLocks noChangeAspect="1" noChangeArrowheads="1"/>
          </p:cNvSpPr>
          <p:nvPr/>
        </p:nvSpPr>
        <p:spPr bwMode="auto">
          <a:xfrm>
            <a:off x="228600" y="15875"/>
            <a:ext cx="5029200" cy="894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https://mail.naver.com/read/image/?mailSN=23116&amp;attachIndex=2&amp;contentType=image/png&amp;offset=1560&amp;size=353644&amp;mimeSN=1472102553.330275.11499.341774&amp;org=1&amp;u=hansol_94"/>
          <p:cNvSpPr>
            <a:spLocks noChangeAspect="1" noChangeArrowheads="1"/>
          </p:cNvSpPr>
          <p:nvPr/>
        </p:nvSpPr>
        <p:spPr bwMode="auto">
          <a:xfrm>
            <a:off x="381000" y="168275"/>
            <a:ext cx="5029200" cy="894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33" y="1949223"/>
            <a:ext cx="2521625" cy="4330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3512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cfile25.uf.tistory.com/image/263B694453C4ABB40F5B99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9773" r="8980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74" r="32299"/>
          <a:stretch/>
        </p:blipFill>
        <p:spPr bwMode="auto">
          <a:xfrm>
            <a:off x="395538" y="1268760"/>
            <a:ext cx="3096342" cy="562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51138" y="404664"/>
            <a:ext cx="8280920" cy="859819"/>
          </a:xfrm>
          <a:prstGeom prst="rect">
            <a:avLst/>
          </a:prstGeom>
          <a:solidFill>
            <a:srgbClr val="0459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5538" y="437763"/>
            <a:ext cx="424667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u"/>
            </a:pPr>
            <a:r>
              <a:rPr lang="en-US" altLang="ko-KR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APP Demo</a:t>
            </a:r>
            <a:endParaRPr lang="en-US" altLang="ko-KR" sz="48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3" name="Picture 12" descr="C:\Users\omop\Desktop\새 폴더\Screenshot_2016-08-25-10-44-19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3"/>
          <a:stretch/>
        </p:blipFill>
        <p:spPr bwMode="auto">
          <a:xfrm>
            <a:off x="683568" y="1988840"/>
            <a:ext cx="2520280" cy="427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779912" y="1527175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800" dirty="0" smtClean="0"/>
              <a:t>My Information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779912" y="2204864"/>
            <a:ext cx="49570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비밀번호 변경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로그아웃 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로그아웃을 하지 않고 </a:t>
            </a:r>
            <a:r>
              <a:rPr lang="en-US" altLang="ko-KR" sz="2000" dirty="0" smtClean="0"/>
              <a:t>app </a:t>
            </a:r>
            <a:r>
              <a:rPr lang="ko-KR" altLang="en-US" sz="2000" dirty="0" smtClean="0"/>
              <a:t>종료 시 로그인 과정을 거치지 않고 </a:t>
            </a:r>
            <a:r>
              <a:rPr lang="en-US" altLang="ko-KR" sz="2000" dirty="0" smtClean="0"/>
              <a:t>app </a:t>
            </a:r>
            <a:r>
              <a:rPr lang="ko-KR" altLang="en-US" sz="2000" dirty="0" smtClean="0"/>
              <a:t>실행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17102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59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60031" y="2636912"/>
            <a:ext cx="564629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8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Thank you!</a:t>
            </a:r>
            <a:endParaRPr lang="en-US" altLang="ko-KR" sz="80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823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1138" y="404664"/>
            <a:ext cx="8280920" cy="859819"/>
          </a:xfrm>
          <a:prstGeom prst="rect">
            <a:avLst/>
          </a:prstGeom>
          <a:solidFill>
            <a:srgbClr val="0459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8167" y="437763"/>
            <a:ext cx="371178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u"/>
            </a:pPr>
            <a:r>
              <a:rPr lang="en-US" altLang="ko-KR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Contents</a:t>
            </a:r>
            <a:endParaRPr lang="en-US" altLang="ko-KR" sz="48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167" y="1628800"/>
            <a:ext cx="820389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800" b="1" dirty="0" smtClean="0">
                <a:solidFill>
                  <a:srgbClr val="045953"/>
                </a:solidFill>
              </a:rPr>
              <a:t> APP </a:t>
            </a:r>
            <a:r>
              <a:rPr lang="ko-KR" altLang="en-US" sz="2800" b="1" dirty="0" smtClean="0">
                <a:solidFill>
                  <a:srgbClr val="045953"/>
                </a:solidFill>
              </a:rPr>
              <a:t>소개</a:t>
            </a:r>
            <a:endParaRPr lang="en-US" altLang="ko-KR" sz="2800" b="1" dirty="0" smtClean="0">
              <a:solidFill>
                <a:srgbClr val="045953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ko-KR" sz="2800" b="1" dirty="0">
              <a:solidFill>
                <a:srgbClr val="045953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800" b="1" dirty="0" smtClean="0">
                <a:solidFill>
                  <a:srgbClr val="045953"/>
                </a:solidFill>
              </a:rPr>
              <a:t> APP </a:t>
            </a:r>
            <a:r>
              <a:rPr lang="ko-KR" altLang="en-US" sz="2800" b="1" dirty="0" smtClean="0">
                <a:solidFill>
                  <a:srgbClr val="045953"/>
                </a:solidFill>
              </a:rPr>
              <a:t>개발 일정 </a:t>
            </a:r>
            <a:endParaRPr lang="en-US" altLang="ko-KR" sz="2800" b="1" dirty="0" smtClean="0">
              <a:solidFill>
                <a:srgbClr val="045953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ko-KR" sz="2800" b="1" dirty="0">
              <a:solidFill>
                <a:srgbClr val="045953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800" b="1" dirty="0" smtClean="0">
                <a:solidFill>
                  <a:srgbClr val="045953"/>
                </a:solidFill>
              </a:rPr>
              <a:t> 코드리뷰</a:t>
            </a:r>
            <a:endParaRPr lang="en-US" altLang="ko-KR" sz="2800" b="1" dirty="0" smtClean="0">
              <a:solidFill>
                <a:srgbClr val="045953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ko-KR" sz="2800" b="1" dirty="0">
              <a:solidFill>
                <a:srgbClr val="045953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800" b="1" dirty="0" smtClean="0">
                <a:solidFill>
                  <a:srgbClr val="045953"/>
                </a:solidFill>
              </a:rPr>
              <a:t> APP Demo</a:t>
            </a:r>
          </a:p>
          <a:p>
            <a:endParaRPr lang="en-US" altLang="ko-KR" sz="2800" b="1" dirty="0" smtClean="0">
              <a:solidFill>
                <a:srgbClr val="045953"/>
              </a:solidFill>
            </a:endParaRPr>
          </a:p>
          <a:p>
            <a:endParaRPr lang="en-US" altLang="ko-KR" sz="2800" b="1" dirty="0" smtClean="0">
              <a:solidFill>
                <a:srgbClr val="045953"/>
              </a:solidFill>
            </a:endParaRPr>
          </a:p>
          <a:p>
            <a:r>
              <a:rPr lang="en-US" altLang="ko-KR" sz="2800" b="1" dirty="0" smtClean="0">
                <a:solidFill>
                  <a:srgbClr val="045953"/>
                </a:solidFill>
              </a:rPr>
              <a:t/>
            </a:r>
            <a:br>
              <a:rPr lang="en-US" altLang="ko-KR" sz="2800" b="1" dirty="0" smtClean="0">
                <a:solidFill>
                  <a:srgbClr val="045953"/>
                </a:solidFill>
              </a:rPr>
            </a:br>
            <a:endParaRPr lang="en-US" altLang="ko-KR" sz="2800" b="1" dirty="0" smtClean="0">
              <a:solidFill>
                <a:srgbClr val="045953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ko-KR" sz="2800" b="1" dirty="0" smtClean="0">
              <a:solidFill>
                <a:srgbClr val="0459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63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1138" y="404664"/>
            <a:ext cx="8280920" cy="859819"/>
          </a:xfrm>
          <a:prstGeom prst="rect">
            <a:avLst/>
          </a:prstGeom>
          <a:solidFill>
            <a:srgbClr val="0459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8805" y="437763"/>
            <a:ext cx="373050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u"/>
            </a:pPr>
            <a:r>
              <a:rPr lang="en-US" altLang="ko-KR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APP </a:t>
            </a:r>
            <a:r>
              <a:rPr lang="ko-KR" altLang="en-US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소개</a:t>
            </a:r>
            <a:endParaRPr lang="en-US" altLang="ko-KR" sz="48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1362332"/>
            <a:ext cx="4095228" cy="53603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9552" y="1484784"/>
            <a:ext cx="2897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rgbClr val="045953"/>
                </a:solidFill>
              </a:rPr>
              <a:t>페루 원격의료 기반</a:t>
            </a:r>
            <a:endParaRPr lang="en-US" altLang="ko-KR" dirty="0" smtClean="0">
              <a:solidFill>
                <a:srgbClr val="045953"/>
              </a:solidFill>
            </a:endParaRPr>
          </a:p>
          <a:p>
            <a:r>
              <a:rPr lang="ko-KR" altLang="en-US" dirty="0" smtClean="0">
                <a:solidFill>
                  <a:srgbClr val="045953"/>
                </a:solidFill>
              </a:rPr>
              <a:t>모자보건 </a:t>
            </a:r>
            <a:r>
              <a:rPr lang="ko-KR" altLang="en-US" dirty="0" err="1" smtClean="0">
                <a:solidFill>
                  <a:srgbClr val="045953"/>
                </a:solidFill>
              </a:rPr>
              <a:t>협진</a:t>
            </a:r>
            <a:r>
              <a:rPr lang="ko-KR" altLang="en-US" dirty="0" smtClean="0">
                <a:solidFill>
                  <a:srgbClr val="045953"/>
                </a:solidFill>
              </a:rPr>
              <a:t> 시나리오</a:t>
            </a:r>
            <a:endParaRPr lang="ko-KR" altLang="en-US" dirty="0">
              <a:solidFill>
                <a:srgbClr val="0459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0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1138" y="404664"/>
            <a:ext cx="8280920" cy="859819"/>
          </a:xfrm>
          <a:prstGeom prst="rect">
            <a:avLst/>
          </a:prstGeom>
          <a:solidFill>
            <a:srgbClr val="0459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9118" y="437763"/>
            <a:ext cx="777328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u"/>
            </a:pPr>
            <a:r>
              <a:rPr lang="en-US" altLang="ko-KR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APP </a:t>
            </a:r>
            <a:r>
              <a:rPr lang="ko-KR" altLang="en-US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소개 </a:t>
            </a:r>
            <a:r>
              <a:rPr lang="en-US" altLang="ko-KR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– </a:t>
            </a:r>
            <a:r>
              <a:rPr lang="ko-KR" altLang="en-US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서비스 구조</a:t>
            </a:r>
            <a:endParaRPr lang="en-US" altLang="ko-KR" sz="48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34976" y="1429351"/>
            <a:ext cx="7915057" cy="5084437"/>
            <a:chOff x="2284905" y="1154916"/>
            <a:chExt cx="7915057" cy="5084437"/>
          </a:xfrm>
        </p:grpSpPr>
        <p:sp>
          <p:nvSpPr>
            <p:cNvPr id="7" name="AutoShape 2"/>
            <p:cNvSpPr>
              <a:spLocks noChangeArrowheads="1"/>
            </p:cNvSpPr>
            <p:nvPr/>
          </p:nvSpPr>
          <p:spPr bwMode="gray">
            <a:xfrm>
              <a:off x="2284905" y="1154916"/>
              <a:ext cx="7915057" cy="5084437"/>
            </a:xfrm>
            <a:prstGeom prst="roundRect">
              <a:avLst>
                <a:gd name="adj" fmla="val 4104"/>
              </a:avLst>
            </a:prstGeom>
            <a:gradFill rotWithShape="1">
              <a:gsLst>
                <a:gs pos="0">
                  <a:srgbClr val="DDDDDD">
                    <a:gamma/>
                    <a:tint val="0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12700" algn="ctr">
              <a:solidFill>
                <a:srgbClr val="B2B2B2"/>
              </a:solidFill>
              <a:round/>
              <a:headEnd/>
              <a:tailEnd/>
            </a:ln>
            <a:effectLst>
              <a:outerShdw blurRad="50800" dist="25400" dir="4020000" algn="tl" rotWithShape="0">
                <a:prstClr val="black">
                  <a:alpha val="28000"/>
                </a:prstClr>
              </a:outerShdw>
            </a:effectLst>
          </p:spPr>
          <p:txBody>
            <a:bodyPr lIns="288000" tIns="72000" rIns="72000" bIns="7200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Trebuchet MS" pitchFamily="34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Trebuchet MS" pitchFamily="34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Trebuchet MS" pitchFamily="34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Trebuchet MS" pitchFamily="34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Trebuchet MS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Trebuchet MS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Trebuchet MS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Trebuchet MS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Trebuchet MS" pitchFamily="34" charset="0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600" kern="0" spc="-70" dirty="0">
                <a:solidFill>
                  <a:schemeClr val="tx1">
                    <a:alpha val="99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4377" y="2964713"/>
              <a:ext cx="729075" cy="898711"/>
            </a:xfrm>
            <a:prstGeom prst="rect">
              <a:avLst/>
            </a:prstGeom>
          </p:spPr>
        </p:pic>
        <p:sp>
          <p:nvSpPr>
            <p:cNvPr id="9" name="TextBox 13"/>
            <p:cNvSpPr txBox="1"/>
            <p:nvPr/>
          </p:nvSpPr>
          <p:spPr>
            <a:xfrm>
              <a:off x="8739852" y="3045278"/>
              <a:ext cx="1224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b="1" dirty="0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모자보건센터</a:t>
              </a:r>
              <a:r>
                <a:rPr lang="en-US" altLang="ko-KR" sz="1200" b="1" dirty="0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1</a:t>
              </a:r>
              <a:endPara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0" name="TextBox 20"/>
            <p:cNvSpPr txBox="1"/>
            <p:nvPr/>
          </p:nvSpPr>
          <p:spPr>
            <a:xfrm>
              <a:off x="5091443" y="3918676"/>
              <a:ext cx="23490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b="1" dirty="0" err="1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원격협진시스템</a:t>
              </a:r>
              <a:r>
                <a:rPr lang="ko-KR" altLang="en-US" sz="1200" b="1" dirty="0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 서버</a:t>
              </a:r>
              <a:endPara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1" name="TextBox 28"/>
            <p:cNvSpPr txBox="1"/>
            <p:nvPr/>
          </p:nvSpPr>
          <p:spPr>
            <a:xfrm>
              <a:off x="3699292" y="2964713"/>
              <a:ext cx="16174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b="1" dirty="0" err="1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협진</a:t>
              </a:r>
              <a:r>
                <a:rPr lang="ko-KR" altLang="en-US" sz="1200" b="1" dirty="0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 환자정보 조회</a:t>
              </a:r>
              <a:endPara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2" name="TextBox 59"/>
            <p:cNvSpPr txBox="1"/>
            <p:nvPr/>
          </p:nvSpPr>
          <p:spPr>
            <a:xfrm>
              <a:off x="3699292" y="3565963"/>
              <a:ext cx="16202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b="1" dirty="0" err="1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원격협진의뢰정보</a:t>
              </a:r>
              <a:r>
                <a:rPr lang="ko-KR" altLang="en-US" sz="1200" b="1" dirty="0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endParaRPr lang="en-US" altLang="ko-KR" sz="1200" b="1" dirty="0" smtClean="0"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ko-KR" altLang="en-US" sz="1200" b="1" dirty="0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환자정보전송</a:t>
              </a:r>
              <a:endParaRPr lang="en-US" altLang="ko-KR" sz="1200" b="1" dirty="0" smtClean="0"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endPara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3" name="TextBox 61"/>
            <p:cNvSpPr txBox="1"/>
            <p:nvPr/>
          </p:nvSpPr>
          <p:spPr>
            <a:xfrm>
              <a:off x="5283468" y="5914565"/>
              <a:ext cx="1408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b="1" dirty="0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모자보건 </a:t>
              </a:r>
              <a:r>
                <a:rPr lang="en-US" altLang="ko-KR" sz="1200" b="1" dirty="0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PHR App</a:t>
              </a:r>
              <a:endPara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15" name="TextBox 88"/>
            <p:cNvSpPr txBox="1"/>
            <p:nvPr/>
          </p:nvSpPr>
          <p:spPr>
            <a:xfrm>
              <a:off x="6267897" y="4421288"/>
              <a:ext cx="25689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arenR"/>
              </a:pPr>
              <a:r>
                <a:rPr lang="ko-KR" altLang="en-US" sz="1200" b="1" dirty="0" err="1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모자협진</a:t>
              </a:r>
              <a:r>
                <a:rPr lang="ko-KR" altLang="en-US" sz="1200" b="1" dirty="0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 시스템 안내</a:t>
              </a:r>
              <a:endParaRPr lang="en-US" altLang="ko-KR" sz="1200" b="1" dirty="0" smtClean="0"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200" b="1" dirty="0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2) </a:t>
              </a:r>
              <a:r>
                <a:rPr lang="ko-KR" altLang="en-US" sz="1200" b="1" dirty="0" err="1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자가입력된</a:t>
              </a:r>
              <a:r>
                <a:rPr lang="ko-KR" altLang="en-US" sz="1200" b="1" dirty="0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1200" b="1" dirty="0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PHR</a:t>
              </a:r>
              <a:r>
                <a:rPr lang="ko-KR" altLang="en-US" sz="1200" b="1" dirty="0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정보 조회</a:t>
              </a:r>
              <a:endParaRPr lang="en-US" altLang="ko-KR" sz="1200" b="1" dirty="0" smtClean="0"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200" b="1" dirty="0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3) </a:t>
              </a:r>
              <a:r>
                <a:rPr lang="ko-KR" altLang="en-US" sz="1200" b="1" dirty="0" err="1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협진진료</a:t>
              </a:r>
              <a:r>
                <a:rPr lang="ko-KR" altLang="en-US" sz="1200" b="1" dirty="0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 결과 조회</a:t>
              </a:r>
              <a:endParaRPr lang="en-US" altLang="ko-KR" sz="1200" b="1" dirty="0" smtClean="0"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200" b="1" dirty="0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4) </a:t>
              </a:r>
              <a:r>
                <a:rPr lang="ko-KR" altLang="en-US" sz="1200" b="1" dirty="0" err="1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약처방기록</a:t>
              </a:r>
              <a:r>
                <a:rPr lang="ko-KR" altLang="en-US" sz="1200" b="1" dirty="0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 조회</a:t>
              </a:r>
              <a:endPara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pic>
          <p:nvPicPr>
            <p:cNvPr id="16" name="Picture 4" descr="http://f.tqn.com/y/pcsupport/1/0/h/Y/-/-/xml-fil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2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8153" y="4282824"/>
              <a:ext cx="492827" cy="492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0" descr="https://cdn1.iconfinder.com/data/icons/medicine-2/32/hospital-51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9892" y="2570370"/>
              <a:ext cx="463875" cy="463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41"/>
            <p:cNvSpPr txBox="1"/>
            <p:nvPr/>
          </p:nvSpPr>
          <p:spPr>
            <a:xfrm>
              <a:off x="8739853" y="3826333"/>
              <a:ext cx="1224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b="1" dirty="0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모자보건센터</a:t>
              </a:r>
              <a:r>
                <a:rPr lang="en-US" altLang="ko-KR" sz="1200" b="1" dirty="0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2</a:t>
              </a:r>
              <a:endPara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pic>
          <p:nvPicPr>
            <p:cNvPr id="19" name="Picture 10" descr="https://cdn1.iconfinder.com/data/icons/medicine-2/32/hospital-51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9892" y="3342748"/>
              <a:ext cx="463875" cy="463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45"/>
            <p:cNvSpPr txBox="1"/>
            <p:nvPr/>
          </p:nvSpPr>
          <p:spPr>
            <a:xfrm>
              <a:off x="8779686" y="4690429"/>
              <a:ext cx="12563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b="1" dirty="0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모자보건센터</a:t>
              </a:r>
              <a:r>
                <a:rPr lang="en-US" altLang="ko-KR" sz="1200" b="1" dirty="0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3</a:t>
              </a:r>
              <a:endPara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pic>
          <p:nvPicPr>
            <p:cNvPr id="21" name="Picture 10" descr="https://cdn1.iconfinder.com/data/icons/medicine-2/32/hospital-51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9892" y="4210632"/>
              <a:ext cx="463875" cy="463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2" descr="https://msdnshared.blob.core.windows.net/media/TNBlogsFS/prod.evol.blogs.technet.com/CommunityServer.Blogs.Components.WeblogFiles/00/00/00/44/49/metablogapi/6165.image_0A264BA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5867" y="2807188"/>
              <a:ext cx="1446169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6" descr="https://www.eiseverywhere.com/file_uploads/261eb6392b4db31a21ed16f668e9608a_Telemedicine-Preso-Icon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3149" y="1740432"/>
              <a:ext cx="1099310" cy="1099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" name="직선 화살표 연결선 23"/>
            <p:cNvCxnSpPr>
              <a:stCxn id="19" idx="1"/>
            </p:cNvCxnSpPr>
            <p:nvPr/>
          </p:nvCxnSpPr>
          <p:spPr>
            <a:xfrm flipH="1" flipV="1">
              <a:off x="7763686" y="3351480"/>
              <a:ext cx="1336206" cy="2232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21" idx="1"/>
            </p:cNvCxnSpPr>
            <p:nvPr/>
          </p:nvCxnSpPr>
          <p:spPr>
            <a:xfrm flipH="1" flipV="1">
              <a:off x="7803749" y="3565964"/>
              <a:ext cx="1296143" cy="8766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69"/>
            <p:cNvSpPr txBox="1"/>
            <p:nvPr/>
          </p:nvSpPr>
          <p:spPr>
            <a:xfrm>
              <a:off x="7875757" y="3178261"/>
              <a:ext cx="12160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b="1" dirty="0" err="1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협진정보등록</a:t>
              </a:r>
              <a:endPara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 flipH="1">
              <a:off x="3522871" y="3241712"/>
              <a:ext cx="19368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>
              <a:off x="3522871" y="3478669"/>
              <a:ext cx="19368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3527401" y="2087108"/>
              <a:ext cx="11079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b="1" dirty="0" err="1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원격협진진행</a:t>
              </a:r>
              <a:endParaRPr lang="en-US" altLang="ko-KR" sz="1200" b="1" dirty="0" smtClean="0"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ko-KR" altLang="en-US" sz="1200" b="1" dirty="0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환자이송지시</a:t>
              </a:r>
              <a:endParaRPr lang="ko-KR" altLang="en-US" sz="1200" dirty="0"/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 flipH="1">
              <a:off x="7803748" y="2759192"/>
              <a:ext cx="1296146" cy="344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6003548" y="4293128"/>
              <a:ext cx="0" cy="4825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>
              <a:off x="6108296" y="4336826"/>
              <a:ext cx="0" cy="4388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418" y="2910972"/>
              <a:ext cx="7048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2645605" y="3713675"/>
              <a:ext cx="998222" cy="646331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 smtClean="0"/>
                <a:t>CAYETANO </a:t>
              </a:r>
            </a:p>
            <a:p>
              <a:r>
                <a:rPr lang="en-US" altLang="ko-KR" sz="1200" dirty="0" smtClean="0"/>
                <a:t> HEREDIA</a:t>
              </a:r>
            </a:p>
            <a:p>
              <a:r>
                <a:rPr lang="en-US" altLang="ko-KR" sz="1200" dirty="0" smtClean="0"/>
                <a:t> HOSPITAL</a:t>
              </a:r>
              <a:endParaRPr lang="ko-KR" altLang="en-US" sz="1200" dirty="0"/>
            </a:p>
          </p:txBody>
        </p:sp>
        <p:pic>
          <p:nvPicPr>
            <p:cNvPr id="35" name="Picture 2" descr="https://cdn3.iconfinder.com/data/icons/medicalvista/512x512/ambulance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8418" y="2180500"/>
              <a:ext cx="477929" cy="477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4680" y="4885384"/>
              <a:ext cx="584893" cy="1018148"/>
            </a:xfrm>
            <a:prstGeom prst="rect">
              <a:avLst/>
            </a:prstGeom>
            <a:noFill/>
            <a:ln w="9525">
              <a:solidFill>
                <a:schemeClr val="tx1">
                  <a:alpha val="89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2403149" y="1223012"/>
              <a:ext cx="7652797" cy="4801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 algn="just" fontAlgn="base" latinLnBrk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b="1" kern="0" dirty="0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모자보건센터와 </a:t>
              </a:r>
              <a:r>
                <a:rPr lang="ko-KR" altLang="en-US" sz="1400" b="1" kern="0" dirty="0" err="1">
                  <a:latin typeface="돋움체" panose="020B0609000101010101" pitchFamily="49" charset="-127"/>
                  <a:ea typeface="돋움체" panose="020B0609000101010101" pitchFamily="49" charset="-127"/>
                </a:rPr>
                <a:t>까에따노</a:t>
              </a:r>
              <a:r>
                <a:rPr lang="ko-KR" altLang="en-US" sz="1400" b="1" kern="0" dirty="0"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ko-KR" altLang="en-US" sz="1400" b="1" kern="0" dirty="0" err="1">
                  <a:latin typeface="돋움체" panose="020B0609000101010101" pitchFamily="49" charset="-127"/>
                  <a:ea typeface="돋움체" panose="020B0609000101010101" pitchFamily="49" charset="-127"/>
                </a:rPr>
                <a:t>에레디아</a:t>
              </a:r>
              <a:r>
                <a:rPr lang="ko-KR" altLang="en-US" sz="1400" b="1" kern="0" dirty="0"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ko-KR" altLang="en-US" sz="1400" b="1" kern="0" dirty="0" smtClean="0">
                  <a:latin typeface="돋움체" panose="020B0609000101010101" pitchFamily="49" charset="-127"/>
                  <a:ea typeface="돋움체" panose="020B0609000101010101" pitchFamily="49" charset="-127"/>
                </a:rPr>
                <a:t>병원간 </a:t>
              </a:r>
              <a:r>
                <a:rPr lang="ko-KR" altLang="en-US" sz="1400" b="1" kern="0" dirty="0" err="1">
                  <a:latin typeface="돋움체" panose="020B0609000101010101" pitchFamily="49" charset="-127"/>
                  <a:ea typeface="돋움체" panose="020B0609000101010101" pitchFamily="49" charset="-127"/>
                </a:rPr>
                <a:t>원격협진을</a:t>
              </a:r>
              <a:r>
                <a:rPr lang="ko-KR" altLang="en-US" sz="1400" b="1" kern="0" dirty="0">
                  <a:latin typeface="돋움체" panose="020B0609000101010101" pitchFamily="49" charset="-127"/>
                  <a:ea typeface="돋움체" panose="020B0609000101010101" pitchFamily="49" charset="-127"/>
                </a:rPr>
                <a:t> 위한 환자용 </a:t>
              </a:r>
              <a:r>
                <a:rPr lang="en-US" altLang="ko-KR" sz="1400" b="1" kern="0" dirty="0">
                  <a:latin typeface="돋움체" panose="020B0609000101010101" pitchFamily="49" charset="-127"/>
                  <a:ea typeface="돋움체" panose="020B0609000101010101" pitchFamily="49" charset="-127"/>
                </a:rPr>
                <a:t>PHR </a:t>
              </a:r>
              <a:r>
                <a:rPr lang="ko-KR" altLang="en-US" sz="1400" b="1" kern="0" dirty="0" err="1">
                  <a:latin typeface="돋움체" panose="020B0609000101010101" pitchFamily="49" charset="-127"/>
                  <a:ea typeface="돋움체" panose="020B0609000101010101" pitchFamily="49" charset="-127"/>
                </a:rPr>
                <a:t>앱</a:t>
              </a:r>
              <a:r>
                <a:rPr lang="en-US" altLang="ko-KR" sz="1400" b="1" kern="0" dirty="0">
                  <a:latin typeface="돋움체" panose="020B0609000101010101" pitchFamily="49" charset="-127"/>
                  <a:ea typeface="돋움체" panose="020B0609000101010101" pitchFamily="49" charset="-127"/>
                </a:rPr>
                <a:t>(App)</a:t>
              </a:r>
              <a:r>
                <a:rPr lang="ko-KR" altLang="en-US" sz="1400" b="1" kern="0" dirty="0">
                  <a:latin typeface="돋움체" panose="020B0609000101010101" pitchFamily="49" charset="-127"/>
                  <a:ea typeface="돋움체" panose="020B0609000101010101" pitchFamily="49" charset="-127"/>
                </a:rPr>
                <a:t>개발</a:t>
              </a:r>
              <a:r>
                <a:rPr lang="en-US" altLang="ko-KR" sz="1400" b="1" kern="0" dirty="0">
                  <a:latin typeface="돋움체" panose="020B0609000101010101" pitchFamily="49" charset="-127"/>
                  <a:ea typeface="돋움체" panose="020B0609000101010101" pitchFamily="49" charset="-127"/>
                </a:rPr>
                <a:t>.</a:t>
              </a:r>
              <a:endParaRPr lang="ko-KR" altLang="en-US" sz="1400" b="1" kern="0" dirty="0"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6068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1138" y="404664"/>
            <a:ext cx="8280920" cy="859819"/>
          </a:xfrm>
          <a:prstGeom prst="rect">
            <a:avLst/>
          </a:prstGeom>
          <a:solidFill>
            <a:srgbClr val="0459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2091" y="437763"/>
            <a:ext cx="517802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u"/>
            </a:pPr>
            <a:r>
              <a:rPr lang="en-US" altLang="ko-KR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APP </a:t>
            </a:r>
            <a:r>
              <a:rPr lang="ko-KR" altLang="en-US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개발 일정</a:t>
            </a:r>
            <a:endParaRPr lang="en-US" altLang="ko-KR" sz="48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341192"/>
              </p:ext>
            </p:extLst>
          </p:nvPr>
        </p:nvGraphicFramePr>
        <p:xfrm>
          <a:off x="323528" y="1408137"/>
          <a:ext cx="8438518" cy="504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워크시트" r:id="rId3" imgW="8077392" imgH="4829132" progId="Excel.Sheet.12">
                  <p:embed/>
                </p:oleObj>
              </mc:Choice>
              <mc:Fallback>
                <p:oleObj name="워크시트" r:id="rId3" imgW="8077392" imgH="4829132" progId="Excel.Sheet.12">
                  <p:embed/>
                  <p:pic>
                    <p:nvPicPr>
                      <p:cNvPr id="0" name="개체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408137"/>
                        <a:ext cx="8438518" cy="5045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841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/>
          <p:cNvSpPr/>
          <p:nvPr/>
        </p:nvSpPr>
        <p:spPr>
          <a:xfrm>
            <a:off x="506169" y="1786094"/>
            <a:ext cx="7810247" cy="48245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51138" y="404664"/>
            <a:ext cx="8280920" cy="859819"/>
          </a:xfrm>
          <a:prstGeom prst="rect">
            <a:avLst/>
          </a:prstGeom>
          <a:solidFill>
            <a:srgbClr val="0459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6169" y="437763"/>
            <a:ext cx="355578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u"/>
            </a:pPr>
            <a:r>
              <a:rPr lang="en-US" altLang="ko-KR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ko-KR" altLang="en-US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코드리뷰</a:t>
            </a:r>
            <a:endParaRPr lang="en-US" altLang="ko-KR" sz="48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47864" y="2348880"/>
            <a:ext cx="1872208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HTTPClient.java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84413" y="3284984"/>
            <a:ext cx="1872208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XmlWriter.java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580112" y="3356992"/>
            <a:ext cx="1872208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XmlParser.java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860032" y="5013176"/>
            <a:ext cx="1872208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PHR.class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198329" y="5013176"/>
            <a:ext cx="1872208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LogIn.class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555494" y="5733256"/>
            <a:ext cx="1872208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Myinfo.class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47864" y="1412776"/>
            <a:ext cx="1872208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NetworkUtil.java</a:t>
            </a:r>
            <a:endParaRPr lang="ko-KR" altLang="en-US" dirty="0"/>
          </a:p>
        </p:txBody>
      </p:sp>
      <p:sp>
        <p:nvSpPr>
          <p:cNvPr id="24" name="오른쪽 화살표 23"/>
          <p:cNvSpPr/>
          <p:nvPr/>
        </p:nvSpPr>
        <p:spPr>
          <a:xfrm rot="20317948">
            <a:off x="1921423" y="2680415"/>
            <a:ext cx="1423797" cy="432048"/>
          </a:xfrm>
          <a:prstGeom prst="rightArrow">
            <a:avLst>
              <a:gd name="adj1" fmla="val 18897"/>
              <a:gd name="adj2" fmla="val 8590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 rot="979867">
            <a:off x="5360418" y="2661476"/>
            <a:ext cx="1423797" cy="432048"/>
          </a:xfrm>
          <a:prstGeom prst="rightArrow">
            <a:avLst>
              <a:gd name="adj1" fmla="val 18897"/>
              <a:gd name="adj2" fmla="val 8590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 rot="12471716">
            <a:off x="2138949" y="4240715"/>
            <a:ext cx="1423797" cy="432048"/>
          </a:xfrm>
          <a:prstGeom prst="rightArrow">
            <a:avLst>
              <a:gd name="adj1" fmla="val 18897"/>
              <a:gd name="adj2" fmla="val 8590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 rot="8670817">
            <a:off x="5099248" y="4273469"/>
            <a:ext cx="1423797" cy="432048"/>
          </a:xfrm>
          <a:prstGeom prst="rightArrow">
            <a:avLst>
              <a:gd name="adj1" fmla="val 18897"/>
              <a:gd name="adj2" fmla="val 8590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732240" y="1556792"/>
            <a:ext cx="2079839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SharedPreference</a:t>
            </a:r>
            <a:endParaRPr lang="ko-KR" altLang="en-US" dirty="0"/>
          </a:p>
        </p:txBody>
      </p:sp>
      <p:sp>
        <p:nvSpPr>
          <p:cNvPr id="29" name="오른쪽 화살표 28"/>
          <p:cNvSpPr/>
          <p:nvPr/>
        </p:nvSpPr>
        <p:spPr>
          <a:xfrm rot="20648978">
            <a:off x="5251235" y="1865692"/>
            <a:ext cx="1464284" cy="432048"/>
          </a:xfrm>
          <a:prstGeom prst="rightArrow">
            <a:avLst>
              <a:gd name="adj1" fmla="val 18897"/>
              <a:gd name="adj2" fmla="val 8590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04221" y="1484015"/>
            <a:ext cx="1343443" cy="4255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31" name="오른쪽 화살표 30"/>
          <p:cNvSpPr/>
          <p:nvPr/>
        </p:nvSpPr>
        <p:spPr>
          <a:xfrm rot="11784585">
            <a:off x="1562456" y="2170591"/>
            <a:ext cx="1660255" cy="255014"/>
          </a:xfrm>
          <a:prstGeom prst="rightArrow">
            <a:avLst>
              <a:gd name="adj1" fmla="val 18897"/>
              <a:gd name="adj2" fmla="val 8590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 rot="1237671">
            <a:off x="1866378" y="1937300"/>
            <a:ext cx="1464284" cy="238739"/>
          </a:xfrm>
          <a:prstGeom prst="rightArrow">
            <a:avLst>
              <a:gd name="adj1" fmla="val 18897"/>
              <a:gd name="adj2" fmla="val 8590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621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/>
          <p:cNvSpPr/>
          <p:nvPr/>
        </p:nvSpPr>
        <p:spPr>
          <a:xfrm>
            <a:off x="499323" y="1772816"/>
            <a:ext cx="7810247" cy="48245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51138" y="404664"/>
            <a:ext cx="8280920" cy="859819"/>
          </a:xfrm>
          <a:prstGeom prst="rect">
            <a:avLst/>
          </a:prstGeom>
          <a:solidFill>
            <a:srgbClr val="0459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6169" y="437763"/>
            <a:ext cx="355578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u"/>
            </a:pPr>
            <a:r>
              <a:rPr lang="en-US" altLang="ko-KR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ko-KR" altLang="en-US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코드리뷰</a:t>
            </a:r>
            <a:endParaRPr lang="en-US" altLang="ko-KR" sz="48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80112" y="3356992"/>
            <a:ext cx="1872208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XmlParser.java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860032" y="5013176"/>
            <a:ext cx="1872208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PHR.java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198329" y="5013176"/>
            <a:ext cx="1872208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LogIn.java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555494" y="5733256"/>
            <a:ext cx="1872208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Myinfo.java</a:t>
            </a:r>
            <a:endParaRPr lang="ko-KR" altLang="en-US" dirty="0"/>
          </a:p>
        </p:txBody>
      </p:sp>
      <p:sp>
        <p:nvSpPr>
          <p:cNvPr id="25" name="오른쪽 화살표 24"/>
          <p:cNvSpPr/>
          <p:nvPr/>
        </p:nvSpPr>
        <p:spPr>
          <a:xfrm rot="424692">
            <a:off x="3782431" y="2739668"/>
            <a:ext cx="2647288" cy="432048"/>
          </a:xfrm>
          <a:prstGeom prst="rightArrow">
            <a:avLst>
              <a:gd name="adj1" fmla="val 18897"/>
              <a:gd name="adj2" fmla="val 8590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 rot="14513732">
            <a:off x="2270939" y="3900944"/>
            <a:ext cx="1829723" cy="432048"/>
          </a:xfrm>
          <a:prstGeom prst="rightArrow">
            <a:avLst>
              <a:gd name="adj1" fmla="val 18897"/>
              <a:gd name="adj2" fmla="val 8590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 rot="8670817">
            <a:off x="5099248" y="4273469"/>
            <a:ext cx="1423797" cy="432048"/>
          </a:xfrm>
          <a:prstGeom prst="rightArrow">
            <a:avLst>
              <a:gd name="adj1" fmla="val 18897"/>
              <a:gd name="adj2" fmla="val 8590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475655" y="2589468"/>
            <a:ext cx="2079839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SharedPreference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374639" y="1484784"/>
            <a:ext cx="1872208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NetworkUtil.java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8777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1138" y="404664"/>
            <a:ext cx="8280920" cy="859819"/>
          </a:xfrm>
          <a:prstGeom prst="rect">
            <a:avLst/>
          </a:prstGeom>
          <a:solidFill>
            <a:srgbClr val="0459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6169" y="437763"/>
            <a:ext cx="355578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u"/>
            </a:pPr>
            <a:r>
              <a:rPr lang="en-US" altLang="ko-KR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ko-KR" altLang="en-US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코드리뷰</a:t>
            </a:r>
            <a:endParaRPr lang="en-US" altLang="ko-KR" sz="48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146" name="Picture 2" descr="C:\Users\chiyo\Desktop\캡쳐\protoc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4107526" cy="512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chiyo\Desktop\캡쳐\protocol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655" y="1729915"/>
            <a:ext cx="4310403" cy="480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356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1138" y="404664"/>
            <a:ext cx="8280920" cy="859819"/>
          </a:xfrm>
          <a:prstGeom prst="rect">
            <a:avLst/>
          </a:prstGeom>
          <a:solidFill>
            <a:srgbClr val="0459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6169" y="437763"/>
            <a:ext cx="355578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u"/>
            </a:pPr>
            <a:r>
              <a:rPr lang="en-US" altLang="ko-KR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ko-KR" altLang="en-US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코드리뷰</a:t>
            </a:r>
            <a:endParaRPr lang="en-US" altLang="ko-KR" sz="48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3568" y="1700808"/>
            <a:ext cx="1872208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NetworkUtil.java</a:t>
            </a:r>
            <a:endParaRPr lang="ko-KR" altLang="en-US" dirty="0"/>
          </a:p>
        </p:txBody>
      </p:sp>
      <p:pic>
        <p:nvPicPr>
          <p:cNvPr id="2050" name="Picture 2" descr="C:\Users\chiyo\Desktop\캡쳐\networkUt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150" y="1556792"/>
            <a:ext cx="470535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hiyo\Desktop\캡쳐\newwor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861048"/>
            <a:ext cx="4714875" cy="244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580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253</Words>
  <Application>Microsoft Office PowerPoint</Application>
  <PresentationFormat>화면 슬라이드 쇼(4:3)</PresentationFormat>
  <Paragraphs>89</Paragraphs>
  <Slides>18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0" baseType="lpstr">
      <vt:lpstr>Office 테마</vt:lpstr>
      <vt:lpstr>워크시트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omop</dc:creator>
  <cp:lastModifiedBy>omop</cp:lastModifiedBy>
  <cp:revision>24</cp:revision>
  <dcterms:created xsi:type="dcterms:W3CDTF">2016-08-24T22:56:09Z</dcterms:created>
  <dcterms:modified xsi:type="dcterms:W3CDTF">2016-08-25T05:24:39Z</dcterms:modified>
</cp:coreProperties>
</file>