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sldIdLst>
    <p:sldId id="258" r:id="rId2"/>
    <p:sldId id="259" r:id="rId3"/>
    <p:sldId id="261" r:id="rId4"/>
    <p:sldId id="269" r:id="rId5"/>
    <p:sldId id="268" r:id="rId6"/>
    <p:sldId id="263" r:id="rId7"/>
    <p:sldId id="265" r:id="rId8"/>
    <p:sldId id="271" r:id="rId9"/>
    <p:sldId id="266" r:id="rId10"/>
    <p:sldId id="270" r:id="rId11"/>
  </p:sldIdLst>
  <p:sldSz cx="9144000" cy="6858000" type="screen4x3"/>
  <p:notesSz cx="6858000" cy="9144000"/>
  <p:embeddedFontLst>
    <p:embeddedFont>
      <p:font typeface="Century Gothic" pitchFamily="34" charset="0"/>
      <p:regular r:id="rId12"/>
      <p:bold r:id="rId13"/>
      <p:italic r:id="rId14"/>
      <p:boldItalic r:id="rId15"/>
    </p:embeddedFont>
    <p:embeddedFont>
      <p:font typeface="Algerian" pitchFamily="82" charset="0"/>
      <p:regular r:id="rId16"/>
    </p:embeddedFont>
    <p:embeddedFont>
      <p:font typeface="Palatino Linotype" pitchFamily="18"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8" name="Slide Number Placeholder 7"/>
          <p:cNvSpPr>
            <a:spLocks noGrp="1"/>
          </p:cNvSpPr>
          <p:nvPr>
            <p:ph type="sldNum" sz="quarter" idx="11"/>
          </p:nvPr>
        </p:nvSpPr>
        <p:spPr/>
        <p:txBody>
          <a:bodyPr/>
          <a:lstStyle/>
          <a:p>
            <a:fld id="{E9031779-7152-46F8-AEF6-00D99138251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1779-7152-46F8-AEF6-00D99138251C}"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1779-7152-46F8-AEF6-00D99138251C}"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31779-7152-46F8-AEF6-00D99138251C}"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A34DB-7C42-4DA2-9325-7B5EF80AF00C}" type="datetimeFigureOut">
              <a:rPr lang="en-US" smtClean="0"/>
              <a:pPr/>
              <a:t>17/10/2018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1779-7152-46F8-AEF6-00D9913825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2CA34DB-7C42-4DA2-9325-7B5EF80AF00C}" type="datetimeFigureOut">
              <a:rPr lang="en-US" smtClean="0"/>
              <a:pPr/>
              <a:t>17/10/2018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9031779-7152-46F8-AEF6-00D99138251C}"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Index</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3000" dirty="0" smtClean="0">
                <a:solidFill>
                  <a:schemeClr val="tx1"/>
                </a:solidFill>
                <a:latin typeface="Times New Roman" pitchFamily="18" charset="0"/>
                <a:cs typeface="Times New Roman" pitchFamily="18" charset="0"/>
              </a:rPr>
              <a:t>Problem Statement</a:t>
            </a:r>
          </a:p>
          <a:p>
            <a:r>
              <a:rPr lang="en-IN" sz="3000" dirty="0" smtClean="0">
                <a:solidFill>
                  <a:schemeClr val="tx1"/>
                </a:solidFill>
                <a:latin typeface="Times New Roman" pitchFamily="18" charset="0"/>
                <a:cs typeface="Times New Roman" pitchFamily="18" charset="0"/>
              </a:rPr>
              <a:t>Feasibility and Scope</a:t>
            </a:r>
          </a:p>
          <a:p>
            <a:r>
              <a:rPr lang="en-IN" sz="3000" dirty="0" smtClean="0">
                <a:solidFill>
                  <a:schemeClr val="tx1"/>
                </a:solidFill>
                <a:latin typeface="Times New Roman" pitchFamily="18" charset="0"/>
                <a:cs typeface="Times New Roman" pitchFamily="18" charset="0"/>
              </a:rPr>
              <a:t>Goal</a:t>
            </a:r>
          </a:p>
          <a:p>
            <a:r>
              <a:rPr lang="en-IN" sz="3000" dirty="0" smtClean="0">
                <a:solidFill>
                  <a:schemeClr val="tx1"/>
                </a:solidFill>
                <a:latin typeface="Times New Roman" pitchFamily="18" charset="0"/>
                <a:cs typeface="Times New Roman" pitchFamily="18" charset="0"/>
              </a:rPr>
              <a:t>Project cost</a:t>
            </a:r>
          </a:p>
          <a:p>
            <a:r>
              <a:rPr lang="en-IN" sz="3000" dirty="0" smtClean="0">
                <a:solidFill>
                  <a:schemeClr val="tx1"/>
                </a:solidFill>
                <a:latin typeface="Times New Roman" pitchFamily="18" charset="0"/>
                <a:cs typeface="Times New Roman" pitchFamily="18" charset="0"/>
              </a:rPr>
              <a:t>Time</a:t>
            </a:r>
          </a:p>
          <a:p>
            <a:r>
              <a:rPr lang="en-IN" sz="3000" dirty="0" smtClean="0">
                <a:solidFill>
                  <a:schemeClr val="tx1"/>
                </a:solidFill>
                <a:latin typeface="Times New Roman" pitchFamily="18" charset="0"/>
                <a:cs typeface="Times New Roman" pitchFamily="18" charset="0"/>
              </a:rPr>
              <a:t>Scope</a:t>
            </a:r>
            <a:endParaRPr lang="en-IN" sz="3000" dirty="0">
              <a:solidFill>
                <a:schemeClr val="tx1"/>
              </a:solidFill>
              <a:latin typeface="Times New Roman" pitchFamily="18" charset="0"/>
              <a:cs typeface="Times New Roman" pitchFamily="18" charset="0"/>
            </a:endParaRPr>
          </a:p>
          <a:p>
            <a:r>
              <a:rPr lang="en-IN" sz="3000" dirty="0" smtClean="0">
                <a:solidFill>
                  <a:schemeClr val="tx1"/>
                </a:solidFill>
                <a:latin typeface="Times New Roman" pitchFamily="18" charset="0"/>
                <a:cs typeface="Times New Roman" pitchFamily="18" charset="0"/>
              </a:rPr>
              <a:t>Requirement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824117"/>
            <a:ext cx="6858000" cy="1200329"/>
          </a:xfrm>
          <a:prstGeom prst="rect">
            <a:avLst/>
          </a:prstGeom>
          <a:noFill/>
        </p:spPr>
        <p:txBody>
          <a:bodyPr wrap="square" rtlCol="0">
            <a:spAutoFit/>
          </a:bodyPr>
          <a:lstStyle/>
          <a:p>
            <a:r>
              <a:rPr lang="en-IN" sz="7200" dirty="0" smtClean="0">
                <a:solidFill>
                  <a:srgbClr val="7030A0"/>
                </a:solidFill>
                <a:latin typeface="Algerian" panose="04020705040A02060702" pitchFamily="82" charset="0"/>
              </a:rPr>
              <a:t>Thank</a:t>
            </a:r>
            <a:r>
              <a:rPr lang="en-IN" sz="7200" dirty="0" smtClean="0">
                <a:solidFill>
                  <a:schemeClr val="accent1">
                    <a:lumMod val="60000"/>
                    <a:lumOff val="40000"/>
                  </a:schemeClr>
                </a:solidFill>
                <a:latin typeface="Algerian" panose="04020705040A02060702" pitchFamily="82" charset="0"/>
              </a:rPr>
              <a:t> </a:t>
            </a:r>
            <a:r>
              <a:rPr lang="en-IN" sz="7200" dirty="0" smtClean="0">
                <a:solidFill>
                  <a:srgbClr val="7030A0"/>
                </a:solidFill>
                <a:latin typeface="Algerian" panose="04020705040A02060702" pitchFamily="82" charset="0"/>
              </a:rPr>
              <a:t>You!</a:t>
            </a:r>
            <a:endParaRPr lang="en-IN" sz="7200" dirty="0">
              <a:solidFill>
                <a:srgbClr val="7030A0"/>
              </a:solidFill>
              <a:latin typeface="Algerian" panose="04020705040A02060702" pitchFamily="82" charset="0"/>
            </a:endParaRPr>
          </a:p>
        </p:txBody>
      </p:sp>
    </p:spTree>
    <p:extLst>
      <p:ext uri="{BB962C8B-B14F-4D97-AF65-F5344CB8AC3E}">
        <p14:creationId xmlns:p14="http://schemas.microsoft.com/office/powerpoint/2010/main" val="1314002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nSpc>
                <a:spcPct val="120000"/>
              </a:lnSpc>
            </a:pPr>
            <a:endParaRPr lang="en-US" dirty="0">
              <a:solidFill>
                <a:schemeClr val="tx1"/>
              </a:solidFill>
              <a:latin typeface="Times New Roman" pitchFamily="18" charset="0"/>
              <a:cs typeface="Times New Roman" pitchFamily="18" charset="0"/>
            </a:endParaRPr>
          </a:p>
          <a:p>
            <a:pPr>
              <a:lnSpc>
                <a:spcPct val="120000"/>
              </a:lnSpc>
            </a:pPr>
            <a:r>
              <a:rPr lang="en-US" sz="3500" dirty="0">
                <a:solidFill>
                  <a:schemeClr val="tx1"/>
                </a:solidFill>
                <a:latin typeface="Times New Roman" pitchFamily="18" charset="0"/>
                <a:cs typeface="Times New Roman" pitchFamily="18" charset="0"/>
              </a:rPr>
              <a:t>Manually generating question paper all the time is a difficult task</a:t>
            </a:r>
          </a:p>
          <a:p>
            <a:pPr>
              <a:lnSpc>
                <a:spcPct val="120000"/>
              </a:lnSpc>
            </a:pPr>
            <a:r>
              <a:rPr lang="en-US" sz="3500" dirty="0">
                <a:solidFill>
                  <a:schemeClr val="tx1"/>
                </a:solidFill>
                <a:latin typeface="Times New Roman" pitchFamily="18" charset="0"/>
                <a:cs typeface="Times New Roman" pitchFamily="18" charset="0"/>
              </a:rPr>
              <a:t>This can cause to repetition of multiple questions frequently in question paper </a:t>
            </a:r>
          </a:p>
          <a:p>
            <a:pPr>
              <a:lnSpc>
                <a:spcPct val="120000"/>
              </a:lnSpc>
            </a:pPr>
            <a:r>
              <a:rPr lang="en-US" sz="3500" dirty="0">
                <a:solidFill>
                  <a:schemeClr val="tx1"/>
                </a:solidFill>
                <a:latin typeface="Times New Roman" pitchFamily="18" charset="0"/>
                <a:cs typeface="Times New Roman" pitchFamily="18" charset="0"/>
              </a:rPr>
              <a:t>To overcome this problem in our project we are using machine learning algorithms and many more techniques to generate question paper automatically without human intervention.</a:t>
            </a:r>
          </a:p>
          <a:p>
            <a:pPr>
              <a:lnSpc>
                <a:spcPct val="120000"/>
              </a:lnSpc>
            </a:pPr>
            <a:endParaRPr lang="en-US" sz="3500" dirty="0">
              <a:solidFill>
                <a:schemeClr val="tx1"/>
              </a:solidFill>
              <a:latin typeface="Times New Roman" pitchFamily="18" charset="0"/>
              <a:cs typeface="Times New Roman" pitchFamily="18" charset="0"/>
            </a:endParaRPr>
          </a:p>
          <a:p>
            <a:pPr>
              <a:lnSpc>
                <a:spcPct val="120000"/>
              </a:lnSpc>
            </a:pPr>
            <a:endParaRPr lang="en-US" sz="35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Feasibility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Easy to learn</a:t>
            </a:r>
          </a:p>
          <a:p>
            <a:r>
              <a:rPr lang="en-US" sz="3000" dirty="0" smtClean="0">
                <a:solidFill>
                  <a:schemeClr val="tx1"/>
                </a:solidFill>
                <a:latin typeface="Times New Roman" panose="02020603050405020304" pitchFamily="18" charset="0"/>
                <a:cs typeface="Times New Roman" panose="02020603050405020304" pitchFamily="18" charset="0"/>
              </a:rPr>
              <a:t>No need of extra hardware or Manual work</a:t>
            </a:r>
          </a:p>
          <a:p>
            <a:r>
              <a:rPr lang="en-US" sz="3000" dirty="0" smtClean="0">
                <a:solidFill>
                  <a:schemeClr val="tx1"/>
                </a:solidFill>
                <a:latin typeface="Times New Roman" panose="02020603050405020304" pitchFamily="18" charset="0"/>
                <a:cs typeface="Times New Roman" panose="02020603050405020304" pitchFamily="18" charset="0"/>
              </a:rPr>
              <a:t>Faster access and output</a:t>
            </a:r>
          </a:p>
          <a:p>
            <a:r>
              <a:rPr lang="en-US" sz="3000" dirty="0" smtClean="0">
                <a:solidFill>
                  <a:schemeClr val="tx1"/>
                </a:solidFill>
                <a:latin typeface="Times New Roman" panose="02020603050405020304" pitchFamily="18" charset="0"/>
                <a:cs typeface="Times New Roman" panose="02020603050405020304" pitchFamily="18" charset="0"/>
              </a:rPr>
              <a:t>System is very easy to use</a:t>
            </a:r>
          </a:p>
          <a:p>
            <a:r>
              <a:rPr lang="en-US" sz="3000" dirty="0" smtClean="0">
                <a:solidFill>
                  <a:schemeClr val="tx1"/>
                </a:solidFill>
                <a:latin typeface="Times New Roman" panose="02020603050405020304" pitchFamily="18" charset="0"/>
                <a:cs typeface="Times New Roman" panose="02020603050405020304" pitchFamily="18" charset="0"/>
              </a:rPr>
              <a:t>System requires low cost so it is economically feasible</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Low time requirement.</a:t>
            </a:r>
          </a:p>
          <a:p>
            <a:pPr marL="0" indent="0">
              <a:buNone/>
            </a:pP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30036"/>
          </a:xfrm>
        </p:spPr>
        <p:txBody>
          <a:bodyPr/>
          <a:lstStyle/>
          <a:p>
            <a:pPr algn="ctr"/>
            <a:r>
              <a:rPr lang="en-IN" dirty="0" smtClean="0"/>
              <a:t>Scope</a:t>
            </a:r>
            <a:endParaRPr lang="en-IN" dirty="0"/>
          </a:p>
        </p:txBody>
      </p:sp>
      <p:sp>
        <p:nvSpPr>
          <p:cNvPr id="3" name="Content Placeholder 2"/>
          <p:cNvSpPr>
            <a:spLocks noGrp="1"/>
          </p:cNvSpPr>
          <p:nvPr>
            <p:ph idx="1"/>
          </p:nvPr>
        </p:nvSpPr>
        <p:spPr/>
        <p:txBody>
          <a:bodyPr>
            <a:noAutofit/>
          </a:bodyPr>
          <a:lstStyle/>
          <a:p>
            <a:r>
              <a:rPr lang="en-US" sz="2800" dirty="0">
                <a:solidFill>
                  <a:schemeClr val="tx1"/>
                </a:solidFill>
                <a:latin typeface="Times New Roman" pitchFamily="18" charset="0"/>
                <a:cs typeface="Times New Roman" pitchFamily="18" charset="0"/>
              </a:rPr>
              <a:t>To </a:t>
            </a:r>
            <a:r>
              <a:rPr lang="en-US" dirty="0">
                <a:solidFill>
                  <a:schemeClr val="tx1"/>
                </a:solidFill>
                <a:latin typeface="Times New Roman" pitchFamily="18" charset="0"/>
                <a:cs typeface="Times New Roman" pitchFamily="18" charset="0"/>
              </a:rPr>
              <a:t>frequently</a:t>
            </a:r>
            <a:r>
              <a:rPr lang="en-US" sz="2800" dirty="0">
                <a:solidFill>
                  <a:schemeClr val="tx1"/>
                </a:solidFill>
                <a:latin typeface="Times New Roman" pitchFamily="18" charset="0"/>
                <a:cs typeface="Times New Roman" pitchFamily="18" charset="0"/>
              </a:rPr>
              <a:t> generate good question paper which meets learning objectives of the course, we need expert teachers. </a:t>
            </a:r>
          </a:p>
          <a:p>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Existing systems lack the flexibility to support all types of tags identified by researchers.</a:t>
            </a:r>
          </a:p>
          <a:p>
            <a:r>
              <a:rPr lang="en-US" sz="2800" dirty="0">
                <a:solidFill>
                  <a:schemeClr val="tx1"/>
                </a:solidFill>
                <a:latin typeface="Times New Roman" pitchFamily="18" charset="0"/>
                <a:cs typeface="Times New Roman" pitchFamily="18" charset="0"/>
              </a:rPr>
              <a:t> Our system is a great aid for teachers in generating question papers automatically from tagged question repository. While the system designed by us stands out in all available systems, there is scope for more enhancements to make it more</a:t>
            </a:r>
            <a:br>
              <a:rPr lang="en-US" sz="2800" dirty="0">
                <a:solidFill>
                  <a:schemeClr val="tx1"/>
                </a:solidFill>
                <a:latin typeface="Times New Roman" pitchFamily="18" charset="0"/>
                <a:cs typeface="Times New Roman" pitchFamily="18" charset="0"/>
              </a:rPr>
            </a:br>
            <a:endParaRPr lang="en-IN"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57599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Requirement</a:t>
            </a:r>
            <a:endParaRPr lang="en-IN" dirty="0"/>
          </a:p>
        </p:txBody>
      </p:sp>
      <p:sp>
        <p:nvSpPr>
          <p:cNvPr id="3" name="Content Placeholder 2"/>
          <p:cNvSpPr>
            <a:spLocks noGrp="1"/>
          </p:cNvSpPr>
          <p:nvPr>
            <p:ph idx="1"/>
          </p:nvPr>
        </p:nvSpPr>
        <p:spPr/>
        <p:txBody>
          <a:bodyPr>
            <a:normAutofit lnSpcReduction="10000"/>
          </a:bodyPr>
          <a:lstStyle/>
          <a:p>
            <a:pPr marL="82296" indent="0" algn="just">
              <a:lnSpc>
                <a:spcPct val="110000"/>
              </a:lnSpc>
              <a:buNone/>
            </a:pPr>
            <a:r>
              <a:rPr lang="en-US" sz="2800" b="1" u="sng" dirty="0" smtClean="0">
                <a:solidFill>
                  <a:schemeClr val="tx1"/>
                </a:solidFill>
                <a:latin typeface="Times New Roman" pitchFamily="18" charset="0"/>
                <a:cs typeface="Times New Roman" pitchFamily="18" charset="0"/>
              </a:rPr>
              <a:t>Hardware:</a:t>
            </a:r>
          </a:p>
          <a:p>
            <a:pPr algn="just">
              <a:lnSpc>
                <a:spcPct val="110000"/>
              </a:lnSpc>
            </a:pPr>
            <a:r>
              <a:rPr lang="en-US" sz="2800" dirty="0" smtClean="0">
                <a:solidFill>
                  <a:schemeClr val="tx1"/>
                </a:solidFill>
                <a:latin typeface="Times New Roman" pitchFamily="18" charset="0"/>
                <a:cs typeface="Times New Roman" pitchFamily="18" charset="0"/>
              </a:rPr>
              <a:t>2 GHz i3 Processor</a:t>
            </a:r>
          </a:p>
          <a:p>
            <a:pPr algn="just">
              <a:lnSpc>
                <a:spcPct val="110000"/>
              </a:lnSpc>
            </a:pPr>
            <a:r>
              <a:rPr lang="en-US" sz="2800" dirty="0" smtClean="0">
                <a:solidFill>
                  <a:schemeClr val="tx1"/>
                </a:solidFill>
                <a:latin typeface="Times New Roman" pitchFamily="18" charset="0"/>
                <a:cs typeface="Times New Roman" pitchFamily="18" charset="0"/>
              </a:rPr>
              <a:t>2 GB RAM</a:t>
            </a:r>
          </a:p>
          <a:p>
            <a:pPr marL="82296" indent="0" algn="just">
              <a:lnSpc>
                <a:spcPct val="110000"/>
              </a:lnSpc>
              <a:buNone/>
            </a:pPr>
            <a:endParaRPr lang="en-US" sz="2800" dirty="0" smtClean="0">
              <a:solidFill>
                <a:schemeClr val="tx1"/>
              </a:solidFill>
              <a:latin typeface="Times New Roman" pitchFamily="18" charset="0"/>
              <a:cs typeface="Times New Roman" pitchFamily="18" charset="0"/>
            </a:endParaRPr>
          </a:p>
          <a:p>
            <a:pPr marL="82296" indent="0" algn="just">
              <a:lnSpc>
                <a:spcPct val="120000"/>
              </a:lnSpc>
              <a:buNone/>
            </a:pPr>
            <a:r>
              <a:rPr lang="en-US" sz="3000" b="1" u="sng" dirty="0" smtClean="0">
                <a:solidFill>
                  <a:schemeClr val="tx1"/>
                </a:solidFill>
                <a:latin typeface="Times New Roman" pitchFamily="18" charset="0"/>
                <a:cs typeface="Times New Roman" pitchFamily="18" charset="0"/>
              </a:rPr>
              <a:t>Software</a:t>
            </a:r>
            <a:r>
              <a:rPr lang="en-US" sz="2800" b="1" u="sng" dirty="0" smtClean="0">
                <a:solidFill>
                  <a:schemeClr val="tx1"/>
                </a:solidFill>
                <a:latin typeface="Times New Roman" pitchFamily="18" charset="0"/>
                <a:cs typeface="Times New Roman" pitchFamily="18" charset="0"/>
              </a:rPr>
              <a:t>:</a:t>
            </a:r>
            <a:endParaRPr lang="en-US" sz="2800" b="1" u="sng" dirty="0">
              <a:solidFill>
                <a:schemeClr val="tx1"/>
              </a:solidFill>
              <a:latin typeface="Times New Roman" pitchFamily="18" charset="0"/>
              <a:cs typeface="Times New Roman" pitchFamily="18" charset="0"/>
            </a:endParaRPr>
          </a:p>
          <a:p>
            <a:pPr algn="just">
              <a:lnSpc>
                <a:spcPct val="110000"/>
              </a:lnSpc>
            </a:pPr>
            <a:r>
              <a:rPr lang="en-US" sz="2800" dirty="0" smtClean="0">
                <a:solidFill>
                  <a:schemeClr val="tx1"/>
                </a:solidFill>
                <a:latin typeface="Times New Roman" pitchFamily="18" charset="0"/>
                <a:cs typeface="Times New Roman" pitchFamily="18" charset="0"/>
              </a:rPr>
              <a:t>Visual Studio with ASP.NET MVC Package support</a:t>
            </a:r>
          </a:p>
          <a:p>
            <a:pPr algn="just">
              <a:lnSpc>
                <a:spcPct val="130000"/>
              </a:lnSpc>
            </a:pPr>
            <a:r>
              <a:rPr lang="en-US" sz="2800" dirty="0" smtClean="0">
                <a:solidFill>
                  <a:schemeClr val="tx1"/>
                </a:solidFill>
                <a:latin typeface="Times New Roman" pitchFamily="18" charset="0"/>
                <a:cs typeface="Times New Roman" pitchFamily="18" charset="0"/>
              </a:rPr>
              <a:t>SQL Server </a:t>
            </a:r>
            <a:r>
              <a:rPr lang="en-US" sz="2800" dirty="0">
                <a:solidFill>
                  <a:schemeClr val="tx1"/>
                </a:solidFill>
                <a:latin typeface="Times New Roman" pitchFamily="18" charset="0"/>
                <a:cs typeface="Times New Roman" pitchFamily="18" charset="0"/>
              </a:rPr>
              <a:t>Management Studio 2017</a:t>
            </a:r>
          </a:p>
          <a:p>
            <a:pPr algn="just">
              <a:lnSpc>
                <a:spcPct val="130000"/>
              </a:lnSpc>
            </a:pPr>
            <a:r>
              <a:rPr lang="en-US" sz="2800" dirty="0">
                <a:solidFill>
                  <a:schemeClr val="tx1"/>
                </a:solidFill>
                <a:latin typeface="Times New Roman" pitchFamily="18" charset="0"/>
                <a:cs typeface="Times New Roman" pitchFamily="18" charset="0"/>
              </a:rPr>
              <a:t>Web browser</a:t>
            </a:r>
          </a:p>
          <a:p>
            <a:endParaRPr lang="en-IN" dirty="0">
              <a:solidFill>
                <a:schemeClr val="tx1"/>
              </a:solidFill>
            </a:endParaRPr>
          </a:p>
        </p:txBody>
      </p:sp>
    </p:spTree>
    <p:extLst>
      <p:ext uri="{BB962C8B-B14F-4D97-AF65-F5344CB8AC3E}">
        <p14:creationId xmlns:p14="http://schemas.microsoft.com/office/powerpoint/2010/main" val="692296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Goal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800" dirty="0" smtClean="0">
                <a:solidFill>
                  <a:schemeClr val="tx1"/>
                </a:solidFill>
                <a:latin typeface="Times New Roman" pitchFamily="18" charset="0"/>
                <a:cs typeface="Times New Roman" pitchFamily="18" charset="0"/>
              </a:rPr>
              <a:t>Our project goal is to develop a system which will reduce human manual work.</a:t>
            </a:r>
          </a:p>
          <a:p>
            <a:pPr algn="just"/>
            <a:r>
              <a:rPr lang="en-US" sz="2800" dirty="0" smtClean="0">
                <a:solidFill>
                  <a:schemeClr val="tx1"/>
                </a:solidFill>
                <a:latin typeface="Times New Roman" pitchFamily="18" charset="0"/>
                <a:cs typeface="Times New Roman" pitchFamily="18" charset="0"/>
              </a:rPr>
              <a:t>This system will generate automatic question paper from the existing question repository.</a:t>
            </a:r>
          </a:p>
          <a:p>
            <a:pPr algn="just"/>
            <a:r>
              <a:rPr lang="en-US" sz="2800" dirty="0" smtClean="0">
                <a:solidFill>
                  <a:schemeClr val="tx1"/>
                </a:solidFill>
                <a:latin typeface="Times New Roman" pitchFamily="18" charset="0"/>
                <a:cs typeface="Times New Roman" pitchFamily="18" charset="0"/>
              </a:rPr>
              <a:t>Goal is to avoid repetitions of questions and increase the quality of question papers.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pPr algn="ctr"/>
            <a:r>
              <a:rPr lang="en-US" dirty="0" smtClean="0">
                <a:latin typeface="Times New Roman" pitchFamily="18" charset="0"/>
                <a:cs typeface="Times New Roman" pitchFamily="18" charset="0"/>
              </a:rPr>
              <a:t>Project cost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7498080" cy="4648200"/>
          </a:xfrm>
        </p:spPr>
        <p:txBody>
          <a:bodyPr>
            <a:normAutofit lnSpcReduction="10000"/>
          </a:bodyPr>
          <a:lstStyle/>
          <a:p>
            <a:pPr marL="425196" algn="just"/>
            <a:r>
              <a:rPr lang="en-US" sz="2400" dirty="0" smtClean="0">
                <a:solidFill>
                  <a:schemeClr val="tx1"/>
                </a:solidFill>
                <a:latin typeface="Times New Roman" pitchFamily="18" charset="0"/>
                <a:cs typeface="Times New Roman" pitchFamily="18" charset="0"/>
              </a:rPr>
              <a:t>For our project, we used the Line of source code.</a:t>
            </a:r>
          </a:p>
          <a:p>
            <a:pPr marL="82296" indent="0" algn="just">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1. Total Lines Of Code for our Project, 	KLOC=3k(</a:t>
            </a:r>
            <a:r>
              <a:rPr lang="en-US" dirty="0" err="1" smtClean="0">
                <a:solidFill>
                  <a:schemeClr val="tx1"/>
                </a:solidFill>
                <a:latin typeface="Times New Roman" pitchFamily="18" charset="0"/>
                <a:cs typeface="Times New Roman" pitchFamily="18" charset="0"/>
              </a:rPr>
              <a:t>approx</a:t>
            </a:r>
            <a:r>
              <a:rPr lang="en-US" dirty="0" smtClean="0">
                <a:solidFill>
                  <a:schemeClr val="tx1"/>
                </a:solidFill>
                <a:latin typeface="Times New Roman" pitchFamily="18" charset="0"/>
                <a:cs typeface="Times New Roman" pitchFamily="18" charset="0"/>
              </a:rPr>
              <a:t>).</a:t>
            </a:r>
          </a:p>
          <a:p>
            <a:pPr marL="82296" indent="0" algn="just">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2.     Cost of each person per Month, </a:t>
            </a:r>
            <a:r>
              <a:rPr lang="en-US" dirty="0" err="1" smtClean="0">
                <a:solidFill>
                  <a:schemeClr val="tx1"/>
                </a:solidFill>
                <a:latin typeface="Times New Roman" pitchFamily="18" charset="0"/>
                <a:cs typeface="Times New Roman" pitchFamily="18" charset="0"/>
              </a:rPr>
              <a:t>Cp</a:t>
            </a:r>
            <a:r>
              <a:rPr lang="en-US" dirty="0" smtClean="0">
                <a:solidFill>
                  <a:schemeClr val="tx1"/>
                </a:solidFill>
                <a:latin typeface="Times New Roman" pitchFamily="18" charset="0"/>
                <a:cs typeface="Times New Roman" pitchFamily="18" charset="0"/>
              </a:rPr>
              <a:t>=</a:t>
            </a:r>
            <a:r>
              <a:rPr lang="en-US" dirty="0" err="1" smtClean="0">
                <a:solidFill>
                  <a:schemeClr val="tx1"/>
                </a:solidFill>
                <a:latin typeface="Times New Roman" pitchFamily="18" charset="0"/>
                <a:cs typeface="Times New Roman" pitchFamily="18" charset="0"/>
              </a:rPr>
              <a:t>Rs</a:t>
            </a:r>
            <a:r>
              <a:rPr lang="en-US" dirty="0" smtClean="0">
                <a:solidFill>
                  <a:schemeClr val="tx1"/>
                </a:solidFill>
                <a:latin typeface="Times New Roman" pitchFamily="18" charset="0"/>
                <a:cs typeface="Times New Roman" pitchFamily="18" charset="0"/>
              </a:rPr>
              <a:t>. 1,000 	/-(per person month)</a:t>
            </a:r>
            <a:endParaRPr lang="en-US" dirty="0">
              <a:solidFill>
                <a:schemeClr val="tx1"/>
              </a:solidFill>
              <a:latin typeface="Times New Roman" pitchFamily="18" charset="0"/>
              <a:cs typeface="Times New Roman" pitchFamily="18" charset="0"/>
            </a:endParaRPr>
          </a:p>
          <a:p>
            <a:pPr marL="425196" algn="just"/>
            <a:r>
              <a:rPr lang="en-US" sz="2400" dirty="0" smtClean="0">
                <a:solidFill>
                  <a:schemeClr val="tx1"/>
                </a:solidFill>
                <a:latin typeface="Times New Roman" pitchFamily="18" charset="0"/>
                <a:cs typeface="Times New Roman" pitchFamily="18" charset="0"/>
              </a:rPr>
              <a:t>Number Of People:</a:t>
            </a:r>
          </a:p>
          <a:p>
            <a:pPr marL="82296" indent="0" algn="just">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N=E/D</a:t>
            </a:r>
          </a:p>
          <a:p>
            <a:pPr marL="82296" indent="0" algn="just">
              <a:buNone/>
            </a:pPr>
            <a:r>
              <a:rPr lang="en-US" sz="2400" dirty="0" smtClean="0">
                <a:solidFill>
                  <a:schemeClr val="tx1"/>
                </a:solidFill>
                <a:latin typeface="Times New Roman" pitchFamily="18" charset="0"/>
                <a:cs typeface="Times New Roman" pitchFamily="18" charset="0"/>
              </a:rPr>
              <a:t>	Where, </a:t>
            </a:r>
          </a:p>
          <a:p>
            <a:pPr marL="82296" indent="0" algn="just">
              <a:buNone/>
            </a:pPr>
            <a:r>
              <a:rPr lang="en-US" dirty="0" smtClean="0">
                <a:solidFill>
                  <a:schemeClr val="tx1"/>
                </a:solidFill>
                <a:latin typeface="Times New Roman" pitchFamily="18" charset="0"/>
                <a:cs typeface="Times New Roman" pitchFamily="18" charset="0"/>
              </a:rPr>
              <a:t>	N=Number Of People Required</a:t>
            </a:r>
          </a:p>
          <a:p>
            <a:pPr marL="82296" indent="0" algn="just">
              <a:buNone/>
            </a:pPr>
            <a:r>
              <a:rPr lang="en-US" sz="2400" dirty="0" smtClean="0">
                <a:solidFill>
                  <a:schemeClr val="tx1"/>
                </a:solidFill>
                <a:latin typeface="Times New Roman" pitchFamily="18" charset="0"/>
                <a:cs typeface="Times New Roman" pitchFamily="18" charset="0"/>
              </a:rPr>
              <a:t>	E=Effort In person/Month</a:t>
            </a:r>
          </a:p>
          <a:p>
            <a:pPr marL="82296" indent="0" algn="just">
              <a:buNone/>
            </a:pPr>
            <a:r>
              <a:rPr lang="en-US" dirty="0" smtClean="0">
                <a:solidFill>
                  <a:schemeClr val="tx1"/>
                </a:solidFill>
                <a:latin typeface="Times New Roman" pitchFamily="18" charset="0"/>
                <a:cs typeface="Times New Roman" pitchFamily="18" charset="0"/>
              </a:rPr>
              <a:t>	D=Duration Of Project in Months</a:t>
            </a:r>
            <a:endParaRPr lang="en-US" sz="24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latin typeface="Times New Roman" pitchFamily="18" charset="0"/>
                <a:cs typeface="Times New Roman" pitchFamily="18" charset="0"/>
              </a:rPr>
              <a:t>Equation for calculation of cost of project, using COCOMO model is:</a:t>
            </a:r>
          </a:p>
          <a:p>
            <a:pPr marL="0" indent="0" algn="just">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C=D*</a:t>
            </a:r>
            <a:r>
              <a:rPr lang="en-US" dirty="0" err="1" smtClean="0">
                <a:solidFill>
                  <a:schemeClr val="tx1"/>
                </a:solidFill>
                <a:latin typeface="Times New Roman" pitchFamily="18" charset="0"/>
                <a:cs typeface="Times New Roman" pitchFamily="18" charset="0"/>
              </a:rPr>
              <a:t>Cp</a:t>
            </a:r>
            <a:endParaRPr lang="en-US" dirty="0" smtClean="0">
              <a:solidFill>
                <a:schemeClr val="tx1"/>
              </a:solidFill>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Where,</a:t>
            </a:r>
          </a:p>
          <a:p>
            <a:pPr marL="0" indent="0" algn="just">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D=Duration in Months</a:t>
            </a:r>
          </a:p>
          <a:p>
            <a:pPr marL="0" indent="0" algn="just">
              <a:buNone/>
            </a:pP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Cp</a:t>
            </a:r>
            <a:r>
              <a:rPr lang="en-US" dirty="0" smtClean="0">
                <a:solidFill>
                  <a:schemeClr val="tx1"/>
                </a:solidFill>
                <a:latin typeface="Times New Roman" pitchFamily="18" charset="0"/>
                <a:cs typeface="Times New Roman" pitchFamily="18" charset="0"/>
              </a:rPr>
              <a:t>=Cost incurred per person-Month</a:t>
            </a:r>
          </a:p>
          <a:p>
            <a:pPr marL="0" indent="0" algn="just">
              <a:buNone/>
            </a:pPr>
            <a:r>
              <a:rPr lang="en-US" dirty="0" smtClean="0">
                <a:solidFill>
                  <a:schemeClr val="tx1"/>
                </a:solidFill>
                <a:latin typeface="Times New Roman" pitchFamily="18" charset="0"/>
                <a:cs typeface="Times New Roman" pitchFamily="18" charset="0"/>
              </a:rPr>
              <a:t>  4 People are required to successfully complete the Project.</a:t>
            </a:r>
          </a:p>
          <a:p>
            <a:pPr marL="0" indent="0" algn="just">
              <a:buNone/>
            </a:pPr>
            <a:r>
              <a:rPr lang="en-US" dirty="0" smtClean="0">
                <a:solidFill>
                  <a:schemeClr val="tx1"/>
                </a:solidFill>
                <a:latin typeface="Times New Roman" pitchFamily="18" charset="0"/>
                <a:cs typeface="Times New Roman" pitchFamily="18" charset="0"/>
              </a:rPr>
              <a:t>  C=4*1000=4000/month</a:t>
            </a:r>
          </a:p>
          <a:p>
            <a:pPr algn="just"/>
            <a:r>
              <a:rPr lang="en-US" dirty="0" smtClean="0">
                <a:solidFill>
                  <a:schemeClr val="tx1"/>
                </a:solidFill>
                <a:latin typeface="Times New Roman" pitchFamily="18" charset="0"/>
                <a:cs typeface="Times New Roman" pitchFamily="18" charset="0"/>
              </a:rPr>
              <a:t>Hence total cost= </a:t>
            </a:r>
            <a:r>
              <a:rPr lang="en-US" dirty="0" err="1" smtClean="0">
                <a:solidFill>
                  <a:schemeClr val="tx1"/>
                </a:solidFill>
                <a:latin typeface="Times New Roman" pitchFamily="18" charset="0"/>
                <a:cs typeface="Times New Roman" pitchFamily="18" charset="0"/>
              </a:rPr>
              <a:t>Rs</a:t>
            </a:r>
            <a:r>
              <a:rPr lang="en-US" dirty="0" smtClean="0">
                <a:solidFill>
                  <a:schemeClr val="tx1"/>
                </a:solidFill>
                <a:latin typeface="Times New Roman" pitchFamily="18" charset="0"/>
                <a:cs typeface="Times New Roman" pitchFamily="18" charset="0"/>
              </a:rPr>
              <a:t>. 16,000/-</a:t>
            </a:r>
            <a:endParaRPr lang="en-US" dirty="0"/>
          </a:p>
        </p:txBody>
      </p:sp>
    </p:spTree>
    <p:extLst>
      <p:ext uri="{BB962C8B-B14F-4D97-AF65-F5344CB8AC3E}">
        <p14:creationId xmlns:p14="http://schemas.microsoft.com/office/powerpoint/2010/main" val="409120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Time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800" dirty="0" smtClean="0">
                <a:solidFill>
                  <a:schemeClr val="tx1"/>
                </a:solidFill>
                <a:latin typeface="Times New Roman" pitchFamily="18" charset="0"/>
                <a:cs typeface="Times New Roman" pitchFamily="18" charset="0"/>
              </a:rPr>
              <a:t>Requirement gathering and analysis may take up to </a:t>
            </a:r>
            <a:r>
              <a:rPr lang="en-US" sz="2800" dirty="0" smtClean="0">
                <a:solidFill>
                  <a:schemeClr val="tx1"/>
                </a:solidFill>
                <a:latin typeface="Times New Roman" pitchFamily="18" charset="0"/>
                <a:cs typeface="Times New Roman" pitchFamily="18" charset="0"/>
              </a:rPr>
              <a:t>10  </a:t>
            </a:r>
            <a:r>
              <a:rPr lang="en-US" sz="2800" dirty="0" smtClean="0">
                <a:solidFill>
                  <a:schemeClr val="tx1"/>
                </a:solidFill>
                <a:latin typeface="Times New Roman" pitchFamily="18" charset="0"/>
                <a:cs typeface="Times New Roman" pitchFamily="18" charset="0"/>
              </a:rPr>
              <a:t>to </a:t>
            </a:r>
            <a:r>
              <a:rPr lang="en-US" sz="2800" dirty="0" smtClean="0">
                <a:solidFill>
                  <a:schemeClr val="tx1"/>
                </a:solidFill>
                <a:latin typeface="Times New Roman" pitchFamily="18" charset="0"/>
                <a:cs typeface="Times New Roman" pitchFamily="18" charset="0"/>
              </a:rPr>
              <a:t>20 </a:t>
            </a:r>
            <a:r>
              <a:rPr lang="en-US" sz="2800" dirty="0" smtClean="0">
                <a:solidFill>
                  <a:schemeClr val="tx1"/>
                </a:solidFill>
                <a:latin typeface="Times New Roman" pitchFamily="18" charset="0"/>
                <a:cs typeface="Times New Roman" pitchFamily="18" charset="0"/>
              </a:rPr>
              <a:t>days.</a:t>
            </a:r>
          </a:p>
          <a:p>
            <a:pPr algn="just"/>
            <a:r>
              <a:rPr lang="en-US" sz="2800" dirty="0" smtClean="0">
                <a:solidFill>
                  <a:schemeClr val="tx1"/>
                </a:solidFill>
                <a:latin typeface="Times New Roman" pitchFamily="18" charset="0"/>
                <a:cs typeface="Times New Roman" pitchFamily="18" charset="0"/>
              </a:rPr>
              <a:t>System planning will be done in within </a:t>
            </a:r>
            <a:r>
              <a:rPr lang="en-US" sz="2800" dirty="0" smtClean="0">
                <a:solidFill>
                  <a:schemeClr val="tx1"/>
                </a:solidFill>
                <a:latin typeface="Times New Roman" pitchFamily="18" charset="0"/>
                <a:cs typeface="Times New Roman" pitchFamily="18" charset="0"/>
              </a:rPr>
              <a:t>20</a:t>
            </a:r>
            <a:r>
              <a:rPr lang="en-US" sz="28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days.</a:t>
            </a:r>
          </a:p>
          <a:p>
            <a:pPr algn="just"/>
            <a:r>
              <a:rPr lang="en-US" sz="2800" dirty="0" smtClean="0">
                <a:solidFill>
                  <a:schemeClr val="tx1"/>
                </a:solidFill>
                <a:latin typeface="Times New Roman" pitchFamily="18" charset="0"/>
                <a:cs typeface="Times New Roman" pitchFamily="18" charset="0"/>
              </a:rPr>
              <a:t>Designing of the system is important part and it can be done in </a:t>
            </a:r>
            <a:r>
              <a:rPr lang="en-US" sz="2800" dirty="0" smtClean="0">
                <a:solidFill>
                  <a:schemeClr val="tx1"/>
                </a:solidFill>
                <a:latin typeface="Times New Roman" pitchFamily="18" charset="0"/>
                <a:cs typeface="Times New Roman" pitchFamily="18" charset="0"/>
              </a:rPr>
              <a:t>25-30</a:t>
            </a:r>
            <a:r>
              <a:rPr lang="en-US" sz="28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days.</a:t>
            </a:r>
          </a:p>
          <a:p>
            <a:pPr algn="just"/>
            <a:r>
              <a:rPr lang="en-US" sz="2800" dirty="0" smtClean="0">
                <a:solidFill>
                  <a:schemeClr val="tx1"/>
                </a:solidFill>
                <a:latin typeface="Times New Roman" pitchFamily="18" charset="0"/>
                <a:cs typeface="Times New Roman" pitchFamily="18" charset="0"/>
              </a:rPr>
              <a:t>Coding in this system may take </a:t>
            </a:r>
            <a:r>
              <a:rPr lang="en-US" sz="2800" dirty="0" err="1" smtClean="0">
                <a:solidFill>
                  <a:schemeClr val="tx1"/>
                </a:solidFill>
                <a:latin typeface="Times New Roman" pitchFamily="18" charset="0"/>
                <a:cs typeface="Times New Roman" pitchFamily="18" charset="0"/>
              </a:rPr>
              <a:t>upto</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6</a:t>
            </a:r>
            <a:r>
              <a:rPr lang="en-US" sz="2800" dirty="0" smtClean="0">
                <a:solidFill>
                  <a:schemeClr val="tx1"/>
                </a:solidFill>
                <a:latin typeface="Times New Roman" pitchFamily="18" charset="0"/>
                <a:cs typeface="Times New Roman" pitchFamily="18" charset="0"/>
              </a:rPr>
              <a:t>0</a:t>
            </a:r>
            <a:r>
              <a:rPr lang="en-US" sz="28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days.</a:t>
            </a:r>
          </a:p>
          <a:p>
            <a:pPr algn="just"/>
            <a:r>
              <a:rPr lang="en-US" sz="2800" dirty="0" smtClean="0">
                <a:solidFill>
                  <a:schemeClr val="tx1"/>
                </a:solidFill>
                <a:latin typeface="Times New Roman" pitchFamily="18" charset="0"/>
                <a:cs typeface="Times New Roman" pitchFamily="18" charset="0"/>
              </a:rPr>
              <a:t>Circuitry of the system can be done in </a:t>
            </a:r>
            <a:r>
              <a:rPr lang="en-US" sz="2800" dirty="0" smtClean="0">
                <a:solidFill>
                  <a:schemeClr val="tx1"/>
                </a:solidFill>
                <a:latin typeface="Times New Roman" pitchFamily="18" charset="0"/>
                <a:cs typeface="Times New Roman" pitchFamily="18" charset="0"/>
              </a:rPr>
              <a:t>10-15 </a:t>
            </a:r>
            <a:r>
              <a:rPr lang="en-US" sz="2800" dirty="0" smtClean="0">
                <a:solidFill>
                  <a:schemeClr val="tx1"/>
                </a:solidFill>
                <a:latin typeface="Times New Roman" pitchFamily="18" charset="0"/>
                <a:cs typeface="Times New Roman" pitchFamily="18" charset="0"/>
              </a:rPr>
              <a:t>days.</a:t>
            </a:r>
          </a:p>
          <a:p>
            <a:pPr algn="just"/>
            <a:r>
              <a:rPr lang="en-US" sz="2800" dirty="0" smtClean="0">
                <a:solidFill>
                  <a:schemeClr val="tx1"/>
                </a:solidFill>
                <a:latin typeface="Times New Roman" pitchFamily="18" charset="0"/>
                <a:cs typeface="Times New Roman" pitchFamily="18" charset="0"/>
              </a:rPr>
              <a:t>Testing will be done within the </a:t>
            </a:r>
            <a:r>
              <a:rPr lang="en-US" sz="2800" dirty="0" smtClean="0">
                <a:solidFill>
                  <a:schemeClr val="tx1"/>
                </a:solidFill>
                <a:latin typeface="Times New Roman" pitchFamily="18" charset="0"/>
                <a:cs typeface="Times New Roman" pitchFamily="18" charset="0"/>
              </a:rPr>
              <a:t>10 </a:t>
            </a:r>
            <a:r>
              <a:rPr lang="en-US" sz="2800" dirty="0" smtClean="0">
                <a:solidFill>
                  <a:schemeClr val="tx1"/>
                </a:solidFill>
                <a:latin typeface="Times New Roman" pitchFamily="18" charset="0"/>
                <a:cs typeface="Times New Roman" pitchFamily="18" charset="0"/>
              </a:rPr>
              <a:t>days</a:t>
            </a:r>
            <a:r>
              <a:rPr lang="en-US" sz="2800" dirty="0" smtClean="0">
                <a:solidFill>
                  <a:schemeClr val="tx1"/>
                </a:solidFill>
                <a:latin typeface="Times New Roman" pitchFamily="18" charset="0"/>
                <a:cs typeface="Times New Roman" pitchFamily="18" charset="0"/>
              </a:rPr>
              <a:t>.</a:t>
            </a:r>
          </a:p>
          <a:p>
            <a:pPr algn="just"/>
            <a:r>
              <a:rPr lang="en-US" sz="2800" dirty="0" smtClean="0">
                <a:solidFill>
                  <a:schemeClr val="tx1"/>
                </a:solidFill>
                <a:latin typeface="Times New Roman" pitchFamily="18" charset="0"/>
                <a:cs typeface="Times New Roman" pitchFamily="18" charset="0"/>
              </a:rPr>
              <a:t>By considering all factors maximum </a:t>
            </a:r>
            <a:r>
              <a:rPr lang="en-US" sz="2800" dirty="0" smtClean="0">
                <a:solidFill>
                  <a:schemeClr val="tx1"/>
                </a:solidFill>
                <a:latin typeface="Times New Roman" pitchFamily="18" charset="0"/>
                <a:cs typeface="Times New Roman" pitchFamily="18" charset="0"/>
              </a:rPr>
              <a:t>6 </a:t>
            </a:r>
            <a:r>
              <a:rPr lang="en-US" sz="2800" dirty="0" smtClean="0">
                <a:solidFill>
                  <a:schemeClr val="tx1"/>
                </a:solidFill>
                <a:latin typeface="Times New Roman" pitchFamily="18" charset="0"/>
                <a:cs typeface="Times New Roman" pitchFamily="18" charset="0"/>
              </a:rPr>
              <a:t>months  will be require to implement this system.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855</TotalTime>
  <Words>363</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Courier New</vt:lpstr>
      <vt:lpstr>Century Gothic</vt:lpstr>
      <vt:lpstr>Algerian</vt:lpstr>
      <vt:lpstr>Palatino Linotype</vt:lpstr>
      <vt:lpstr>Times New Roman</vt:lpstr>
      <vt:lpstr>Executive</vt:lpstr>
      <vt:lpstr>Index</vt:lpstr>
      <vt:lpstr>Problem Statement</vt:lpstr>
      <vt:lpstr>Feasibility</vt:lpstr>
      <vt:lpstr>Scope</vt:lpstr>
      <vt:lpstr>Requirement</vt:lpstr>
      <vt:lpstr>Goal</vt:lpstr>
      <vt:lpstr>Project cost</vt:lpstr>
      <vt:lpstr>Continued…</vt:lpstr>
      <vt:lpstr>Time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Amrutvahini College of Engineering, Sangamner Department of Computer Engineering</dc:title>
  <dc:creator>net</dc:creator>
  <cp:lastModifiedBy>Admin</cp:lastModifiedBy>
  <cp:revision>73</cp:revision>
  <dcterms:created xsi:type="dcterms:W3CDTF">2018-09-20T07:10:49Z</dcterms:created>
  <dcterms:modified xsi:type="dcterms:W3CDTF">2018-10-17T03:55:58Z</dcterms:modified>
</cp:coreProperties>
</file>