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9"/>
  </p:notesMasterIdLst>
  <p:sldIdLst>
    <p:sldId id="274" r:id="rId2"/>
    <p:sldId id="275" r:id="rId3"/>
    <p:sldId id="269" r:id="rId4"/>
    <p:sldId id="268" r:id="rId5"/>
    <p:sldId id="270" r:id="rId6"/>
    <p:sldId id="271" r:id="rId7"/>
    <p:sldId id="27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D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p:cViewPr varScale="1">
        <p:scale>
          <a:sx n="74" d="100"/>
          <a:sy n="74" d="100"/>
        </p:scale>
        <p:origin x="13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72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72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72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dirty="0"/>
          </a:p>
        </p:txBody>
      </p:sp>
    </p:spTree>
    <p:extLst>
      <p:ext uri="{BB962C8B-B14F-4D97-AF65-F5344CB8AC3E}">
        <p14:creationId xmlns:p14="http://schemas.microsoft.com/office/powerpoint/2010/main" val="32628402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2C83CD-A3D9-4C43-A140-EB97784CB7F4}" type="datetimeFigureOut">
              <a:rPr lang="en-US" smtClean="0"/>
              <a:pPr/>
              <a:t>12/20/2018</a:t>
            </a:fld>
            <a:endParaRPr lang="en-US" dirty="0"/>
          </a:p>
        </p:txBody>
      </p:sp>
      <p:sp>
        <p:nvSpPr>
          <p:cNvPr id="8" name="Slide Number Placeholder 7"/>
          <p:cNvSpPr>
            <a:spLocks noGrp="1"/>
          </p:cNvSpPr>
          <p:nvPr>
            <p:ph type="sldNum" sz="quarter" idx="11"/>
          </p:nvPr>
        </p:nvSpPr>
        <p:spPr/>
        <p:txBody>
          <a:bodyPr/>
          <a:lstStyle/>
          <a:p>
            <a:fld id="{45B0C950-AE7B-4CD5-AB94-6F82441B07C4}"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2C83CD-A3D9-4C43-A140-EB97784CB7F4}"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2C83CD-A3D9-4C43-A140-EB97784CB7F4}"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C83CD-A3D9-4C43-A140-EB97784CB7F4}"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2C83CD-A3D9-4C43-A140-EB97784CB7F4}"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B0C950-AE7B-4CD5-AB94-6F82441B07C4}"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2C83CD-A3D9-4C43-A140-EB97784CB7F4}" type="datetimeFigureOut">
              <a:rPr lang="en-US" smtClean="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B0C950-AE7B-4CD5-AB94-6F82441B07C4}"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42C83CD-A3D9-4C43-A140-EB97784CB7F4}" type="datetimeFigureOut">
              <a:rPr lang="en-US" smtClean="0"/>
              <a:pPr/>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B0C950-AE7B-4CD5-AB94-6F82441B07C4}"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2C83CD-A3D9-4C43-A140-EB97784CB7F4}" type="datetimeFigureOut">
              <a:rPr lang="en-US" smtClean="0"/>
              <a:pPr/>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C83CD-A3D9-4C43-A140-EB97784CB7F4}" type="datetimeFigureOut">
              <a:rPr lang="en-US" smtClean="0"/>
              <a:pPr/>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2C83CD-A3D9-4C43-A140-EB97784CB7F4}" type="datetimeFigureOut">
              <a:rPr lang="en-US" smtClean="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2C83CD-A3D9-4C43-A140-EB97784CB7F4}" type="datetimeFigureOut">
              <a:rPr lang="en-US" smtClean="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42C83CD-A3D9-4C43-A140-EB97784CB7F4}" type="datetimeFigureOut">
              <a:rPr lang="en-US" smtClean="0"/>
              <a:pPr/>
              <a:t>12/20/2018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5B0C950-AE7B-4CD5-AB94-6F82441B07C4}"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review%202.pptx" TargetMode="External"/><Relationship Id="rId2" Type="http://schemas.openxmlformats.org/officeDocument/2006/relationships/hyperlink" Target="review%201.pptx" TargetMode="External"/><Relationship Id="rId1" Type="http://schemas.openxmlformats.org/officeDocument/2006/relationships/slideLayout" Target="../slideLayouts/slideLayout2.xml"/><Relationship Id="rId5" Type="http://schemas.openxmlformats.org/officeDocument/2006/relationships/hyperlink" Target="review%204.pptx" TargetMode="External"/><Relationship Id="rId4" Type="http://schemas.openxmlformats.org/officeDocument/2006/relationships/hyperlink" Target="review%203.ppt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4" y="533400"/>
            <a:ext cx="8229600" cy="1600200"/>
          </a:xfrm>
        </p:spPr>
        <p:txBody>
          <a:bodyPr>
            <a:noAutofit/>
          </a:bodyPr>
          <a:lstStyle/>
          <a:p>
            <a:pPr algn="ctr"/>
            <a:r>
              <a:rPr lang="en-US" sz="2800" dirty="0" err="1"/>
              <a:t>Amruthvahini</a:t>
            </a:r>
            <a:r>
              <a:rPr lang="en-US" sz="2800" dirty="0"/>
              <a:t> College Of Engineering, </a:t>
            </a:r>
            <a:r>
              <a:rPr lang="en-US" sz="2800" dirty="0" err="1"/>
              <a:t>Sangamner</a:t>
            </a:r>
            <a:r>
              <a:rPr lang="en-US" sz="2800" dirty="0"/>
              <a:t>.</a:t>
            </a:r>
            <a:br>
              <a:rPr lang="en-US" sz="2800" dirty="0"/>
            </a:br>
            <a:r>
              <a:rPr lang="en-US" sz="2800" dirty="0"/>
              <a:t>Department of Computer Engineering</a:t>
            </a:r>
          </a:p>
        </p:txBody>
      </p:sp>
      <p:sp>
        <p:nvSpPr>
          <p:cNvPr id="5" name="Content Placeholder 4"/>
          <p:cNvSpPr>
            <a:spLocks noGrp="1"/>
          </p:cNvSpPr>
          <p:nvPr>
            <p:ph idx="1"/>
          </p:nvPr>
        </p:nvSpPr>
        <p:spPr>
          <a:xfrm>
            <a:off x="457200" y="2209800"/>
            <a:ext cx="8229600" cy="4343400"/>
          </a:xfrm>
        </p:spPr>
        <p:txBody>
          <a:bodyPr>
            <a:normAutofit fontScale="62500" lnSpcReduction="20000"/>
          </a:bodyPr>
          <a:lstStyle/>
          <a:p>
            <a:pPr algn="ctr"/>
            <a:endParaRPr lang="en-US" dirty="0"/>
          </a:p>
          <a:p>
            <a:pPr algn="ctr"/>
            <a:endParaRPr lang="en-US" dirty="0"/>
          </a:p>
          <a:p>
            <a:pPr algn="ctr"/>
            <a:endParaRPr lang="en-US" dirty="0"/>
          </a:p>
          <a:p>
            <a:pPr algn="ctr">
              <a:buNone/>
            </a:pPr>
            <a:endParaRPr lang="en-US" sz="2000" dirty="0">
              <a:latin typeface="Book Antiqua" pitchFamily="18" charset="0"/>
            </a:endParaRPr>
          </a:p>
          <a:p>
            <a:pPr algn="ctr">
              <a:buNone/>
            </a:pPr>
            <a:endParaRPr lang="en-US" sz="2900" dirty="0">
              <a:solidFill>
                <a:schemeClr val="tx1"/>
              </a:solidFill>
              <a:latin typeface="Book Antiqua" pitchFamily="18" charset="0"/>
            </a:endParaRPr>
          </a:p>
          <a:p>
            <a:pPr algn="ctr">
              <a:buNone/>
            </a:pPr>
            <a:r>
              <a:rPr lang="en-US" sz="2900" dirty="0">
                <a:solidFill>
                  <a:schemeClr val="tx1"/>
                </a:solidFill>
                <a:latin typeface="Book Antiqua" pitchFamily="18" charset="0"/>
              </a:rPr>
              <a:t>Project Review on</a:t>
            </a:r>
          </a:p>
          <a:p>
            <a:pPr algn="ctr">
              <a:buNone/>
            </a:pPr>
            <a:r>
              <a:rPr lang="en-US" sz="2900" b="1" dirty="0">
                <a:solidFill>
                  <a:schemeClr val="tx1"/>
                </a:solidFill>
                <a:latin typeface="Book Antiqua" pitchFamily="18" charset="0"/>
              </a:rPr>
              <a:t>Automatic Question Paper Generation System</a:t>
            </a:r>
          </a:p>
          <a:p>
            <a:pPr algn="ctr">
              <a:buNone/>
            </a:pPr>
            <a:r>
              <a:rPr lang="en-US" sz="2900" b="1" dirty="0">
                <a:solidFill>
                  <a:schemeClr val="tx1"/>
                </a:solidFill>
                <a:latin typeface="Book Antiqua" pitchFamily="18" charset="0"/>
              </a:rPr>
              <a:t>Guided by</a:t>
            </a:r>
            <a:r>
              <a:rPr lang="en-US" sz="2900" dirty="0">
                <a:solidFill>
                  <a:schemeClr val="tx1"/>
                </a:solidFill>
                <a:latin typeface="Book Antiqua" pitchFamily="18" charset="0"/>
              </a:rPr>
              <a:t>–Prof. </a:t>
            </a:r>
            <a:r>
              <a:rPr lang="en-US" sz="2900" dirty="0" err="1">
                <a:solidFill>
                  <a:schemeClr val="tx1"/>
                </a:solidFill>
                <a:latin typeface="Book Antiqua" pitchFamily="18" charset="0"/>
              </a:rPr>
              <a:t>S.B.Bhonde</a:t>
            </a:r>
            <a:endParaRPr lang="en-US" sz="2900" dirty="0">
              <a:solidFill>
                <a:schemeClr val="tx1"/>
              </a:solidFill>
              <a:latin typeface="Book Antiqua" pitchFamily="18" charset="0"/>
            </a:endParaRPr>
          </a:p>
          <a:p>
            <a:pPr algn="ctr">
              <a:buNone/>
            </a:pPr>
            <a:endParaRPr lang="en-US" sz="2900" dirty="0">
              <a:solidFill>
                <a:schemeClr val="tx1"/>
              </a:solidFill>
              <a:latin typeface="Book Antiqua" pitchFamily="18" charset="0"/>
            </a:endParaRPr>
          </a:p>
          <a:p>
            <a:pPr algn="ctr">
              <a:buNone/>
            </a:pPr>
            <a:r>
              <a:rPr lang="en-US" sz="2900" dirty="0">
                <a:solidFill>
                  <a:schemeClr val="tx1"/>
                </a:solidFill>
                <a:latin typeface="Book Antiqua" pitchFamily="18" charset="0"/>
              </a:rPr>
              <a:t>By</a:t>
            </a:r>
          </a:p>
          <a:p>
            <a:pPr algn="ctr">
              <a:buNone/>
            </a:pPr>
            <a:r>
              <a:rPr lang="en-US" sz="2900" dirty="0">
                <a:solidFill>
                  <a:schemeClr val="tx1"/>
                </a:solidFill>
                <a:latin typeface="Book Antiqua" pitchFamily="18" charset="0"/>
              </a:rPr>
              <a:t>  Sayali Galande    [B150104238] </a:t>
            </a:r>
          </a:p>
          <a:p>
            <a:pPr algn="ctr">
              <a:buNone/>
            </a:pPr>
            <a:r>
              <a:rPr lang="en-US" sz="2900" dirty="0">
                <a:solidFill>
                  <a:schemeClr val="tx1"/>
                </a:solidFill>
                <a:latin typeface="Book Antiqua" pitchFamily="18" charset="0"/>
              </a:rPr>
              <a:t>  Simran Inamdar [B150104251] </a:t>
            </a:r>
          </a:p>
          <a:p>
            <a:pPr algn="ctr">
              <a:buNone/>
            </a:pPr>
            <a:r>
              <a:rPr lang="en-US" sz="2900" dirty="0">
                <a:solidFill>
                  <a:schemeClr val="tx1"/>
                </a:solidFill>
                <a:latin typeface="Book Antiqua" pitchFamily="18" charset="0"/>
              </a:rPr>
              <a:t>  Shreyas Jejurkar [B150104254] </a:t>
            </a:r>
          </a:p>
          <a:p>
            <a:pPr algn="ctr">
              <a:buNone/>
            </a:pPr>
            <a:r>
              <a:rPr lang="en-US" sz="2900" dirty="0">
                <a:solidFill>
                  <a:schemeClr val="tx1"/>
                </a:solidFill>
                <a:latin typeface="Book Antiqua" pitchFamily="18" charset="0"/>
              </a:rPr>
              <a:t>   Nikita Kale          [B150104258] </a:t>
            </a:r>
          </a:p>
          <a:p>
            <a:pPr algn="ctr">
              <a:buNone/>
            </a:pPr>
            <a:r>
              <a:rPr lang="en-US" sz="2900" dirty="0">
                <a:solidFill>
                  <a:schemeClr val="tx1"/>
                </a:solidFill>
                <a:latin typeface="Book Antiqua" pitchFamily="18" charset="0"/>
              </a:rPr>
              <a:t>                     </a:t>
            </a:r>
          </a:p>
          <a:p>
            <a:pPr algn="ctr">
              <a:buNone/>
            </a:pPr>
            <a:r>
              <a:rPr lang="en-US" sz="2000" dirty="0">
                <a:latin typeface="Book Antiqua" pitchFamily="18" charset="0"/>
              </a:rPr>
              <a:t> </a:t>
            </a:r>
          </a:p>
          <a:p>
            <a:pPr algn="ctr"/>
            <a:endParaRPr lang="en-US" dirty="0"/>
          </a:p>
        </p:txBody>
      </p:sp>
      <p:pic>
        <p:nvPicPr>
          <p:cNvPr id="6" name="Picture 5" descr="http://pimg.minglebox.com/core-0001-c340d51b1d00ce8c011d042befcc2608.l_group.jpg?t=124055157163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3464" y="2133600"/>
            <a:ext cx="1295400" cy="1219200"/>
          </a:xfrm>
          <a:prstGeom prst="rect">
            <a:avLst/>
          </a:prstGeom>
          <a:noFill/>
          <a:ln>
            <a:noFill/>
          </a:ln>
        </p:spPr>
      </p:pic>
    </p:spTree>
    <p:extLst>
      <p:ext uri="{BB962C8B-B14F-4D97-AF65-F5344CB8AC3E}">
        <p14:creationId xmlns:p14="http://schemas.microsoft.com/office/powerpoint/2010/main" val="221014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tx1"/>
                </a:solidFill>
                <a:latin typeface="Times New Roman" pitchFamily="18" charset="0"/>
                <a:cs typeface="Times New Roman" pitchFamily="18" charset="0"/>
                <a:hlinkClick r:id="rId2" action="ppaction://hlinkpres?slideindex=1&amp;slidetitle="/>
              </a:rPr>
              <a:t>Review 1</a:t>
            </a:r>
            <a:endParaRPr lang="en-US" dirty="0">
              <a:solidFill>
                <a:schemeClr val="tx1"/>
              </a:solidFill>
              <a:latin typeface="Times New Roman" pitchFamily="18" charset="0"/>
              <a:cs typeface="Times New Roman" pitchFamily="18" charset="0"/>
            </a:endParaRPr>
          </a:p>
          <a:p>
            <a:pPr>
              <a:buFont typeface="Wingdings" panose="05000000000000000000" pitchFamily="2" charset="2"/>
              <a:buChar char="Ø"/>
            </a:pPr>
            <a:r>
              <a:rPr lang="en-US" dirty="0">
                <a:solidFill>
                  <a:schemeClr val="tx1"/>
                </a:solidFill>
                <a:latin typeface="Times New Roman" pitchFamily="18" charset="0"/>
                <a:cs typeface="Times New Roman" pitchFamily="18" charset="0"/>
                <a:hlinkClick r:id="rId3" action="ppaction://hlinkpres?slideindex=1&amp;slidetitle="/>
              </a:rPr>
              <a:t>Review 2</a:t>
            </a:r>
            <a:endParaRPr lang="en-US" dirty="0">
              <a:solidFill>
                <a:schemeClr val="tx1"/>
              </a:solidFill>
              <a:latin typeface="Times New Roman" pitchFamily="18" charset="0"/>
              <a:cs typeface="Times New Roman" pitchFamily="18" charset="0"/>
            </a:endParaRPr>
          </a:p>
          <a:p>
            <a:pPr>
              <a:buFont typeface="Wingdings" panose="05000000000000000000" pitchFamily="2" charset="2"/>
              <a:buChar char="Ø"/>
            </a:pPr>
            <a:r>
              <a:rPr lang="en-US" dirty="0">
                <a:solidFill>
                  <a:schemeClr val="tx1"/>
                </a:solidFill>
                <a:latin typeface="Times New Roman" pitchFamily="18" charset="0"/>
                <a:cs typeface="Times New Roman" pitchFamily="18" charset="0"/>
                <a:hlinkClick r:id="rId4" action="ppaction://hlinkpres?slideindex=1&amp;slidetitle="/>
              </a:rPr>
              <a:t>Review 3</a:t>
            </a:r>
            <a:endParaRPr lang="en-US" dirty="0">
              <a:solidFill>
                <a:schemeClr val="tx1"/>
              </a:solidFill>
              <a:latin typeface="Times New Roman" pitchFamily="18" charset="0"/>
              <a:cs typeface="Times New Roman" pitchFamily="18" charset="0"/>
            </a:endParaRPr>
          </a:p>
          <a:p>
            <a:pPr>
              <a:buFont typeface="Wingdings" panose="05000000000000000000" pitchFamily="2" charset="2"/>
              <a:buChar char="Ø"/>
            </a:pPr>
            <a:r>
              <a:rPr lang="en-US" dirty="0">
                <a:solidFill>
                  <a:schemeClr val="tx1"/>
                </a:solidFill>
                <a:latin typeface="Times New Roman" pitchFamily="18" charset="0"/>
                <a:cs typeface="Times New Roman" pitchFamily="18" charset="0"/>
                <a:hlinkClick r:id="rId5" action="ppaction://hlinkpres?slideindex=1&amp;slidetitle="/>
              </a:rPr>
              <a:t>Review 4 </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6129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723074" y="76200"/>
            <a:ext cx="7055380" cy="1400530"/>
          </a:xfrm>
        </p:spPr>
        <p:txBody>
          <a:bodyPr/>
          <a:lstStyle/>
          <a:p>
            <a:r>
              <a:rPr lang="en-US" b="1" dirty="0">
                <a:latin typeface="Times New Roman" pitchFamily="18" charset="0"/>
                <a:cs typeface="Times New Roman" pitchFamily="18" charset="0"/>
              </a:rPr>
              <a:t>Future scope</a:t>
            </a:r>
          </a:p>
        </p:txBody>
      </p:sp>
      <p:sp>
        <p:nvSpPr>
          <p:cNvPr id="1048624" name="Content Placeholder 2"/>
          <p:cNvSpPr>
            <a:spLocks noGrp="1"/>
          </p:cNvSpPr>
          <p:nvPr>
            <p:ph idx="1"/>
          </p:nvPr>
        </p:nvSpPr>
        <p:spPr>
          <a:xfrm>
            <a:off x="1059287" y="1828800"/>
            <a:ext cx="6711654" cy="4195481"/>
          </a:xfrm>
        </p:spPr>
        <p:txBody>
          <a:bodyPr>
            <a:normAutofit/>
          </a:bodyPr>
          <a:lstStyle/>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Using this Web Application, the time required for the setting of question paper, making sure that the question should not be get repeated </a:t>
            </a:r>
          </a:p>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Less number of staff is required. </a:t>
            </a:r>
          </a:p>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It will be beneficial for colleges and university as it is generating questions using machine it will be error free and excludes human efforts.</a:t>
            </a:r>
          </a:p>
          <a:p>
            <a:pPr marL="0" indent="0">
              <a:lnSpc>
                <a:spcPct val="150000"/>
              </a:lnSpc>
              <a:buNone/>
            </a:pP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533400" y="609600"/>
            <a:ext cx="8229600" cy="856488"/>
          </a:xfrm>
        </p:spPr>
        <p:txBody>
          <a:bodyPr/>
          <a:lstStyle/>
          <a:p>
            <a:r>
              <a:rPr lang="en-US" b="1" dirty="0">
                <a:latin typeface="Times New Roman" pitchFamily="18" charset="0"/>
                <a:cs typeface="Times New Roman" pitchFamily="18" charset="0"/>
              </a:rPr>
              <a:t>Conclusion</a:t>
            </a:r>
          </a:p>
        </p:txBody>
      </p:sp>
      <p:sp>
        <p:nvSpPr>
          <p:cNvPr id="1048622" name="Content Placeholder 2"/>
          <p:cNvSpPr>
            <a:spLocks noGrp="1"/>
          </p:cNvSpPr>
          <p:nvPr>
            <p:ph idx="1"/>
          </p:nvPr>
        </p:nvSpPr>
        <p:spPr>
          <a:xfrm>
            <a:off x="304800" y="1828800"/>
            <a:ext cx="8610600" cy="4876800"/>
          </a:xfrm>
        </p:spPr>
        <p:txBody>
          <a:bodyPr>
            <a:normAutofit/>
          </a:bodyPr>
          <a:lstStyle/>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Proposed system will help colleges and university to create effective question paper.</a:t>
            </a:r>
          </a:p>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The system allows the university and colleges to act according   to their demands and extract each kind of test question quickly    from the existing trial question bank to suit an examination   paper developed according to the colleges’ needs.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609600"/>
            <a:ext cx="8229600" cy="856488"/>
          </a:xfrm>
        </p:spPr>
        <p:txBody>
          <a:bodyPr/>
          <a:lstStyle/>
          <a:p>
            <a:r>
              <a:rPr lang="en-US" b="1" dirty="0">
                <a:latin typeface="Times New Roman" pitchFamily="18" charset="0"/>
                <a:cs typeface="Times New Roman" pitchFamily="18" charset="0"/>
              </a:rPr>
              <a:t>References</a:t>
            </a:r>
            <a:endParaRPr lang="en-US" b="1" dirty="0"/>
          </a:p>
        </p:txBody>
      </p:sp>
      <p:sp>
        <p:nvSpPr>
          <p:cNvPr id="1048626" name="Content Placeholder 2"/>
          <p:cNvSpPr>
            <a:spLocks noGrp="1"/>
          </p:cNvSpPr>
          <p:nvPr>
            <p:ph idx="1"/>
          </p:nvPr>
        </p:nvSpPr>
        <p:spPr>
          <a:xfrm>
            <a:off x="304800" y="1676400"/>
            <a:ext cx="8610600" cy="4953000"/>
          </a:xfrm>
        </p:spPr>
        <p:txBody>
          <a:bodyPr>
            <a:noAutofit/>
          </a:bodyPr>
          <a:lstStyle/>
          <a:p>
            <a:pPr>
              <a:lnSpc>
                <a:spcPct val="150000"/>
              </a:lnSpc>
              <a:buFont typeface="Wingdings" pitchFamily="2" charset="2"/>
              <a:buChar char="Ø"/>
            </a:pPr>
            <a:r>
              <a:rPr lang="en-US" sz="2000" dirty="0" err="1">
                <a:solidFill>
                  <a:schemeClr val="tx1"/>
                </a:solidFill>
                <a:latin typeface="Times New Roman" pitchFamily="18" charset="0"/>
                <a:cs typeface="Times New Roman" pitchFamily="18" charset="0"/>
              </a:rPr>
              <a:t>Gauri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Nalawade</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Rekha</a:t>
            </a:r>
            <a:r>
              <a:rPr lang="en-US" sz="2000" dirty="0">
                <a:solidFill>
                  <a:schemeClr val="tx1"/>
                </a:solidFill>
                <a:latin typeface="Times New Roman" pitchFamily="18" charset="0"/>
                <a:cs typeface="Times New Roman" pitchFamily="18" charset="0"/>
              </a:rPr>
              <a:t> Ramesh , “ Automatic Generation of Question paper From User Entered Specifications using a  Semantically Tagged Question Repository,” 2016</a:t>
            </a:r>
          </a:p>
          <a:p>
            <a:pPr>
              <a:lnSpc>
                <a:spcPct val="150000"/>
              </a:lnSpc>
              <a:buFont typeface="Wingdings" pitchFamily="2" charset="2"/>
              <a:buChar char="Ø"/>
            </a:pPr>
            <a:r>
              <a:rPr lang="en-US" sz="2000" dirty="0" err="1">
                <a:solidFill>
                  <a:schemeClr val="tx1"/>
                </a:solidFill>
                <a:latin typeface="Times New Roman" pitchFamily="18" charset="0"/>
                <a:cs typeface="Times New Roman" pitchFamily="18" charset="0"/>
              </a:rPr>
              <a:t>Simranjeet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Kaur</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Bindra</a:t>
            </a:r>
            <a:r>
              <a:rPr lang="en-US" sz="2000" dirty="0">
                <a:solidFill>
                  <a:schemeClr val="tx1"/>
                </a:solidFill>
                <a:latin typeface="Times New Roman" pitchFamily="18" charset="0"/>
                <a:cs typeface="Times New Roman" pitchFamily="18" charset="0"/>
              </a:rPr>
              <a:t>,  “Outcome  Based  Predictive Analysis  of Automatic Question Paper Using Data Mining” proceeding      of the 2nd International Conference On Communication And Electronics Systems (ICCES 2017).</a:t>
            </a:r>
          </a:p>
          <a:p>
            <a:pPr>
              <a:lnSpc>
                <a:spcPct val="150000"/>
              </a:lnSpc>
              <a:buFont typeface="Wingdings" pitchFamily="2" charset="2"/>
              <a:buChar char="Ø"/>
            </a:pPr>
            <a:r>
              <a:rPr lang="en-US" sz="2000" dirty="0">
                <a:solidFill>
                  <a:schemeClr val="tx1"/>
                </a:solidFill>
                <a:latin typeface="Times New Roman" pitchFamily="18" charset="0"/>
                <a:cs typeface="Times New Roman" pitchFamily="18" charset="0"/>
              </a:rPr>
              <a:t>Vijay </a:t>
            </a:r>
            <a:r>
              <a:rPr lang="en-US" sz="2000" dirty="0" err="1">
                <a:solidFill>
                  <a:schemeClr val="tx1"/>
                </a:solidFill>
                <a:latin typeface="Times New Roman" pitchFamily="18" charset="0"/>
                <a:cs typeface="Times New Roman" pitchFamily="18" charset="0"/>
              </a:rPr>
              <a:t>Krishan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Purohit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Abhijeet</a:t>
            </a:r>
            <a:r>
              <a:rPr lang="en-US" sz="2000" dirty="0">
                <a:solidFill>
                  <a:schemeClr val="tx1"/>
                </a:solidFill>
                <a:latin typeface="Times New Roman" pitchFamily="18" charset="0"/>
                <a:cs typeface="Times New Roman" pitchFamily="18" charset="0"/>
              </a:rPr>
              <a:t> Kumar', </a:t>
            </a:r>
            <a:r>
              <a:rPr lang="en-US" sz="2000" dirty="0" err="1">
                <a:solidFill>
                  <a:schemeClr val="tx1"/>
                </a:solidFill>
                <a:latin typeface="Times New Roman" pitchFamily="18" charset="0"/>
                <a:cs typeface="Times New Roman" pitchFamily="18" charset="0"/>
              </a:rPr>
              <a:t>Asma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Jabeen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Saurabh</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Srivastava</a:t>
            </a:r>
            <a:r>
              <a:rPr lang="en-US" sz="2000" dirty="0">
                <a:solidFill>
                  <a:schemeClr val="tx1"/>
                </a:solidFill>
                <a:latin typeface="Times New Roman" pitchFamily="18" charset="0"/>
                <a:cs typeface="Times New Roman" pitchFamily="18" charset="0"/>
              </a:rPr>
              <a:t>', R H </a:t>
            </a:r>
            <a:r>
              <a:rPr lang="en-US" sz="2000" dirty="0" err="1">
                <a:solidFill>
                  <a:schemeClr val="tx1"/>
                </a:solidFill>
                <a:latin typeface="Times New Roman" pitchFamily="18" charset="0"/>
                <a:cs typeface="Times New Roman" pitchFamily="18" charset="0"/>
              </a:rPr>
              <a:t>Goudar</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Shivanagowda</a:t>
            </a:r>
            <a:r>
              <a:rPr lang="en-US" sz="2000" dirty="0">
                <a:solidFill>
                  <a:schemeClr val="tx1"/>
                </a:solidFill>
                <a:latin typeface="Times New Roman" pitchFamily="18" charset="0"/>
                <a:cs typeface="Times New Roman" pitchFamily="18" charset="0"/>
              </a:rPr>
              <a:t>, “Design of Adaptive Question Bank Development and Management System”, 2nd IEEE International Conference on </a:t>
            </a:r>
            <a:r>
              <a:rPr lang="en-US" sz="2000" dirty="0" err="1">
                <a:solidFill>
                  <a:schemeClr val="tx1"/>
                </a:solidFill>
                <a:latin typeface="Times New Roman" pitchFamily="18" charset="0"/>
                <a:cs typeface="Times New Roman" pitchFamily="18" charset="0"/>
              </a:rPr>
              <a:t>Parallel,Distributed</a:t>
            </a:r>
            <a:r>
              <a:rPr lang="en-US" sz="2000" dirty="0">
                <a:solidFill>
                  <a:schemeClr val="tx1"/>
                </a:solidFill>
                <a:latin typeface="Times New Roman" pitchFamily="18" charset="0"/>
                <a:cs typeface="Times New Roman" pitchFamily="18" charset="0"/>
              </a:rPr>
              <a:t> and Grid Computing, 2012</a:t>
            </a:r>
          </a:p>
          <a:p>
            <a:pPr>
              <a:lnSpc>
                <a:spcPct val="150000"/>
              </a:lnSpc>
              <a:buFont typeface="Wingdings" pitchFamily="2" charset="2"/>
              <a:buChar char="Ø"/>
            </a:pPr>
            <a:endParaRPr lang="en-US" sz="2000" dirty="0">
              <a:solidFill>
                <a:schemeClr val="tx1"/>
              </a:solidFill>
              <a:latin typeface="Times New Roman" pitchFamily="18" charset="0"/>
              <a:cs typeface="Times New Roman" pitchFamily="18" charset="0"/>
            </a:endParaRPr>
          </a:p>
          <a:p>
            <a:pPr marL="114300" indent="0">
              <a:lnSpc>
                <a:spcPct val="150000"/>
              </a:lnSpc>
              <a:buNone/>
            </a:pPr>
            <a:endParaRPr lang="en-US" sz="2000" dirty="0">
              <a:solidFill>
                <a:schemeClr val="tx1"/>
              </a:solidFill>
              <a:latin typeface="Times New Roman" pitchFamily="18" charset="0"/>
              <a:cs typeface="Times New Roman" pitchFamily="18" charset="0"/>
            </a:endParaRPr>
          </a:p>
          <a:p>
            <a:pPr marL="114300" indent="0">
              <a:lnSpc>
                <a:spcPct val="150000"/>
              </a:lnSpc>
              <a:buNone/>
            </a:pP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457200" y="609600"/>
            <a:ext cx="8229600" cy="932688"/>
          </a:xfrm>
        </p:spPr>
        <p:txBody>
          <a:bodyPr/>
          <a:lstStyle/>
          <a:p>
            <a:r>
              <a:rPr lang="en-US" b="1" dirty="0">
                <a:latin typeface="Times New Roman" pitchFamily="18" charset="0"/>
                <a:cs typeface="Times New Roman" pitchFamily="18" charset="0"/>
              </a:rPr>
              <a:t>References (Conti…)</a:t>
            </a:r>
            <a:endParaRPr lang="en-US" b="1" dirty="0"/>
          </a:p>
        </p:txBody>
      </p:sp>
      <p:sp>
        <p:nvSpPr>
          <p:cNvPr id="1048628" name="Content Placeholder 2"/>
          <p:cNvSpPr>
            <a:spLocks noGrp="1"/>
          </p:cNvSpPr>
          <p:nvPr>
            <p:ph idx="1"/>
          </p:nvPr>
        </p:nvSpPr>
        <p:spPr>
          <a:xfrm>
            <a:off x="228600" y="1752600"/>
            <a:ext cx="8686800" cy="4800600"/>
          </a:xfrm>
        </p:spPr>
        <p:txBody>
          <a:bodyPr>
            <a:noAutofit/>
          </a:bodyPr>
          <a:lstStyle/>
          <a:p>
            <a:pPr>
              <a:lnSpc>
                <a:spcPct val="150000"/>
              </a:lnSpc>
              <a:buFont typeface="Wingdings" pitchFamily="2" charset="2"/>
              <a:buChar char="Ø"/>
            </a:pPr>
            <a:endParaRPr lang="en-US" sz="2400" dirty="0">
              <a:solidFill>
                <a:schemeClr val="tx1"/>
              </a:solidFill>
              <a:latin typeface="Times New Roman" pitchFamily="18" charset="0"/>
              <a:cs typeface="Times New Roman" pitchFamily="18" charset="0"/>
            </a:endParaRPr>
          </a:p>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Kapil</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Naik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hreyas</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Sule</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Shruti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Jadhav</a:t>
            </a:r>
            <a:r>
              <a:rPr lang="en-US" sz="2000" dirty="0">
                <a:solidFill>
                  <a:schemeClr val="tx1"/>
                </a:solidFill>
                <a:latin typeface="Times New Roman" pitchFamily="18" charset="0"/>
                <a:cs typeface="Times New Roman" pitchFamily="18" charset="0"/>
              </a:rPr>
              <a:t>, Surya </a:t>
            </a:r>
            <a:r>
              <a:rPr lang="en-US" sz="2000" dirty="0" err="1">
                <a:solidFill>
                  <a:schemeClr val="tx1"/>
                </a:solidFill>
                <a:latin typeface="Times New Roman" pitchFamily="18" charset="0"/>
                <a:cs typeface="Times New Roman" pitchFamily="18" charset="0"/>
              </a:rPr>
              <a:t>Pandey</a:t>
            </a:r>
            <a:r>
              <a:rPr lang="en-US" sz="2000" dirty="0">
                <a:solidFill>
                  <a:schemeClr val="tx1"/>
                </a:solidFill>
                <a:latin typeface="Times New Roman" pitchFamily="18" charset="0"/>
                <a:cs typeface="Times New Roman" pitchFamily="18" charset="0"/>
              </a:rPr>
              <a:t>,   “ Automatic Question Paper Generation System Using Randomization Algorithm”, (IJETR) ISSN: 2321-0869,Volume-2, Issue-12, December 2014</a:t>
            </a:r>
          </a:p>
          <a:p>
            <a:pPr marL="0" indent="0">
              <a:lnSpc>
                <a:spcPct val="150000"/>
              </a:lnSpc>
              <a:buNone/>
            </a:pPr>
            <a:endParaRPr lang="en-US" sz="2000" dirty="0">
              <a:solidFill>
                <a:schemeClr val="tx1"/>
              </a:solidFill>
              <a:latin typeface="Times New Roman" pitchFamily="18" charset="0"/>
              <a:cs typeface="Times New Roman" pitchFamily="18" charset="0"/>
            </a:endParaRPr>
          </a:p>
          <a:p>
            <a:pPr>
              <a:lnSpc>
                <a:spcPct val="150000"/>
              </a:lnSpc>
              <a:buFont typeface="Wingdings" pitchFamily="2" charset="2"/>
              <a:buChar char="Ø"/>
            </a:pPr>
            <a:r>
              <a:rPr lang="en-US" sz="2000" dirty="0" err="1">
                <a:solidFill>
                  <a:schemeClr val="tx1"/>
                </a:solidFill>
                <a:latin typeface="Times New Roman" pitchFamily="18" charset="0"/>
                <a:cs typeface="Times New Roman" pitchFamily="18" charset="0"/>
              </a:rPr>
              <a:t>Myller</a:t>
            </a:r>
            <a:r>
              <a:rPr lang="en-US" sz="2000" dirty="0">
                <a:solidFill>
                  <a:schemeClr val="tx1"/>
                </a:solidFill>
                <a:latin typeface="Times New Roman" pitchFamily="18" charset="0"/>
                <a:cs typeface="Times New Roman" pitchFamily="18" charset="0"/>
              </a:rPr>
              <a:t>, “Automatic    Generation  of Prediction Questions    during Program Visualization,” Electronic Notes in Theoretical Computer Science, vol. 178, no. 1, pp. 43– 49, 2007.</a:t>
            </a:r>
          </a:p>
          <a:p>
            <a:pPr>
              <a:lnSpc>
                <a:spcPct val="150000"/>
              </a:lnSpc>
            </a:pPr>
            <a:endParaRPr lang="en-US" sz="2000" dirty="0">
              <a:solidFill>
                <a:schemeClr val="tx1"/>
              </a:solidFill>
              <a:latin typeface="Times New Roman" pitchFamily="18" charset="0"/>
              <a:cs typeface="Times New Roman" pitchFamily="18" charset="0"/>
            </a:endParaRPr>
          </a:p>
          <a:p>
            <a:pPr>
              <a:lnSpc>
                <a:spcPct val="150000"/>
              </a:lnSpc>
              <a:buFont typeface="Wingdings" pitchFamily="2" charset="2"/>
              <a:buChar char="Ø"/>
            </a:pP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Content Placeholder 2"/>
          <p:cNvSpPr>
            <a:spLocks noGrp="1"/>
          </p:cNvSpPr>
          <p:nvPr>
            <p:ph idx="1"/>
          </p:nvPr>
        </p:nvSpPr>
        <p:spPr>
          <a:xfrm>
            <a:off x="457200" y="2514600"/>
            <a:ext cx="8229600" cy="3810000"/>
          </a:xfrm>
        </p:spPr>
        <p:txBody>
          <a:bodyPr>
            <a:normAutofit/>
          </a:bodyPr>
          <a:lstStyle/>
          <a:p>
            <a:pPr>
              <a:buNone/>
            </a:pPr>
            <a:r>
              <a:rPr lang="en-US" sz="8000" dirty="0">
                <a:latin typeface="Times New Roman" pitchFamily="18" charset="0"/>
                <a:cs typeface="Times New Roman" pitchFamily="18" charset="0"/>
              </a:rPr>
              <a:t>      </a:t>
            </a:r>
            <a:r>
              <a:rPr lang="en-US" sz="8000" dirty="0">
                <a:solidFill>
                  <a:schemeClr val="tx2"/>
                </a:solidFill>
                <a:latin typeface="Times New Roman" pitchFamily="18" charset="0"/>
                <a:cs typeface="Times New Roman" pitchFamily="18" charset="0"/>
              </a:rPr>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389</TotalTime>
  <Words>283</Words>
  <Application>Microsoft Office PowerPoint</Application>
  <PresentationFormat>On-screen Show (4:3)</PresentationFormat>
  <Paragraphs>40</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Book Antiqua</vt:lpstr>
      <vt:lpstr>Calibri</vt:lpstr>
      <vt:lpstr>Century Gothic</vt:lpstr>
      <vt:lpstr>Courier New</vt:lpstr>
      <vt:lpstr>Palatino Linotype</vt:lpstr>
      <vt:lpstr>Times New Roman</vt:lpstr>
      <vt:lpstr>Wingdings</vt:lpstr>
      <vt:lpstr>Executive</vt:lpstr>
      <vt:lpstr>Amruthvahini College Of Engineering, Sangamner. Department of Computer Engineering</vt:lpstr>
      <vt:lpstr>Index</vt:lpstr>
      <vt:lpstr>Future scope</vt:lpstr>
      <vt:lpstr>Conclusion</vt:lpstr>
      <vt:lpstr>References</vt:lpstr>
      <vt:lpstr>References (Conti…)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DROPS: Division and Replication of Data in Cloud for Optimal Performance and Security</dc:title>
  <dc:creator>comp</dc:creator>
  <cp:lastModifiedBy>Shreyas Jejurkar</cp:lastModifiedBy>
  <cp:revision>99</cp:revision>
  <dcterms:created xsi:type="dcterms:W3CDTF">2016-10-17T02:00:23Z</dcterms:created>
  <dcterms:modified xsi:type="dcterms:W3CDTF">2018-12-20T06:35:51Z</dcterms:modified>
</cp:coreProperties>
</file>