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4" r:id="rId1"/>
  </p:sldMasterIdLst>
  <p:sldIdLst>
    <p:sldId id="258" r:id="rId2"/>
    <p:sldId id="259" r:id="rId3"/>
    <p:sldId id="261" r:id="rId4"/>
    <p:sldId id="269" r:id="rId5"/>
    <p:sldId id="268" r:id="rId6"/>
    <p:sldId id="263" r:id="rId7"/>
    <p:sldId id="265" r:id="rId8"/>
    <p:sldId id="271" r:id="rId9"/>
    <p:sldId id="266" r:id="rId10"/>
    <p:sldId id="270" r:id="rId11"/>
  </p:sldIdLst>
  <p:sldSz cx="9144000" cy="6858000" type="screen4x3"/>
  <p:notesSz cx="6858000" cy="9144000"/>
  <p:embeddedFontLst>
    <p:embeddedFont>
      <p:font typeface="Algerian" panose="04020705040A02060702" pitchFamily="82" charset="0"/>
      <p:regular r:id="rId12"/>
    </p:embeddedFont>
    <p:embeddedFont>
      <p:font typeface="Century Gothic" panose="020B0502020202020204" pitchFamily="34" charset="0"/>
      <p:regular r:id="rId13"/>
      <p:bold r:id="rId14"/>
      <p:italic r:id="rId15"/>
      <p:boldItalic r:id="rId16"/>
    </p:embeddedFont>
    <p:embeddedFont>
      <p:font typeface="Palatino Linotype" panose="02040502050505030304" pitchFamily="18"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2CA34DB-7C42-4DA2-9325-7B5EF80AF00C}" type="datetimeFigureOut">
              <a:rPr lang="en-US" smtClean="0"/>
              <a:pPr/>
              <a:t>12/20/2018</a:t>
            </a:fld>
            <a:endParaRPr lang="en-US"/>
          </a:p>
        </p:txBody>
      </p:sp>
      <p:sp>
        <p:nvSpPr>
          <p:cNvPr id="8" name="Slide Number Placeholder 7"/>
          <p:cNvSpPr>
            <a:spLocks noGrp="1"/>
          </p:cNvSpPr>
          <p:nvPr>
            <p:ph type="sldNum" sz="quarter" idx="11"/>
          </p:nvPr>
        </p:nvSpPr>
        <p:spPr/>
        <p:txBody>
          <a:bodyPr/>
          <a:lstStyle/>
          <a:p>
            <a:fld id="{E9031779-7152-46F8-AEF6-00D99138251C}"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CA34DB-7C42-4DA2-9325-7B5EF80AF00C}" type="datetimeFigureOut">
              <a:rPr lang="en-US" smtClean="0"/>
              <a:pPr/>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31779-7152-46F8-AEF6-00D9913825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CA34DB-7C42-4DA2-9325-7B5EF80AF00C}" type="datetimeFigureOut">
              <a:rPr lang="en-US" smtClean="0"/>
              <a:pPr/>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31779-7152-46F8-AEF6-00D9913825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A34DB-7C42-4DA2-9325-7B5EF80AF00C}" type="datetimeFigureOut">
              <a:rPr lang="en-US" smtClean="0"/>
              <a:pPr/>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31779-7152-46F8-AEF6-00D9913825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CA34DB-7C42-4DA2-9325-7B5EF80AF00C}" type="datetimeFigureOut">
              <a:rPr lang="en-US" smtClean="0"/>
              <a:pPr/>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31779-7152-46F8-AEF6-00D99138251C}"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CA34DB-7C42-4DA2-9325-7B5EF80AF00C}" type="datetimeFigureOut">
              <a:rPr lang="en-US" smtClean="0"/>
              <a:pPr/>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31779-7152-46F8-AEF6-00D99138251C}"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2CA34DB-7C42-4DA2-9325-7B5EF80AF00C}" type="datetimeFigureOut">
              <a:rPr lang="en-US" smtClean="0"/>
              <a:pPr/>
              <a:t>12/20/2018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31779-7152-46F8-AEF6-00D99138251C}"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CA34DB-7C42-4DA2-9325-7B5EF80AF00C}" type="datetimeFigureOut">
              <a:rPr lang="en-US" smtClean="0"/>
              <a:pPr/>
              <a:t>12/20/2018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31779-7152-46F8-AEF6-00D9913825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A34DB-7C42-4DA2-9325-7B5EF80AF00C}" type="datetimeFigureOut">
              <a:rPr lang="en-US" smtClean="0"/>
              <a:pPr/>
              <a:t>12/20/2018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031779-7152-46F8-AEF6-00D9913825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A34DB-7C42-4DA2-9325-7B5EF80AF00C}" type="datetimeFigureOut">
              <a:rPr lang="en-US" smtClean="0"/>
              <a:pPr/>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31779-7152-46F8-AEF6-00D9913825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A34DB-7C42-4DA2-9325-7B5EF80AF00C}" type="datetimeFigureOut">
              <a:rPr lang="en-US" smtClean="0"/>
              <a:pPr/>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31779-7152-46F8-AEF6-00D9913825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C2CA34DB-7C42-4DA2-9325-7B5EF80AF00C}" type="datetimeFigureOut">
              <a:rPr lang="en-US" smtClean="0"/>
              <a:pPr/>
              <a:t>12/20/2018</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E9031779-7152-46F8-AEF6-00D99138251C}"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Index</a:t>
            </a:r>
          </a:p>
        </p:txBody>
      </p:sp>
      <p:sp>
        <p:nvSpPr>
          <p:cNvPr id="3" name="Content Placeholder 2"/>
          <p:cNvSpPr>
            <a:spLocks noGrp="1"/>
          </p:cNvSpPr>
          <p:nvPr>
            <p:ph idx="1"/>
          </p:nvPr>
        </p:nvSpPr>
        <p:spPr/>
        <p:txBody>
          <a:bodyPr>
            <a:normAutofit/>
          </a:bodyPr>
          <a:lstStyle/>
          <a:p>
            <a:r>
              <a:rPr lang="en-IN" sz="3000" dirty="0">
                <a:solidFill>
                  <a:schemeClr val="tx1"/>
                </a:solidFill>
                <a:latin typeface="Times New Roman" pitchFamily="18" charset="0"/>
                <a:cs typeface="Times New Roman" pitchFamily="18" charset="0"/>
              </a:rPr>
              <a:t>Problem Statement</a:t>
            </a:r>
          </a:p>
          <a:p>
            <a:r>
              <a:rPr lang="en-IN" sz="3000" dirty="0">
                <a:solidFill>
                  <a:schemeClr val="tx1"/>
                </a:solidFill>
                <a:latin typeface="Times New Roman" pitchFamily="18" charset="0"/>
                <a:cs typeface="Times New Roman" pitchFamily="18" charset="0"/>
              </a:rPr>
              <a:t>Feasibility and Scope</a:t>
            </a:r>
          </a:p>
          <a:p>
            <a:r>
              <a:rPr lang="en-IN" sz="3000" dirty="0">
                <a:solidFill>
                  <a:schemeClr val="tx1"/>
                </a:solidFill>
                <a:latin typeface="Times New Roman" pitchFamily="18" charset="0"/>
                <a:cs typeface="Times New Roman" pitchFamily="18" charset="0"/>
              </a:rPr>
              <a:t>Goal</a:t>
            </a:r>
          </a:p>
          <a:p>
            <a:r>
              <a:rPr lang="en-IN" sz="3000" dirty="0">
                <a:solidFill>
                  <a:schemeClr val="tx1"/>
                </a:solidFill>
                <a:latin typeface="Times New Roman" pitchFamily="18" charset="0"/>
                <a:cs typeface="Times New Roman" pitchFamily="18" charset="0"/>
              </a:rPr>
              <a:t>Project cost</a:t>
            </a:r>
          </a:p>
          <a:p>
            <a:r>
              <a:rPr lang="en-IN" sz="3000" dirty="0">
                <a:solidFill>
                  <a:schemeClr val="tx1"/>
                </a:solidFill>
                <a:latin typeface="Times New Roman" pitchFamily="18" charset="0"/>
                <a:cs typeface="Times New Roman" pitchFamily="18" charset="0"/>
              </a:rPr>
              <a:t>Time</a:t>
            </a:r>
          </a:p>
          <a:p>
            <a:r>
              <a:rPr lang="en-IN" sz="3000" dirty="0">
                <a:solidFill>
                  <a:schemeClr val="tx1"/>
                </a:solidFill>
                <a:latin typeface="Times New Roman" pitchFamily="18" charset="0"/>
                <a:cs typeface="Times New Roman" pitchFamily="18" charset="0"/>
              </a:rPr>
              <a:t>Scope</a:t>
            </a:r>
          </a:p>
          <a:p>
            <a:r>
              <a:rPr lang="en-IN" sz="3000" dirty="0">
                <a:solidFill>
                  <a:schemeClr val="tx1"/>
                </a:solidFill>
                <a:latin typeface="Times New Roman" pitchFamily="18" charset="0"/>
                <a:cs typeface="Times New Roman" pitchFamily="18" charset="0"/>
              </a:rPr>
              <a:t>Requirement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2824117"/>
            <a:ext cx="6858000" cy="1200329"/>
          </a:xfrm>
          <a:prstGeom prst="rect">
            <a:avLst/>
          </a:prstGeom>
          <a:noFill/>
        </p:spPr>
        <p:txBody>
          <a:bodyPr wrap="square" rtlCol="0">
            <a:spAutoFit/>
          </a:bodyPr>
          <a:lstStyle/>
          <a:p>
            <a:r>
              <a:rPr lang="en-IN" sz="7200" dirty="0">
                <a:solidFill>
                  <a:srgbClr val="7030A0"/>
                </a:solidFill>
                <a:latin typeface="Algerian" panose="04020705040A02060702" pitchFamily="82" charset="0"/>
              </a:rPr>
              <a:t>Thank</a:t>
            </a:r>
            <a:r>
              <a:rPr lang="en-IN" sz="7200" dirty="0">
                <a:solidFill>
                  <a:schemeClr val="accent1">
                    <a:lumMod val="60000"/>
                    <a:lumOff val="40000"/>
                  </a:schemeClr>
                </a:solidFill>
                <a:latin typeface="Algerian" panose="04020705040A02060702" pitchFamily="82" charset="0"/>
              </a:rPr>
              <a:t> </a:t>
            </a:r>
            <a:r>
              <a:rPr lang="en-IN" sz="7200" dirty="0">
                <a:solidFill>
                  <a:srgbClr val="7030A0"/>
                </a:solidFill>
                <a:latin typeface="Algerian" panose="04020705040A02060702" pitchFamily="82" charset="0"/>
              </a:rPr>
              <a:t>You!</a:t>
            </a:r>
          </a:p>
        </p:txBody>
      </p:sp>
    </p:spTree>
    <p:extLst>
      <p:ext uri="{BB962C8B-B14F-4D97-AF65-F5344CB8AC3E}">
        <p14:creationId xmlns:p14="http://schemas.microsoft.com/office/powerpoint/2010/main" val="131400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Problem Statement</a:t>
            </a:r>
          </a:p>
        </p:txBody>
      </p:sp>
      <p:sp>
        <p:nvSpPr>
          <p:cNvPr id="3" name="Content Placeholder 2"/>
          <p:cNvSpPr>
            <a:spLocks noGrp="1"/>
          </p:cNvSpPr>
          <p:nvPr>
            <p:ph idx="1"/>
          </p:nvPr>
        </p:nvSpPr>
        <p:spPr/>
        <p:txBody>
          <a:bodyPr>
            <a:normAutofit fontScale="85000" lnSpcReduction="20000"/>
          </a:bodyPr>
          <a:lstStyle/>
          <a:p>
            <a:pPr>
              <a:lnSpc>
                <a:spcPct val="120000"/>
              </a:lnSpc>
            </a:pPr>
            <a:endParaRPr lang="en-US" dirty="0">
              <a:solidFill>
                <a:schemeClr val="tx1"/>
              </a:solidFill>
              <a:latin typeface="Times New Roman" pitchFamily="18" charset="0"/>
              <a:cs typeface="Times New Roman" pitchFamily="18" charset="0"/>
            </a:endParaRPr>
          </a:p>
          <a:p>
            <a:pPr>
              <a:lnSpc>
                <a:spcPct val="120000"/>
              </a:lnSpc>
            </a:pPr>
            <a:r>
              <a:rPr lang="en-US" sz="3500" dirty="0">
                <a:solidFill>
                  <a:schemeClr val="tx1"/>
                </a:solidFill>
                <a:latin typeface="Times New Roman" pitchFamily="18" charset="0"/>
                <a:cs typeface="Times New Roman" pitchFamily="18" charset="0"/>
              </a:rPr>
              <a:t>Manually generating question paper all the time is a difficult task</a:t>
            </a:r>
          </a:p>
          <a:p>
            <a:pPr>
              <a:lnSpc>
                <a:spcPct val="120000"/>
              </a:lnSpc>
            </a:pPr>
            <a:r>
              <a:rPr lang="en-US" sz="3500" dirty="0">
                <a:solidFill>
                  <a:schemeClr val="tx1"/>
                </a:solidFill>
                <a:latin typeface="Times New Roman" pitchFamily="18" charset="0"/>
                <a:cs typeface="Times New Roman" pitchFamily="18" charset="0"/>
              </a:rPr>
              <a:t>This can cause to repetition of multiple questions frequently in question paper </a:t>
            </a:r>
          </a:p>
          <a:p>
            <a:pPr>
              <a:lnSpc>
                <a:spcPct val="120000"/>
              </a:lnSpc>
            </a:pPr>
            <a:r>
              <a:rPr lang="en-US" sz="3500" dirty="0">
                <a:solidFill>
                  <a:schemeClr val="tx1"/>
                </a:solidFill>
                <a:latin typeface="Times New Roman" pitchFamily="18" charset="0"/>
                <a:cs typeface="Times New Roman" pitchFamily="18" charset="0"/>
              </a:rPr>
              <a:t>To overcome this problem in our project we are using machine learning algorithms and many more techniques to generate question paper automatically without human intervention.</a:t>
            </a:r>
          </a:p>
          <a:p>
            <a:pPr>
              <a:lnSpc>
                <a:spcPct val="120000"/>
              </a:lnSpc>
            </a:pPr>
            <a:endParaRPr lang="en-US" sz="3500" dirty="0">
              <a:solidFill>
                <a:schemeClr val="tx1"/>
              </a:solidFill>
              <a:latin typeface="Times New Roman" pitchFamily="18" charset="0"/>
              <a:cs typeface="Times New Roman" pitchFamily="18" charset="0"/>
            </a:endParaRPr>
          </a:p>
          <a:p>
            <a:pPr>
              <a:lnSpc>
                <a:spcPct val="120000"/>
              </a:lnSpc>
            </a:pPr>
            <a:endParaRPr lang="en-US" sz="3500" dirty="0">
              <a:solidFill>
                <a:schemeClr val="tx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Feasibility</a:t>
            </a:r>
          </a:p>
        </p:txBody>
      </p:sp>
      <p:sp>
        <p:nvSpPr>
          <p:cNvPr id="3" name="Content Placeholder 2"/>
          <p:cNvSpPr>
            <a:spLocks noGrp="1"/>
          </p:cNvSpPr>
          <p:nvPr>
            <p:ph idx="1"/>
          </p:nvPr>
        </p:nvSpPr>
        <p:spPr/>
        <p:txBody>
          <a:bodyPr>
            <a:normAutofit/>
          </a:bodyPr>
          <a:lstStyle/>
          <a:p>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Easy to learn</a:t>
            </a:r>
          </a:p>
          <a:p>
            <a:r>
              <a:rPr lang="en-US" sz="3000" dirty="0">
                <a:solidFill>
                  <a:schemeClr val="tx1"/>
                </a:solidFill>
                <a:latin typeface="Times New Roman" panose="02020603050405020304" pitchFamily="18" charset="0"/>
                <a:cs typeface="Times New Roman" panose="02020603050405020304" pitchFamily="18" charset="0"/>
              </a:rPr>
              <a:t>No need of extra hardware or Manual work</a:t>
            </a:r>
          </a:p>
          <a:p>
            <a:r>
              <a:rPr lang="en-US" sz="3000" dirty="0">
                <a:solidFill>
                  <a:schemeClr val="tx1"/>
                </a:solidFill>
                <a:latin typeface="Times New Roman" panose="02020603050405020304" pitchFamily="18" charset="0"/>
                <a:cs typeface="Times New Roman" panose="02020603050405020304" pitchFamily="18" charset="0"/>
              </a:rPr>
              <a:t>Faster access and output</a:t>
            </a:r>
          </a:p>
          <a:p>
            <a:r>
              <a:rPr lang="en-US" sz="3000" dirty="0">
                <a:solidFill>
                  <a:schemeClr val="tx1"/>
                </a:solidFill>
                <a:latin typeface="Times New Roman" panose="02020603050405020304" pitchFamily="18" charset="0"/>
                <a:cs typeface="Times New Roman" panose="02020603050405020304" pitchFamily="18" charset="0"/>
              </a:rPr>
              <a:t>System is very easy to use</a:t>
            </a:r>
          </a:p>
          <a:p>
            <a:r>
              <a:rPr lang="en-US" sz="3000" dirty="0">
                <a:solidFill>
                  <a:schemeClr val="tx1"/>
                </a:solidFill>
                <a:latin typeface="Times New Roman" panose="02020603050405020304" pitchFamily="18" charset="0"/>
                <a:cs typeface="Times New Roman" panose="02020603050405020304" pitchFamily="18" charset="0"/>
              </a:rPr>
              <a:t>System requires low cost so it is economically feasible</a:t>
            </a:r>
          </a:p>
          <a:p>
            <a:r>
              <a:rPr lang="en-US" sz="3000" dirty="0">
                <a:solidFill>
                  <a:schemeClr val="tx1"/>
                </a:solidFill>
                <a:latin typeface="Times New Roman" panose="02020603050405020304" pitchFamily="18" charset="0"/>
                <a:cs typeface="Times New Roman" panose="02020603050405020304" pitchFamily="18" charset="0"/>
              </a:rPr>
              <a:t>Low time requirement.</a:t>
            </a:r>
          </a:p>
          <a:p>
            <a:pPr marL="0" indent="0">
              <a:buNone/>
            </a:pP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30036"/>
          </a:xfrm>
        </p:spPr>
        <p:txBody>
          <a:bodyPr/>
          <a:lstStyle/>
          <a:p>
            <a:pPr algn="ctr"/>
            <a:r>
              <a:rPr lang="en-IN" dirty="0"/>
              <a:t>Scope</a:t>
            </a:r>
          </a:p>
        </p:txBody>
      </p:sp>
      <p:sp>
        <p:nvSpPr>
          <p:cNvPr id="3" name="Content Placeholder 2"/>
          <p:cNvSpPr>
            <a:spLocks noGrp="1"/>
          </p:cNvSpPr>
          <p:nvPr>
            <p:ph idx="1"/>
          </p:nvPr>
        </p:nvSpPr>
        <p:spPr/>
        <p:txBody>
          <a:bodyPr>
            <a:noAutofit/>
          </a:bodyPr>
          <a:lstStyle/>
          <a:p>
            <a:r>
              <a:rPr lang="en-US" sz="2800" dirty="0">
                <a:solidFill>
                  <a:schemeClr val="tx1"/>
                </a:solidFill>
                <a:latin typeface="Times New Roman" pitchFamily="18" charset="0"/>
                <a:cs typeface="Times New Roman" pitchFamily="18" charset="0"/>
              </a:rPr>
              <a:t>To </a:t>
            </a:r>
            <a:r>
              <a:rPr lang="en-US" dirty="0">
                <a:solidFill>
                  <a:schemeClr val="tx1"/>
                </a:solidFill>
                <a:latin typeface="Times New Roman" pitchFamily="18" charset="0"/>
                <a:cs typeface="Times New Roman" pitchFamily="18" charset="0"/>
              </a:rPr>
              <a:t>frequently</a:t>
            </a:r>
            <a:r>
              <a:rPr lang="en-US" sz="2800" dirty="0">
                <a:solidFill>
                  <a:schemeClr val="tx1"/>
                </a:solidFill>
                <a:latin typeface="Times New Roman" pitchFamily="18" charset="0"/>
                <a:cs typeface="Times New Roman" pitchFamily="18" charset="0"/>
              </a:rPr>
              <a:t> generate good question paper which meets learning objectives of the course, we need expert teachers. </a:t>
            </a:r>
          </a:p>
          <a:p>
            <a:r>
              <a:rPr lang="en-US" sz="2800" dirty="0">
                <a:solidFill>
                  <a:schemeClr val="tx1"/>
                </a:solidFill>
                <a:latin typeface="Times New Roman" pitchFamily="18" charset="0"/>
                <a:cs typeface="Times New Roman" pitchFamily="18" charset="0"/>
              </a:rPr>
              <a:t> Existing systems lack the flexibility to support all types of tags identified by researchers.</a:t>
            </a:r>
          </a:p>
          <a:p>
            <a:r>
              <a:rPr lang="en-US" sz="2800" dirty="0">
                <a:solidFill>
                  <a:schemeClr val="tx1"/>
                </a:solidFill>
                <a:latin typeface="Times New Roman" pitchFamily="18" charset="0"/>
                <a:cs typeface="Times New Roman" pitchFamily="18" charset="0"/>
              </a:rPr>
              <a:t> Our system is a great aid for teachers in generating question papers automatically from tagged question repository. While the system designed by us stands out in all available systems, there is scope for more enhancements to make it more</a:t>
            </a:r>
            <a:br>
              <a:rPr lang="en-US" sz="2800" dirty="0">
                <a:solidFill>
                  <a:schemeClr val="tx1"/>
                </a:solidFill>
                <a:latin typeface="Times New Roman" pitchFamily="18" charset="0"/>
                <a:cs typeface="Times New Roman" pitchFamily="18" charset="0"/>
              </a:rPr>
            </a:br>
            <a:endParaRPr lang="en-IN"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57599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Requirement</a:t>
            </a:r>
          </a:p>
        </p:txBody>
      </p:sp>
      <p:sp>
        <p:nvSpPr>
          <p:cNvPr id="3" name="Content Placeholder 2"/>
          <p:cNvSpPr>
            <a:spLocks noGrp="1"/>
          </p:cNvSpPr>
          <p:nvPr>
            <p:ph idx="1"/>
          </p:nvPr>
        </p:nvSpPr>
        <p:spPr/>
        <p:txBody>
          <a:bodyPr>
            <a:normAutofit lnSpcReduction="10000"/>
          </a:bodyPr>
          <a:lstStyle/>
          <a:p>
            <a:pPr marL="82296" indent="0" algn="just">
              <a:lnSpc>
                <a:spcPct val="110000"/>
              </a:lnSpc>
              <a:buNone/>
            </a:pPr>
            <a:r>
              <a:rPr lang="en-US" sz="2800" b="1" u="sng" dirty="0">
                <a:solidFill>
                  <a:schemeClr val="tx1"/>
                </a:solidFill>
                <a:latin typeface="Times New Roman" pitchFamily="18" charset="0"/>
                <a:cs typeface="Times New Roman" pitchFamily="18" charset="0"/>
              </a:rPr>
              <a:t>Hardware:</a:t>
            </a:r>
          </a:p>
          <a:p>
            <a:pPr algn="just">
              <a:lnSpc>
                <a:spcPct val="110000"/>
              </a:lnSpc>
            </a:pPr>
            <a:r>
              <a:rPr lang="en-US" sz="2800" dirty="0">
                <a:solidFill>
                  <a:schemeClr val="tx1"/>
                </a:solidFill>
                <a:latin typeface="Times New Roman" pitchFamily="18" charset="0"/>
                <a:cs typeface="Times New Roman" pitchFamily="18" charset="0"/>
              </a:rPr>
              <a:t>2 GHz i3 Processor</a:t>
            </a:r>
          </a:p>
          <a:p>
            <a:pPr algn="just">
              <a:lnSpc>
                <a:spcPct val="110000"/>
              </a:lnSpc>
            </a:pPr>
            <a:r>
              <a:rPr lang="en-US" sz="2800" dirty="0">
                <a:solidFill>
                  <a:schemeClr val="tx1"/>
                </a:solidFill>
                <a:latin typeface="Times New Roman" pitchFamily="18" charset="0"/>
                <a:cs typeface="Times New Roman" pitchFamily="18" charset="0"/>
              </a:rPr>
              <a:t>2 GB RAM</a:t>
            </a:r>
          </a:p>
          <a:p>
            <a:pPr marL="82296" indent="0" algn="just">
              <a:lnSpc>
                <a:spcPct val="110000"/>
              </a:lnSpc>
              <a:buNone/>
            </a:pPr>
            <a:endParaRPr lang="en-US" sz="2800" dirty="0">
              <a:solidFill>
                <a:schemeClr val="tx1"/>
              </a:solidFill>
              <a:latin typeface="Times New Roman" pitchFamily="18" charset="0"/>
              <a:cs typeface="Times New Roman" pitchFamily="18" charset="0"/>
            </a:endParaRPr>
          </a:p>
          <a:p>
            <a:pPr marL="82296" indent="0" algn="just">
              <a:lnSpc>
                <a:spcPct val="120000"/>
              </a:lnSpc>
              <a:buNone/>
            </a:pPr>
            <a:r>
              <a:rPr lang="en-US" sz="3000" b="1" u="sng" dirty="0">
                <a:solidFill>
                  <a:schemeClr val="tx1"/>
                </a:solidFill>
                <a:latin typeface="Times New Roman" pitchFamily="18" charset="0"/>
                <a:cs typeface="Times New Roman" pitchFamily="18" charset="0"/>
              </a:rPr>
              <a:t>Software</a:t>
            </a:r>
            <a:r>
              <a:rPr lang="en-US" sz="2800" b="1" u="sng" dirty="0">
                <a:solidFill>
                  <a:schemeClr val="tx1"/>
                </a:solidFill>
                <a:latin typeface="Times New Roman" pitchFamily="18" charset="0"/>
                <a:cs typeface="Times New Roman" pitchFamily="18" charset="0"/>
              </a:rPr>
              <a:t>:</a:t>
            </a:r>
          </a:p>
          <a:p>
            <a:pPr algn="just">
              <a:lnSpc>
                <a:spcPct val="110000"/>
              </a:lnSpc>
            </a:pPr>
            <a:r>
              <a:rPr lang="en-US" sz="2800" dirty="0">
                <a:solidFill>
                  <a:schemeClr val="tx1"/>
                </a:solidFill>
                <a:latin typeface="Times New Roman" pitchFamily="18" charset="0"/>
                <a:cs typeface="Times New Roman" pitchFamily="18" charset="0"/>
              </a:rPr>
              <a:t>Visual Studio with ASP.NET MVC Package support</a:t>
            </a:r>
          </a:p>
          <a:p>
            <a:pPr algn="just">
              <a:lnSpc>
                <a:spcPct val="130000"/>
              </a:lnSpc>
            </a:pPr>
            <a:r>
              <a:rPr lang="en-US" sz="2800" dirty="0">
                <a:solidFill>
                  <a:schemeClr val="tx1"/>
                </a:solidFill>
                <a:latin typeface="Times New Roman" pitchFamily="18" charset="0"/>
                <a:cs typeface="Times New Roman" pitchFamily="18" charset="0"/>
              </a:rPr>
              <a:t>SQL Server Management Studio 2017</a:t>
            </a:r>
          </a:p>
          <a:p>
            <a:pPr algn="just">
              <a:lnSpc>
                <a:spcPct val="130000"/>
              </a:lnSpc>
            </a:pPr>
            <a:r>
              <a:rPr lang="en-US" sz="2800" dirty="0">
                <a:solidFill>
                  <a:schemeClr val="tx1"/>
                </a:solidFill>
                <a:latin typeface="Times New Roman" pitchFamily="18" charset="0"/>
                <a:cs typeface="Times New Roman" pitchFamily="18" charset="0"/>
              </a:rPr>
              <a:t>Web browser</a:t>
            </a:r>
          </a:p>
          <a:p>
            <a:endParaRPr lang="en-IN" dirty="0">
              <a:solidFill>
                <a:schemeClr val="tx1"/>
              </a:solidFill>
            </a:endParaRPr>
          </a:p>
        </p:txBody>
      </p:sp>
    </p:spTree>
    <p:extLst>
      <p:ext uri="{BB962C8B-B14F-4D97-AF65-F5344CB8AC3E}">
        <p14:creationId xmlns:p14="http://schemas.microsoft.com/office/powerpoint/2010/main" val="69229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Goal</a:t>
            </a:r>
          </a:p>
        </p:txBody>
      </p:sp>
      <p:sp>
        <p:nvSpPr>
          <p:cNvPr id="3" name="Content Placeholder 2"/>
          <p:cNvSpPr>
            <a:spLocks noGrp="1"/>
          </p:cNvSpPr>
          <p:nvPr>
            <p:ph idx="1"/>
          </p:nvPr>
        </p:nvSpPr>
        <p:spPr/>
        <p:txBody>
          <a:bodyPr>
            <a:noAutofit/>
          </a:bodyPr>
          <a:lstStyle/>
          <a:p>
            <a:pPr algn="just"/>
            <a:r>
              <a:rPr lang="en-US" sz="2800" dirty="0">
                <a:solidFill>
                  <a:schemeClr val="tx1"/>
                </a:solidFill>
                <a:latin typeface="Times New Roman" pitchFamily="18" charset="0"/>
                <a:cs typeface="Times New Roman" pitchFamily="18" charset="0"/>
              </a:rPr>
              <a:t>Our project goal is to develop a system which will reduce human manual work.</a:t>
            </a:r>
          </a:p>
          <a:p>
            <a:pPr algn="just"/>
            <a:r>
              <a:rPr lang="en-US" sz="2800" dirty="0">
                <a:solidFill>
                  <a:schemeClr val="tx1"/>
                </a:solidFill>
                <a:latin typeface="Times New Roman" pitchFamily="18" charset="0"/>
                <a:cs typeface="Times New Roman" pitchFamily="18" charset="0"/>
              </a:rPr>
              <a:t>This system will generate automatic question paper from the existing question repository.</a:t>
            </a:r>
          </a:p>
          <a:p>
            <a:pPr algn="just"/>
            <a:r>
              <a:rPr lang="en-US" sz="2800" dirty="0">
                <a:solidFill>
                  <a:schemeClr val="tx1"/>
                </a:solidFill>
                <a:latin typeface="Times New Roman" pitchFamily="18" charset="0"/>
                <a:cs typeface="Times New Roman" pitchFamily="18" charset="0"/>
              </a:rPr>
              <a:t>Goal is to avoid repetitions of questions and increase the quality of question papers.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lstStyle/>
          <a:p>
            <a:pPr algn="ctr"/>
            <a:r>
              <a:rPr lang="en-US" dirty="0">
                <a:latin typeface="Times New Roman" pitchFamily="18" charset="0"/>
                <a:cs typeface="Times New Roman" pitchFamily="18" charset="0"/>
              </a:rPr>
              <a:t>Project cost</a:t>
            </a:r>
          </a:p>
        </p:txBody>
      </p:sp>
      <p:sp>
        <p:nvSpPr>
          <p:cNvPr id="3" name="Content Placeholder 2"/>
          <p:cNvSpPr>
            <a:spLocks noGrp="1"/>
          </p:cNvSpPr>
          <p:nvPr>
            <p:ph idx="1"/>
          </p:nvPr>
        </p:nvSpPr>
        <p:spPr>
          <a:xfrm>
            <a:off x="533400" y="1600200"/>
            <a:ext cx="7498080" cy="4648200"/>
          </a:xfrm>
        </p:spPr>
        <p:txBody>
          <a:bodyPr>
            <a:normAutofit lnSpcReduction="10000"/>
          </a:bodyPr>
          <a:lstStyle/>
          <a:p>
            <a:pPr marL="425196" algn="just"/>
            <a:r>
              <a:rPr lang="en-US" sz="2400" dirty="0">
                <a:solidFill>
                  <a:schemeClr val="tx1"/>
                </a:solidFill>
                <a:latin typeface="Times New Roman" pitchFamily="18" charset="0"/>
                <a:cs typeface="Times New Roman" pitchFamily="18" charset="0"/>
              </a:rPr>
              <a:t>For our project, we used the Line of source code.</a:t>
            </a:r>
          </a:p>
          <a:p>
            <a:pPr marL="82296" indent="0" algn="just">
              <a:buNone/>
            </a:pPr>
            <a:r>
              <a:rPr lang="en-US" dirty="0">
                <a:solidFill>
                  <a:schemeClr val="tx1"/>
                </a:solidFill>
                <a:latin typeface="Times New Roman" pitchFamily="18" charset="0"/>
                <a:cs typeface="Times New Roman" pitchFamily="18" charset="0"/>
              </a:rPr>
              <a:t>	1. Total Lines Of Code for our Project, 	KLOC=3k(</a:t>
            </a:r>
            <a:r>
              <a:rPr lang="en-US" dirty="0" err="1">
                <a:solidFill>
                  <a:schemeClr val="tx1"/>
                </a:solidFill>
                <a:latin typeface="Times New Roman" pitchFamily="18" charset="0"/>
                <a:cs typeface="Times New Roman" pitchFamily="18" charset="0"/>
              </a:rPr>
              <a:t>approx</a:t>
            </a:r>
            <a:r>
              <a:rPr lang="en-US" dirty="0">
                <a:solidFill>
                  <a:schemeClr val="tx1"/>
                </a:solidFill>
                <a:latin typeface="Times New Roman" pitchFamily="18" charset="0"/>
                <a:cs typeface="Times New Roman" pitchFamily="18" charset="0"/>
              </a:rPr>
              <a:t>).</a:t>
            </a:r>
          </a:p>
          <a:p>
            <a:pPr marL="82296" indent="0" algn="just">
              <a:buNone/>
            </a:pPr>
            <a:r>
              <a:rPr lang="en-US" dirty="0">
                <a:solidFill>
                  <a:schemeClr val="tx1"/>
                </a:solidFill>
                <a:latin typeface="Times New Roman" pitchFamily="18" charset="0"/>
                <a:cs typeface="Times New Roman" pitchFamily="18" charset="0"/>
              </a:rPr>
              <a:t>	2.     Cost of each person per Month, </a:t>
            </a:r>
            <a:r>
              <a:rPr lang="en-US" dirty="0" err="1">
                <a:solidFill>
                  <a:schemeClr val="tx1"/>
                </a:solidFill>
                <a:latin typeface="Times New Roman" pitchFamily="18" charset="0"/>
                <a:cs typeface="Times New Roman" pitchFamily="18" charset="0"/>
              </a:rPr>
              <a:t>Cp</a:t>
            </a:r>
            <a:r>
              <a:rPr lang="en-US" dirty="0">
                <a:solidFill>
                  <a:schemeClr val="tx1"/>
                </a:solidFill>
                <a:latin typeface="Times New Roman" pitchFamily="18" charset="0"/>
                <a:cs typeface="Times New Roman" pitchFamily="18" charset="0"/>
              </a:rPr>
              <a:t>=</a:t>
            </a:r>
            <a:r>
              <a:rPr lang="en-US" dirty="0" err="1">
                <a:solidFill>
                  <a:schemeClr val="tx1"/>
                </a:solidFill>
                <a:latin typeface="Times New Roman" pitchFamily="18" charset="0"/>
                <a:cs typeface="Times New Roman" pitchFamily="18" charset="0"/>
              </a:rPr>
              <a:t>Rs</a:t>
            </a:r>
            <a:r>
              <a:rPr lang="en-US" dirty="0">
                <a:solidFill>
                  <a:schemeClr val="tx1"/>
                </a:solidFill>
                <a:latin typeface="Times New Roman" pitchFamily="18" charset="0"/>
                <a:cs typeface="Times New Roman" pitchFamily="18" charset="0"/>
              </a:rPr>
              <a:t>. 1,000 	/-(per person month)</a:t>
            </a:r>
          </a:p>
          <a:p>
            <a:pPr marL="425196" algn="just"/>
            <a:r>
              <a:rPr lang="en-US" sz="2400" dirty="0">
                <a:solidFill>
                  <a:schemeClr val="tx1"/>
                </a:solidFill>
                <a:latin typeface="Times New Roman" pitchFamily="18" charset="0"/>
                <a:cs typeface="Times New Roman" pitchFamily="18" charset="0"/>
              </a:rPr>
              <a:t>Number Of People:</a:t>
            </a:r>
          </a:p>
          <a:p>
            <a:pPr marL="82296" indent="0" algn="just">
              <a:buNone/>
            </a:pPr>
            <a:r>
              <a:rPr lang="en-US" dirty="0">
                <a:solidFill>
                  <a:schemeClr val="tx1"/>
                </a:solidFill>
                <a:latin typeface="Times New Roman" pitchFamily="18" charset="0"/>
                <a:cs typeface="Times New Roman" pitchFamily="18" charset="0"/>
              </a:rPr>
              <a:t>	N=E/D</a:t>
            </a:r>
          </a:p>
          <a:p>
            <a:pPr marL="82296" indent="0" algn="just">
              <a:buNone/>
            </a:pPr>
            <a:r>
              <a:rPr lang="en-US" sz="2400" dirty="0">
                <a:solidFill>
                  <a:schemeClr val="tx1"/>
                </a:solidFill>
                <a:latin typeface="Times New Roman" pitchFamily="18" charset="0"/>
                <a:cs typeface="Times New Roman" pitchFamily="18" charset="0"/>
              </a:rPr>
              <a:t>	Where, </a:t>
            </a:r>
          </a:p>
          <a:p>
            <a:pPr marL="82296" indent="0" algn="just">
              <a:buNone/>
            </a:pPr>
            <a:r>
              <a:rPr lang="en-US" dirty="0">
                <a:solidFill>
                  <a:schemeClr val="tx1"/>
                </a:solidFill>
                <a:latin typeface="Times New Roman" pitchFamily="18" charset="0"/>
                <a:cs typeface="Times New Roman" pitchFamily="18" charset="0"/>
              </a:rPr>
              <a:t>	N=Number Of People Required</a:t>
            </a:r>
          </a:p>
          <a:p>
            <a:pPr marL="82296" indent="0" algn="just">
              <a:buNone/>
            </a:pPr>
            <a:r>
              <a:rPr lang="en-US" sz="2400" dirty="0">
                <a:solidFill>
                  <a:schemeClr val="tx1"/>
                </a:solidFill>
                <a:latin typeface="Times New Roman" pitchFamily="18" charset="0"/>
                <a:cs typeface="Times New Roman" pitchFamily="18" charset="0"/>
              </a:rPr>
              <a:t>	E=Effort In person/Month</a:t>
            </a:r>
          </a:p>
          <a:p>
            <a:pPr marL="82296" indent="0" algn="just">
              <a:buNone/>
            </a:pPr>
            <a:r>
              <a:rPr lang="en-US" dirty="0">
                <a:solidFill>
                  <a:schemeClr val="tx1"/>
                </a:solidFill>
                <a:latin typeface="Times New Roman" pitchFamily="18" charset="0"/>
                <a:cs typeface="Times New Roman" pitchFamily="18" charset="0"/>
              </a:rPr>
              <a:t>	D=Duration Of Project in Months</a:t>
            </a:r>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idx="1"/>
          </p:nvPr>
        </p:nvSpPr>
        <p:spPr/>
        <p:txBody>
          <a:bodyPr/>
          <a:lstStyle/>
          <a:p>
            <a:pPr algn="just"/>
            <a:r>
              <a:rPr lang="en-US" dirty="0">
                <a:solidFill>
                  <a:schemeClr val="tx1"/>
                </a:solidFill>
                <a:latin typeface="Times New Roman" pitchFamily="18" charset="0"/>
                <a:cs typeface="Times New Roman" pitchFamily="18" charset="0"/>
              </a:rPr>
              <a:t>Equation for calculation of cost of project, using COCOMO model is:</a:t>
            </a:r>
          </a:p>
          <a:p>
            <a:pPr marL="0" indent="0" algn="just">
              <a:buNone/>
            </a:pPr>
            <a:r>
              <a:rPr lang="en-US" dirty="0">
                <a:solidFill>
                  <a:schemeClr val="tx1"/>
                </a:solidFill>
                <a:latin typeface="Times New Roman" pitchFamily="18" charset="0"/>
                <a:cs typeface="Times New Roman" pitchFamily="18" charset="0"/>
              </a:rPr>
              <a:t>	C=D*</a:t>
            </a:r>
            <a:r>
              <a:rPr lang="en-US" dirty="0" err="1">
                <a:solidFill>
                  <a:schemeClr val="tx1"/>
                </a:solidFill>
                <a:latin typeface="Times New Roman" pitchFamily="18" charset="0"/>
                <a:cs typeface="Times New Roman" pitchFamily="18" charset="0"/>
              </a:rPr>
              <a:t>Cp</a:t>
            </a:r>
            <a:endParaRPr lang="en-US" dirty="0">
              <a:solidFill>
                <a:schemeClr val="tx1"/>
              </a:solidFill>
              <a:latin typeface="Times New Roman" pitchFamily="18" charset="0"/>
              <a:cs typeface="Times New Roman" pitchFamily="18" charset="0"/>
            </a:endParaRPr>
          </a:p>
          <a:p>
            <a:pPr marL="0" indent="0" algn="just">
              <a:buNone/>
            </a:pPr>
            <a:r>
              <a:rPr lang="en-US" dirty="0">
                <a:solidFill>
                  <a:schemeClr val="tx1"/>
                </a:solidFill>
                <a:latin typeface="Times New Roman" pitchFamily="18" charset="0"/>
                <a:cs typeface="Times New Roman" pitchFamily="18" charset="0"/>
              </a:rPr>
              <a:t>	Where,</a:t>
            </a:r>
          </a:p>
          <a:p>
            <a:pPr marL="0" indent="0" algn="just">
              <a:buNone/>
            </a:pPr>
            <a:r>
              <a:rPr lang="en-US" dirty="0">
                <a:solidFill>
                  <a:schemeClr val="tx1"/>
                </a:solidFill>
                <a:latin typeface="Times New Roman" pitchFamily="18" charset="0"/>
                <a:cs typeface="Times New Roman" pitchFamily="18" charset="0"/>
              </a:rPr>
              <a:t>	D=Duration in Months</a:t>
            </a:r>
          </a:p>
          <a:p>
            <a:pPr marL="0" indent="0" algn="just">
              <a:buNone/>
            </a:pP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Cp</a:t>
            </a:r>
            <a:r>
              <a:rPr lang="en-US" dirty="0">
                <a:solidFill>
                  <a:schemeClr val="tx1"/>
                </a:solidFill>
                <a:latin typeface="Times New Roman" pitchFamily="18" charset="0"/>
                <a:cs typeface="Times New Roman" pitchFamily="18" charset="0"/>
              </a:rPr>
              <a:t>=Cost incurred per person-Month</a:t>
            </a:r>
          </a:p>
          <a:p>
            <a:pPr marL="0" indent="0" algn="just">
              <a:buNone/>
            </a:pPr>
            <a:r>
              <a:rPr lang="en-US" dirty="0">
                <a:solidFill>
                  <a:schemeClr val="tx1"/>
                </a:solidFill>
                <a:latin typeface="Times New Roman" pitchFamily="18" charset="0"/>
                <a:cs typeface="Times New Roman" pitchFamily="18" charset="0"/>
              </a:rPr>
              <a:t>  4 People are required to successfully complete the Project.</a:t>
            </a:r>
          </a:p>
          <a:p>
            <a:pPr marL="0" indent="0" algn="just">
              <a:buNone/>
            </a:pPr>
            <a:r>
              <a:rPr lang="en-US" dirty="0">
                <a:solidFill>
                  <a:schemeClr val="tx1"/>
                </a:solidFill>
                <a:latin typeface="Times New Roman" pitchFamily="18" charset="0"/>
                <a:cs typeface="Times New Roman" pitchFamily="18" charset="0"/>
              </a:rPr>
              <a:t>  C=4*1000=4000/month</a:t>
            </a:r>
          </a:p>
          <a:p>
            <a:pPr algn="just"/>
            <a:r>
              <a:rPr lang="en-US" dirty="0">
                <a:solidFill>
                  <a:schemeClr val="tx1"/>
                </a:solidFill>
                <a:latin typeface="Times New Roman" pitchFamily="18" charset="0"/>
                <a:cs typeface="Times New Roman" pitchFamily="18" charset="0"/>
              </a:rPr>
              <a:t>Hence total cost= Rs. </a:t>
            </a:r>
            <a:r>
              <a:rPr lang="en-US">
                <a:solidFill>
                  <a:schemeClr val="tx1"/>
                </a:solidFill>
                <a:latin typeface="Times New Roman" pitchFamily="18" charset="0"/>
                <a:cs typeface="Times New Roman" pitchFamily="18" charset="0"/>
              </a:rPr>
              <a:t>24,000</a:t>
            </a:r>
            <a:r>
              <a:rPr lang="en-US" dirty="0">
                <a:solidFill>
                  <a:schemeClr val="tx1"/>
                </a:solidFill>
                <a:latin typeface="Times New Roman" pitchFamily="18" charset="0"/>
                <a:cs typeface="Times New Roman" pitchFamily="18" charset="0"/>
              </a:rPr>
              <a:t>/-</a:t>
            </a:r>
            <a:endParaRPr lang="en-US" dirty="0"/>
          </a:p>
        </p:txBody>
      </p:sp>
    </p:spTree>
    <p:extLst>
      <p:ext uri="{BB962C8B-B14F-4D97-AF65-F5344CB8AC3E}">
        <p14:creationId xmlns:p14="http://schemas.microsoft.com/office/powerpoint/2010/main" val="4091209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Time </a:t>
            </a:r>
          </a:p>
        </p:txBody>
      </p:sp>
      <p:sp>
        <p:nvSpPr>
          <p:cNvPr id="3" name="Content Placeholder 2"/>
          <p:cNvSpPr>
            <a:spLocks noGrp="1"/>
          </p:cNvSpPr>
          <p:nvPr>
            <p:ph idx="1"/>
          </p:nvPr>
        </p:nvSpPr>
        <p:spPr/>
        <p:txBody>
          <a:bodyPr>
            <a:noAutofit/>
          </a:bodyPr>
          <a:lstStyle/>
          <a:p>
            <a:pPr algn="just"/>
            <a:r>
              <a:rPr lang="en-US" sz="2800" dirty="0">
                <a:solidFill>
                  <a:schemeClr val="tx1"/>
                </a:solidFill>
                <a:latin typeface="Times New Roman" pitchFamily="18" charset="0"/>
                <a:cs typeface="Times New Roman" pitchFamily="18" charset="0"/>
              </a:rPr>
              <a:t>Requirement gathering and analysis may take up to 10  to 20 days.</a:t>
            </a:r>
          </a:p>
          <a:p>
            <a:pPr algn="just"/>
            <a:r>
              <a:rPr lang="en-US" sz="2800" dirty="0">
                <a:solidFill>
                  <a:schemeClr val="tx1"/>
                </a:solidFill>
                <a:latin typeface="Times New Roman" pitchFamily="18" charset="0"/>
                <a:cs typeface="Times New Roman" pitchFamily="18" charset="0"/>
              </a:rPr>
              <a:t>System planning will be done in within 20 days.</a:t>
            </a:r>
          </a:p>
          <a:p>
            <a:pPr algn="just"/>
            <a:r>
              <a:rPr lang="en-US" sz="2800" dirty="0">
                <a:solidFill>
                  <a:schemeClr val="tx1"/>
                </a:solidFill>
                <a:latin typeface="Times New Roman" pitchFamily="18" charset="0"/>
                <a:cs typeface="Times New Roman" pitchFamily="18" charset="0"/>
              </a:rPr>
              <a:t>Designing of the system is important part and it can be done in 25-30 days.</a:t>
            </a:r>
          </a:p>
          <a:p>
            <a:pPr algn="just"/>
            <a:r>
              <a:rPr lang="en-US" sz="2800" dirty="0">
                <a:solidFill>
                  <a:schemeClr val="tx1"/>
                </a:solidFill>
                <a:latin typeface="Times New Roman" pitchFamily="18" charset="0"/>
                <a:cs typeface="Times New Roman" pitchFamily="18" charset="0"/>
              </a:rPr>
              <a:t>Coding in this system may take </a:t>
            </a:r>
            <a:r>
              <a:rPr lang="en-US" sz="2800" dirty="0" err="1">
                <a:solidFill>
                  <a:schemeClr val="tx1"/>
                </a:solidFill>
                <a:latin typeface="Times New Roman" pitchFamily="18" charset="0"/>
                <a:cs typeface="Times New Roman" pitchFamily="18" charset="0"/>
              </a:rPr>
              <a:t>upto</a:t>
            </a:r>
            <a:r>
              <a:rPr lang="en-US" sz="2800" dirty="0">
                <a:solidFill>
                  <a:schemeClr val="tx1"/>
                </a:solidFill>
                <a:latin typeface="Times New Roman" pitchFamily="18" charset="0"/>
                <a:cs typeface="Times New Roman" pitchFamily="18" charset="0"/>
              </a:rPr>
              <a:t> 60 days.</a:t>
            </a:r>
          </a:p>
          <a:p>
            <a:pPr algn="just"/>
            <a:r>
              <a:rPr lang="en-US" sz="2800" dirty="0">
                <a:solidFill>
                  <a:schemeClr val="tx1"/>
                </a:solidFill>
                <a:latin typeface="Times New Roman" pitchFamily="18" charset="0"/>
                <a:cs typeface="Times New Roman" pitchFamily="18" charset="0"/>
              </a:rPr>
              <a:t>Circuitry of the system can be done in 10-15 days.</a:t>
            </a:r>
          </a:p>
          <a:p>
            <a:pPr algn="just"/>
            <a:r>
              <a:rPr lang="en-US" sz="2800" dirty="0">
                <a:solidFill>
                  <a:schemeClr val="tx1"/>
                </a:solidFill>
                <a:latin typeface="Times New Roman" pitchFamily="18" charset="0"/>
                <a:cs typeface="Times New Roman" pitchFamily="18" charset="0"/>
              </a:rPr>
              <a:t>Testing will be done within the 10 days.</a:t>
            </a:r>
          </a:p>
          <a:p>
            <a:pPr algn="just"/>
            <a:r>
              <a:rPr lang="en-US" sz="2800" dirty="0">
                <a:solidFill>
                  <a:schemeClr val="tx1"/>
                </a:solidFill>
                <a:latin typeface="Times New Roman" pitchFamily="18" charset="0"/>
                <a:cs typeface="Times New Roman" pitchFamily="18" charset="0"/>
              </a:rPr>
              <a:t>By considering all factors maximum 6 months  will be require to implement this system.</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855</TotalTime>
  <Words>365</Words>
  <Application>Microsoft Office PowerPoint</Application>
  <PresentationFormat>On-screen Show (4:3)</PresentationFormat>
  <Paragraphs>66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Courier New</vt:lpstr>
      <vt:lpstr>Algerian</vt:lpstr>
      <vt:lpstr>Century Gothic</vt:lpstr>
      <vt:lpstr>Arial</vt:lpstr>
      <vt:lpstr>Times New Roman</vt:lpstr>
      <vt:lpstr>Palatino Linotype</vt:lpstr>
      <vt:lpstr>Executive</vt:lpstr>
      <vt:lpstr>Index</vt:lpstr>
      <vt:lpstr>Problem Statement</vt:lpstr>
      <vt:lpstr>Feasibility</vt:lpstr>
      <vt:lpstr>Scope</vt:lpstr>
      <vt:lpstr>Requirement</vt:lpstr>
      <vt:lpstr>Goal</vt:lpstr>
      <vt:lpstr>Project cost</vt:lpstr>
      <vt:lpstr>Continued…</vt:lpstr>
      <vt:lpstr>Time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Amrutvahini College of Engineering, Sangamner Department of Computer Engineering</dc:title>
  <dc:creator>net</dc:creator>
  <cp:lastModifiedBy>Shreyas Jejurkar</cp:lastModifiedBy>
  <cp:revision>74</cp:revision>
  <dcterms:created xsi:type="dcterms:W3CDTF">2018-09-20T07:10:49Z</dcterms:created>
  <dcterms:modified xsi:type="dcterms:W3CDTF">2018-12-20T05:06:45Z</dcterms:modified>
</cp:coreProperties>
</file>