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9" r:id="rId3"/>
    <p:sldId id="400" r:id="rId4"/>
    <p:sldId id="401" r:id="rId5"/>
    <p:sldId id="376" r:id="rId6"/>
    <p:sldId id="340" r:id="rId7"/>
    <p:sldId id="347" r:id="rId8"/>
    <p:sldId id="348" r:id="rId9"/>
    <p:sldId id="354" r:id="rId10"/>
    <p:sldId id="355" r:id="rId11"/>
    <p:sldId id="356" r:id="rId12"/>
    <p:sldId id="357" r:id="rId13"/>
    <p:sldId id="358" r:id="rId14"/>
    <p:sldId id="359" r:id="rId15"/>
    <p:sldId id="360" r:id="rId16"/>
  </p:sldIdLst>
  <p:sldSz cx="9144000" cy="5143500" type="screen16x9"/>
  <p:notesSz cx="6858000" cy="9144000"/>
  <p:embeddedFontLst>
    <p:embeddedFont>
      <p:font typeface="Arvo" panose="02000000000000000000" pitchFamily="2" charset="77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Fundamentos de Data </a:t>
            </a:r>
            <a:r>
              <a:rPr lang="es-MX" dirty="0" err="1"/>
              <a:t>Science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calificamos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bueno</a:t>
            </a:r>
            <a:r>
              <a:rPr lang="en-US" dirty="0"/>
              <a:t> o </a:t>
            </a:r>
            <a:r>
              <a:rPr lang="en-US" dirty="0" err="1"/>
              <a:t>malo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creen</a:t>
            </a:r>
            <a:r>
              <a:rPr lang="en-US" dirty="0"/>
              <a:t> que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m</a:t>
            </a:r>
            <a:r>
              <a:rPr lang="es-ES" dirty="0" err="1"/>
              <a:t>étrica</a:t>
            </a:r>
            <a:r>
              <a:rPr lang="es-ES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Accuracy:</a:t>
            </a:r>
          </a:p>
          <a:p>
            <a:pPr lvl="1"/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me </a:t>
            </a:r>
            <a:r>
              <a:rPr lang="en-US" dirty="0" err="1"/>
              <a:t>equivoco</a:t>
            </a:r>
            <a:r>
              <a:rPr lang="en-US" dirty="0"/>
              <a:t>.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predecimos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8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Train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entrenamos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Debe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un set </a:t>
            </a:r>
            <a:r>
              <a:rPr lang="en-US" sz="1800" dirty="0" err="1"/>
              <a:t>representativo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endParaRPr lang="en-US" sz="1800" dirty="0"/>
          </a:p>
          <a:p>
            <a:r>
              <a:rPr lang="en-US" sz="1800" dirty="0"/>
              <a:t>Validation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probamos</a:t>
            </a:r>
            <a:r>
              <a:rPr lang="en-US" sz="1800" dirty="0"/>
              <a:t> </a:t>
            </a:r>
            <a:r>
              <a:rPr lang="en-US" sz="1800" dirty="0" err="1"/>
              <a:t>hiperparametros</a:t>
            </a:r>
            <a:endParaRPr lang="en-US" sz="1800" dirty="0"/>
          </a:p>
          <a:p>
            <a:r>
              <a:rPr lang="en-US" sz="1800" dirty="0"/>
              <a:t>Test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reportamos</a:t>
            </a:r>
            <a:r>
              <a:rPr lang="en-US" sz="1800" dirty="0"/>
              <a:t> </a:t>
            </a:r>
            <a:r>
              <a:rPr lang="en-US" sz="1800" dirty="0" err="1"/>
              <a:t>resultados</a:t>
            </a:r>
            <a:endParaRPr lang="en-US" sz="1800" dirty="0"/>
          </a:p>
          <a:p>
            <a:pPr lvl="2"/>
            <a:r>
              <a:rPr lang="en-US" sz="1800" dirty="0"/>
              <a:t>De </a:t>
            </a:r>
            <a:r>
              <a:rPr lang="en-US" sz="1800" dirty="0" err="1"/>
              <a:t>igual</a:t>
            </a:r>
            <a:r>
              <a:rPr lang="en-US" sz="1800" dirty="0"/>
              <a:t> forma </a:t>
            </a:r>
            <a:r>
              <a:rPr lang="en-US" sz="1800" dirty="0" err="1"/>
              <a:t>debe</a:t>
            </a:r>
            <a:r>
              <a:rPr lang="en-US" sz="1800" dirty="0"/>
              <a:t> de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representativo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https://miro.medium.com/max/1400/1*Nv2NNALuokZEcV6hYEHd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" y="1625600"/>
            <a:ext cx="73914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8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que </a:t>
            </a:r>
            <a:r>
              <a:rPr lang="en-US" dirty="0" err="1"/>
              <a:t>creen</a:t>
            </a:r>
            <a:r>
              <a:rPr lang="en-US" dirty="0"/>
              <a:t> que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usar</a:t>
            </a:r>
            <a:r>
              <a:rPr lang="en-US" dirty="0"/>
              <a:t> dos sets para </a:t>
            </a:r>
            <a:r>
              <a:rPr lang="en-US" dirty="0" err="1"/>
              <a:t>probar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porcentaje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6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</a:t>
            </a:r>
            <a:r>
              <a:rPr lang="es-ES" dirty="0" err="1"/>
              <a:t>ítica</a:t>
            </a:r>
            <a:r>
              <a:rPr lang="es-ES" dirty="0"/>
              <a:t> </a:t>
            </a:r>
            <a:r>
              <a:rPr lang="en-US" dirty="0"/>
              <a:t>de </a:t>
            </a:r>
            <a:r>
              <a:rPr lang="en-US" dirty="0" err="1"/>
              <a:t>entrenamiento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Son las pol</a:t>
            </a:r>
            <a:r>
              <a:rPr lang="es-ES" dirty="0" err="1"/>
              <a:t>ìticas</a:t>
            </a:r>
            <a:r>
              <a:rPr lang="es-ES" dirty="0"/>
              <a:t> que se siguen para entrenar el modelos con nuevos datos.</a:t>
            </a:r>
          </a:p>
          <a:p>
            <a:pPr lvl="1"/>
            <a:r>
              <a:rPr lang="es-ES" dirty="0"/>
              <a:t>Se deben de acordar por el equipo de TI/Negocio</a:t>
            </a:r>
          </a:p>
          <a:p>
            <a:pPr lvl="1"/>
            <a:r>
              <a:rPr lang="es-ES" dirty="0"/>
              <a:t>Se deben de hacer en ambientes no productivos.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5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Tareas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99EC-BE5B-4109-8923-D6A6F486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calificar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335A5-B0D4-45D5-B17E-E2F7F039F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 va a cambiar mucho:</a:t>
            </a:r>
          </a:p>
          <a:p>
            <a:pPr lvl="1"/>
            <a:r>
              <a:rPr lang="es-MX" dirty="0"/>
              <a:t>Examen Final  se libera hoy despues de la clase (a casa)</a:t>
            </a:r>
          </a:p>
          <a:p>
            <a:pPr lvl="1"/>
            <a:r>
              <a:rPr lang="es-MX" dirty="0"/>
              <a:t>Proyecto Final (se presenta en línea el ultimo dia, Miercoles)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F809-B176-4663-933F-84F098CDCF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380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BD39-C25D-4771-B549-856D854B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31B0-BF80-4117-81C4-7F34D8B2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Clases:</a:t>
            </a:r>
          </a:p>
          <a:p>
            <a:pPr lvl="1"/>
            <a:r>
              <a:rPr lang="es-MX" dirty="0"/>
              <a:t>Lunes: Machine Learning</a:t>
            </a:r>
          </a:p>
          <a:p>
            <a:pPr lvl="1"/>
            <a:r>
              <a:rPr lang="es-MX" dirty="0" err="1"/>
              <a:t>Miercoles</a:t>
            </a:r>
            <a:r>
              <a:rPr lang="es-MX" dirty="0"/>
              <a:t>: Presentaciones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BB121-47C3-4AFF-8650-9ADCCF744E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35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Machine Learning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Probabilidad</a:t>
            </a:r>
            <a:r>
              <a:rPr lang="en-US" sz="3000" dirty="0"/>
              <a:t> de que </a:t>
            </a:r>
            <a:r>
              <a:rPr lang="en-US" sz="3000" dirty="0" err="1"/>
              <a:t>suceda</a:t>
            </a:r>
            <a:r>
              <a:rPr lang="en-US" sz="3000" dirty="0"/>
              <a:t> un </a:t>
            </a:r>
            <a:r>
              <a:rPr lang="en-US" sz="3000" dirty="0" err="1"/>
              <a:t>evento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28" y="1366767"/>
            <a:ext cx="3027100" cy="302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258" y="2526450"/>
            <a:ext cx="22467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P = 1/12</a:t>
            </a:r>
          </a:p>
        </p:txBody>
      </p:sp>
    </p:spTree>
    <p:extLst>
      <p:ext uri="{BB962C8B-B14F-4D97-AF65-F5344CB8AC3E}">
        <p14:creationId xmlns:p14="http://schemas.microsoft.com/office/powerpoint/2010/main" val="70068120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Teorema de </a:t>
            </a:r>
            <a:r>
              <a:rPr lang="es-MX" dirty="0" err="1"/>
              <a:t>Bayes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texto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08075" y="1671176"/>
                <a:ext cx="6927850" cy="30797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∣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s-MX" sz="2400" dirty="0"/>
              </a:p>
              <a:p>
                <a:endParaRPr lang="es-MX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MX" sz="2400" i="1" dirty="0">
                    <a:latin typeface="Cambria Math" panose="02040503050406030204" pitchFamily="18" charset="0"/>
                  </a:rPr>
                  <a:t> Es una probabilidad Condicional</a:t>
                </a:r>
              </a:p>
              <a:p>
                <a:pPr lvl="1"/>
                <a:r>
                  <a:rPr lang="es-MX" sz="1800" i="1" dirty="0">
                    <a:latin typeface="Cambria Math" panose="02040503050406030204" pitchFamily="18" charset="0"/>
                  </a:rPr>
                  <a:t>La probabilidad de que A ocurra dado que B ocurrió.</a:t>
                </a:r>
              </a:p>
              <a:p>
                <a:r>
                  <a:rPr lang="es-MX" sz="2400" dirty="0"/>
                  <a:t>P(A) Es la Probabilidad de A</a:t>
                </a:r>
              </a:p>
              <a:p>
                <a:r>
                  <a:rPr lang="es-MX" sz="2400" dirty="0"/>
                  <a:t>P(B) Es la probabilidad de B</a:t>
                </a:r>
              </a:p>
              <a:p>
                <a:endParaRPr lang="es-MX" sz="2400" dirty="0"/>
              </a:p>
              <a:p>
                <a:endParaRPr lang="es-MX" sz="2400" dirty="0"/>
              </a:p>
            </p:txBody>
          </p:sp>
        </mc:Choice>
        <mc:Fallback>
          <p:sp>
            <p:nvSpPr>
              <p:cNvPr id="5" name="Marcador de tex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8075" y="1671176"/>
                <a:ext cx="6927850" cy="3079749"/>
              </a:xfrm>
              <a:blipFill>
                <a:blip r:embed="rId2"/>
                <a:stretch>
                  <a:fillRect l="-366" t="-9504"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2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6" name="Picture 8" descr="https://latex.codecogs.com/png.latex?%5Cdpi%7B300%7D%20%5CLARGE%20P%28%5Ctext%7BCliente%20%3D%20Alto%7D%5Cmid%5Ctext%7BVuelva%7D%29%20%5C%5C%20%5C%5C%20%3D%20%5Cfrac%7BP%28%5Ctext%7BVuelva%7D%5Cmid%5Ctext%7BCliente%20%3D%20Alto%7D%29%20P%28%5Ctext%7BCliente%20%3D%20Alto%7D%29%7D%7BP%28%5Ctext%7BVuelva%7D%29%7D%20%5C%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882338"/>
            <a:ext cx="6772275" cy="15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93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Naive</a:t>
            </a:r>
            <a:r>
              <a:rPr lang="es-MX" dirty="0"/>
              <a:t> </a:t>
            </a:r>
            <a:r>
              <a:rPr lang="es-MX" dirty="0" err="1"/>
              <a:t>Bayes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Naive</a:t>
            </a:r>
            <a:r>
              <a:rPr lang="es-MX" dirty="0"/>
              <a:t> </a:t>
            </a:r>
            <a:r>
              <a:rPr lang="es-MX" dirty="0" err="1"/>
              <a:t>Bayes</a:t>
            </a:r>
            <a:r>
              <a:rPr lang="es-MX" dirty="0"/>
              <a:t> asume que las variables son independientes entre ellas.</a:t>
            </a:r>
          </a:p>
          <a:p>
            <a:r>
              <a:rPr lang="es-MX" dirty="0"/>
              <a:t>Las variables no se afectan mutuamente</a:t>
            </a:r>
          </a:p>
          <a:p>
            <a:r>
              <a:rPr lang="es-MX" dirty="0"/>
              <a:t>No es necesariamente cierto</a:t>
            </a:r>
          </a:p>
          <a:p>
            <a:r>
              <a:rPr lang="es-MX" dirty="0"/>
              <a:t>Funciona sorprendentemente bien.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9210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300</Words>
  <Application>Microsoft Macintosh PowerPoint</Application>
  <PresentationFormat>On-screen Show (16:9)</PresentationFormat>
  <Paragraphs>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Arial</vt:lpstr>
      <vt:lpstr>Roboto Condensed Light</vt:lpstr>
      <vt:lpstr>Arvo</vt:lpstr>
      <vt:lpstr>Roboto Condensed</vt:lpstr>
      <vt:lpstr>Salerio template</vt:lpstr>
      <vt:lpstr>Fundamentos de Data Science</vt:lpstr>
      <vt:lpstr>Anuncios parroquiales</vt:lpstr>
      <vt:lpstr>Forma de calificar</vt:lpstr>
      <vt:lpstr>PowerPoint Presentation</vt:lpstr>
      <vt:lpstr>Machine Learning</vt:lpstr>
      <vt:lpstr>Probabilidad de que suceda un evento</vt:lpstr>
      <vt:lpstr>Teorema de Bayes</vt:lpstr>
      <vt:lpstr>PowerPoint Presentation</vt:lpstr>
      <vt:lpstr>Naive Bayes</vt:lpstr>
      <vt:lpstr>Scoring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Microsoft Office User</cp:lastModifiedBy>
  <cp:revision>52</cp:revision>
  <dcterms:modified xsi:type="dcterms:W3CDTF">2020-03-31T01:02:42Z</dcterms:modified>
</cp:coreProperties>
</file>