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84" r:id="rId4"/>
    <p:sldId id="400" r:id="rId5"/>
    <p:sldId id="401" r:id="rId6"/>
    <p:sldId id="376" r:id="rId7"/>
    <p:sldId id="383" r:id="rId8"/>
    <p:sldId id="402" r:id="rId9"/>
    <p:sldId id="404" r:id="rId10"/>
    <p:sldId id="403" r:id="rId11"/>
    <p:sldId id="405" r:id="rId12"/>
    <p:sldId id="406" r:id="rId13"/>
    <p:sldId id="407" r:id="rId14"/>
    <p:sldId id="409" r:id="rId15"/>
    <p:sldId id="408" r:id="rId16"/>
    <p:sldId id="411" r:id="rId17"/>
    <p:sldId id="412" r:id="rId18"/>
    <p:sldId id="516" r:id="rId19"/>
    <p:sldId id="413" r:id="rId20"/>
    <p:sldId id="517" r:id="rId21"/>
    <p:sldId id="518" r:id="rId22"/>
    <p:sldId id="519" r:id="rId23"/>
    <p:sldId id="410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6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2789616548405"/>
          <c:y val="0.12152200693255046"/>
          <c:w val="0.81508311022645319"/>
          <c:h val="0.74240104903626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Needed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0.2</c:v>
                </c:pt>
                <c:pt idx="1">
                  <c:v>0.44721359549995793</c:v>
                </c:pt>
                <c:pt idx="2">
                  <c:v>0.58480354764257325</c:v>
                </c:pt>
                <c:pt idx="3">
                  <c:v>0.66874030497642201</c:v>
                </c:pt>
                <c:pt idx="4">
                  <c:v>0.72477966367769553</c:v>
                </c:pt>
                <c:pt idx="5">
                  <c:v>0.76472449133173004</c:v>
                </c:pt>
                <c:pt idx="6">
                  <c:v>0.79459740470185225</c:v>
                </c:pt>
                <c:pt idx="7">
                  <c:v>0.81776543395794254</c:v>
                </c:pt>
                <c:pt idx="8">
                  <c:v>0.83625103095037345</c:v>
                </c:pt>
                <c:pt idx="9">
                  <c:v>0.85133992252078461</c:v>
                </c:pt>
                <c:pt idx="10">
                  <c:v>0.8638876637025904</c:v>
                </c:pt>
                <c:pt idx="11">
                  <c:v>0.8744852722211679</c:v>
                </c:pt>
                <c:pt idx="12">
                  <c:v>0.88355395777123724</c:v>
                </c:pt>
                <c:pt idx="13">
                  <c:v>0.89140193218427133</c:v>
                </c:pt>
                <c:pt idx="14">
                  <c:v>0.89825987376159966</c:v>
                </c:pt>
                <c:pt idx="15">
                  <c:v>0.90430383940241155</c:v>
                </c:pt>
                <c:pt idx="16">
                  <c:v>0.90967051325800119</c:v>
                </c:pt>
                <c:pt idx="17">
                  <c:v>0.9144676215976012</c:v>
                </c:pt>
                <c:pt idx="18">
                  <c:v>0.91878121038117466</c:v>
                </c:pt>
                <c:pt idx="19">
                  <c:v>0.92268083459058836</c:v>
                </c:pt>
                <c:pt idx="20">
                  <c:v>0.92622332603256774</c:v>
                </c:pt>
                <c:pt idx="21">
                  <c:v>0.9294555738186685</c:v>
                </c:pt>
                <c:pt idx="22">
                  <c:v>0.93241660657450109</c:v>
                </c:pt>
                <c:pt idx="23">
                  <c:v>0.93513917264820423</c:v>
                </c:pt>
                <c:pt idx="24">
                  <c:v>0.93765095400201548</c:v>
                </c:pt>
                <c:pt idx="25">
                  <c:v>0.93997550913374184</c:v>
                </c:pt>
                <c:pt idx="26">
                  <c:v>0.94213301303978358</c:v>
                </c:pt>
                <c:pt idx="27">
                  <c:v>0.94414084340434679</c:v>
                </c:pt>
                <c:pt idx="28">
                  <c:v>0.94601404903756348</c:v>
                </c:pt>
                <c:pt idx="29">
                  <c:v>0.94776572725626651</c:v>
                </c:pt>
                <c:pt idx="30">
                  <c:v>0.94940733020415746</c:v>
                </c:pt>
                <c:pt idx="31">
                  <c:v>0.95094891524330138</c:v>
                </c:pt>
                <c:pt idx="32">
                  <c:v>0.95239935097590089</c:v>
                </c:pt>
                <c:pt idx="33">
                  <c:v>0.9537664878040123</c:v>
                </c:pt>
                <c:pt idx="34">
                  <c:v>0.95505729994849831</c:v>
                </c:pt>
                <c:pt idx="35">
                  <c:v>0.95627800434685373</c:v>
                </c:pt>
                <c:pt idx="36">
                  <c:v>0.95743416070466081</c:v>
                </c:pt>
                <c:pt idx="37">
                  <c:v>0.95853075609558547</c:v>
                </c:pt>
                <c:pt idx="38">
                  <c:v>0.95957227682356583</c:v>
                </c:pt>
                <c:pt idx="39">
                  <c:v>0.96056276972959365</c:v>
                </c:pt>
                <c:pt idx="40">
                  <c:v>0.96150589470842873</c:v>
                </c:pt>
                <c:pt idx="41">
                  <c:v>0.96240496987108692</c:v>
                </c:pt>
                <c:pt idx="42">
                  <c:v>0.96326301052704011</c:v>
                </c:pt>
                <c:pt idx="43">
                  <c:v>0.96408276295070672</c:v>
                </c:pt>
                <c:pt idx="44">
                  <c:v>0.96486673372853271</c:v>
                </c:pt>
                <c:pt idx="45">
                  <c:v>0.9656172153470034</c:v>
                </c:pt>
                <c:pt idx="46">
                  <c:v>0.96633630857153263</c:v>
                </c:pt>
                <c:pt idx="47">
                  <c:v>0.96702594207611836</c:v>
                </c:pt>
                <c:pt idx="48">
                  <c:v>0.96768788970985242</c:v>
                </c:pt>
                <c:pt idx="49">
                  <c:v>0.96832378572562983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6E-4C96-AD1B-5D02FA880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407536"/>
        <c:axId val="670313952"/>
      </c:scatterChart>
      <c:valAx>
        <c:axId val="47340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# </a:t>
                </a:r>
                <a:r>
                  <a:rPr lang="en-US" sz="1800" dirty="0" err="1"/>
                  <a:t>Dimensiones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313952"/>
        <c:crosses val="autoZero"/>
        <c:crossBetween val="midCat"/>
      </c:valAx>
      <c:valAx>
        <c:axId val="6703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err="1"/>
                  <a:t>Datos</a:t>
                </a:r>
                <a:r>
                  <a:rPr lang="en-US" sz="1800" baseline="0" dirty="0"/>
                  <a:t> </a:t>
                </a:r>
                <a:r>
                  <a:rPr lang="en-US" sz="1800" baseline="0" dirty="0" err="1"/>
                  <a:t>Necesarios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0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3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tsnejs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5CA0-FFF9-4FD6-AE4F-845F9F02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94EF-F2BF-4F67-B7D2-D48D6EB9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216304" cy="3145500"/>
          </a:xfrm>
        </p:spPr>
        <p:txBody>
          <a:bodyPr/>
          <a:lstStyle/>
          <a:p>
            <a:r>
              <a:rPr lang="es-ES" dirty="0"/>
              <a:t>Modelo Black Scholes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28E0-EC70-4D06-85D5-6BCD60F89A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9DDD6E-D630-487F-B35E-F9BACB1E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78" y="1431868"/>
            <a:ext cx="4054642" cy="304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CFD4-7C2B-4A8D-9C5F-44AFB15C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3501190"/>
            <a:ext cx="3386930" cy="6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7AA-AA28-4611-83F9-3EF77B6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4F7E-F000-4EA4-A87B-32D8A63A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Cual es el problema de los modelos tradicionales?</a:t>
            </a:r>
          </a:p>
          <a:p>
            <a:pPr marL="76200" indent="0">
              <a:buNone/>
            </a:pPr>
            <a:endParaRPr lang="es-ES" dirty="0"/>
          </a:p>
          <a:p>
            <a:r>
              <a:rPr lang="es-ES" dirty="0"/>
              <a:t>Cuál es el objetivo de un modelo?</a:t>
            </a:r>
          </a:p>
          <a:p>
            <a:endParaRPr lang="es-ES" dirty="0"/>
          </a:p>
          <a:p>
            <a:r>
              <a:rPr lang="es-ES" dirty="0"/>
              <a:t>Cuál es la diferencia con la ciencia de datos?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1FC1-C7A9-490B-A000-E878C7CC0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83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BAC-7129-453A-B713-670BEB8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946F-C87B-4E80-8851-69719FC30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tradicionales carecen de capacidad de reacción ante escenarios no contemplados.</a:t>
            </a:r>
          </a:p>
          <a:p>
            <a:r>
              <a:rPr lang="es-ES" dirty="0"/>
              <a:t>Los modelos tradicionales son muy restrictivos respecto a los datos que se pueden </a:t>
            </a:r>
            <a:r>
              <a:rPr lang="es-ES" dirty="0" err="1"/>
              <a:t>ingestar</a:t>
            </a:r>
            <a:r>
              <a:rPr lang="es-ES" dirty="0"/>
              <a:t>.</a:t>
            </a:r>
          </a:p>
          <a:p>
            <a:r>
              <a:rPr lang="es-ES" dirty="0"/>
              <a:t>Los modelos tradicionales son muy propensos a errores.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13D7E-5B74-41FF-A976-211AC0176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21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07D-4A2F-4AE8-A99B-5D153B22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un modelos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617B-624D-46A8-B15D-BD373CAFC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que abstraemos la realidad?</a:t>
            </a:r>
          </a:p>
          <a:p>
            <a:endParaRPr lang="es-ES" dirty="0"/>
          </a:p>
          <a:p>
            <a:r>
              <a:rPr lang="es-ES" dirty="0"/>
              <a:t>Que ganamos al conocer un modelo de los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CECC-98D0-47CD-9689-5987FF78AF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86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CA5-7490-4FF0-B727-CA0602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clave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93A3-8326-442F-9AEF-F213B20C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Manifold (Variedad Lineal)</a:t>
            </a:r>
          </a:p>
          <a:p>
            <a:endParaRPr lang="es-ES" dirty="0"/>
          </a:p>
          <a:p>
            <a:r>
              <a:rPr lang="es-ES" dirty="0"/>
              <a:t>Métrica</a:t>
            </a:r>
          </a:p>
          <a:p>
            <a:endParaRPr lang="es-ES" dirty="0"/>
          </a:p>
          <a:p>
            <a:r>
              <a:rPr lang="es-ES" dirty="0"/>
              <a:t>Función de costo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3A53-0DA5-4C09-A15A-CB0511397C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9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</a:t>
            </a:r>
            <a:r>
              <a:rPr lang="es-MX" sz="2400" dirty="0" err="1"/>
              <a:t>Learning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Donde entran los datos en todo esto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075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C19B4-6150-4DCC-B97C-9D919FEC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93490-F977-4597-AFF6-59B2EC12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75745"/>
          </a:xfrm>
        </p:spPr>
        <p:txBody>
          <a:bodyPr/>
          <a:lstStyle/>
          <a:p>
            <a:r>
              <a:rPr lang="es-ES" dirty="0"/>
              <a:t>Los datos “viven” en una superficie con ciertas características que llamamos un </a:t>
            </a:r>
            <a:r>
              <a:rPr lang="es-ES" dirty="0" err="1"/>
              <a:t>mainfold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C0DE-4762-41F5-870C-F54DF5C0F7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074" name="Picture 2" descr="1D Manifolds">
            <a:extLst>
              <a:ext uri="{FF2B5EF4-FFF2-40B4-BE49-F238E27FC236}">
                <a16:creationId xmlns:a16="http://schemas.microsoft.com/office/drawing/2014/main" id="{FC1F436B-0F0A-485C-A772-CD8ACF2B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85" y="2249905"/>
            <a:ext cx="3508622" cy="25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2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654-ECE2-4B13-BEC0-5888824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7ECF-64AD-47CD-ACA4-35559063D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conociéramos el </a:t>
            </a:r>
            <a:r>
              <a:rPr lang="es-ES" dirty="0" err="1"/>
              <a:t>manifold</a:t>
            </a:r>
            <a:r>
              <a:rPr lang="es-ES" dirty="0"/>
              <a:t> de los datos, no necesitaríamos un modelo.</a:t>
            </a:r>
          </a:p>
          <a:p>
            <a:endParaRPr lang="es-ES" dirty="0"/>
          </a:p>
          <a:p>
            <a:r>
              <a:rPr lang="es-ES" dirty="0" err="1"/>
              <a:t>Tendriamos</a:t>
            </a:r>
            <a:r>
              <a:rPr lang="es-ES" dirty="0"/>
              <a:t> toda la información acerca de como se comportan los datos.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3F27F-091F-4E6F-AB5C-2F2E3070ED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97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http://cs.stanford.edu/people/karpathy/tsnejs/</a:t>
            </a:r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En</a:t>
            </a:r>
            <a:r>
              <a:rPr lang="en-US" dirty="0"/>
              <a:t> un manifold,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 </a:t>
            </a:r>
            <a:r>
              <a:rPr lang="en-US" dirty="0" err="1"/>
              <a:t>cercania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“features”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Palabras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6585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458-1584-4296-8E3E-EF65C75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4F5-91D0-44FD-8B1A-230D90DE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métrica nos dice que tan separados (o cercanos están los datos)</a:t>
            </a:r>
          </a:p>
          <a:p>
            <a:endParaRPr lang="es-ES" dirty="0"/>
          </a:p>
          <a:p>
            <a:r>
              <a:rPr lang="es-ES" dirty="0"/>
              <a:t>Utilizando métricas definimos que tan cerca o lejos están los datos.</a:t>
            </a:r>
          </a:p>
          <a:p>
            <a:endParaRPr lang="es-ES" dirty="0"/>
          </a:p>
          <a:p>
            <a:r>
              <a:rPr lang="es-ES" dirty="0"/>
              <a:t>Hay que ser muy cuidadosos con las dimensiones de los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B2023-A2BE-45FC-8316-E119F2025A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46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dimensiones</a:t>
            </a:r>
            <a:r>
              <a:rPr lang="en-US" dirty="0"/>
              <a:t>, </a:t>
            </a:r>
            <a:r>
              <a:rPr lang="en-US" dirty="0" err="1"/>
              <a:t>resulta</a:t>
            </a:r>
            <a:r>
              <a:rPr lang="en-US" dirty="0"/>
              <a:t> mas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agrupaciones</a:t>
            </a:r>
            <a:endParaRPr lang="en-US" dirty="0"/>
          </a:p>
          <a:p>
            <a:pPr lvl="1"/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clasificadores</a:t>
            </a:r>
            <a:endParaRPr lang="en-US" dirty="0"/>
          </a:p>
          <a:p>
            <a:r>
              <a:rPr lang="en-US" dirty="0" err="1"/>
              <a:t>Afecta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euclideana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distancia</a:t>
            </a:r>
            <a:r>
              <a:rPr lang="en-US" dirty="0"/>
              <a:t>, ten mucho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0152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8194" name="Picture 2" descr="The amount of training data grows exponentially with the number of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923595"/>
            <a:ext cx="6336506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944" y="1449618"/>
            <a:ext cx="52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Imagina</a:t>
            </a:r>
            <a:r>
              <a:rPr lang="en-US" sz="1200" dirty="0"/>
              <a:t> que </a:t>
            </a:r>
            <a:r>
              <a:rPr lang="en-US" sz="1200" dirty="0" err="1"/>
              <a:t>quieres</a:t>
            </a:r>
            <a:r>
              <a:rPr lang="en-US" sz="1200" dirty="0"/>
              <a:t> un </a:t>
            </a:r>
            <a:r>
              <a:rPr lang="en-US" sz="1200" dirty="0" err="1"/>
              <a:t>clasificador</a:t>
            </a:r>
            <a:r>
              <a:rPr lang="en-US" sz="1200" dirty="0"/>
              <a:t> que </a:t>
            </a:r>
            <a:r>
              <a:rPr lang="en-US" sz="1200" dirty="0" err="1"/>
              <a:t>abarque</a:t>
            </a:r>
            <a:r>
              <a:rPr lang="en-US" sz="1200" dirty="0"/>
              <a:t> el 20% de la </a:t>
            </a:r>
            <a:r>
              <a:rPr lang="en-US" sz="1200" dirty="0" err="1"/>
              <a:t>población</a:t>
            </a:r>
            <a:r>
              <a:rPr lang="en-US" sz="1200" dirty="0"/>
              <a:t> de </a:t>
            </a:r>
            <a:r>
              <a:rPr lang="en-US" sz="1200" dirty="0" err="1"/>
              <a:t>perros</a:t>
            </a:r>
            <a:r>
              <a:rPr lang="en-US" sz="1200" dirty="0"/>
              <a:t> y </a:t>
            </a:r>
            <a:r>
              <a:rPr lang="en-US" sz="1200" dirty="0" err="1"/>
              <a:t>gatos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04904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0.45^2 = 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8057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0.58^3 = 0.2</a:t>
            </a:r>
          </a:p>
        </p:txBody>
      </p:sp>
    </p:spTree>
    <p:extLst>
      <p:ext uri="{BB962C8B-B14F-4D97-AF65-F5344CB8AC3E}">
        <p14:creationId xmlns:p14="http://schemas.microsoft.com/office/powerpoint/2010/main" val="381435980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Maldicion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14300" y="1077256"/>
          <a:ext cx="8509001" cy="362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948911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FB97-7A38-404B-BA8C-E8C63B781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0890F-7577-4345-95BC-567473C69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99A6-7916-46FC-B12A-C72EFA483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6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/>
              <a:t>Forma de calificar</a:t>
            </a:r>
          </a:p>
          <a:p>
            <a:r>
              <a:rPr lang="es-MX" dirty="0"/>
              <a:t>Siguientes clases</a:t>
            </a:r>
          </a:p>
          <a:p>
            <a:pPr lvl="1"/>
            <a:r>
              <a:rPr lang="es-MX" dirty="0"/>
              <a:t>Hoy, Lunes y </a:t>
            </a:r>
            <a:r>
              <a:rPr lang="es-MX" dirty="0" err="1"/>
              <a:t>Miercoles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(a casa)</a:t>
            </a:r>
          </a:p>
          <a:p>
            <a:pPr lvl="1"/>
            <a:r>
              <a:rPr lang="es-MX" dirty="0"/>
              <a:t>Proyecto Final (se presenta en línea el ultimo </a:t>
            </a:r>
            <a:r>
              <a:rPr lang="es-MX" dirty="0" err="1"/>
              <a:t>dia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D39-C25D-4771-B549-856D85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31B0-BF80-4117-81C4-7F34D8B2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Clases:</a:t>
            </a:r>
          </a:p>
          <a:p>
            <a:pPr lvl="1"/>
            <a:r>
              <a:rPr lang="es-MX" dirty="0"/>
              <a:t>Hoy: Modelos y Machine </a:t>
            </a:r>
            <a:r>
              <a:rPr lang="es-MX" dirty="0" err="1"/>
              <a:t>Learning</a:t>
            </a:r>
            <a:endParaRPr lang="es-MX" dirty="0"/>
          </a:p>
          <a:p>
            <a:pPr lvl="1"/>
            <a:r>
              <a:rPr lang="es-MX" dirty="0"/>
              <a:t>Lunes: Machine </a:t>
            </a:r>
            <a:r>
              <a:rPr lang="es-MX" dirty="0" err="1"/>
              <a:t>Learning</a:t>
            </a:r>
            <a:endParaRPr lang="es-MX" dirty="0"/>
          </a:p>
          <a:p>
            <a:pPr lvl="1"/>
            <a:r>
              <a:rPr lang="es-MX" dirty="0" err="1"/>
              <a:t>Miercoles</a:t>
            </a:r>
            <a:r>
              <a:rPr lang="es-MX" dirty="0"/>
              <a:t>: Presentaciones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B121-47C3-4AFF-8650-9ADCCF744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56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Modelos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los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un modelo de los datos?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Antes de la ciencia de datos, siempre existió el modelado matemático.</a:t>
            </a:r>
          </a:p>
          <a:p>
            <a:endParaRPr lang="es-MX" dirty="0"/>
          </a:p>
          <a:p>
            <a:r>
              <a:rPr lang="es-MX" dirty="0"/>
              <a:t>Los modelos matemáticos son abstracciones de la realidad que intentan explicar las relaciones entre los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4AA-FAD2-4EF8-BA5F-391F09BD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Cadenas regulatorias de genes.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8555-39D7-4912-9187-9FC9C115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Image result for gene regulatory network">
            <a:extLst>
              <a:ext uri="{FF2B5EF4-FFF2-40B4-BE49-F238E27FC236}">
                <a16:creationId xmlns:a16="http://schemas.microsoft.com/office/drawing/2014/main" id="{D21B714A-6CBC-4E09-B8ED-E1BCC7A7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73" y="1914400"/>
            <a:ext cx="5911516" cy="24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CA93-73FA-4574-9E3B-9B4FB942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Cadens</a:t>
            </a:r>
            <a:r>
              <a:rPr lang="es-ES" dirty="0"/>
              <a:t> regulatorias de genes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6B37-FD56-44C5-9488-7D2E4E17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3697567" cy="3145500"/>
          </a:xfrm>
        </p:spPr>
        <p:txBody>
          <a:bodyPr/>
          <a:lstStyle/>
          <a:p>
            <a:r>
              <a:rPr lang="es-ES" sz="2000" dirty="0"/>
              <a:t>Las cadenas se representan como una serie de Ecuaciones Diferenciales Ordinarias.</a:t>
            </a:r>
          </a:p>
          <a:p>
            <a:r>
              <a:rPr lang="es-ES" sz="2000" dirty="0"/>
              <a:t>Es uno de los modelos mas populares para modelar series de tiempo.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5598-E880-467E-A94F-F5BB24D8C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B939-A5C9-4674-A9A5-869869E8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58" y="2646947"/>
            <a:ext cx="4174042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069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472</Words>
  <Application>Microsoft Office PowerPoint</Application>
  <PresentationFormat>On-screen Show (16:9)</PresentationFormat>
  <Paragraphs>105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Arvo</vt:lpstr>
      <vt:lpstr>Roboto Condensed Light</vt:lpstr>
      <vt:lpstr>Arial</vt:lpstr>
      <vt:lpstr>Courier New</vt:lpstr>
      <vt:lpstr>Roboto Condensed</vt:lpstr>
      <vt:lpstr>Salerio template</vt:lpstr>
      <vt:lpstr>Fundamentos de Data Science</vt:lpstr>
      <vt:lpstr>Anuncios parroquiales</vt:lpstr>
      <vt:lpstr>Tarea 2</vt:lpstr>
      <vt:lpstr>Forma de calificar</vt:lpstr>
      <vt:lpstr>PowerPoint Presentation</vt:lpstr>
      <vt:lpstr>Modelos</vt:lpstr>
      <vt:lpstr>Que es un modelo de los datos?</vt:lpstr>
      <vt:lpstr>Cadenas regulatorias de genes.</vt:lpstr>
      <vt:lpstr>Cadens regulatorias de genes</vt:lpstr>
      <vt:lpstr>PowerPoint Presentation</vt:lpstr>
      <vt:lpstr>Problemas</vt:lpstr>
      <vt:lpstr>Problemas</vt:lpstr>
      <vt:lpstr>Objetivo de un modelos</vt:lpstr>
      <vt:lpstr>Conceptos clave</vt:lpstr>
      <vt:lpstr>Machine Learning</vt:lpstr>
      <vt:lpstr>Manifold</vt:lpstr>
      <vt:lpstr>Manifold</vt:lpstr>
      <vt:lpstr>Manifolds</vt:lpstr>
      <vt:lpstr>Métrica</vt:lpstr>
      <vt:lpstr>Maldición de la dimensionalidad</vt:lpstr>
      <vt:lpstr>Maldición de la dimensionalidad</vt:lpstr>
      <vt:lpstr>Maldicion de la dimensionalidad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51</cp:revision>
  <dcterms:modified xsi:type="dcterms:W3CDTF">2020-03-24T05:45:06Z</dcterms:modified>
</cp:coreProperties>
</file>