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38" autoAdjust="0"/>
    <p:restoredTop sz="94660"/>
  </p:normalViewPr>
  <p:slideViewPr>
    <p:cSldViewPr snapToGrid="0">
      <p:cViewPr>
        <p:scale>
          <a:sx n="125" d="100"/>
          <a:sy n="125" d="100"/>
        </p:scale>
        <p:origin x="108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56E2F-B176-412A-83F5-BF0E8126F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64AACC-9E4E-4DB6-BCB6-A6B17C9F2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141265-79BC-45CB-B5F1-86E9C1CAF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74E2-B5CF-438A-950C-2D45810631A3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F0BA43-357E-417D-9D02-3CC305822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27484A-768F-4E60-9715-B6735F3B3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A2BD-2FED-4A99-B5B2-D42A8A79E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60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27024-1DCA-4CA3-BAE3-1C859310B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9A66B0-547D-4E18-9D13-9148EACCE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DC1025-A214-4A22-A43E-6936E226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74E2-B5CF-438A-950C-2D45810631A3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2F2846-A5FB-44BC-AC7D-8D0FCCA6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DE8D76-70DD-41A5-95E6-7ED8E3FC2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A2BD-2FED-4A99-B5B2-D42A8A79E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86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280400-CC84-4A19-8906-CDA79E47B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1AA0A5-84BF-4BF5-9B04-278EA1A3A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78279C-8B66-45B9-B7C8-2052CFEBF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74E2-B5CF-438A-950C-2D45810631A3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A64EE5-906A-4351-A9A3-607EA44D8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F4137C-6F14-4FE4-87CE-8874EDC13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A2BD-2FED-4A99-B5B2-D42A8A79E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54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07D84-5F1E-4C21-81A3-81E0377B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51A205-0AE4-4F4F-A667-759FAA0A2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460E52-F078-4D50-97B6-70C455F9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74E2-B5CF-438A-950C-2D45810631A3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81D90C-09C8-452D-B5E5-1144B2B8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754624-DE6E-4810-B1ED-8F267871C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A2BD-2FED-4A99-B5B2-D42A8A79E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94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C5F50-2EBC-443C-9AA8-D91E1B2F6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A54A8C-DDC7-46C9-916C-7C21D88B5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882A57-81FD-4205-8A6D-FE73D09FC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74E2-B5CF-438A-950C-2D45810631A3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39160A-807F-4C03-9946-6CCFA53DD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B643D1-3E37-48C8-AD81-62D36E692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A2BD-2FED-4A99-B5B2-D42A8A79E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25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F254C-D4CB-4559-951C-89623C8A4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72E28-EF5C-45CA-AEC1-928E224CC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6CCC9C-119F-4339-BA3D-0CDA37985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6FBA8E-2D2C-4D8E-82D2-AF429E329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74E2-B5CF-438A-950C-2D45810631A3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80334D-3EEC-4801-B864-4DDAD8A5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FFA1FD-37A8-4286-84FD-69CAD4AE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A2BD-2FED-4A99-B5B2-D42A8A79E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62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25508-451D-4AB7-87B1-76AC6D9D6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200FB0-2202-4896-B369-B961EF9CD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2C6436-D059-4758-AC5B-A85529813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679F5D-441E-4A6C-875D-1BD7F21DA6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4A7CBE-945D-4F6B-9DED-81FA0A6DF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2BE6AC-7D11-401D-AA18-0F808D396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74E2-B5CF-438A-950C-2D45810631A3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139BC7-5600-49FF-A46F-95455AE6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96F6A9-63FD-4BCB-BF3E-24939788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A2BD-2FED-4A99-B5B2-D42A8A79E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01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46B5A-43CE-4968-8416-7E44A020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0E5EC7-7B89-4FD7-A17F-53CD8137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74E2-B5CF-438A-950C-2D45810631A3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591214-A00B-401A-92A8-B6676B426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82CCC4-8560-4525-BCE1-0E7F726BB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A2BD-2FED-4A99-B5B2-D42A8A79E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23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BE86FD-4F84-4B51-8E63-0C7B0290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74E2-B5CF-438A-950C-2D45810631A3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8E0ED1-D1E6-4805-8A52-912C981D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40A296-F8E8-4C50-9CEC-B76C3150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A2BD-2FED-4A99-B5B2-D42A8A79E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59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52637-AFB2-43B7-A6D1-DE727688B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1215DD-6118-4BF8-944A-2A51DEC9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CEA4D7-05FE-4795-82C1-8313AEAAD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1AB737-A81C-4852-86D6-3D5CE1AB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74E2-B5CF-438A-950C-2D45810631A3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636B86-9C41-4699-A7AB-DDD01F81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A3E77F-D63F-4522-A7A2-602F4BAB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A2BD-2FED-4A99-B5B2-D42A8A79E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585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9BE7A-21AA-47DD-83E6-2F3E7D8D0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B097E9-4609-48C7-8893-141C561D8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C58F08-BBBA-4A8E-9AF6-50C9BCE81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A2726D-BCEC-45FE-AE1B-D4F3DCC14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74E2-B5CF-438A-950C-2D45810631A3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83E07E-09E9-4240-95D6-78C335C74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032FFA-5DB8-4D13-A892-BB0E2D68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A2BD-2FED-4A99-B5B2-D42A8A79E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69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FC87F4-51D4-4F37-BC03-AD893651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C0B8C7-73A8-4488-BB10-27DE93C2D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91FF75-7474-4C44-910F-FD4532F09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74E2-B5CF-438A-950C-2D45810631A3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692AD3-2150-447D-BDE3-ADAC8CA7D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A24BD6-4C4B-4D88-9A67-12D7F401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CA2BD-2FED-4A99-B5B2-D42A8A79E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87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CD87B15-4D35-4F3E-9363-6D548921A590}"/>
              </a:ext>
            </a:extLst>
          </p:cNvPr>
          <p:cNvSpPr txBox="1"/>
          <p:nvPr/>
        </p:nvSpPr>
        <p:spPr>
          <a:xfrm>
            <a:off x="450290" y="1261024"/>
            <a:ext cx="44693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/>
              <a:t>When PNL2 &gt; 0</a:t>
            </a:r>
            <a:endParaRPr lang="zh-CN" altLang="en-US" sz="9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2EEA426-32FE-470B-9660-FD725BB7424C}"/>
              </a:ext>
            </a:extLst>
          </p:cNvPr>
          <p:cNvSpPr/>
          <p:nvPr/>
        </p:nvSpPr>
        <p:spPr>
          <a:xfrm>
            <a:off x="1165671" y="1552627"/>
            <a:ext cx="1166409" cy="40589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accent1"/>
                </a:solidFill>
              </a:rPr>
              <a:t>PNL2</a:t>
            </a:r>
            <a:endParaRPr lang="zh-CN" altLang="en-US" sz="900" dirty="0">
              <a:solidFill>
                <a:schemeClr val="accen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EDA882-5DCD-496D-917E-664334D51C3E}"/>
              </a:ext>
            </a:extLst>
          </p:cNvPr>
          <p:cNvSpPr/>
          <p:nvPr/>
        </p:nvSpPr>
        <p:spPr>
          <a:xfrm>
            <a:off x="1165670" y="1958520"/>
            <a:ext cx="1166409" cy="95439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>
                <a:solidFill>
                  <a:schemeClr val="accent1"/>
                </a:solidFill>
              </a:rPr>
              <a:t>Cash</a:t>
            </a:r>
          </a:p>
          <a:p>
            <a:r>
              <a:rPr lang="en-US" altLang="zh-CN" sz="900" dirty="0">
                <a:solidFill>
                  <a:schemeClr val="accent1"/>
                </a:solidFill>
              </a:rPr>
              <a:t>Balance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0236BE-4148-4495-AA1B-930BB73B9BF2}"/>
              </a:ext>
            </a:extLst>
          </p:cNvPr>
          <p:cNvSpPr/>
          <p:nvPr/>
        </p:nvSpPr>
        <p:spPr>
          <a:xfrm>
            <a:off x="1716818" y="2405093"/>
            <a:ext cx="614751" cy="507821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accent1"/>
                </a:solidFill>
              </a:rPr>
              <a:t>Position</a:t>
            </a:r>
          </a:p>
          <a:p>
            <a:pPr algn="ctr"/>
            <a:r>
              <a:rPr lang="en-US" altLang="zh-CN" sz="900" dirty="0">
                <a:solidFill>
                  <a:schemeClr val="accent1"/>
                </a:solidFill>
              </a:rPr>
              <a:t>Margin</a:t>
            </a: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0BF4AB85-34D7-4958-AAFC-B34170816CDC}"/>
              </a:ext>
            </a:extLst>
          </p:cNvPr>
          <p:cNvSpPr/>
          <p:nvPr/>
        </p:nvSpPr>
        <p:spPr>
          <a:xfrm flipH="1">
            <a:off x="2369081" y="1552626"/>
            <a:ext cx="107526" cy="852405"/>
          </a:xfrm>
          <a:prstGeom prst="leftBrace">
            <a:avLst>
              <a:gd name="adj1" fmla="val 947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3C0B6B6-4AFA-43E4-BFAB-78FA33E48DAD}"/>
              </a:ext>
            </a:extLst>
          </p:cNvPr>
          <p:cNvSpPr txBox="1"/>
          <p:nvPr/>
        </p:nvSpPr>
        <p:spPr>
          <a:xfrm>
            <a:off x="2455071" y="1797840"/>
            <a:ext cx="1058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/>
              <a:t>AvailableMargin</a:t>
            </a:r>
            <a:endParaRPr lang="en-US" altLang="zh-CN" sz="900" dirty="0"/>
          </a:p>
          <a:p>
            <a:r>
              <a:rPr lang="en-US" altLang="zh-CN" sz="900" dirty="0"/>
              <a:t>(for new positions)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09E515-C5C0-4B87-8A1B-620AD17D8FAF}"/>
              </a:ext>
            </a:extLst>
          </p:cNvPr>
          <p:cNvSpPr txBox="1"/>
          <p:nvPr/>
        </p:nvSpPr>
        <p:spPr>
          <a:xfrm>
            <a:off x="2349887" y="2408162"/>
            <a:ext cx="87411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/>
              <a:t>MarkPrice</a:t>
            </a:r>
            <a:r>
              <a:rPr lang="en-US" altLang="zh-CN" sz="900" dirty="0"/>
              <a:t> * </a:t>
            </a:r>
            <a:r>
              <a:rPr lang="en-US" altLang="zh-CN" sz="900" dirty="0" err="1"/>
              <a:t>PositionSize</a:t>
            </a:r>
            <a:r>
              <a:rPr lang="en-US" altLang="zh-CN" sz="900" dirty="0"/>
              <a:t> *</a:t>
            </a:r>
          </a:p>
          <a:p>
            <a:r>
              <a:rPr lang="en-US" altLang="zh-CN" sz="900" dirty="0" err="1"/>
              <a:t>IMRate</a:t>
            </a:r>
            <a:endParaRPr lang="en-US" altLang="zh-CN" sz="90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8842237-1E6B-4510-B18A-8C509E4D6B01}"/>
              </a:ext>
            </a:extLst>
          </p:cNvPr>
          <p:cNvCxnSpPr>
            <a:cxnSpLocks/>
          </p:cNvCxnSpPr>
          <p:nvPr/>
        </p:nvCxnSpPr>
        <p:spPr>
          <a:xfrm>
            <a:off x="3510960" y="1513838"/>
            <a:ext cx="0" cy="168824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F5226A2E-4104-48AC-88CB-581355F64822}"/>
              </a:ext>
            </a:extLst>
          </p:cNvPr>
          <p:cNvSpPr txBox="1"/>
          <p:nvPr/>
        </p:nvSpPr>
        <p:spPr>
          <a:xfrm>
            <a:off x="2740407" y="2971249"/>
            <a:ext cx="732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/>
              <a:t>On-Chain</a:t>
            </a:r>
            <a:endParaRPr lang="zh-CN" altLang="en-US" sz="9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DDE250A-19A7-49D4-ABF4-316CF22323A1}"/>
              </a:ext>
            </a:extLst>
          </p:cNvPr>
          <p:cNvSpPr txBox="1"/>
          <p:nvPr/>
        </p:nvSpPr>
        <p:spPr>
          <a:xfrm>
            <a:off x="3535170" y="2971249"/>
            <a:ext cx="732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Off-Chain</a:t>
            </a:r>
            <a:endParaRPr lang="zh-CN" altLang="en-US" sz="9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A3D715B-61DA-4970-B855-7B6C37500755}"/>
              </a:ext>
            </a:extLst>
          </p:cNvPr>
          <p:cNvSpPr/>
          <p:nvPr/>
        </p:nvSpPr>
        <p:spPr>
          <a:xfrm>
            <a:off x="3586446" y="1560696"/>
            <a:ext cx="598503" cy="49742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accent1"/>
                </a:solidFill>
              </a:rPr>
              <a:t>Order</a:t>
            </a:r>
          </a:p>
          <a:p>
            <a:pPr algn="ctr"/>
            <a:r>
              <a:rPr lang="en-US" altLang="zh-CN" sz="900" dirty="0">
                <a:solidFill>
                  <a:schemeClr val="accent1"/>
                </a:solidFill>
              </a:rPr>
              <a:t>Margin</a:t>
            </a:r>
          </a:p>
        </p:txBody>
      </p: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B4E1CC54-3A47-4C19-AA37-2A078CE2F638}"/>
              </a:ext>
            </a:extLst>
          </p:cNvPr>
          <p:cNvSpPr/>
          <p:nvPr/>
        </p:nvSpPr>
        <p:spPr>
          <a:xfrm flipH="1">
            <a:off x="4244270" y="2059520"/>
            <a:ext cx="69276" cy="345543"/>
          </a:xfrm>
          <a:prstGeom prst="leftBrace">
            <a:avLst>
              <a:gd name="adj1" fmla="val 947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C9FC50C-20BE-4425-AA91-194B2AD2E5B4}"/>
              </a:ext>
            </a:extLst>
          </p:cNvPr>
          <p:cNvSpPr txBox="1"/>
          <p:nvPr/>
        </p:nvSpPr>
        <p:spPr>
          <a:xfrm>
            <a:off x="4304123" y="2049834"/>
            <a:ext cx="63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Available</a:t>
            </a:r>
          </a:p>
          <a:p>
            <a:r>
              <a:rPr lang="en-US" altLang="zh-CN" sz="900" dirty="0"/>
              <a:t>Balance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3C6497D-8D28-4316-86CB-CE879BE2A29B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2332079" y="2405063"/>
            <a:ext cx="191219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86805720-2AF3-4BAC-8DF5-D173DD68BB77}"/>
              </a:ext>
            </a:extLst>
          </p:cNvPr>
          <p:cNvSpPr/>
          <p:nvPr/>
        </p:nvSpPr>
        <p:spPr>
          <a:xfrm>
            <a:off x="974798" y="1552627"/>
            <a:ext cx="134107" cy="1360287"/>
          </a:xfrm>
          <a:prstGeom prst="leftBrace">
            <a:avLst>
              <a:gd name="adj1" fmla="val 947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40AE640-8512-410A-9FBC-C2D2961870DE}"/>
              </a:ext>
            </a:extLst>
          </p:cNvPr>
          <p:cNvSpPr txBox="1"/>
          <p:nvPr/>
        </p:nvSpPr>
        <p:spPr>
          <a:xfrm>
            <a:off x="396639" y="2048359"/>
            <a:ext cx="58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/>
              <a:t>Margin</a:t>
            </a:r>
          </a:p>
          <a:p>
            <a:pPr algn="r"/>
            <a:r>
              <a:rPr lang="en-US" altLang="zh-CN" sz="900" dirty="0"/>
              <a:t>Balance</a:t>
            </a:r>
          </a:p>
        </p:txBody>
      </p:sp>
    </p:spTree>
    <p:extLst>
      <p:ext uri="{BB962C8B-B14F-4D97-AF65-F5344CB8AC3E}">
        <p14:creationId xmlns:p14="http://schemas.microsoft.com/office/powerpoint/2010/main" val="247309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CD87B15-4D35-4F3E-9363-6D548921A590}"/>
              </a:ext>
            </a:extLst>
          </p:cNvPr>
          <p:cNvSpPr txBox="1"/>
          <p:nvPr/>
        </p:nvSpPr>
        <p:spPr>
          <a:xfrm>
            <a:off x="2502610" y="1261025"/>
            <a:ext cx="3149714" cy="103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/>
              <a:t>When PNL2 &lt; 0, </a:t>
            </a:r>
            <a:r>
              <a:rPr lang="en-US" altLang="zh-CN" sz="900" dirty="0" err="1"/>
              <a:t>MarginBalance</a:t>
            </a:r>
            <a:r>
              <a:rPr lang="zh-CN" altLang="en-US" sz="900" dirty="0"/>
              <a:t> </a:t>
            </a:r>
            <a:r>
              <a:rPr lang="en-US" altLang="zh-CN" sz="900" dirty="0"/>
              <a:t>&gt;</a:t>
            </a:r>
            <a:r>
              <a:rPr lang="zh-CN" altLang="en-US" sz="900" dirty="0"/>
              <a:t> </a:t>
            </a:r>
            <a:r>
              <a:rPr lang="en-US" altLang="zh-CN" sz="900" dirty="0"/>
              <a:t>IM</a:t>
            </a:r>
            <a:endParaRPr lang="zh-CN" altLang="en-US" sz="9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2EEA426-32FE-470B-9660-FD725BB7424C}"/>
              </a:ext>
            </a:extLst>
          </p:cNvPr>
          <p:cNvSpPr/>
          <p:nvPr/>
        </p:nvSpPr>
        <p:spPr>
          <a:xfrm>
            <a:off x="3720762" y="1565987"/>
            <a:ext cx="447202" cy="9766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accent2"/>
                </a:solidFill>
              </a:rPr>
              <a:t>PNL2</a:t>
            </a:r>
          </a:p>
          <a:p>
            <a:pPr algn="ctr"/>
            <a:r>
              <a:rPr lang="en-US" altLang="zh-CN" sz="900" dirty="0">
                <a:solidFill>
                  <a:schemeClr val="accent2"/>
                </a:solidFill>
              </a:rPr>
              <a:t>&lt; 0</a:t>
            </a:r>
            <a:endParaRPr lang="zh-CN" altLang="en-US" sz="900" dirty="0">
              <a:solidFill>
                <a:schemeClr val="accent2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EDA882-5DCD-496D-917E-664334D51C3E}"/>
              </a:ext>
            </a:extLst>
          </p:cNvPr>
          <p:cNvSpPr/>
          <p:nvPr/>
        </p:nvSpPr>
        <p:spPr>
          <a:xfrm>
            <a:off x="2502610" y="1565563"/>
            <a:ext cx="1218152" cy="1624202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>
                <a:solidFill>
                  <a:schemeClr val="accent1"/>
                </a:solidFill>
              </a:rPr>
              <a:t>Cash</a:t>
            </a:r>
          </a:p>
          <a:p>
            <a:r>
              <a:rPr lang="en-US" altLang="zh-CN" sz="900" dirty="0">
                <a:solidFill>
                  <a:schemeClr val="accent1"/>
                </a:solidFill>
              </a:rPr>
              <a:t>Balance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0236BE-4148-4495-AA1B-930BB73B9BF2}"/>
              </a:ext>
            </a:extLst>
          </p:cNvPr>
          <p:cNvSpPr/>
          <p:nvPr/>
        </p:nvSpPr>
        <p:spPr>
          <a:xfrm>
            <a:off x="3029138" y="2736864"/>
            <a:ext cx="691623" cy="452902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accent1"/>
                </a:solidFill>
              </a:rPr>
              <a:t>Position</a:t>
            </a:r>
          </a:p>
          <a:p>
            <a:pPr algn="ctr"/>
            <a:r>
              <a:rPr lang="en-US" altLang="zh-CN" sz="900" dirty="0">
                <a:solidFill>
                  <a:schemeClr val="accent1"/>
                </a:solidFill>
              </a:rPr>
              <a:t>Margin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096631-C90F-44DA-ADB4-15F32ED97CEE}"/>
              </a:ext>
            </a:extLst>
          </p:cNvPr>
          <p:cNvSpPr txBox="1"/>
          <p:nvPr/>
        </p:nvSpPr>
        <p:spPr>
          <a:xfrm>
            <a:off x="5250091" y="2679949"/>
            <a:ext cx="610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Margin</a:t>
            </a:r>
          </a:p>
          <a:p>
            <a:r>
              <a:rPr lang="en-US" altLang="zh-CN" sz="900" dirty="0"/>
              <a:t>Balance</a:t>
            </a: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D727255F-6593-4561-8230-3FFE0F9AA8CA}"/>
              </a:ext>
            </a:extLst>
          </p:cNvPr>
          <p:cNvSpPr/>
          <p:nvPr/>
        </p:nvSpPr>
        <p:spPr>
          <a:xfrm flipH="1">
            <a:off x="5134481" y="2543314"/>
            <a:ext cx="112296" cy="647561"/>
          </a:xfrm>
          <a:prstGeom prst="leftBrace">
            <a:avLst>
              <a:gd name="adj1" fmla="val 947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0BF4AB85-34D7-4958-AAFC-B34170816CDC}"/>
              </a:ext>
            </a:extLst>
          </p:cNvPr>
          <p:cNvSpPr/>
          <p:nvPr/>
        </p:nvSpPr>
        <p:spPr>
          <a:xfrm flipH="1">
            <a:off x="4170372" y="2539776"/>
            <a:ext cx="54189" cy="197088"/>
          </a:xfrm>
          <a:prstGeom prst="leftBrace">
            <a:avLst>
              <a:gd name="adj1" fmla="val 947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3C0B6B6-4AFA-43E4-BFAB-78FA33E48DAD}"/>
              </a:ext>
            </a:extLst>
          </p:cNvPr>
          <p:cNvSpPr txBox="1"/>
          <p:nvPr/>
        </p:nvSpPr>
        <p:spPr>
          <a:xfrm>
            <a:off x="4211861" y="2523578"/>
            <a:ext cx="9729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/>
              <a:t>AvailableMargin</a:t>
            </a:r>
            <a:endParaRPr lang="en-US" altLang="zh-CN" sz="900" dirty="0"/>
          </a:p>
        </p:txBody>
      </p:sp>
    </p:spTree>
    <p:extLst>
      <p:ext uri="{BB962C8B-B14F-4D97-AF65-F5344CB8AC3E}">
        <p14:creationId xmlns:p14="http://schemas.microsoft.com/office/powerpoint/2010/main" val="2969180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CD87B15-4D35-4F3E-9363-6D548921A590}"/>
              </a:ext>
            </a:extLst>
          </p:cNvPr>
          <p:cNvSpPr txBox="1"/>
          <p:nvPr/>
        </p:nvSpPr>
        <p:spPr>
          <a:xfrm>
            <a:off x="2066925" y="1261025"/>
            <a:ext cx="821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BitMEX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2EEA426-32FE-470B-9660-FD725BB7424C}"/>
              </a:ext>
            </a:extLst>
          </p:cNvPr>
          <p:cNvSpPr/>
          <p:nvPr/>
        </p:nvSpPr>
        <p:spPr>
          <a:xfrm>
            <a:off x="3493101" y="1939372"/>
            <a:ext cx="2713383" cy="944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UPNL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EDA882-5DCD-496D-917E-664334D51C3E}"/>
              </a:ext>
            </a:extLst>
          </p:cNvPr>
          <p:cNvSpPr/>
          <p:nvPr/>
        </p:nvSpPr>
        <p:spPr>
          <a:xfrm>
            <a:off x="3493100" y="2883589"/>
            <a:ext cx="2713383" cy="26736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1"/>
                </a:solidFill>
              </a:rPr>
              <a:t>Wallet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Balance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0236BE-4148-4495-AA1B-930BB73B9BF2}"/>
              </a:ext>
            </a:extLst>
          </p:cNvPr>
          <p:cNvSpPr/>
          <p:nvPr/>
        </p:nvSpPr>
        <p:spPr>
          <a:xfrm>
            <a:off x="4663121" y="2888416"/>
            <a:ext cx="1540563" cy="1008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entry / lev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096631-C90F-44DA-ADB4-15F32ED97CEE}"/>
              </a:ext>
            </a:extLst>
          </p:cNvPr>
          <p:cNvSpPr txBox="1"/>
          <p:nvPr/>
        </p:nvSpPr>
        <p:spPr>
          <a:xfrm>
            <a:off x="1813387" y="3897236"/>
            <a:ext cx="12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Deposit</a:t>
            </a: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D727255F-6593-4561-8230-3FFE0F9AA8CA}"/>
              </a:ext>
            </a:extLst>
          </p:cNvPr>
          <p:cNvSpPr/>
          <p:nvPr/>
        </p:nvSpPr>
        <p:spPr>
          <a:xfrm>
            <a:off x="3105476" y="2883589"/>
            <a:ext cx="228600" cy="2673627"/>
          </a:xfrm>
          <a:prstGeom prst="leftBrace">
            <a:avLst>
              <a:gd name="adj1" fmla="val 947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A3D715B-61DA-4970-B855-7B6C37500755}"/>
              </a:ext>
            </a:extLst>
          </p:cNvPr>
          <p:cNvSpPr/>
          <p:nvPr/>
        </p:nvSpPr>
        <p:spPr>
          <a:xfrm>
            <a:off x="6611531" y="4436097"/>
            <a:ext cx="1114430" cy="1160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Order</a:t>
            </a:r>
          </a:p>
          <a:p>
            <a:pPr algn="ctr"/>
            <a:r>
              <a:rPr lang="en-US" altLang="zh-CN" dirty="0">
                <a:solidFill>
                  <a:schemeClr val="accent1"/>
                </a:solidFill>
              </a:rPr>
              <a:t>Margin</a:t>
            </a:r>
          </a:p>
        </p:txBody>
      </p: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B4E1CC54-3A47-4C19-AA37-2A078CE2F638}"/>
              </a:ext>
            </a:extLst>
          </p:cNvPr>
          <p:cNvSpPr/>
          <p:nvPr/>
        </p:nvSpPr>
        <p:spPr>
          <a:xfrm flipH="1">
            <a:off x="8529530" y="3897236"/>
            <a:ext cx="126086" cy="533436"/>
          </a:xfrm>
          <a:prstGeom prst="leftBrace">
            <a:avLst>
              <a:gd name="adj1" fmla="val 947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C9FC50C-20BE-4425-AA91-194B2AD2E5B4}"/>
              </a:ext>
            </a:extLst>
          </p:cNvPr>
          <p:cNvSpPr txBox="1"/>
          <p:nvPr/>
        </p:nvSpPr>
        <p:spPr>
          <a:xfrm>
            <a:off x="8707742" y="3851121"/>
            <a:ext cx="1523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Available</a:t>
            </a:r>
          </a:p>
          <a:p>
            <a:r>
              <a:rPr lang="en-US" altLang="zh-CN" dirty="0"/>
              <a:t>Balance</a:t>
            </a:r>
          </a:p>
        </p:txBody>
      </p: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86805720-2AF3-4BAC-8DF5-D173DD68BB77}"/>
              </a:ext>
            </a:extLst>
          </p:cNvPr>
          <p:cNvSpPr/>
          <p:nvPr/>
        </p:nvSpPr>
        <p:spPr>
          <a:xfrm>
            <a:off x="1749332" y="1939372"/>
            <a:ext cx="311969" cy="3617844"/>
          </a:xfrm>
          <a:prstGeom prst="leftBrace">
            <a:avLst>
              <a:gd name="adj1" fmla="val 947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40AE640-8512-410A-9FBC-C2D2961870DE}"/>
              </a:ext>
            </a:extLst>
          </p:cNvPr>
          <p:cNvSpPr txBox="1"/>
          <p:nvPr/>
        </p:nvSpPr>
        <p:spPr>
          <a:xfrm>
            <a:off x="411812" y="3563628"/>
            <a:ext cx="125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Margin Balance </a:t>
            </a:r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DF983EA0-A1B7-47FC-B75E-E92D61C61F85}"/>
              </a:ext>
            </a:extLst>
          </p:cNvPr>
          <p:cNvSpPr/>
          <p:nvPr/>
        </p:nvSpPr>
        <p:spPr>
          <a:xfrm flipH="1">
            <a:off x="6486464" y="1939373"/>
            <a:ext cx="250134" cy="1957864"/>
          </a:xfrm>
          <a:prstGeom prst="leftBrace">
            <a:avLst>
              <a:gd name="adj1" fmla="val 947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3B42878-9516-4734-BA36-3354C484EA08}"/>
              </a:ext>
            </a:extLst>
          </p:cNvPr>
          <p:cNvSpPr txBox="1"/>
          <p:nvPr/>
        </p:nvSpPr>
        <p:spPr>
          <a:xfrm>
            <a:off x="6741158" y="2573949"/>
            <a:ext cx="1523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Position</a:t>
            </a:r>
          </a:p>
          <a:p>
            <a:r>
              <a:rPr lang="en-US" altLang="zh-CN" dirty="0"/>
              <a:t>Margin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FB5C781C-C250-4DCE-8097-ACDC7D63CB0D}"/>
              </a:ext>
            </a:extLst>
          </p:cNvPr>
          <p:cNvCxnSpPr>
            <a:cxnSpLocks/>
          </p:cNvCxnSpPr>
          <p:nvPr/>
        </p:nvCxnSpPr>
        <p:spPr>
          <a:xfrm>
            <a:off x="6203684" y="3897236"/>
            <a:ext cx="231801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5BBAFA2-3989-47AE-9983-89C2D9ADF636}"/>
              </a:ext>
            </a:extLst>
          </p:cNvPr>
          <p:cNvCxnSpPr>
            <a:cxnSpLocks/>
          </p:cNvCxnSpPr>
          <p:nvPr/>
        </p:nvCxnSpPr>
        <p:spPr>
          <a:xfrm>
            <a:off x="6611531" y="4430672"/>
            <a:ext cx="191016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888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CD87B15-4D35-4F3E-9363-6D548921A590}"/>
              </a:ext>
            </a:extLst>
          </p:cNvPr>
          <p:cNvSpPr txBox="1"/>
          <p:nvPr/>
        </p:nvSpPr>
        <p:spPr>
          <a:xfrm>
            <a:off x="2066925" y="1261025"/>
            <a:ext cx="821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Deribit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2EEA426-32FE-470B-9660-FD725BB7424C}"/>
              </a:ext>
            </a:extLst>
          </p:cNvPr>
          <p:cNvSpPr/>
          <p:nvPr/>
        </p:nvSpPr>
        <p:spPr>
          <a:xfrm>
            <a:off x="3493101" y="1939372"/>
            <a:ext cx="2713383" cy="944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PNL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EDA882-5DCD-496D-917E-664334D51C3E}"/>
              </a:ext>
            </a:extLst>
          </p:cNvPr>
          <p:cNvSpPr/>
          <p:nvPr/>
        </p:nvSpPr>
        <p:spPr>
          <a:xfrm>
            <a:off x="3493100" y="2883589"/>
            <a:ext cx="2713383" cy="26736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1"/>
                </a:solidFill>
              </a:rPr>
              <a:t>Cash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Balance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0236BE-4148-4495-AA1B-930BB73B9BF2}"/>
              </a:ext>
            </a:extLst>
          </p:cNvPr>
          <p:cNvSpPr/>
          <p:nvPr/>
        </p:nvSpPr>
        <p:spPr>
          <a:xfrm>
            <a:off x="4663121" y="4548396"/>
            <a:ext cx="1540563" cy="1008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entry / lev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096631-C90F-44DA-ADB4-15F32ED97CEE}"/>
              </a:ext>
            </a:extLst>
          </p:cNvPr>
          <p:cNvSpPr txBox="1"/>
          <p:nvPr/>
        </p:nvSpPr>
        <p:spPr>
          <a:xfrm>
            <a:off x="1813387" y="3897236"/>
            <a:ext cx="12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Deposit</a:t>
            </a: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D727255F-6593-4561-8230-3FFE0F9AA8CA}"/>
              </a:ext>
            </a:extLst>
          </p:cNvPr>
          <p:cNvSpPr/>
          <p:nvPr/>
        </p:nvSpPr>
        <p:spPr>
          <a:xfrm>
            <a:off x="3105476" y="2883589"/>
            <a:ext cx="228600" cy="2673627"/>
          </a:xfrm>
          <a:prstGeom prst="leftBrace">
            <a:avLst>
              <a:gd name="adj1" fmla="val 947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A3D715B-61DA-4970-B855-7B6C37500755}"/>
              </a:ext>
            </a:extLst>
          </p:cNvPr>
          <p:cNvSpPr/>
          <p:nvPr/>
        </p:nvSpPr>
        <p:spPr>
          <a:xfrm>
            <a:off x="6438513" y="3364033"/>
            <a:ext cx="1114430" cy="1160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Order</a:t>
            </a:r>
          </a:p>
          <a:p>
            <a:pPr algn="ctr"/>
            <a:r>
              <a:rPr lang="en-US" altLang="zh-CN" dirty="0">
                <a:solidFill>
                  <a:schemeClr val="accent1"/>
                </a:solidFill>
              </a:rPr>
              <a:t>Margin</a:t>
            </a:r>
          </a:p>
        </p:txBody>
      </p: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B4E1CC54-3A47-4C19-AA37-2A078CE2F638}"/>
              </a:ext>
            </a:extLst>
          </p:cNvPr>
          <p:cNvSpPr/>
          <p:nvPr/>
        </p:nvSpPr>
        <p:spPr>
          <a:xfrm flipH="1">
            <a:off x="7791730" y="1933807"/>
            <a:ext cx="250132" cy="1430226"/>
          </a:xfrm>
          <a:prstGeom prst="leftBrace">
            <a:avLst>
              <a:gd name="adj1" fmla="val 947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C9FC50C-20BE-4425-AA91-194B2AD2E5B4}"/>
              </a:ext>
            </a:extLst>
          </p:cNvPr>
          <p:cNvSpPr txBox="1"/>
          <p:nvPr/>
        </p:nvSpPr>
        <p:spPr>
          <a:xfrm>
            <a:off x="8178452" y="2325754"/>
            <a:ext cx="215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Available Balance</a:t>
            </a:r>
          </a:p>
        </p:txBody>
      </p: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86805720-2AF3-4BAC-8DF5-D173DD68BB77}"/>
              </a:ext>
            </a:extLst>
          </p:cNvPr>
          <p:cNvSpPr/>
          <p:nvPr/>
        </p:nvSpPr>
        <p:spPr>
          <a:xfrm>
            <a:off x="1749332" y="1939372"/>
            <a:ext cx="311969" cy="3617844"/>
          </a:xfrm>
          <a:prstGeom prst="leftBrace">
            <a:avLst>
              <a:gd name="adj1" fmla="val 947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40AE640-8512-410A-9FBC-C2D2961870DE}"/>
              </a:ext>
            </a:extLst>
          </p:cNvPr>
          <p:cNvSpPr txBox="1"/>
          <p:nvPr/>
        </p:nvSpPr>
        <p:spPr>
          <a:xfrm>
            <a:off x="411812" y="3563628"/>
            <a:ext cx="125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Margin Balance </a:t>
            </a: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49974EA0-9FD5-41B2-BC94-FDC57623F462}"/>
              </a:ext>
            </a:extLst>
          </p:cNvPr>
          <p:cNvSpPr/>
          <p:nvPr/>
        </p:nvSpPr>
        <p:spPr>
          <a:xfrm flipH="1">
            <a:off x="7791729" y="3364034"/>
            <a:ext cx="250133" cy="2193182"/>
          </a:xfrm>
          <a:prstGeom prst="leftBrace">
            <a:avLst>
              <a:gd name="adj1" fmla="val 947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46E6376-272B-4AF4-A151-D6865FFA1F21}"/>
              </a:ext>
            </a:extLst>
          </p:cNvPr>
          <p:cNvSpPr txBox="1"/>
          <p:nvPr/>
        </p:nvSpPr>
        <p:spPr>
          <a:xfrm>
            <a:off x="8178453" y="4268085"/>
            <a:ext cx="1523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Initial Margin</a:t>
            </a:r>
          </a:p>
        </p:txBody>
      </p:sp>
    </p:spTree>
    <p:extLst>
      <p:ext uri="{BB962C8B-B14F-4D97-AF65-F5344CB8AC3E}">
        <p14:creationId xmlns:p14="http://schemas.microsoft.com/office/powerpoint/2010/main" val="2715993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78</Words>
  <Application>Microsoft Office PowerPoint</Application>
  <PresentationFormat>宽屏</PresentationFormat>
  <Paragraphs>52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tc 天驰</dc:creator>
  <cp:lastModifiedBy>tc 天驰</cp:lastModifiedBy>
  <cp:revision>44</cp:revision>
  <dcterms:created xsi:type="dcterms:W3CDTF">2019-12-27T02:23:54Z</dcterms:created>
  <dcterms:modified xsi:type="dcterms:W3CDTF">2020-06-14T10:15:20Z</dcterms:modified>
</cp:coreProperties>
</file>