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56E2F-B176-412A-83F5-BF0E8126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64AACC-9E4E-4DB6-BCB6-A6B17C9F2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41265-79BC-45CB-B5F1-86E9C1CA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74E2-B5CF-438A-950C-2D45810631A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0BA43-357E-417D-9D02-3CC30582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7484A-768F-4E60-9715-B6735F3B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0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27024-1DCA-4CA3-BAE3-1C859310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A66B0-547D-4E18-9D13-9148EACCE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C1025-A214-4A22-A43E-6936E226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74E2-B5CF-438A-950C-2D45810631A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F2846-A5FB-44BC-AC7D-8D0FCCA6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DE8D76-70DD-41A5-95E6-7ED8E3FC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6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280400-CC84-4A19-8906-CDA79E47B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1AA0A5-84BF-4BF5-9B04-278EA1A3A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8279C-8B66-45B9-B7C8-2052CFEB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74E2-B5CF-438A-950C-2D45810631A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64EE5-906A-4351-A9A3-607EA44D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4137C-6F14-4FE4-87CE-8874EDC1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4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07D84-5F1E-4C21-81A3-81E0377B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1A205-0AE4-4F4F-A667-759FAA0A2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460E52-F078-4D50-97B6-70C455F9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74E2-B5CF-438A-950C-2D45810631A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1D90C-09C8-452D-B5E5-1144B2B8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54624-DE6E-4810-B1ED-8F267871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4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C5F50-2EBC-443C-9AA8-D91E1B2F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54A8C-DDC7-46C9-916C-7C21D88B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82A57-81FD-4205-8A6D-FE73D09F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74E2-B5CF-438A-950C-2D45810631A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9160A-807F-4C03-9946-6CCFA53D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643D1-3E37-48C8-AD81-62D36E69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5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F254C-D4CB-4559-951C-89623C8A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72E28-EF5C-45CA-AEC1-928E224CC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6CCC9C-119F-4339-BA3D-0CDA37985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6FBA8E-2D2C-4D8E-82D2-AF429E32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74E2-B5CF-438A-950C-2D45810631A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80334D-3EEC-4801-B864-4DDAD8A5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FFA1FD-37A8-4286-84FD-69CAD4AE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62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25508-451D-4AB7-87B1-76AC6D9D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200FB0-2202-4896-B369-B961EF9CD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2C6436-D059-4758-AC5B-A85529813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679F5D-441E-4A6C-875D-1BD7F21DA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4A7CBE-945D-4F6B-9DED-81FA0A6DF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2BE6AC-7D11-401D-AA18-0F808D39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74E2-B5CF-438A-950C-2D45810631A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139BC7-5600-49FF-A46F-95455AE6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96F6A9-63FD-4BCB-BF3E-24939788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1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46B5A-43CE-4968-8416-7E44A020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0E5EC7-7B89-4FD7-A17F-53CD8137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74E2-B5CF-438A-950C-2D45810631A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591214-A00B-401A-92A8-B6676B42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82CCC4-8560-4525-BCE1-0E7F726B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23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BE86FD-4F84-4B51-8E63-0C7B0290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74E2-B5CF-438A-950C-2D45810631A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8E0ED1-D1E6-4805-8A52-912C981D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40A296-F8E8-4C50-9CEC-B76C3150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59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52637-AFB2-43B7-A6D1-DE727688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215DD-6118-4BF8-944A-2A51DEC9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CEA4D7-05FE-4795-82C1-8313AEAAD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1AB737-A81C-4852-86D6-3D5CE1AB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74E2-B5CF-438A-950C-2D45810631A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636B86-9C41-4699-A7AB-DDD01F81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3E77F-D63F-4522-A7A2-602F4BAB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8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9BE7A-21AA-47DD-83E6-2F3E7D8D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B097E9-4609-48C7-8893-141C561D8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C58F08-BBBA-4A8E-9AF6-50C9BCE81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A2726D-BCEC-45FE-AE1B-D4F3DCC1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D74E2-B5CF-438A-950C-2D45810631A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83E07E-09E9-4240-95D6-78C335C7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032FFA-5DB8-4D13-A892-BB0E2D68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69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FC87F4-51D4-4F37-BC03-AD893651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C0B8C7-73A8-4488-BB10-27DE93C2D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1FF75-7474-4C44-910F-FD4532F09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D74E2-B5CF-438A-950C-2D45810631A3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92AD3-2150-447D-BDE3-ADAC8CA7D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24BD6-4C4B-4D88-9A67-12D7F401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CA2BD-2FED-4A99-B5B2-D42A8A79E6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87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D87B15-4D35-4F3E-9363-6D548921A590}"/>
              </a:ext>
            </a:extLst>
          </p:cNvPr>
          <p:cNvSpPr txBox="1"/>
          <p:nvPr/>
        </p:nvSpPr>
        <p:spPr>
          <a:xfrm>
            <a:off x="775070" y="1261025"/>
            <a:ext cx="962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When PNL2 &gt; 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EEA426-32FE-470B-9660-FD725BB7424C}"/>
              </a:ext>
            </a:extLst>
          </p:cNvPr>
          <p:cNvSpPr/>
          <p:nvPr/>
        </p:nvSpPr>
        <p:spPr>
          <a:xfrm>
            <a:off x="2181376" y="1939372"/>
            <a:ext cx="2713383" cy="944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UPNL2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EDA882-5DCD-496D-917E-664334D51C3E}"/>
              </a:ext>
            </a:extLst>
          </p:cNvPr>
          <p:cNvSpPr/>
          <p:nvPr/>
        </p:nvSpPr>
        <p:spPr>
          <a:xfrm>
            <a:off x="2181375" y="2883589"/>
            <a:ext cx="2713383" cy="2673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1"/>
                </a:solidFill>
              </a:rPr>
              <a:t>Cash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Balance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236BE-4148-4495-AA1B-930BB73B9BF2}"/>
              </a:ext>
            </a:extLst>
          </p:cNvPr>
          <p:cNvSpPr/>
          <p:nvPr/>
        </p:nvSpPr>
        <p:spPr>
          <a:xfrm>
            <a:off x="3351396" y="4548396"/>
            <a:ext cx="1540563" cy="1008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Position</a:t>
            </a: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Margin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C9DD37-D31D-4FB6-94BC-346F573D8DAA}"/>
              </a:ext>
            </a:extLst>
          </p:cNvPr>
          <p:cNvSpPr/>
          <p:nvPr/>
        </p:nvSpPr>
        <p:spPr>
          <a:xfrm>
            <a:off x="3350978" y="3681204"/>
            <a:ext cx="1540563" cy="867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Withdrawal</a:t>
            </a: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Application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0BF4AB85-34D7-4958-AAFC-B34170816CDC}"/>
              </a:ext>
            </a:extLst>
          </p:cNvPr>
          <p:cNvSpPr/>
          <p:nvPr/>
        </p:nvSpPr>
        <p:spPr>
          <a:xfrm flipH="1">
            <a:off x="5053782" y="1939372"/>
            <a:ext cx="250135" cy="1741832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C0B6B6-4AFA-43E4-BFAB-78FA33E48DAD}"/>
              </a:ext>
            </a:extLst>
          </p:cNvPr>
          <p:cNvSpPr txBox="1"/>
          <p:nvPr/>
        </p:nvSpPr>
        <p:spPr>
          <a:xfrm>
            <a:off x="5317960" y="2460224"/>
            <a:ext cx="2017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AvailableMargin</a:t>
            </a:r>
            <a:endParaRPr lang="en-US" altLang="zh-CN" dirty="0"/>
          </a:p>
          <a:p>
            <a:r>
              <a:rPr lang="en-US" altLang="zh-CN" dirty="0"/>
              <a:t>(for new positions)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09E515-C5C0-4B87-8A1B-620AD17D8FAF}"/>
              </a:ext>
            </a:extLst>
          </p:cNvPr>
          <p:cNvSpPr txBox="1"/>
          <p:nvPr/>
        </p:nvSpPr>
        <p:spPr>
          <a:xfrm>
            <a:off x="4958813" y="4588038"/>
            <a:ext cx="1523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MarkPrice</a:t>
            </a:r>
            <a:r>
              <a:rPr lang="en-US" altLang="zh-CN" dirty="0"/>
              <a:t> * </a:t>
            </a:r>
            <a:r>
              <a:rPr lang="en-US" altLang="zh-CN" dirty="0" err="1"/>
              <a:t>PositionSize</a:t>
            </a:r>
            <a:r>
              <a:rPr lang="en-US" altLang="zh-CN" dirty="0"/>
              <a:t> *</a:t>
            </a:r>
          </a:p>
          <a:p>
            <a:r>
              <a:rPr lang="en-US" altLang="zh-CN" dirty="0" err="1"/>
              <a:t>IMRate</a:t>
            </a:r>
            <a:endParaRPr lang="en-US" altLang="zh-CN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88766F89-97B9-4AE4-9ED2-D14C52348527}"/>
              </a:ext>
            </a:extLst>
          </p:cNvPr>
          <p:cNvSpPr/>
          <p:nvPr/>
        </p:nvSpPr>
        <p:spPr>
          <a:xfrm flipH="1">
            <a:off x="5053781" y="3681204"/>
            <a:ext cx="250135" cy="862363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C735D2-739A-4C40-ADE6-E8B003CB6B5F}"/>
              </a:ext>
            </a:extLst>
          </p:cNvPr>
          <p:cNvSpPr txBox="1"/>
          <p:nvPr/>
        </p:nvSpPr>
        <p:spPr>
          <a:xfrm>
            <a:off x="5317961" y="3926624"/>
            <a:ext cx="232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WithdrawableBalance</a:t>
            </a:r>
            <a:endParaRPr lang="en-US" altLang="zh-CN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842237-1E6B-4510-B18A-8C509E4D6B01}"/>
              </a:ext>
            </a:extLst>
          </p:cNvPr>
          <p:cNvCxnSpPr>
            <a:cxnSpLocks/>
          </p:cNvCxnSpPr>
          <p:nvPr/>
        </p:nvCxnSpPr>
        <p:spPr>
          <a:xfrm>
            <a:off x="7637155" y="1878682"/>
            <a:ext cx="0" cy="442564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5226A2E-4104-48AC-88CB-581355F64822}"/>
              </a:ext>
            </a:extLst>
          </p:cNvPr>
          <p:cNvSpPr txBox="1"/>
          <p:nvPr/>
        </p:nvSpPr>
        <p:spPr>
          <a:xfrm>
            <a:off x="6240012" y="5946168"/>
            <a:ext cx="130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On-Chain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DDE250A-19A7-49D4-ABF4-316CF22323A1}"/>
              </a:ext>
            </a:extLst>
          </p:cNvPr>
          <p:cNvSpPr txBox="1"/>
          <p:nvPr/>
        </p:nvSpPr>
        <p:spPr>
          <a:xfrm>
            <a:off x="7693472" y="5946168"/>
            <a:ext cx="123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Off-Chain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3D715B-61DA-4970-B855-7B6C37500755}"/>
              </a:ext>
            </a:extLst>
          </p:cNvPr>
          <p:cNvSpPr/>
          <p:nvPr/>
        </p:nvSpPr>
        <p:spPr>
          <a:xfrm>
            <a:off x="7857075" y="1958143"/>
            <a:ext cx="1114430" cy="1157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Order</a:t>
            </a: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Margin</a:t>
            </a: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B4E1CC54-3A47-4C19-AA37-2A078CE2F638}"/>
              </a:ext>
            </a:extLst>
          </p:cNvPr>
          <p:cNvSpPr/>
          <p:nvPr/>
        </p:nvSpPr>
        <p:spPr>
          <a:xfrm flipH="1">
            <a:off x="9088210" y="3118544"/>
            <a:ext cx="161154" cy="577708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C9FC50C-20BE-4425-AA91-194B2AD2E5B4}"/>
              </a:ext>
            </a:extLst>
          </p:cNvPr>
          <p:cNvSpPr txBox="1"/>
          <p:nvPr/>
        </p:nvSpPr>
        <p:spPr>
          <a:xfrm>
            <a:off x="9299360" y="3049921"/>
            <a:ext cx="152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Available</a:t>
            </a:r>
          </a:p>
          <a:p>
            <a:r>
              <a:rPr lang="en-US" altLang="zh-CN" dirty="0"/>
              <a:t>Balance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3C6497D-8D28-4316-86CB-CE879BE2A29B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5053781" y="3681204"/>
            <a:ext cx="5344288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86805720-2AF3-4BAC-8DF5-D173DD68BB77}"/>
              </a:ext>
            </a:extLst>
          </p:cNvPr>
          <p:cNvSpPr/>
          <p:nvPr/>
        </p:nvSpPr>
        <p:spPr>
          <a:xfrm>
            <a:off x="1737355" y="1939372"/>
            <a:ext cx="311969" cy="3617844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40AE640-8512-410A-9FBC-C2D2961870DE}"/>
              </a:ext>
            </a:extLst>
          </p:cNvPr>
          <p:cNvSpPr txBox="1"/>
          <p:nvPr/>
        </p:nvSpPr>
        <p:spPr>
          <a:xfrm>
            <a:off x="399835" y="3441707"/>
            <a:ext cx="125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Margin</a:t>
            </a:r>
          </a:p>
          <a:p>
            <a:pPr algn="r"/>
            <a:r>
              <a:rPr lang="en-US" altLang="zh-CN" dirty="0"/>
              <a:t>Balance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5E32D2A-3839-4B75-96C1-8E231C0AFFC0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4377775" y="2137786"/>
            <a:ext cx="639" cy="154341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787B4F-14A2-41A3-B63A-64B4FE7DC793}"/>
              </a:ext>
            </a:extLst>
          </p:cNvPr>
          <p:cNvSpPr txBox="1"/>
          <p:nvPr/>
        </p:nvSpPr>
        <p:spPr>
          <a:xfrm>
            <a:off x="3698958" y="1922342"/>
            <a:ext cx="1358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Can reach here</a:t>
            </a:r>
          </a:p>
        </p:txBody>
      </p:sp>
    </p:spTree>
    <p:extLst>
      <p:ext uri="{BB962C8B-B14F-4D97-AF65-F5344CB8AC3E}">
        <p14:creationId xmlns:p14="http://schemas.microsoft.com/office/powerpoint/2010/main" val="247309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D87B15-4D35-4F3E-9363-6D548921A590}"/>
              </a:ext>
            </a:extLst>
          </p:cNvPr>
          <p:cNvSpPr txBox="1"/>
          <p:nvPr/>
        </p:nvSpPr>
        <p:spPr>
          <a:xfrm>
            <a:off x="2502609" y="1261025"/>
            <a:ext cx="701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When PNL2 &lt; 0, </a:t>
            </a:r>
            <a:r>
              <a:rPr lang="en-US" altLang="zh-CN" dirty="0" err="1"/>
              <a:t>MarginBalance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IM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EEA426-32FE-470B-9660-FD725BB7424C}"/>
              </a:ext>
            </a:extLst>
          </p:cNvPr>
          <p:cNvSpPr/>
          <p:nvPr/>
        </p:nvSpPr>
        <p:spPr>
          <a:xfrm>
            <a:off x="5215992" y="1940316"/>
            <a:ext cx="996124" cy="21754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2"/>
                </a:solidFill>
              </a:rPr>
              <a:t>UPNL2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EDA882-5DCD-496D-917E-664334D51C3E}"/>
              </a:ext>
            </a:extLst>
          </p:cNvPr>
          <p:cNvSpPr/>
          <p:nvPr/>
        </p:nvSpPr>
        <p:spPr>
          <a:xfrm>
            <a:off x="2502610" y="1939372"/>
            <a:ext cx="2713383" cy="36178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1"/>
                </a:solidFill>
              </a:rPr>
              <a:t>Cash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Balance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236BE-4148-4495-AA1B-930BB73B9BF2}"/>
              </a:ext>
            </a:extLst>
          </p:cNvPr>
          <p:cNvSpPr/>
          <p:nvPr/>
        </p:nvSpPr>
        <p:spPr>
          <a:xfrm>
            <a:off x="3675428" y="4548395"/>
            <a:ext cx="1540563" cy="1008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Position</a:t>
            </a: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Margin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C9DD37-D31D-4FB6-94BC-346F573D8DAA}"/>
              </a:ext>
            </a:extLst>
          </p:cNvPr>
          <p:cNvSpPr/>
          <p:nvPr/>
        </p:nvSpPr>
        <p:spPr>
          <a:xfrm>
            <a:off x="3675428" y="3681203"/>
            <a:ext cx="1535199" cy="867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Withdrawal</a:t>
            </a: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Application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096631-C90F-44DA-ADB4-15F32ED97CEE}"/>
              </a:ext>
            </a:extLst>
          </p:cNvPr>
          <p:cNvSpPr txBox="1"/>
          <p:nvPr/>
        </p:nvSpPr>
        <p:spPr>
          <a:xfrm>
            <a:off x="8679087" y="4513559"/>
            <a:ext cx="1010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Margin</a:t>
            </a:r>
          </a:p>
          <a:p>
            <a:r>
              <a:rPr lang="en-US" altLang="zh-CN" dirty="0"/>
              <a:t>Balance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D727255F-6593-4561-8230-3FFE0F9AA8CA}"/>
              </a:ext>
            </a:extLst>
          </p:cNvPr>
          <p:cNvSpPr/>
          <p:nvPr/>
        </p:nvSpPr>
        <p:spPr>
          <a:xfrm flipH="1">
            <a:off x="8364993" y="4117271"/>
            <a:ext cx="250135" cy="1442416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0BF4AB85-34D7-4958-AAFC-B34170816CDC}"/>
              </a:ext>
            </a:extLst>
          </p:cNvPr>
          <p:cNvSpPr/>
          <p:nvPr/>
        </p:nvSpPr>
        <p:spPr>
          <a:xfrm flipH="1">
            <a:off x="6217481" y="4109390"/>
            <a:ext cx="120704" cy="439006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C0B6B6-4AFA-43E4-BFAB-78FA33E48DAD}"/>
              </a:ext>
            </a:extLst>
          </p:cNvPr>
          <p:cNvSpPr txBox="1"/>
          <p:nvPr/>
        </p:nvSpPr>
        <p:spPr>
          <a:xfrm>
            <a:off x="6338185" y="4115743"/>
            <a:ext cx="208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DrawableBalance</a:t>
            </a:r>
            <a:r>
              <a:rPr lang="en-US" altLang="zh-CN" dirty="0"/>
              <a:t> 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F4002E-5077-493F-B1E4-2E1F788C3159}"/>
              </a:ext>
            </a:extLst>
          </p:cNvPr>
          <p:cNvSpPr txBox="1"/>
          <p:nvPr/>
        </p:nvSpPr>
        <p:spPr>
          <a:xfrm>
            <a:off x="6338185" y="3681203"/>
            <a:ext cx="2466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AvailableMargin</a:t>
            </a:r>
            <a:r>
              <a:rPr lang="en-US" altLang="zh-CN" dirty="0"/>
              <a:t> &lt; 0</a:t>
            </a:r>
            <a:endParaRPr lang="zh-CN" altLang="en-US" dirty="0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03D88CB3-25D1-4FD0-A46B-63F3E73A3B23}"/>
              </a:ext>
            </a:extLst>
          </p:cNvPr>
          <p:cNvSpPr/>
          <p:nvPr/>
        </p:nvSpPr>
        <p:spPr>
          <a:xfrm flipH="1">
            <a:off x="6217187" y="3676738"/>
            <a:ext cx="120704" cy="425454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18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D87B15-4D35-4F3E-9363-6D548921A590}"/>
              </a:ext>
            </a:extLst>
          </p:cNvPr>
          <p:cNvSpPr txBox="1"/>
          <p:nvPr/>
        </p:nvSpPr>
        <p:spPr>
          <a:xfrm>
            <a:off x="2066925" y="1261025"/>
            <a:ext cx="82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BitMEX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EEA426-32FE-470B-9660-FD725BB7424C}"/>
              </a:ext>
            </a:extLst>
          </p:cNvPr>
          <p:cNvSpPr/>
          <p:nvPr/>
        </p:nvSpPr>
        <p:spPr>
          <a:xfrm>
            <a:off x="3493101" y="1939372"/>
            <a:ext cx="2713383" cy="944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UPNL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EDA882-5DCD-496D-917E-664334D51C3E}"/>
              </a:ext>
            </a:extLst>
          </p:cNvPr>
          <p:cNvSpPr/>
          <p:nvPr/>
        </p:nvSpPr>
        <p:spPr>
          <a:xfrm>
            <a:off x="3493100" y="2883589"/>
            <a:ext cx="2713383" cy="2673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1"/>
                </a:solidFill>
              </a:rPr>
              <a:t>Wallet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Balance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236BE-4148-4495-AA1B-930BB73B9BF2}"/>
              </a:ext>
            </a:extLst>
          </p:cNvPr>
          <p:cNvSpPr/>
          <p:nvPr/>
        </p:nvSpPr>
        <p:spPr>
          <a:xfrm>
            <a:off x="4663121" y="2888416"/>
            <a:ext cx="1540563" cy="1008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entry / lev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096631-C90F-44DA-ADB4-15F32ED97CEE}"/>
              </a:ext>
            </a:extLst>
          </p:cNvPr>
          <p:cNvSpPr txBox="1"/>
          <p:nvPr/>
        </p:nvSpPr>
        <p:spPr>
          <a:xfrm>
            <a:off x="1813387" y="3897236"/>
            <a:ext cx="12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Deposit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D727255F-6593-4561-8230-3FFE0F9AA8CA}"/>
              </a:ext>
            </a:extLst>
          </p:cNvPr>
          <p:cNvSpPr/>
          <p:nvPr/>
        </p:nvSpPr>
        <p:spPr>
          <a:xfrm>
            <a:off x="3105476" y="2883589"/>
            <a:ext cx="228600" cy="2673627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3D715B-61DA-4970-B855-7B6C37500755}"/>
              </a:ext>
            </a:extLst>
          </p:cNvPr>
          <p:cNvSpPr/>
          <p:nvPr/>
        </p:nvSpPr>
        <p:spPr>
          <a:xfrm>
            <a:off x="6611531" y="4436097"/>
            <a:ext cx="1114430" cy="1160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Order</a:t>
            </a: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Margin</a:t>
            </a: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B4E1CC54-3A47-4C19-AA37-2A078CE2F638}"/>
              </a:ext>
            </a:extLst>
          </p:cNvPr>
          <p:cNvSpPr/>
          <p:nvPr/>
        </p:nvSpPr>
        <p:spPr>
          <a:xfrm flipH="1">
            <a:off x="8529530" y="3897236"/>
            <a:ext cx="126086" cy="533436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C9FC50C-20BE-4425-AA91-194B2AD2E5B4}"/>
              </a:ext>
            </a:extLst>
          </p:cNvPr>
          <p:cNvSpPr txBox="1"/>
          <p:nvPr/>
        </p:nvSpPr>
        <p:spPr>
          <a:xfrm>
            <a:off x="8707742" y="3851121"/>
            <a:ext cx="152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Available</a:t>
            </a:r>
          </a:p>
          <a:p>
            <a:r>
              <a:rPr lang="en-US" altLang="zh-CN" dirty="0"/>
              <a:t>Balance</a:t>
            </a: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86805720-2AF3-4BAC-8DF5-D173DD68BB77}"/>
              </a:ext>
            </a:extLst>
          </p:cNvPr>
          <p:cNvSpPr/>
          <p:nvPr/>
        </p:nvSpPr>
        <p:spPr>
          <a:xfrm>
            <a:off x="1749332" y="1939372"/>
            <a:ext cx="311969" cy="3617844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40AE640-8512-410A-9FBC-C2D2961870DE}"/>
              </a:ext>
            </a:extLst>
          </p:cNvPr>
          <p:cNvSpPr txBox="1"/>
          <p:nvPr/>
        </p:nvSpPr>
        <p:spPr>
          <a:xfrm>
            <a:off x="411812" y="3563628"/>
            <a:ext cx="125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Margin Balance </a:t>
            </a: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DF983EA0-A1B7-47FC-B75E-E92D61C61F85}"/>
              </a:ext>
            </a:extLst>
          </p:cNvPr>
          <p:cNvSpPr/>
          <p:nvPr/>
        </p:nvSpPr>
        <p:spPr>
          <a:xfrm flipH="1">
            <a:off x="6486464" y="1939373"/>
            <a:ext cx="250134" cy="1957864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3B42878-9516-4734-BA36-3354C484EA08}"/>
              </a:ext>
            </a:extLst>
          </p:cNvPr>
          <p:cNvSpPr txBox="1"/>
          <p:nvPr/>
        </p:nvSpPr>
        <p:spPr>
          <a:xfrm>
            <a:off x="6741158" y="2573949"/>
            <a:ext cx="152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Position</a:t>
            </a:r>
          </a:p>
          <a:p>
            <a:r>
              <a:rPr lang="en-US" altLang="zh-CN" dirty="0"/>
              <a:t>Margin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B5C781C-C250-4DCE-8097-ACDC7D63CB0D}"/>
              </a:ext>
            </a:extLst>
          </p:cNvPr>
          <p:cNvCxnSpPr>
            <a:cxnSpLocks/>
          </p:cNvCxnSpPr>
          <p:nvPr/>
        </p:nvCxnSpPr>
        <p:spPr>
          <a:xfrm>
            <a:off x="6203684" y="3897236"/>
            <a:ext cx="231801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5BBAFA2-3989-47AE-9983-89C2D9ADF636}"/>
              </a:ext>
            </a:extLst>
          </p:cNvPr>
          <p:cNvCxnSpPr>
            <a:cxnSpLocks/>
          </p:cNvCxnSpPr>
          <p:nvPr/>
        </p:nvCxnSpPr>
        <p:spPr>
          <a:xfrm>
            <a:off x="6611531" y="4430672"/>
            <a:ext cx="191016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8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D87B15-4D35-4F3E-9363-6D548921A590}"/>
              </a:ext>
            </a:extLst>
          </p:cNvPr>
          <p:cNvSpPr txBox="1"/>
          <p:nvPr/>
        </p:nvSpPr>
        <p:spPr>
          <a:xfrm>
            <a:off x="2066925" y="1261025"/>
            <a:ext cx="82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Deribit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EEA426-32FE-470B-9660-FD725BB7424C}"/>
              </a:ext>
            </a:extLst>
          </p:cNvPr>
          <p:cNvSpPr/>
          <p:nvPr/>
        </p:nvSpPr>
        <p:spPr>
          <a:xfrm>
            <a:off x="3493101" y="1939372"/>
            <a:ext cx="2713383" cy="944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PNL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EDA882-5DCD-496D-917E-664334D51C3E}"/>
              </a:ext>
            </a:extLst>
          </p:cNvPr>
          <p:cNvSpPr/>
          <p:nvPr/>
        </p:nvSpPr>
        <p:spPr>
          <a:xfrm>
            <a:off x="3493100" y="2883589"/>
            <a:ext cx="2713383" cy="2673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1"/>
                </a:solidFill>
              </a:rPr>
              <a:t>Cash</a:t>
            </a:r>
          </a:p>
          <a:p>
            <a:r>
              <a:rPr lang="en-US" altLang="zh-CN" dirty="0">
                <a:solidFill>
                  <a:schemeClr val="accent1"/>
                </a:solidFill>
              </a:rPr>
              <a:t>Balance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0236BE-4148-4495-AA1B-930BB73B9BF2}"/>
              </a:ext>
            </a:extLst>
          </p:cNvPr>
          <p:cNvSpPr/>
          <p:nvPr/>
        </p:nvSpPr>
        <p:spPr>
          <a:xfrm>
            <a:off x="4663121" y="4548396"/>
            <a:ext cx="1540563" cy="1008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entry / lev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096631-C90F-44DA-ADB4-15F32ED97CEE}"/>
              </a:ext>
            </a:extLst>
          </p:cNvPr>
          <p:cNvSpPr txBox="1"/>
          <p:nvPr/>
        </p:nvSpPr>
        <p:spPr>
          <a:xfrm>
            <a:off x="1813387" y="3897236"/>
            <a:ext cx="12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Deposit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D727255F-6593-4561-8230-3FFE0F9AA8CA}"/>
              </a:ext>
            </a:extLst>
          </p:cNvPr>
          <p:cNvSpPr/>
          <p:nvPr/>
        </p:nvSpPr>
        <p:spPr>
          <a:xfrm>
            <a:off x="3105476" y="2883589"/>
            <a:ext cx="228600" cy="2673627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3D715B-61DA-4970-B855-7B6C37500755}"/>
              </a:ext>
            </a:extLst>
          </p:cNvPr>
          <p:cNvSpPr/>
          <p:nvPr/>
        </p:nvSpPr>
        <p:spPr>
          <a:xfrm>
            <a:off x="6438513" y="3364033"/>
            <a:ext cx="1114430" cy="1160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Order</a:t>
            </a:r>
          </a:p>
          <a:p>
            <a:pPr algn="ctr"/>
            <a:r>
              <a:rPr lang="en-US" altLang="zh-CN" dirty="0">
                <a:solidFill>
                  <a:schemeClr val="accent1"/>
                </a:solidFill>
              </a:rPr>
              <a:t>Margin</a:t>
            </a: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B4E1CC54-3A47-4C19-AA37-2A078CE2F638}"/>
              </a:ext>
            </a:extLst>
          </p:cNvPr>
          <p:cNvSpPr/>
          <p:nvPr/>
        </p:nvSpPr>
        <p:spPr>
          <a:xfrm flipH="1">
            <a:off x="7791730" y="1933807"/>
            <a:ext cx="250132" cy="1430226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C9FC50C-20BE-4425-AA91-194B2AD2E5B4}"/>
              </a:ext>
            </a:extLst>
          </p:cNvPr>
          <p:cNvSpPr txBox="1"/>
          <p:nvPr/>
        </p:nvSpPr>
        <p:spPr>
          <a:xfrm>
            <a:off x="8178452" y="2325754"/>
            <a:ext cx="215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Available Balance</a:t>
            </a: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86805720-2AF3-4BAC-8DF5-D173DD68BB77}"/>
              </a:ext>
            </a:extLst>
          </p:cNvPr>
          <p:cNvSpPr/>
          <p:nvPr/>
        </p:nvSpPr>
        <p:spPr>
          <a:xfrm>
            <a:off x="1749332" y="1939372"/>
            <a:ext cx="311969" cy="3617844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40AE640-8512-410A-9FBC-C2D2961870DE}"/>
              </a:ext>
            </a:extLst>
          </p:cNvPr>
          <p:cNvSpPr txBox="1"/>
          <p:nvPr/>
        </p:nvSpPr>
        <p:spPr>
          <a:xfrm>
            <a:off x="411812" y="3563628"/>
            <a:ext cx="1252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Margin Balance </a:t>
            </a: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9974EA0-9FD5-41B2-BC94-FDC57623F462}"/>
              </a:ext>
            </a:extLst>
          </p:cNvPr>
          <p:cNvSpPr/>
          <p:nvPr/>
        </p:nvSpPr>
        <p:spPr>
          <a:xfrm flipH="1">
            <a:off x="7791729" y="3364034"/>
            <a:ext cx="250133" cy="2193182"/>
          </a:xfrm>
          <a:prstGeom prst="leftBrace">
            <a:avLst>
              <a:gd name="adj1" fmla="val 9476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6E6376-272B-4AF4-A151-D6865FFA1F21}"/>
              </a:ext>
            </a:extLst>
          </p:cNvPr>
          <p:cNvSpPr txBox="1"/>
          <p:nvPr/>
        </p:nvSpPr>
        <p:spPr>
          <a:xfrm>
            <a:off x="8178453" y="4268085"/>
            <a:ext cx="152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 Margin</a:t>
            </a:r>
          </a:p>
        </p:txBody>
      </p:sp>
    </p:spTree>
    <p:extLst>
      <p:ext uri="{BB962C8B-B14F-4D97-AF65-F5344CB8AC3E}">
        <p14:creationId xmlns:p14="http://schemas.microsoft.com/office/powerpoint/2010/main" val="271599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87</Words>
  <Application>Microsoft Office PowerPoint</Application>
  <PresentationFormat>宽屏</PresentationFormat>
  <Paragraphs>58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tc 天驰</dc:creator>
  <cp:lastModifiedBy>天驰 tc</cp:lastModifiedBy>
  <cp:revision>36</cp:revision>
  <dcterms:created xsi:type="dcterms:W3CDTF">2019-12-27T02:23:54Z</dcterms:created>
  <dcterms:modified xsi:type="dcterms:W3CDTF">2020-04-28T12:39:22Z</dcterms:modified>
</cp:coreProperties>
</file>