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6" r:id="rId2"/>
    <p:sldId id="257" r:id="rId3"/>
    <p:sldId id="258" r:id="rId4"/>
    <p:sldId id="260" r:id="rId5"/>
    <p:sldId id="261" r:id="rId6"/>
    <p:sldId id="263" r:id="rId7"/>
    <p:sldId id="259" r:id="rId8"/>
    <p:sldId id="264" r:id="rId9"/>
    <p:sldId id="262"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41" autoAdjust="0"/>
  </p:normalViewPr>
  <p:slideViewPr>
    <p:cSldViewPr>
      <p:cViewPr>
        <p:scale>
          <a:sx n="97" d="100"/>
          <a:sy n="97" d="100"/>
        </p:scale>
        <p:origin x="-1185"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109B3-24F2-416E-976D-98F45FD166DC}" type="datetimeFigureOut">
              <a:rPr lang="en-CA" smtClean="0"/>
              <a:t>2014-04-17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0D93F0-E684-402D-8151-A3C9CF46CE26}" type="slidenum">
              <a:rPr lang="en-CA" smtClean="0"/>
              <a:t>‹#›</a:t>
            </a:fld>
            <a:endParaRPr lang="en-CA"/>
          </a:p>
        </p:txBody>
      </p:sp>
    </p:spTree>
    <p:extLst>
      <p:ext uri="{BB962C8B-B14F-4D97-AF65-F5344CB8AC3E}">
        <p14:creationId xmlns:p14="http://schemas.microsoft.com/office/powerpoint/2010/main" val="45314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fedora</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1</a:t>
            </a:fld>
            <a:endParaRPr lang="en-CA"/>
          </a:p>
        </p:txBody>
      </p:sp>
    </p:spTree>
    <p:extLst>
      <p:ext uri="{BB962C8B-B14F-4D97-AF65-F5344CB8AC3E}">
        <p14:creationId xmlns:p14="http://schemas.microsoft.com/office/powerpoint/2010/main" val="883313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akshay</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10</a:t>
            </a:fld>
            <a:endParaRPr lang="en-CA"/>
          </a:p>
        </p:txBody>
      </p:sp>
    </p:spTree>
    <p:extLst>
      <p:ext uri="{BB962C8B-B14F-4D97-AF65-F5344CB8AC3E}">
        <p14:creationId xmlns:p14="http://schemas.microsoft.com/office/powerpoint/2010/main" val="3196798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dylan</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11</a:t>
            </a:fld>
            <a:endParaRPr lang="en-CA"/>
          </a:p>
        </p:txBody>
      </p:sp>
    </p:spTree>
    <p:extLst>
      <p:ext uri="{BB962C8B-B14F-4D97-AF65-F5344CB8AC3E}">
        <p14:creationId xmlns:p14="http://schemas.microsoft.com/office/powerpoint/2010/main" val="248014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chris</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12</a:t>
            </a:fld>
            <a:endParaRPr lang="en-CA"/>
          </a:p>
        </p:txBody>
      </p:sp>
    </p:spTree>
    <p:extLst>
      <p:ext uri="{BB962C8B-B14F-4D97-AF65-F5344CB8AC3E}">
        <p14:creationId xmlns:p14="http://schemas.microsoft.com/office/powerpoint/2010/main" val="1561849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michael</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13</a:t>
            </a:fld>
            <a:endParaRPr lang="en-CA"/>
          </a:p>
        </p:txBody>
      </p:sp>
    </p:spTree>
    <p:extLst>
      <p:ext uri="{BB962C8B-B14F-4D97-AF65-F5344CB8AC3E}">
        <p14:creationId xmlns:p14="http://schemas.microsoft.com/office/powerpoint/2010/main" val="1426113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dylan</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14</a:t>
            </a:fld>
            <a:endParaRPr lang="en-CA"/>
          </a:p>
        </p:txBody>
      </p:sp>
    </p:spTree>
    <p:extLst>
      <p:ext uri="{BB962C8B-B14F-4D97-AF65-F5344CB8AC3E}">
        <p14:creationId xmlns:p14="http://schemas.microsoft.com/office/powerpoint/2010/main" val="4233427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akshay</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15</a:t>
            </a:fld>
            <a:endParaRPr lang="en-CA"/>
          </a:p>
        </p:txBody>
      </p:sp>
    </p:spTree>
    <p:extLst>
      <p:ext uri="{BB962C8B-B14F-4D97-AF65-F5344CB8AC3E}">
        <p14:creationId xmlns:p14="http://schemas.microsoft.com/office/powerpoint/2010/main" val="1507256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More on how later – </a:t>
            </a:r>
          </a:p>
          <a:p>
            <a:r>
              <a:rPr lang="en-CA" dirty="0" smtClean="0"/>
              <a:t>fedora</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2</a:t>
            </a:fld>
            <a:endParaRPr lang="en-CA"/>
          </a:p>
        </p:txBody>
      </p:sp>
    </p:spTree>
    <p:extLst>
      <p:ext uri="{BB962C8B-B14F-4D97-AF65-F5344CB8AC3E}">
        <p14:creationId xmlns:p14="http://schemas.microsoft.com/office/powerpoint/2010/main" val="323318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 in Anesthesiology: Patients</a:t>
            </a:r>
            <a:r>
              <a:rPr lang="en-CA" baseline="0" dirty="0" smtClean="0"/>
              <a:t> under anesthesia must undergo continuous physiological monitoring to ensure their safety and due to pulse </a:t>
            </a:r>
            <a:r>
              <a:rPr lang="en-CA" baseline="0" dirty="0" err="1" smtClean="0"/>
              <a:t>oximetrys</a:t>
            </a:r>
            <a:r>
              <a:rPr lang="en-CA" baseline="0" dirty="0" smtClean="0"/>
              <a:t> non-invasive methods, it’s the best way to monitor oxygen saturation. Anesthesiologists are able to determine how effectively their heart, lungs and circulatory system are working together.</a:t>
            </a:r>
          </a:p>
          <a:p>
            <a:endParaRPr lang="en-CA" baseline="0" dirty="0" smtClean="0"/>
          </a:p>
          <a:p>
            <a:r>
              <a:rPr lang="en-CA" baseline="0" dirty="0" smtClean="0"/>
              <a:t>Athletic Training: athletes often use pulse </a:t>
            </a:r>
            <a:r>
              <a:rPr lang="en-CA" baseline="0" dirty="0" err="1" smtClean="0"/>
              <a:t>oximeters</a:t>
            </a:r>
            <a:r>
              <a:rPr lang="en-CA" baseline="0" dirty="0" smtClean="0"/>
              <a:t> to ensure whether they are getting adequate oxygenation during exercise – avoid hypoxia (oxygen deprivation).</a:t>
            </a:r>
          </a:p>
          <a:p>
            <a:endParaRPr lang="en-CA" baseline="0" dirty="0" smtClean="0"/>
          </a:p>
          <a:p>
            <a:r>
              <a:rPr lang="en-CA" baseline="0" dirty="0" smtClean="0"/>
              <a:t>Diagnosis of sleep apnea: using oxygen saturation to determine </a:t>
            </a:r>
            <a:r>
              <a:rPr lang="en-CA" baseline="0" dirty="0" err="1" smtClean="0"/>
              <a:t>apena</a:t>
            </a:r>
            <a:r>
              <a:rPr lang="en-CA" baseline="0" dirty="0" smtClean="0"/>
              <a:t> events (at least 10 seconds of a continuous drop in oxygen saturation) overnight.</a:t>
            </a:r>
          </a:p>
          <a:p>
            <a:endParaRPr lang="en-CA" baseline="0" dirty="0" smtClean="0"/>
          </a:p>
          <a:p>
            <a:r>
              <a:rPr lang="en-CA" baseline="0" dirty="0" smtClean="0"/>
              <a:t>fedora</a:t>
            </a:r>
          </a:p>
        </p:txBody>
      </p:sp>
      <p:sp>
        <p:nvSpPr>
          <p:cNvPr id="4" name="Slide Number Placeholder 3"/>
          <p:cNvSpPr>
            <a:spLocks noGrp="1"/>
          </p:cNvSpPr>
          <p:nvPr>
            <p:ph type="sldNum" sz="quarter" idx="10"/>
          </p:nvPr>
        </p:nvSpPr>
        <p:spPr/>
        <p:txBody>
          <a:bodyPr/>
          <a:lstStyle/>
          <a:p>
            <a:fld id="{410D93F0-E684-402D-8151-A3C9CF46CE26}" type="slidenum">
              <a:rPr lang="en-CA" smtClean="0"/>
              <a:t>3</a:t>
            </a:fld>
            <a:endParaRPr lang="en-CA"/>
          </a:p>
        </p:txBody>
      </p:sp>
    </p:spTree>
    <p:extLst>
      <p:ext uri="{BB962C8B-B14F-4D97-AF65-F5344CB8AC3E}">
        <p14:creationId xmlns:p14="http://schemas.microsoft.com/office/powerpoint/2010/main" val="267819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Having</a:t>
            </a:r>
            <a:r>
              <a:rPr lang="en-CA" baseline="0" dirty="0" smtClean="0"/>
              <a:t> a large neck includes tissue crowding along the airway</a:t>
            </a:r>
            <a:r>
              <a:rPr lang="en-CA" dirty="0" smtClean="0"/>
              <a:t> and</a:t>
            </a:r>
            <a:r>
              <a:rPr lang="en-CA" baseline="0" dirty="0" smtClean="0"/>
              <a:t> corresponds to increased fat tissue in the body overall – people who are </a:t>
            </a:r>
            <a:r>
              <a:rPr lang="en-CA" baseline="0" dirty="0" err="1" smtClean="0"/>
              <a:t>obsese</a:t>
            </a:r>
            <a:r>
              <a:rPr lang="en-CA" baseline="0" dirty="0" smtClean="0"/>
              <a:t> are more likely to have sleep apnea.</a:t>
            </a:r>
          </a:p>
          <a:p>
            <a:endParaRPr lang="en-CA" baseline="0" dirty="0" smtClean="0"/>
          </a:p>
          <a:p>
            <a:r>
              <a:rPr lang="en-CA" baseline="0" dirty="0" smtClean="0"/>
              <a:t>fedora </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4</a:t>
            </a:fld>
            <a:endParaRPr lang="en-CA"/>
          </a:p>
        </p:txBody>
      </p:sp>
    </p:spTree>
    <p:extLst>
      <p:ext uri="{BB962C8B-B14F-4D97-AF65-F5344CB8AC3E}">
        <p14:creationId xmlns:p14="http://schemas.microsoft.com/office/powerpoint/2010/main" val="274787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Constantly woken up: subconsciously</a:t>
            </a:r>
            <a:r>
              <a:rPr lang="en-CA" baseline="0" dirty="0" smtClean="0"/>
              <a:t>, most people are unaware of being disturbed during sleep due to the brain automatically signaling your body to readjust the muscles in your airway to allow breathing again. </a:t>
            </a:r>
          </a:p>
          <a:p>
            <a:r>
              <a:rPr lang="en-CA" baseline="0" dirty="0" smtClean="0"/>
              <a:t>Extreme fatigue: is a result of constantly being woken up, the next day the person feels as though they </a:t>
            </a:r>
            <a:r>
              <a:rPr lang="en-CA" baseline="0" dirty="0" err="1" smtClean="0"/>
              <a:t>havent</a:t>
            </a:r>
            <a:r>
              <a:rPr lang="en-CA" baseline="0" dirty="0" smtClean="0"/>
              <a:t>’ slept much</a:t>
            </a:r>
          </a:p>
          <a:p>
            <a:r>
              <a:rPr lang="en-CA" baseline="0" dirty="0" smtClean="0"/>
              <a:t>Dangerous to people with heart disease: inconsistent breathing has a negative impact on the heart as it has to work harder to counter the lack of oxygenation, and then regulate once more as the saturation increases. </a:t>
            </a:r>
          </a:p>
          <a:p>
            <a:endParaRPr lang="en-CA" baseline="0" dirty="0" smtClean="0"/>
          </a:p>
          <a:p>
            <a:r>
              <a:rPr lang="en-CA" baseline="0" dirty="0" err="1" smtClean="0"/>
              <a:t>dylan</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5</a:t>
            </a:fld>
            <a:endParaRPr lang="en-CA"/>
          </a:p>
        </p:txBody>
      </p:sp>
    </p:spTree>
    <p:extLst>
      <p:ext uri="{BB962C8B-B14F-4D97-AF65-F5344CB8AC3E}">
        <p14:creationId xmlns:p14="http://schemas.microsoft.com/office/powerpoint/2010/main" val="879240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Most accurate because it takes</a:t>
            </a:r>
            <a:r>
              <a:rPr lang="en-CA" baseline="0" dirty="0" smtClean="0"/>
              <a:t> into account all variables required for proper scoring of an apnea event. This includes, EEG, ECG, oxygen saturation, eye movements, leg movements and nasal airway </a:t>
            </a:r>
            <a:r>
              <a:rPr lang="en-CA" baseline="0" dirty="0" err="1" smtClean="0"/>
              <a:t>pres</a:t>
            </a:r>
            <a:endParaRPr lang="en-CA" baseline="0" dirty="0" smtClean="0"/>
          </a:p>
          <a:p>
            <a:r>
              <a:rPr lang="en-CA" baseline="0" dirty="0" smtClean="0"/>
              <a:t>sure. </a:t>
            </a:r>
          </a:p>
          <a:p>
            <a:endParaRPr lang="en-CA" baseline="0" dirty="0" smtClean="0"/>
          </a:p>
          <a:p>
            <a:r>
              <a:rPr lang="en-CA" baseline="0" dirty="0" err="1" smtClean="0"/>
              <a:t>akshay</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6</a:t>
            </a:fld>
            <a:endParaRPr lang="en-CA"/>
          </a:p>
        </p:txBody>
      </p:sp>
    </p:spTree>
    <p:extLst>
      <p:ext uri="{BB962C8B-B14F-4D97-AF65-F5344CB8AC3E}">
        <p14:creationId xmlns:p14="http://schemas.microsoft.com/office/powerpoint/2010/main" val="2164198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-Current android</a:t>
            </a:r>
            <a:r>
              <a:rPr lang="en-CA" baseline="0" dirty="0" smtClean="0"/>
              <a:t> applications for sleep apnea: are informative (guides), only incorporate questionnaires or only analyze apnea events using sound.</a:t>
            </a:r>
          </a:p>
          <a:p>
            <a:r>
              <a:rPr lang="en-CA" dirty="0" smtClean="0"/>
              <a:t>-</a:t>
            </a:r>
            <a:r>
              <a:rPr lang="en-CA" dirty="0" err="1" smtClean="0"/>
              <a:t>polysomnography</a:t>
            </a:r>
            <a:r>
              <a:rPr lang="en-CA" baseline="0" dirty="0" smtClean="0"/>
              <a:t> is not significantly better, but is still heralded as the golden standard due to its incorporation of multiple variables.</a:t>
            </a:r>
          </a:p>
          <a:p>
            <a:r>
              <a:rPr lang="en-CA" baseline="0" dirty="0" err="1" smtClean="0"/>
              <a:t>chris</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7</a:t>
            </a:fld>
            <a:endParaRPr lang="en-CA"/>
          </a:p>
        </p:txBody>
      </p:sp>
    </p:spTree>
    <p:extLst>
      <p:ext uri="{BB962C8B-B14F-4D97-AF65-F5344CB8AC3E}">
        <p14:creationId xmlns:p14="http://schemas.microsoft.com/office/powerpoint/2010/main" val="344956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The device clips onto the end of your index finger and radiates invisible infrared light and visible red light into the finger. Oxygenated blood and deoxygenated blood there absorb different amounts of these lights. By calculating the difference between these two, the pulse </a:t>
            </a:r>
            <a:r>
              <a:rPr lang="en-CA" sz="1200" b="0" i="0" kern="1200" dirty="0" err="1" smtClean="0">
                <a:solidFill>
                  <a:schemeClr val="tx1"/>
                </a:solidFill>
                <a:effectLst/>
                <a:latin typeface="+mn-lt"/>
                <a:ea typeface="+mn-ea"/>
                <a:cs typeface="+mn-cs"/>
              </a:rPr>
              <a:t>oximeter</a:t>
            </a:r>
            <a:r>
              <a:rPr lang="en-CA" sz="1200" b="0" i="0" kern="1200" dirty="0" smtClean="0">
                <a:solidFill>
                  <a:schemeClr val="tx1"/>
                </a:solidFill>
                <a:effectLst/>
                <a:latin typeface="+mn-lt"/>
                <a:ea typeface="+mn-ea"/>
                <a:cs typeface="+mn-cs"/>
              </a:rPr>
              <a:t> measures how much oxygen is in your blood.</a:t>
            </a:r>
          </a:p>
          <a:p>
            <a:r>
              <a:rPr lang="en-CA" sz="1200" b="0" i="0" kern="1200" dirty="0" err="1" smtClean="0">
                <a:solidFill>
                  <a:schemeClr val="tx1"/>
                </a:solidFill>
                <a:effectLst/>
                <a:latin typeface="+mn-lt"/>
                <a:ea typeface="+mn-ea"/>
                <a:cs typeface="+mn-cs"/>
              </a:rPr>
              <a:t>michael</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8</a:t>
            </a:fld>
            <a:endParaRPr lang="en-CA"/>
          </a:p>
        </p:txBody>
      </p:sp>
    </p:spTree>
    <p:extLst>
      <p:ext uri="{BB962C8B-B14F-4D97-AF65-F5344CB8AC3E}">
        <p14:creationId xmlns:p14="http://schemas.microsoft.com/office/powerpoint/2010/main" val="1101220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chris</a:t>
            </a:r>
            <a:endParaRPr lang="en-CA" dirty="0"/>
          </a:p>
        </p:txBody>
      </p:sp>
      <p:sp>
        <p:nvSpPr>
          <p:cNvPr id="4" name="Slide Number Placeholder 3"/>
          <p:cNvSpPr>
            <a:spLocks noGrp="1"/>
          </p:cNvSpPr>
          <p:nvPr>
            <p:ph type="sldNum" sz="quarter" idx="10"/>
          </p:nvPr>
        </p:nvSpPr>
        <p:spPr/>
        <p:txBody>
          <a:bodyPr/>
          <a:lstStyle/>
          <a:p>
            <a:fld id="{410D93F0-E684-402D-8151-A3C9CF46CE26}" type="slidenum">
              <a:rPr lang="en-CA" smtClean="0"/>
              <a:t>9</a:t>
            </a:fld>
            <a:endParaRPr lang="en-CA"/>
          </a:p>
        </p:txBody>
      </p:sp>
    </p:spTree>
    <p:extLst>
      <p:ext uri="{BB962C8B-B14F-4D97-AF65-F5344CB8AC3E}">
        <p14:creationId xmlns:p14="http://schemas.microsoft.com/office/powerpoint/2010/main" val="392317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1A35200-023C-4CC8-A197-C90C9BF133DC}"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9D3B-EEF2-4798-9B0B-E5B458137ACA}"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A35200-023C-4CC8-A197-C90C9BF133DC}"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9D3B-EEF2-4798-9B0B-E5B458137A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A35200-023C-4CC8-A197-C90C9BF133DC}" type="datetimeFigureOut">
              <a:rPr lang="en-US" smtClean="0"/>
              <a:t>4/17/2014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4469D3B-EEF2-4798-9B0B-E5B458137A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A35200-023C-4CC8-A197-C90C9BF133DC}"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9D3B-EEF2-4798-9B0B-E5B458137A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A35200-023C-4CC8-A197-C90C9BF133DC}"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69D3B-EEF2-4798-9B0B-E5B458137AC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A35200-023C-4CC8-A197-C90C9BF133DC}" type="datetimeFigureOut">
              <a:rPr lang="en-US" smtClean="0"/>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69D3B-EEF2-4798-9B0B-E5B458137A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A35200-023C-4CC8-A197-C90C9BF133DC}" type="datetimeFigureOut">
              <a:rPr lang="en-US" smtClean="0"/>
              <a:t>4/17/2014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69D3B-EEF2-4798-9B0B-E5B458137A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A35200-023C-4CC8-A197-C90C9BF133DC}" type="datetimeFigureOut">
              <a:rPr lang="en-US" smtClean="0"/>
              <a:t>4/17/2014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69D3B-EEF2-4798-9B0B-E5B458137A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35200-023C-4CC8-A197-C90C9BF133DC}" type="datetimeFigureOut">
              <a:rPr lang="en-US" smtClean="0"/>
              <a:t>4/17/2014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69D3B-EEF2-4798-9B0B-E5B458137A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A35200-023C-4CC8-A197-C90C9BF133DC}" type="datetimeFigureOut">
              <a:rPr lang="en-US" smtClean="0"/>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69D3B-EEF2-4798-9B0B-E5B458137ACA}"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1A35200-023C-4CC8-A197-C90C9BF133DC}" type="datetimeFigureOut">
              <a:rPr lang="en-US" smtClean="0"/>
              <a:t>4/17/2014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4469D3B-EEF2-4798-9B0B-E5B458137AC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1A35200-023C-4CC8-A197-C90C9BF133DC}" type="datetimeFigureOut">
              <a:rPr lang="en-US" smtClean="0"/>
              <a:t>4/17/2014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4469D3B-EEF2-4798-9B0B-E5B458137A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916832"/>
            <a:ext cx="8077200" cy="1673352"/>
          </a:xfrm>
        </p:spPr>
        <p:txBody>
          <a:bodyPr>
            <a:normAutofit fontScale="90000"/>
          </a:bodyPr>
          <a:lstStyle/>
          <a:p>
            <a:r>
              <a:rPr lang="en-US" sz="7300" dirty="0" err="1" smtClean="0">
                <a:latin typeface="Cataneo BT" pitchFamily="66" charset="0"/>
              </a:rPr>
              <a:t>Oxylyzer</a:t>
            </a:r>
            <a:r>
              <a:rPr lang="en-US" sz="7300" dirty="0" smtClean="0">
                <a:latin typeface="Cataneo BT" pitchFamily="66" charset="0"/>
              </a:rPr>
              <a:t>: </a:t>
            </a:r>
            <a:r>
              <a:rPr lang="en-US" dirty="0" smtClean="0">
                <a:latin typeface="Cataneo BT" pitchFamily="66" charset="0"/>
              </a:rPr>
              <a:t/>
            </a:r>
            <a:br>
              <a:rPr lang="en-US" dirty="0" smtClean="0">
                <a:latin typeface="Cataneo BT" pitchFamily="66" charset="0"/>
              </a:rPr>
            </a:br>
            <a:r>
              <a:rPr lang="en-US" dirty="0" smtClean="0">
                <a:latin typeface="+mn-lt"/>
              </a:rPr>
              <a:t>Pulse </a:t>
            </a:r>
            <a:r>
              <a:rPr lang="en-US" dirty="0" err="1" smtClean="0">
                <a:latin typeface="+mn-lt"/>
              </a:rPr>
              <a:t>Oximetry</a:t>
            </a:r>
            <a:r>
              <a:rPr lang="en-US" dirty="0" smtClean="0">
                <a:latin typeface="+mn-lt"/>
              </a:rPr>
              <a:t> Analysis with an Android Application</a:t>
            </a:r>
            <a:endParaRPr lang="en-US" dirty="0">
              <a:latin typeface="+mn-lt"/>
            </a:endParaRPr>
          </a:p>
        </p:txBody>
      </p:sp>
      <p:sp>
        <p:nvSpPr>
          <p:cNvPr id="3" name="Subtitle 2"/>
          <p:cNvSpPr>
            <a:spLocks noGrp="1"/>
          </p:cNvSpPr>
          <p:nvPr>
            <p:ph type="subTitle" idx="1"/>
          </p:nvPr>
        </p:nvSpPr>
        <p:spPr>
          <a:xfrm>
            <a:off x="683568" y="0"/>
            <a:ext cx="8077200" cy="1499616"/>
          </a:xfrm>
        </p:spPr>
        <p:txBody>
          <a:bodyPr/>
          <a:lstStyle/>
          <a:p>
            <a:endParaRPr lang="en-US" dirty="0"/>
          </a:p>
        </p:txBody>
      </p:sp>
      <p:pic>
        <p:nvPicPr>
          <p:cNvPr id="2050" name="Picture 2" descr="C:\Users\Dylan Belvedere\AppData\Local\Temp\Rar$DI96.872\ic_launcher.png"/>
          <p:cNvPicPr>
            <a:picLocks noChangeAspect="1" noChangeArrowheads="1"/>
          </p:cNvPicPr>
          <p:nvPr/>
        </p:nvPicPr>
        <p:blipFill>
          <a:blip r:embed="rId3" cstate="print"/>
          <a:srcRect/>
          <a:stretch>
            <a:fillRect/>
          </a:stretch>
        </p:blipFill>
        <p:spPr bwMode="auto">
          <a:xfrm>
            <a:off x="3779912" y="5229200"/>
            <a:ext cx="1584176" cy="15841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Oxylyzer</a:t>
            </a:r>
            <a:r>
              <a:rPr lang="en-US" dirty="0" smtClean="0"/>
              <a:t>: </a:t>
            </a:r>
            <a:r>
              <a:rPr lang="en-US" dirty="0" err="1" smtClean="0"/>
              <a:t>Questionairres</a:t>
            </a:r>
            <a:endParaRPr lang="en-US" dirty="0"/>
          </a:p>
        </p:txBody>
      </p:sp>
      <p:sp>
        <p:nvSpPr>
          <p:cNvPr id="3" name="Content Placeholder 2"/>
          <p:cNvSpPr>
            <a:spLocks noGrp="1"/>
          </p:cNvSpPr>
          <p:nvPr>
            <p:ph idx="1"/>
          </p:nvPr>
        </p:nvSpPr>
        <p:spPr/>
        <p:txBody>
          <a:bodyPr/>
          <a:lstStyle/>
          <a:p>
            <a:r>
              <a:rPr lang="en-US" dirty="0" smtClean="0"/>
              <a:t>STOP-BANG</a:t>
            </a:r>
          </a:p>
          <a:p>
            <a:r>
              <a:rPr lang="en-US" dirty="0" smtClean="0"/>
              <a:t>Epworth Sleepiness Scale</a:t>
            </a:r>
          </a:p>
          <a:p>
            <a:r>
              <a:rPr lang="en-US" dirty="0" smtClean="0"/>
              <a:t>Berlin Sleep Questionnaire</a:t>
            </a:r>
          </a:p>
          <a:p>
            <a:r>
              <a:rPr lang="en-US" dirty="0" smtClean="0"/>
              <a:t>Snore Score</a:t>
            </a:r>
            <a:endParaRPr lang="en-US" dirty="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pic>
        <p:nvPicPr>
          <p:cNvPr id="23554" name="Picture 2" descr="C:\Users\Dylan Belvedere\Dropbox\Camera Uploads\2014-04-17 05.50.14.png"/>
          <p:cNvPicPr>
            <a:picLocks noChangeAspect="1" noChangeArrowheads="1"/>
          </p:cNvPicPr>
          <p:nvPr/>
        </p:nvPicPr>
        <p:blipFill>
          <a:blip r:embed="rId4" cstate="print"/>
          <a:srcRect/>
          <a:stretch>
            <a:fillRect/>
          </a:stretch>
        </p:blipFill>
        <p:spPr bwMode="auto">
          <a:xfrm>
            <a:off x="5724128" y="1916832"/>
            <a:ext cx="3168352" cy="56326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Oxylyzer</a:t>
            </a:r>
            <a:r>
              <a:rPr lang="en-US" dirty="0" smtClean="0"/>
              <a:t>: Report</a:t>
            </a:r>
            <a:endParaRPr lang="en-US" dirty="0"/>
          </a:p>
        </p:txBody>
      </p:sp>
      <p:sp>
        <p:nvSpPr>
          <p:cNvPr id="3" name="Content Placeholder 2"/>
          <p:cNvSpPr>
            <a:spLocks noGrp="1"/>
          </p:cNvSpPr>
          <p:nvPr>
            <p:ph idx="1"/>
          </p:nvPr>
        </p:nvSpPr>
        <p:spPr/>
        <p:txBody>
          <a:bodyPr/>
          <a:lstStyle/>
          <a:p>
            <a:r>
              <a:rPr lang="en-US" dirty="0" smtClean="0"/>
              <a:t>Report is a comprehensive compilation of all the data retrieved</a:t>
            </a:r>
          </a:p>
          <a:p>
            <a:r>
              <a:rPr lang="en-US" dirty="0" smtClean="0"/>
              <a:t>It includes an analysis of likelihood of apnea from questionnaire results as well as data</a:t>
            </a:r>
          </a:p>
          <a:p>
            <a:r>
              <a:rPr lang="en-US" dirty="0" smtClean="0"/>
              <a:t>Very user friendly and easily readable</a:t>
            </a:r>
            <a:endParaRPr lang="en-US" dirty="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Oxylyzer</a:t>
            </a:r>
            <a:r>
              <a:rPr lang="en-US" dirty="0" smtClean="0"/>
              <a:t>: History</a:t>
            </a:r>
            <a:endParaRPr lang="en-US" dirty="0"/>
          </a:p>
        </p:txBody>
      </p:sp>
      <p:sp>
        <p:nvSpPr>
          <p:cNvPr id="3" name="Content Placeholder 2"/>
          <p:cNvSpPr>
            <a:spLocks noGrp="1"/>
          </p:cNvSpPr>
          <p:nvPr>
            <p:ph idx="1"/>
          </p:nvPr>
        </p:nvSpPr>
        <p:spPr>
          <a:xfrm>
            <a:off x="457200" y="1775191"/>
            <a:ext cx="5122912" cy="4625609"/>
          </a:xfrm>
        </p:spPr>
        <p:txBody>
          <a:bodyPr/>
          <a:lstStyle/>
          <a:p>
            <a:r>
              <a:rPr lang="en-US" dirty="0" smtClean="0"/>
              <a:t>Each night that data is taken it saves this as a recording</a:t>
            </a:r>
          </a:p>
          <a:p>
            <a:r>
              <a:rPr lang="en-US" dirty="0" smtClean="0"/>
              <a:t>These recording are easily chosen from a list of previous recordings and the graphs are displayed</a:t>
            </a:r>
            <a:endParaRPr lang="en-US" dirty="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sp>
        <p:nvSpPr>
          <p:cNvPr id="22532" name="AutoShape 4" descr="Displaying Screenshot_2014-04-16-22-52-14.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4" name="AutoShape 6" descr="Displaying Screenshot_2014-04-16-22-52-14.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5" name="Picture 7" descr="C:\Users\Dylan Belvedere\Downloads\Screenshot_2014-04-16-22-52-14.png"/>
          <p:cNvPicPr>
            <a:picLocks noChangeAspect="1" noChangeArrowheads="1"/>
          </p:cNvPicPr>
          <p:nvPr/>
        </p:nvPicPr>
        <p:blipFill>
          <a:blip r:embed="rId4" cstate="print"/>
          <a:srcRect/>
          <a:stretch>
            <a:fillRect/>
          </a:stretch>
        </p:blipFill>
        <p:spPr bwMode="auto">
          <a:xfrm>
            <a:off x="5724128" y="1772816"/>
            <a:ext cx="2592288" cy="460851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Oxylyzer</a:t>
            </a:r>
            <a:r>
              <a:rPr lang="en-US" dirty="0" smtClean="0"/>
              <a:t>: Real-time</a:t>
            </a:r>
            <a:endParaRPr lang="en-US" dirty="0"/>
          </a:p>
        </p:txBody>
      </p:sp>
      <p:sp>
        <p:nvSpPr>
          <p:cNvPr id="3" name="Content Placeholder 2"/>
          <p:cNvSpPr>
            <a:spLocks noGrp="1"/>
          </p:cNvSpPr>
          <p:nvPr>
            <p:ph idx="1"/>
          </p:nvPr>
        </p:nvSpPr>
        <p:spPr>
          <a:xfrm>
            <a:off x="457200" y="1775191"/>
            <a:ext cx="5194920" cy="4625609"/>
          </a:xfrm>
        </p:spPr>
        <p:txBody>
          <a:bodyPr/>
          <a:lstStyle/>
          <a:p>
            <a:r>
              <a:rPr lang="en-US" dirty="0" smtClean="0"/>
              <a:t>Shows graphs of oxygen levels and heat rate in 2 separate graphs</a:t>
            </a:r>
          </a:p>
          <a:p>
            <a:r>
              <a:rPr lang="en-US" dirty="0" smtClean="0"/>
              <a:t>Displays the value of oxygen saturation out of 100%</a:t>
            </a:r>
          </a:p>
          <a:p>
            <a:r>
              <a:rPr lang="en-US" dirty="0" smtClean="0"/>
              <a:t>Displays current BPM</a:t>
            </a:r>
            <a:endParaRPr lang="en-US" dirty="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pic>
        <p:nvPicPr>
          <p:cNvPr id="5" name="Picture 2" descr="C:\Users\Dylan Belvedere\Dropbox\Camera Uploads\2014-04-17 05.42.45.png"/>
          <p:cNvPicPr>
            <a:picLocks noChangeAspect="1" noChangeArrowheads="1"/>
          </p:cNvPicPr>
          <p:nvPr/>
        </p:nvPicPr>
        <p:blipFill>
          <a:blip r:embed="rId4" cstate="print"/>
          <a:srcRect/>
          <a:stretch>
            <a:fillRect/>
          </a:stretch>
        </p:blipFill>
        <p:spPr bwMode="auto">
          <a:xfrm>
            <a:off x="5580112" y="1844824"/>
            <a:ext cx="2981930" cy="530120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Development</a:t>
            </a:r>
            <a:endParaRPr lang="en-US" dirty="0"/>
          </a:p>
        </p:txBody>
      </p:sp>
      <p:sp>
        <p:nvSpPr>
          <p:cNvPr id="3" name="Content Placeholder 2"/>
          <p:cNvSpPr>
            <a:spLocks noGrp="1"/>
          </p:cNvSpPr>
          <p:nvPr>
            <p:ph idx="1"/>
          </p:nvPr>
        </p:nvSpPr>
        <p:spPr/>
        <p:txBody>
          <a:bodyPr/>
          <a:lstStyle/>
          <a:p>
            <a:r>
              <a:rPr lang="en-US" dirty="0" smtClean="0"/>
              <a:t>Recording snoring and sync with suspected apnea events</a:t>
            </a:r>
          </a:p>
          <a:p>
            <a:r>
              <a:rPr lang="en-US" dirty="0" smtClean="0"/>
              <a:t>Use the phones accelerometer to detect movement and rule out possible false recordings</a:t>
            </a:r>
          </a:p>
          <a:p>
            <a:r>
              <a:rPr lang="en-US" dirty="0" smtClean="0"/>
              <a:t>Help people use the results to adjust their CPAP pressure</a:t>
            </a:r>
          </a:p>
          <a:p>
            <a:r>
              <a:rPr lang="en-US" dirty="0" smtClean="0"/>
              <a:t>Use data to help people with sport training</a:t>
            </a:r>
            <a:endParaRPr lang="en-US" dirty="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Pulse </a:t>
            </a:r>
            <a:r>
              <a:rPr lang="en-US" dirty="0" err="1" smtClean="0"/>
              <a:t>oximeters</a:t>
            </a:r>
            <a:r>
              <a:rPr lang="en-US" dirty="0" smtClean="0"/>
              <a:t> are a cheaper and more convenient option than </a:t>
            </a:r>
            <a:r>
              <a:rPr lang="en-US" dirty="0" err="1" smtClean="0"/>
              <a:t>polysomnography</a:t>
            </a:r>
            <a:endParaRPr lang="en-US" dirty="0" smtClean="0"/>
          </a:p>
          <a:p>
            <a:r>
              <a:rPr lang="en-US" dirty="0" smtClean="0"/>
              <a:t>Most comprehensive Pulse </a:t>
            </a:r>
            <a:r>
              <a:rPr lang="en-US" dirty="0" err="1" smtClean="0"/>
              <a:t>Oximeter</a:t>
            </a:r>
            <a:r>
              <a:rPr lang="en-US" dirty="0" smtClean="0"/>
              <a:t> android application available</a:t>
            </a:r>
          </a:p>
          <a:p>
            <a:pPr>
              <a:buNone/>
            </a:pPr>
            <a:endParaRPr lang="en-US" dirty="0" smtClean="0"/>
          </a:p>
          <a:p>
            <a:endParaRPr lang="en-US" dirty="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pic>
        <p:nvPicPr>
          <p:cNvPr id="4" name="Picture 3" descr="C:\Users\Dylan Belvedere\AppData\Local\Temp\Rar$DI96.872\ic_launcher.png"/>
          <p:cNvPicPr>
            <a:picLocks noChangeAspect="1" noChangeArrowheads="1"/>
          </p:cNvPicPr>
          <p:nvPr/>
        </p:nvPicPr>
        <p:blipFill>
          <a:blip r:embed="rId2"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Pulse </a:t>
            </a:r>
            <a:r>
              <a:rPr lang="en-US" dirty="0" err="1" smtClean="0"/>
              <a:t>Oximetry</a:t>
            </a:r>
            <a:endParaRPr lang="en-US" dirty="0"/>
          </a:p>
        </p:txBody>
      </p:sp>
      <p:sp>
        <p:nvSpPr>
          <p:cNvPr id="3" name="Content Placeholder 2"/>
          <p:cNvSpPr>
            <a:spLocks noGrp="1"/>
          </p:cNvSpPr>
          <p:nvPr>
            <p:ph idx="1"/>
          </p:nvPr>
        </p:nvSpPr>
        <p:spPr/>
        <p:txBody>
          <a:bodyPr/>
          <a:lstStyle/>
          <a:p>
            <a:r>
              <a:rPr lang="en-US" dirty="0" smtClean="0"/>
              <a:t>Uses a finger clip called a Pulse </a:t>
            </a:r>
            <a:r>
              <a:rPr lang="en-US" dirty="0" err="1"/>
              <a:t>O</a:t>
            </a:r>
            <a:r>
              <a:rPr lang="en-US" dirty="0" err="1" smtClean="0"/>
              <a:t>ximeter</a:t>
            </a:r>
            <a:endParaRPr lang="en-US" dirty="0" smtClean="0"/>
          </a:p>
          <a:p>
            <a:r>
              <a:rPr lang="en-US" dirty="0" smtClean="0"/>
              <a:t>Finds oxygen saturation in blood</a:t>
            </a:r>
          </a:p>
          <a:p>
            <a:r>
              <a:rPr lang="en-US" dirty="0" smtClean="0"/>
              <a:t>Tells you your BPM</a:t>
            </a:r>
            <a:endParaRPr lang="en-US" dirty="0"/>
          </a:p>
        </p:txBody>
      </p:sp>
      <p:pic>
        <p:nvPicPr>
          <p:cNvPr id="1026" name="Picture 2" descr="C:\Users\Dylan Belvedere\Dropbox\Camera Uploads\2014-04-16 20.43.41.jpg"/>
          <p:cNvPicPr>
            <a:picLocks noChangeAspect="1" noChangeArrowheads="1"/>
          </p:cNvPicPr>
          <p:nvPr/>
        </p:nvPicPr>
        <p:blipFill>
          <a:blip r:embed="rId3" cstate="print"/>
          <a:srcRect/>
          <a:stretch>
            <a:fillRect/>
          </a:stretch>
        </p:blipFill>
        <p:spPr bwMode="auto">
          <a:xfrm>
            <a:off x="2339752" y="3501008"/>
            <a:ext cx="3744416" cy="2808312"/>
          </a:xfrm>
          <a:prstGeom prst="rect">
            <a:avLst/>
          </a:prstGeom>
          <a:noFill/>
        </p:spPr>
      </p:pic>
      <p:sp>
        <p:nvSpPr>
          <p:cNvPr id="5" name="TextBox 4"/>
          <p:cNvSpPr txBox="1"/>
          <p:nvPr/>
        </p:nvSpPr>
        <p:spPr>
          <a:xfrm>
            <a:off x="3347864" y="6309320"/>
            <a:ext cx="1800200" cy="369332"/>
          </a:xfrm>
          <a:prstGeom prst="rect">
            <a:avLst/>
          </a:prstGeom>
          <a:noFill/>
        </p:spPr>
        <p:txBody>
          <a:bodyPr wrap="square" rtlCol="0">
            <a:spAutoFit/>
          </a:bodyPr>
          <a:lstStyle/>
          <a:p>
            <a:r>
              <a:rPr lang="en-US" dirty="0" smtClean="0"/>
              <a:t>Pulse </a:t>
            </a:r>
            <a:r>
              <a:rPr lang="en-US" dirty="0" err="1" smtClean="0"/>
              <a:t>Oximeter</a:t>
            </a:r>
            <a:endParaRPr lang="en-US" dirty="0"/>
          </a:p>
        </p:txBody>
      </p:sp>
      <p:pic>
        <p:nvPicPr>
          <p:cNvPr id="1027" name="Picture 3" descr="C:\Users\Dylan Belvedere\AppData\Local\Temp\Rar$DI96.872\ic_launcher.png"/>
          <p:cNvPicPr>
            <a:picLocks noChangeAspect="1" noChangeArrowheads="1"/>
          </p:cNvPicPr>
          <p:nvPr/>
        </p:nvPicPr>
        <p:blipFill>
          <a:blip r:embed="rId4"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Pulse </a:t>
            </a:r>
            <a:r>
              <a:rPr lang="en-US" dirty="0" err="1" smtClean="0"/>
              <a:t>Oximetry</a:t>
            </a:r>
            <a:endParaRPr lang="en-US" dirty="0"/>
          </a:p>
        </p:txBody>
      </p:sp>
      <p:sp>
        <p:nvSpPr>
          <p:cNvPr id="3" name="Content Placeholder 2"/>
          <p:cNvSpPr>
            <a:spLocks noGrp="1"/>
          </p:cNvSpPr>
          <p:nvPr>
            <p:ph idx="1"/>
          </p:nvPr>
        </p:nvSpPr>
        <p:spPr/>
        <p:txBody>
          <a:bodyPr/>
          <a:lstStyle/>
          <a:p>
            <a:r>
              <a:rPr lang="en-US" dirty="0" smtClean="0"/>
              <a:t>Used in anesthesiology</a:t>
            </a:r>
          </a:p>
          <a:p>
            <a:r>
              <a:rPr lang="en-US" dirty="0" smtClean="0"/>
              <a:t>Athletic training</a:t>
            </a:r>
          </a:p>
          <a:p>
            <a:r>
              <a:rPr lang="en-US" dirty="0" smtClean="0"/>
              <a:t>Diagnosis of Sleep Apnea</a:t>
            </a:r>
          </a:p>
          <a:p>
            <a:endParaRPr lang="en-US" dirty="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Sleep apnea?</a:t>
            </a:r>
            <a:endParaRPr lang="en-US" dirty="0"/>
          </a:p>
        </p:txBody>
      </p:sp>
      <p:sp>
        <p:nvSpPr>
          <p:cNvPr id="3" name="Content Placeholder 2"/>
          <p:cNvSpPr>
            <a:spLocks noGrp="1"/>
          </p:cNvSpPr>
          <p:nvPr>
            <p:ph idx="1"/>
          </p:nvPr>
        </p:nvSpPr>
        <p:spPr>
          <a:xfrm>
            <a:off x="467544" y="1772816"/>
            <a:ext cx="8229600" cy="4625609"/>
          </a:xfrm>
        </p:spPr>
        <p:txBody>
          <a:bodyPr/>
          <a:lstStyle/>
          <a:p>
            <a:r>
              <a:rPr lang="en-US" dirty="0" smtClean="0"/>
              <a:t>Blockage of the airway while sleeping because of:</a:t>
            </a:r>
          </a:p>
          <a:p>
            <a:pPr lvl="1"/>
            <a:r>
              <a:rPr lang="en-US" dirty="0" smtClean="0"/>
              <a:t>Upper throat muscles relax during sleep causing airway to become partially or completely blocked (most common)</a:t>
            </a:r>
          </a:p>
          <a:p>
            <a:pPr lvl="1"/>
            <a:r>
              <a:rPr lang="en-US" dirty="0" smtClean="0"/>
              <a:t>Naturally small airway</a:t>
            </a:r>
          </a:p>
          <a:p>
            <a:pPr lvl="1"/>
            <a:r>
              <a:rPr lang="en-US" dirty="0" smtClean="0"/>
              <a:t>Large neck</a:t>
            </a:r>
          </a:p>
        </p:txBody>
      </p:sp>
      <p:pic>
        <p:nvPicPr>
          <p:cNvPr id="4" name="Picture 3" descr="http://www.sleepdisordersguide.com/images/sleep-apnea.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861048"/>
            <a:ext cx="3888432" cy="2664296"/>
          </a:xfrm>
          <a:prstGeom prst="rect">
            <a:avLst/>
          </a:prstGeom>
          <a:noFill/>
          <a:ln>
            <a:noFill/>
          </a:ln>
        </p:spPr>
      </p:pic>
      <p:pic>
        <p:nvPicPr>
          <p:cNvPr id="5" name="Picture 3" descr="C:\Users\Dylan Belvedere\AppData\Local\Temp\Rar$DI96.872\ic_launcher.png"/>
          <p:cNvPicPr>
            <a:picLocks noChangeAspect="1" noChangeArrowheads="1"/>
          </p:cNvPicPr>
          <p:nvPr/>
        </p:nvPicPr>
        <p:blipFill>
          <a:blip r:embed="rId4" cstate="print"/>
          <a:srcRect/>
          <a:stretch>
            <a:fillRect/>
          </a:stretch>
        </p:blipFill>
        <p:spPr bwMode="auto">
          <a:xfrm>
            <a:off x="179512" y="5949280"/>
            <a:ext cx="676672" cy="676672"/>
          </a:xfrm>
          <a:prstGeom prst="rect">
            <a:avLst/>
          </a:prstGeom>
          <a:noFill/>
        </p:spPr>
      </p:pic>
      <p:sp>
        <p:nvSpPr>
          <p:cNvPr id="6" name="TextBox 5"/>
          <p:cNvSpPr txBox="1"/>
          <p:nvPr/>
        </p:nvSpPr>
        <p:spPr>
          <a:xfrm>
            <a:off x="5940152" y="6309320"/>
            <a:ext cx="2088232" cy="369332"/>
          </a:xfrm>
          <a:prstGeom prst="rect">
            <a:avLst/>
          </a:prstGeom>
          <a:noFill/>
        </p:spPr>
        <p:txBody>
          <a:bodyPr wrap="square" rtlCol="0">
            <a:spAutoFit/>
          </a:bodyPr>
          <a:lstStyle/>
          <a:p>
            <a:r>
              <a:rPr lang="en-US" dirty="0" smtClean="0"/>
              <a:t>Tongue blockage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Sleep Apnea</a:t>
            </a:r>
            <a:endParaRPr lang="en-US" dirty="0"/>
          </a:p>
        </p:txBody>
      </p:sp>
      <p:sp>
        <p:nvSpPr>
          <p:cNvPr id="3" name="Content Placeholder 2"/>
          <p:cNvSpPr>
            <a:spLocks noGrp="1"/>
          </p:cNvSpPr>
          <p:nvPr>
            <p:ph idx="1"/>
          </p:nvPr>
        </p:nvSpPr>
        <p:spPr/>
        <p:txBody>
          <a:bodyPr/>
          <a:lstStyle/>
          <a:p>
            <a:r>
              <a:rPr lang="en-US" dirty="0" smtClean="0"/>
              <a:t>Constantly woken up</a:t>
            </a:r>
          </a:p>
          <a:p>
            <a:r>
              <a:rPr lang="en-US" dirty="0" smtClean="0"/>
              <a:t>Causes fatigue during the day</a:t>
            </a:r>
          </a:p>
          <a:p>
            <a:r>
              <a:rPr lang="en-US" dirty="0" smtClean="0"/>
              <a:t>Extremely dangerous to people with heart disease</a:t>
            </a:r>
          </a:p>
          <a:p>
            <a:endParaRPr lang="en-US" dirty="0" smtClean="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sp>
        <p:nvSpPr>
          <p:cNvPr id="18434" name="AutoShape 2" descr="data:image/jpeg;base64,/9j/4AAQSkZJRgABAQAAAQABAAD/2wCEAAkGBxQSEhUUEhQUFRUUFBcUFhUUFBQUFRUUFBQWGBUUFBUYHCggGBolHBQUIjEhJSkrLi4uFx8zODMsNygtLisBCgoKDg0OGhAQFCwcHBwsLCwsLCwsLCwsLCwsLCwsLCwrLCwsLCwsLCwsLCwrLCwsNzcrLCwsKyssNywsNywrK//AABEIARMAtwMBIgACEQEDEQH/xAAcAAABBQEBAQAAAAAAAAAAAAAEAAECAwUGBwj/xAA+EAABAwEEBwYEBQMDBQEAAAABAAIRAwQSITEFBkFRYXGREyKBobHBBzJS8BQjQnLRYoKSFTPhQ1OiwvEk/8QAGAEAAwEBAAAAAAAAAAAAAAAAAAECAwT/xAAdEQEBAQEBAQEBAQEAAAAAAAAAAQIRITEDQRJh/9oADAMBAAIRAxEAPwD2ZOknVGSSdOgGhYOt+srLDRvuBLnSGAfVGBPBbzjgvCPiPrS211Q1g7tIvDSSe9MC9Gz5fNAcvbbQ+vVc9xJL3EndJRD2XWwM/uUDRaXHh0W3ZaJDS/AQLuYid5z8lNVmMt7Dvx45qyjZNpP+OHmk6mC7GfL02BWWiqQI8icemxEKhal1uYHWckNUrNOU+BITV6x3wOSEe88UySdG73UDH2FG/wAB4z/KZ54Dwn+UyIuH3CdlWFXCZAdPq5rC6i8Q4tj5SM2n3B2j/wCr3TUzWpltZButrN+dgOBH1snZw2L5natvV/TVSzVWVaZ7zDPBw2tPMSkb6jSQehtJMtNFlamZa9s8jtB4hGpgkydJAMknSQFKdJOgEknQ+kLUKVJ9R2VNjnn+0SgPPfixrcaLfwtBwD3tmqRMtaflYCMicZ2wvG2i8UTpe2urVX1XGXVHueebjMchgFRZGyUqGpZbMBG3oesLa0k27SawDidkuPrEKOr9hNSoxpwGfgjdZXNvECOeOA3BRa1k8cwyqBtxPkr22YHEAztJxHmq+wJOH35IunDR3iE5U2My1Uoy6k+yzao3nyWnbjP/ABgs1zSTgD6qupsDmN6h4oipZyMxHkh3MQlFxTQkAui1M1eNttDaUkNALnuGxo2Dmi3h5nbxgNEIqkR4eY4L2k6kWIjs+wbGXaDB08HZleW61aCdYrQ6kTeF0Pacr1N0hro2GWuB5KM/pNL3+f8An16V8FNLd2pZXHI9qz9pgO846r1RfOvw1t/Z2+zO2F5pniKjS31IPgvopWikkkkgiSSSQFScJgnTBLA+IDyNHWoj/tEdSAfVdAgNYLD29mrUv+5Sc0cyDHmkHy/UCL0eyTyVFoYQ4g5gkcowWtq7Z77wANoHX3U6vIrM7XaaoWIl8gfpIkjej7TqbTJvOdiTlEroNC6P7NsDPafZarGBueJ+81h210eRwz9RmBpdfe2MREAwjrNqFZji51V+GbjAXV/hb2Jw4AYeO9DaTtgaLoMuwywAVD78Zg1KsgH+03mRj1QNv1VpR3Bd5BdfZnEtEpOYj0PINL6sOEwSRyXK2vQ7gcl9AVrOHZhYOldCszDR0TlpWSvHKOhjmQu++F9m7LtnRiWgCcNs5pWnReMAbV0WrNhui6BM5g7ZS1o8546xxYWgSD+3HzC88+L9gBs7Kxi/ReG3trqVXYf7h6713OihdaQaYZGEYeHNcl8ViDYKvA0R49rJ9kZvsLU5K8n0NaeyqseP0VGv/wAXAn0X1NSfeAI2gHqvk+yYjhkeC+mtTrd29is9TfSaDt7zO47zaVvXO2UkkkiJJJJAVJwkElQJOkkgPmrW6wmla7RTgi7XqQCI7rnlzTyLSOq7r4c6uEMFV7YnFsjE/wBXLcus1h1VoWm10678bjYe39L3CLl7ljI2wFsuhoAbEnBZbvfGuPPUQQ3AZ+iuoUNpUKFCHnbInHYdoQGsOlzTbcotvVTgBsbP6nfwp+fV8t8gLWfWilZj2d5t8iYn5QcpWVoi0isbwDiM53qegtS2vca1pbfe43jfxJO8rr6NhazAAAbgIU+1p/rOJyfQX4mBAaeiuoOJkHA5+G9XVnNG3HghqIc594yAAQJzMqkz2LjTVdWmCIKKuqp4SpSsmvYB9hQszwwrSqIGrSCitIOpPvvBBEASd5IOS5D4nNDrC4DEurNOH9OJA35LapWg03Y5LO1kHbv7NvyMF6Nl93/EdVWanWf48m0PYhUN0vbRBm9UqGGNwOfjt4r1j4P6Zpdk+ydq1z2Pc9gyLmOxdcG0A7vqXn+tFkAogBgBa75hnH0n1XKWC31KFRtSk4sqMMtcMwfvYt565bOPrNJchqDrtT0hTDXFrLQwDtKcgXsMalMZls7Ni65BHSSSQFadME6oEgbZaT8ow2E7TwCOWWzF7p2E+pUbvi8RW0kZDqpWZkkk+CepiYGQz/hXUWYLKT1pVNor3XRtu+qGo2ZgJe/EnGSsPTukxTtEOfdBAYDGTs8TsCuovLsSZ8Z6ItXM+NDSun+ybLW3iSGtbMST7Kix2qrU79V0NODWNEDmScT6KT7EHwdoyV1WzEiG7EdquZiTKv0gDiVSbeBUawmXOkgcBmeSyNJaWNnBvU3vMSLsXTzMyOilq9YajnmvXM1HCAIgMZJIaAkfI6umVGqFKkE1RNlPoJ6pe2QiagTBilp1j22ngs6xVO8QfFbtqprmK9Ts63AgohsfXRgaxzuIw3k4D1C8secSd67n4hW8g9kDMwSeWQ8lwDnYrbHxzfr9HaNt76NRtSk8se0y1zc2nhPuvcdT/ijQrtbTtZFGqAAXnCk875/QTxw4rwAFEU6qtnH1tRtLHgOY5rgci0gg+ITr5w1X1lr2YxSrFjcZaYLDhuIMJJHx9IhJJJUREwJ3LHoOwJ3klaOkXRTdyjqYQFBuAWW2mFlIQE9Em6naMCp2dkCEoqsmw2cNtbrwkVWXSCJBLccRylR1j0ayjRdVpC4WwSB8pEwYGzNaFuZBa4Zh7SOuSL0ho2nWgVG3gCDEkDDeFWZ/KWtWWWOB1b1oNWt2ZY4tj/cIui99MbZ3rtWLL0rosU6l5gAY7GAMA4Z+krTsxlqjnK172dQrWVroMYj+I9ynYyBCucVW4oKJApOUAVJAVuCaFbCg4JcHQtpbguN0s780cPuV2NsdAK4O2vv1J2A/fRJcec62WrtLS/HBpu5bh9hYDloWrFzzvc4/+RVDGCVvHNr2hFc0KValjIGPvw+9qiAR99E0r6NQgpImzOa4Y4exHDckkp9XJ0ydUhn6VfN1u8yfBQCVqM1D/SAPHM+qm1qxvtaz4dgRACixqmTgnIVodzb1Ro3GT4ZecI9BWES5zv7R6n26I1VE6VWmgHtLXZHqNxCy7M27LZmDEhZevutAsdOGVGCof0uF7DgAQZXC6qfE2mwObaw5ovEtexpeIP6XN+ac8cUaVi8epVBtKqo4zuXO6H1hs9tffovc8N7l10sDTnJYccd/DmujbVAGMNjes62/niXZ7lNqy6+n6UltOajxsaMBzecAiLBWqObee1rZyAJOHM5pHc6k7RrlW4p5VFpqXQSUVEZWnLRDY2lczWpxSceY8XYD2R9ur33E7NiEqHu4ZCTPGDj6qO+tecjysWeSeTgeqEdT2HdgeWw/ytvSNIMJAMEG8Opw9FntAeP/ACH/ALD1XRHNr6DDSCJ25bcJ89iVtpybw2GD5/8ACReWnhIPT0nFFWYAtcCM4J4/cnoqSzASCnVtelid4yO8HJJIPrVKUlRbnxTdyjrh7p1LPpOkk7ySi6QQtmaj2BZRrUlRaX4QPvgrXFV2XvOJjBuA4nb091Sf+ibPSutA3eu1cxrtrA6z0XGm4N/TfiSCZ+WcCeq6WsZw2bxt4BeQfEu1xffUMT3LNSBIulpF+uWjDDITnKr4U9rzrS1rc+oXPLnvJxL3Fzp4lZpcrHOmZmSZvcP5VzaIAk4oOm0XpSrZqgq0XXHARwcDsI2j7C7/AEZrW239ytUdSeBBaXD8z9j4EcRnxXnNaSfTZ0VFZuKVzKv8/wBbi9fQeiaAaGtDYG/aeIG08SumYMN3BePfC3W0U3fhrS/An8mo85T/ANIuOycRO8jcvYGVFn/njbX6f79TOCwtLWm8S0bM+aLt9tlr+zIvAGDmL2wGFx2ibU5w75N+SHfunFTvsLE760+yG30QNteXC6wSTmdjfHgjaz3RiAABJmchwj3WZbq1ENmrWaGfSIDXfuOMjhlwU5jS8cBp6o3tnMbJgNc0/XIl3gdnLBZdmeWnxwPPJR1htoq131GSGkwzHG60QCP8U1ltjXDvCDv2H73Lpnxx6+p2imDiN+I3cOIVQcQRxw+/JVucQcDIPjgpkyN09MJy6pkTe8evskp0G7fvNJAfVyF0ofyzzHqiUDpd3dA3u9Alr4WfquxCUag7EiyVEaa+qbQ5XWH/AG245tBnniqLTkp2Bs0WjgRhmMwnPqdfGZrdrFSsNEvqGXGRTpj5nvjADcN5XgGkbVVtdR9eq6ThicgBk0HIALsNatCdranlrnPAMS4l+WfeMIahoEsxcMAJk4xhvyHgAqEefurQTtx8PBR7cnPKcERb7HcYx2x4B8cQ7zBWc6R9700jmAQTtxjhxQpKlTfgeSYNxG84IDRdYmGneBkgSRvEY+66DU6yWip3e1rdmCO52lQ0+V2YgYYLBo0p24gffuva9RdCsbZaVRuN9t48ySkqC9H2V1FgbEsAif54LCq2RzK7xAiob4k4H6hI27ctq9BpWfu44ACI3rE0n2BkdrSa5pkMc5kiBiACZxEqd57F/nvlchpao9rTLXsAjEPLmicNy800vdJPfdxBc04+A9l7ZabHSqNxDHDHIAc15vrFY7LeiGh2wMbeeeEDZjuU5aa9cBUF4wASTlmSfvFFWGzS0zlOHMLoBoTumKb6Tf1VaouVHD6aVP8AS2MycVXaqIpNAGd0mN04DDxV9Y/4c/VoxO+SiKQw9ErRu4ecK6nT7oPIev8ACpKVkAx8PdJWaMo33taMZnfsEpID6kWbpY4sHM+i0llaSxqjg33Knfw8fVlnRbUJRRTVGV6V1hgs4aQ7KjVG1rob/eMD5OWnVXK6xAjHfn4ZKp9TZ2MiytDnYjaupoWFj2wQMlh6IoyurslOArS8L+IWgHWV9Ng/23Oc6mNrQSJnx6LjKtItJBmZIiNvsvqTSuhqNpaRVYHEsLJIxDTnG7GOi8m+Jup/YNbaGNEF4pvic7vccf8AEieSA80aIH3CIZSxHA/Z+9ypBI2YbQcQVoaNb2jrrRBIMAyZIEkeSQjR0LYhUe+cw0wIkl0G6ABmcl7rqNQLLFRY8Q4MEg7OH3uXlepNqZQrl1UXQ7u3o+WeO7ivZLHaGwLuIIERuTOjnNQVosFOoO/TY7Ge81p9kYH8FW3AkIS5z/RbO1zmdjSwMiWDI4jDqoV7JSpjuU2M/axo6kLW0tTi68DGbp5bJ6eaxtIOIH1HA7gJ3dOaw1PeOjN7OuS00wvdiIGezIYyenouL0wcS7ZkOIacx44eC7TSFRzyWtMPeASSAbjAfmOyYAgCf0zlC4rSVYVKrrvyUxAnIBuA8ZMq8wb12MdtOS6dn2fZadGyf/ldUOYddHK64n1Cey2L8mrUO9jBvLiRPkCr9I1w2zUqYIl0uI3AuwPPuq4xo/UKy41am0NDW5CLzpOfCE67L4eavA2ZrqjZ7Q3wOHytnpPimTJ6cse0umqeEDyn3WusVplzjvcfVR+nxWPouiimoaiES1Tk9I1Auf1jZ+W4xMAmOWK6F6zNJUrzSN4PonTjltA6VpkgGW88R1C7axvBGBB5YryvR7YeW/S4joYXY6PJAESPFKfpVX85zx1wVGkbDTr03U6rQ9js2nhiD1CAo254z7w6Hqj7Pa2vyz3HNaTUrK5seI60fDurQqOLO/TcTcc0HCTgHjYcYnxXIGg6k4SHNc0yNkEbQvqVzARBxG4rD01qxZ7QIq0weIwI8QnwSvJdX9KU7x7RjarXzeY4Ygnc4Ng9BxXourtlaWh1lNagA6briKlMg7A05D9sLCo/DZ1Ctfo1YbOEyHDgSMDzwXfWGiWMa0kmBEnaiCtCnMCYnbGSrq09oVzQnITSEtFMPYRvHnv6rnqtmD2OBAkjbjiN+8cF0owMbDlz2hZVdl2o4b+91z8x5rL9J/Wv53+PM9aLeygw0mOJqP8AmdEcMXbgAMtmC5ChZzUcGMB72JJwk7zGTQvZtM6KZXZDwOcAkY7JCwqGh2U5ZQZ3nHF7pMk4CScTyGCma4u565K0aPdco2enBfUdejHC9AaXf2hx5Hkmq6lWh9oZSh2Lg11QhwptAibk4wAM9pXr2jNW6NA3mNmpABecTsmJymFsdiFtIwtC6NsTaVNlNghrGhoHACEkdCSYVV3w0ncCVk2YYI7SbvyzxIHmg6Ky/T6vHwXTRDUPTRDUQUzkFahgjnIWuE6I80tTLtqqD+qeoBXVaNOCwdYqF21Ndse0Dxaf4IW/otuAWN+tv40YUCFbGCgQqiRtlt8YP6+xWmsCiwl7APqB8BifRbtLaFri3jLU5UyFG6phMVaDhOohOgK6rJ9uYWbpQfI/jd6/8hazln6TpSx0cx+4Yj0U6nYrN9AnFQs1H81nP0UmPwngrrEJqN8T5Lmz9ja/GuU6ZOutzmKdMUkGA0me6OYQtNE6S+UcwhWrLf1pj4LYiGoakUQ1EKpFD1VeqqiYjkda7PLWu+lwnkcD7I3RXyhE6ToXmkHaIQWhHQIOYMHwWevrWXxrlVkK1ypqOQkZoqlJLt2A5nP74rQJhw44KFmpXGgdee1SrZcsVvJyMbfVyYqNJ8hSKZEkmToM6re2QQrFEoJzz2Fhcw7DhyORRGh3TUPBp9QrtOUO72g/Tn+0n2KH1fxe8/0jzJ/hc/8Anm+Nu9w3Ekky6GJJJkkGDt7ZYeGPRZ9MytciQsVgiRuMLPcVijqRRLShKRRLUoqrFW9TUHJlAFpYsij3asbHCfEZ+ULcrBY2kMHMP9QHUKNLy0iVKwU71Tg0T47PvgqJwWlotkMn6sfDZ98VWJ1OryDUzhgklK1ZB6LoRQchW5kK5oQFqUqICSAmmcmBUkBBzQ4EESCII3hY+g6Jp1atN2y6W8WkmCFsqJpib0YxE8JmErn2U5fOJymTwmKZEkmJSQFazLayH8xP35LTQekmYA7j5FLU8PN9V0EU0oSgiJWUaVbKg5OouKolVQrJ0myRyIPQgrVqFZ9pEpKh2tvENG0wt9ogADYI6LM0XRxvbhA9ytJXicjPd9OmKaUxKpKq0CCD4FTp1EnYqq5GSAKDk95DCpvUu0CAvlKVSKie+g10pKq+pCogliiSoOqBU1K4Qa8uSQZtCSCMzSDDv6J6tpY5pF6JG0EY7PNRNAHYOib8MOPgSguqKDkS2oqK1G7iMvRWUzKys42l6ulQe5M4qipUQfD1HKmnSL3QPE7kwa503WkxyHqrrI+q0QaYb1PmAqkTdcaVNgaABkE5KG/EO2t6H+UvxW9rvIq2YiU0qgWpvHonNobvjnggLSUwcq+1G8dUrw3hAXsLXJGgqqGBkI0BMBDQO9RNFyODVKEgzuxduUjRcf0jqj0yAB/Cu3gdSof6edrugWjCSOgANGjeUy0EkdAKE8KRamTJF2GaFIjLLcr3YpBqVnTl4Dq3jkOpUG2Yn5j0R5amupTMVd01E3QAMkQyrKHhPCpAuUlTTerUAxpN+kdEzqLePgSpKNQ4ICj8O07B0B9kxsTeXJWBSBQYcWLcfVSFF4ycf8j7hXynlIKfzR+rqAfdN21Ubj4K+8nvI4FP4t4zDfMJxbztZ0cFaHJyUcCv/UBtY/pKYaSZ/V0Ui0bh0UDSG72RwLBpGn9UcwUlUaQ49Z9UkBe9VuSSTJWFIJJIBikkkgGSTJIBwiAkkgEqqmadJARCkEkkA6SdJBmSTpIBkgkkgEopJIBkkkkg/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6" name="Picture 4" descr="http://www.buzzle.com/img/articleImages/46331-57.jpg"/>
          <p:cNvPicPr>
            <a:picLocks noChangeAspect="1" noChangeArrowheads="1"/>
          </p:cNvPicPr>
          <p:nvPr/>
        </p:nvPicPr>
        <p:blipFill>
          <a:blip r:embed="rId4" cstate="print"/>
          <a:srcRect/>
          <a:stretch>
            <a:fillRect/>
          </a:stretch>
        </p:blipFill>
        <p:spPr bwMode="auto">
          <a:xfrm>
            <a:off x="4860032" y="3429000"/>
            <a:ext cx="2045808" cy="307310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Options for Diagnosing</a:t>
            </a:r>
            <a:endParaRPr lang="en-US" dirty="0"/>
          </a:p>
        </p:txBody>
      </p:sp>
      <p:sp>
        <p:nvSpPr>
          <p:cNvPr id="3" name="Content Placeholder 2"/>
          <p:cNvSpPr>
            <a:spLocks noGrp="1"/>
          </p:cNvSpPr>
          <p:nvPr>
            <p:ph idx="1"/>
          </p:nvPr>
        </p:nvSpPr>
        <p:spPr/>
        <p:txBody>
          <a:bodyPr/>
          <a:lstStyle/>
          <a:p>
            <a:r>
              <a:rPr lang="en-US" dirty="0" err="1" smtClean="0"/>
              <a:t>Polysomnography</a:t>
            </a:r>
            <a:endParaRPr lang="en-US" dirty="0" smtClean="0"/>
          </a:p>
          <a:p>
            <a:pPr lvl="1"/>
            <a:r>
              <a:rPr lang="en-US" dirty="0" smtClean="0"/>
              <a:t>Expensive</a:t>
            </a:r>
          </a:p>
          <a:p>
            <a:pPr lvl="1"/>
            <a:r>
              <a:rPr lang="en-US" dirty="0" smtClean="0"/>
              <a:t>Have to spend overnight in a hospital</a:t>
            </a:r>
          </a:p>
          <a:p>
            <a:pPr lvl="1"/>
            <a:r>
              <a:rPr lang="en-US" dirty="0" smtClean="0"/>
              <a:t>Invasive</a:t>
            </a:r>
          </a:p>
          <a:p>
            <a:pPr lvl="1"/>
            <a:r>
              <a:rPr lang="en-US" dirty="0" smtClean="0"/>
              <a:t>Most accurate</a:t>
            </a:r>
          </a:p>
          <a:p>
            <a:pPr lvl="1"/>
            <a:endParaRPr lang="en-US" dirty="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i="1" dirty="0"/>
          </a:p>
        </p:txBody>
      </p:sp>
      <p:sp>
        <p:nvSpPr>
          <p:cNvPr id="3" name="Content Placeholder 2"/>
          <p:cNvSpPr>
            <a:spLocks noGrp="1"/>
          </p:cNvSpPr>
          <p:nvPr>
            <p:ph idx="1"/>
          </p:nvPr>
        </p:nvSpPr>
        <p:spPr/>
        <p:txBody>
          <a:bodyPr/>
          <a:lstStyle/>
          <a:p>
            <a:r>
              <a:rPr lang="en-US" dirty="0" smtClean="0"/>
              <a:t>Pulse </a:t>
            </a:r>
            <a:r>
              <a:rPr lang="en-US" dirty="0" err="1" smtClean="0"/>
              <a:t>oximeters</a:t>
            </a:r>
            <a:r>
              <a:rPr lang="en-US" dirty="0" smtClean="0"/>
              <a:t> cost much less, non-invasive, and can be used at home</a:t>
            </a:r>
          </a:p>
          <a:p>
            <a:r>
              <a:rPr lang="en-US" dirty="0" smtClean="0"/>
              <a:t>Portable</a:t>
            </a:r>
          </a:p>
          <a:p>
            <a:r>
              <a:rPr lang="en-US" dirty="0" smtClean="0"/>
              <a:t>Few existing Android applications</a:t>
            </a:r>
          </a:p>
          <a:p>
            <a:r>
              <a:rPr lang="en-US" dirty="0" smtClean="0"/>
              <a:t>None of the existing applications include, data analysis, questionnaires, data exportation, and report generation</a:t>
            </a:r>
          </a:p>
          <a:p>
            <a:r>
              <a:rPr lang="en-US" dirty="0" err="1" smtClean="0"/>
              <a:t>Polysomnography</a:t>
            </a:r>
            <a:r>
              <a:rPr lang="en-US" dirty="0" smtClean="0"/>
              <a:t> is not significantly better</a:t>
            </a:r>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 Pulse </a:t>
            </a:r>
            <a:r>
              <a:rPr lang="en-US" dirty="0" err="1" smtClean="0"/>
              <a:t>Oximeter</a:t>
            </a:r>
            <a:r>
              <a:rPr lang="en-US" dirty="0" smtClean="0"/>
              <a:t> Works</a:t>
            </a:r>
            <a:endParaRPr lang="en-US" dirty="0"/>
          </a:p>
        </p:txBody>
      </p:sp>
      <p:sp>
        <p:nvSpPr>
          <p:cNvPr id="3" name="Content Placeholder 2"/>
          <p:cNvSpPr>
            <a:spLocks noGrp="1"/>
          </p:cNvSpPr>
          <p:nvPr>
            <p:ph idx="1"/>
          </p:nvPr>
        </p:nvSpPr>
        <p:spPr/>
        <p:txBody>
          <a:bodyPr/>
          <a:lstStyle/>
          <a:p>
            <a:r>
              <a:rPr lang="en-US" dirty="0" smtClean="0"/>
              <a:t>Sends out a red and infrared light</a:t>
            </a:r>
          </a:p>
          <a:p>
            <a:r>
              <a:rPr lang="en-US" dirty="0" smtClean="0"/>
              <a:t>Calculates the absorption of </a:t>
            </a:r>
            <a:r>
              <a:rPr lang="en-US" dirty="0" err="1" smtClean="0"/>
              <a:t>haemoglobin</a:t>
            </a:r>
            <a:endParaRPr lang="en-US" dirty="0" smtClean="0"/>
          </a:p>
          <a:p>
            <a:endParaRPr lang="en-US" dirty="0" smtClean="0"/>
          </a:p>
          <a:p>
            <a:endParaRPr lang="en-US" dirty="0"/>
          </a:p>
        </p:txBody>
      </p:sp>
      <p:pic>
        <p:nvPicPr>
          <p:cNvPr id="3074" name="Picture 2" descr="https://encrypted-tbn0.gstatic.com/images?q=tbn:ANd9GcSQ1nZ4Tij_7ejf4DaNwBu-hz9l3RYzq2TQlev4IgOk1xslorAKVQ"/>
          <p:cNvPicPr>
            <a:picLocks noChangeAspect="1" noChangeArrowheads="1"/>
          </p:cNvPicPr>
          <p:nvPr/>
        </p:nvPicPr>
        <p:blipFill>
          <a:blip r:embed="rId3" cstate="print"/>
          <a:srcRect/>
          <a:stretch>
            <a:fillRect/>
          </a:stretch>
        </p:blipFill>
        <p:spPr bwMode="auto">
          <a:xfrm>
            <a:off x="1547664" y="3356992"/>
            <a:ext cx="5209408" cy="2484487"/>
          </a:xfrm>
          <a:prstGeom prst="rect">
            <a:avLst/>
          </a:prstGeom>
          <a:noFill/>
        </p:spPr>
      </p:pic>
      <p:pic>
        <p:nvPicPr>
          <p:cNvPr id="5" name="Picture 4" descr="C:\Users\Dylan Belvedere\AppData\Local\Temp\Rar$DI96.872\ic_launcher.png"/>
          <p:cNvPicPr>
            <a:picLocks noChangeAspect="1" noChangeArrowheads="1"/>
          </p:cNvPicPr>
          <p:nvPr/>
        </p:nvPicPr>
        <p:blipFill>
          <a:blip r:embed="rId4"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Oxylyzer</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Receives data from Bluetooth </a:t>
            </a:r>
            <a:r>
              <a:rPr lang="en-US" dirty="0" err="1" smtClean="0"/>
              <a:t>oximeter</a:t>
            </a:r>
            <a:endParaRPr lang="en-US" dirty="0" smtClean="0"/>
          </a:p>
          <a:p>
            <a:r>
              <a:rPr lang="en-US" dirty="0" smtClean="0"/>
              <a:t>Presents and saves oxygen and pulse level graphs</a:t>
            </a:r>
          </a:p>
          <a:p>
            <a:r>
              <a:rPr lang="en-US" dirty="0" smtClean="0"/>
              <a:t>Saves history</a:t>
            </a:r>
          </a:p>
          <a:p>
            <a:r>
              <a:rPr lang="en-US" dirty="0" smtClean="0"/>
              <a:t>Exportable data file</a:t>
            </a:r>
          </a:p>
          <a:p>
            <a:r>
              <a:rPr lang="en-US" dirty="0" smtClean="0"/>
              <a:t>Comprehensive questionnaire</a:t>
            </a:r>
          </a:p>
          <a:p>
            <a:r>
              <a:rPr lang="en-US" dirty="0" smtClean="0"/>
              <a:t>Creates easily readable report</a:t>
            </a:r>
          </a:p>
          <a:p>
            <a:endParaRPr lang="en-US" dirty="0"/>
          </a:p>
        </p:txBody>
      </p:sp>
      <p:pic>
        <p:nvPicPr>
          <p:cNvPr id="4" name="Picture 3" descr="C:\Users\Dylan Belvedere\AppData\Local\Temp\Rar$DI96.872\ic_launcher.png"/>
          <p:cNvPicPr>
            <a:picLocks noChangeAspect="1" noChangeArrowheads="1"/>
          </p:cNvPicPr>
          <p:nvPr/>
        </p:nvPicPr>
        <p:blipFill>
          <a:blip r:embed="rId3" cstate="print"/>
          <a:srcRect/>
          <a:stretch>
            <a:fillRect/>
          </a:stretch>
        </p:blipFill>
        <p:spPr bwMode="auto">
          <a:xfrm>
            <a:off x="179512" y="5949280"/>
            <a:ext cx="676672" cy="676672"/>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345</TotalTime>
  <Words>780</Words>
  <Application>Microsoft Office PowerPoint</Application>
  <PresentationFormat>On-screen Show (4:3)</PresentationFormat>
  <Paragraphs>117</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Oxylyzer:  Pulse Oximetry Analysis with an Android Application</vt:lpstr>
      <vt:lpstr>Introduction to Pulse Oximetry</vt:lpstr>
      <vt:lpstr>Use of Pulse Oximetry</vt:lpstr>
      <vt:lpstr>What is Sleep apnea?</vt:lpstr>
      <vt:lpstr>Dangers of Sleep Apnea</vt:lpstr>
      <vt:lpstr>Other Options for Diagnosing</vt:lpstr>
      <vt:lpstr>Motivation</vt:lpstr>
      <vt:lpstr>How a Pulse Oximeter Works</vt:lpstr>
      <vt:lpstr>Oxylyzer: Overview</vt:lpstr>
      <vt:lpstr>Oxylyzer: Questionairres</vt:lpstr>
      <vt:lpstr>Oxylyzer: Report</vt:lpstr>
      <vt:lpstr>Oxylyzer: History</vt:lpstr>
      <vt:lpstr>Oxylyzer: Real-time</vt:lpstr>
      <vt:lpstr>Further Development</vt:lpstr>
      <vt:lpstr>Conclusion</vt:lpstr>
      <vt:lpstr>Thanks!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Dylan Belvedere</dc:creator>
  <cp:lastModifiedBy>Fedora Furtado</cp:lastModifiedBy>
  <cp:revision>35</cp:revision>
  <dcterms:created xsi:type="dcterms:W3CDTF">2014-04-17T01:51:03Z</dcterms:created>
  <dcterms:modified xsi:type="dcterms:W3CDTF">2014-04-17T09:06:50Z</dcterms:modified>
</cp:coreProperties>
</file>