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FF"/>
    <a:srgbClr val="EFC6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94674"/>
  </p:normalViewPr>
  <p:slideViewPr>
    <p:cSldViewPr snapToGrid="0" snapToObjects="1">
      <p:cViewPr varScale="1">
        <p:scale>
          <a:sx n="106" d="100"/>
          <a:sy n="106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6000-8E54-C842-B57A-9D52E07F62C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9B82-71FC-E44C-8C60-66230567F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6000-8E54-C842-B57A-9D52E07F62C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9B82-71FC-E44C-8C60-66230567F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6000-8E54-C842-B57A-9D52E07F62C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9B82-71FC-E44C-8C60-66230567F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6000-8E54-C842-B57A-9D52E07F62C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9B82-71FC-E44C-8C60-66230567F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6000-8E54-C842-B57A-9D52E07F62C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9B82-71FC-E44C-8C60-66230567F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6000-8E54-C842-B57A-9D52E07F62C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9B82-71FC-E44C-8C60-66230567F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6000-8E54-C842-B57A-9D52E07F62C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9B82-71FC-E44C-8C60-66230567F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6000-8E54-C842-B57A-9D52E07F62C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9B82-71FC-E44C-8C60-66230567F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6000-8E54-C842-B57A-9D52E07F62C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9B82-71FC-E44C-8C60-66230567F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6000-8E54-C842-B57A-9D52E07F62C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9B82-71FC-E44C-8C60-66230567F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6000-8E54-C842-B57A-9D52E07F62C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9B82-71FC-E44C-8C60-66230567F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86000-8E54-C842-B57A-9D52E07F62C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A9B82-71FC-E44C-8C60-66230567F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3"/>
          <p:cNvSpPr/>
          <p:nvPr/>
        </p:nvSpPr>
        <p:spPr bwMode="auto">
          <a:xfrm>
            <a:off x="2241967" y="1450476"/>
            <a:ext cx="8070202" cy="3626021"/>
          </a:xfrm>
          <a:prstGeom prst="roundRect">
            <a:avLst>
              <a:gd name="adj" fmla="val 3006"/>
            </a:avLst>
          </a:prstGeom>
          <a:solidFill>
            <a:srgbClr val="F4FFEB"/>
          </a:solidFill>
          <a:ln w="19050">
            <a:solidFill>
              <a:srgbClr val="F1500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800" dirty="0">
              <a:solidFill>
                <a:schemeClr val="lt1"/>
              </a:solidFill>
            </a:endParaRPr>
          </a:p>
        </p:txBody>
      </p:sp>
      <p:sp>
        <p:nvSpPr>
          <p:cNvPr id="5" name="矩形: 圆角 29"/>
          <p:cNvSpPr/>
          <p:nvPr/>
        </p:nvSpPr>
        <p:spPr bwMode="auto">
          <a:xfrm rot="5400000">
            <a:off x="-2315536" y="2727530"/>
            <a:ext cx="6451603" cy="1529942"/>
          </a:xfrm>
          <a:prstGeom prst="roundRect">
            <a:avLst>
              <a:gd name="adj" fmla="val 9026"/>
            </a:avLst>
          </a:prstGeom>
          <a:solidFill>
            <a:srgbClr val="FFF7DD"/>
          </a:solidFill>
          <a:ln w="19050">
            <a:solidFill>
              <a:srgbClr val="F1500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defRPr/>
            </a:pPr>
            <a:r>
              <a:rPr lang="zh-CN" altLang="en-US" sz="3200" b="1" dirty="0">
                <a:solidFill>
                  <a:srgbClr val="C00000"/>
                </a:solidFill>
                <a:ea typeface="黑体" panose="02010609060101010101" pitchFamily="49" charset="-122"/>
              </a:rPr>
              <a:t>科学</a:t>
            </a:r>
            <a:endParaRPr lang="en-US" altLang="zh-CN" sz="3200" b="1" dirty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lvl="0" algn="ctr">
              <a:defRPr/>
            </a:pPr>
            <a:r>
              <a:rPr lang="zh-CN" altLang="en-US" sz="3200" b="1" dirty="0">
                <a:solidFill>
                  <a:srgbClr val="C00000"/>
                </a:solidFill>
                <a:ea typeface="黑体" panose="02010609060101010101" pitchFamily="49" charset="-122"/>
              </a:rPr>
              <a:t>问题</a:t>
            </a:r>
            <a:endParaRPr lang="en-US" altLang="zh-CN" sz="3200" b="1" dirty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lvl="0" algn="ctr">
              <a:defRPr/>
            </a:pPr>
            <a:endParaRPr lang="en-US" altLang="zh-CN" sz="3200" b="1" dirty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lvl="0" algn="ctr">
              <a:defRPr/>
            </a:pPr>
            <a:r>
              <a:rPr lang="zh-CN" altLang="en-US" sz="3200" dirty="0">
                <a:solidFill>
                  <a:prstClr val="black"/>
                </a:solidFill>
                <a:ea typeface="黑体" panose="02010609060101010101" pitchFamily="49" charset="-122"/>
              </a:rPr>
              <a:t>不确定环境下小样本目标识别理论与方法</a:t>
            </a:r>
            <a:endParaRPr lang="en-US" altLang="zh-CN" sz="3200" dirty="0">
              <a:solidFill>
                <a:prstClr val="black"/>
              </a:solidFill>
              <a:ea typeface="黑体" panose="02010609060101010101" pitchFamily="49" charset="-122"/>
            </a:endParaRPr>
          </a:p>
          <a:p>
            <a:pPr algn="ctr"/>
            <a:endParaRPr lang="zh-CN" altLang="en-US" sz="2800" dirty="0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390" y="3810004"/>
            <a:ext cx="3269841" cy="9972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6800" rIns="468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2"/>
                </a:solidFill>
                <a:ea typeface="黑体" panose="02010609060101010101" pitchFamily="49" charset="-122"/>
              </a:rPr>
              <a:t>2. </a:t>
            </a:r>
            <a:r>
              <a:rPr lang="zh-CN" altLang="en-US" sz="2800" dirty="0">
                <a:solidFill>
                  <a:schemeClr val="tx2"/>
                </a:solidFill>
                <a:ea typeface="黑体" panose="02010609060101010101" pitchFamily="49" charset="-122"/>
              </a:rPr>
              <a:t>不确定性诱导的鲁棒深度学习</a:t>
            </a:r>
            <a:endParaRPr lang="zh-CN" altLang="en-US" sz="2800" dirty="0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93154" y="3802119"/>
            <a:ext cx="3269841" cy="9972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6800" rIns="468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2"/>
                </a:solidFill>
                <a:ea typeface="黑体" panose="02010609060101010101" pitchFamily="49" charset="-122"/>
              </a:rPr>
              <a:t>3. </a:t>
            </a:r>
            <a:r>
              <a:rPr lang="zh-CN" altLang="en-US" sz="2800" dirty="0">
                <a:solidFill>
                  <a:schemeClr val="tx2"/>
                </a:solidFill>
                <a:ea typeface="黑体" panose="02010609060101010101" pitchFamily="49" charset="-122"/>
              </a:rPr>
              <a:t>知识驱动的小</a:t>
            </a:r>
            <a:r>
              <a:rPr lang="en-US" altLang="zh-CN" sz="2800" dirty="0">
                <a:solidFill>
                  <a:schemeClr val="tx2"/>
                </a:solidFill>
                <a:ea typeface="黑体" panose="02010609060101010101" pitchFamily="49" charset="-122"/>
              </a:rPr>
              <a:t>/</a:t>
            </a:r>
            <a:r>
              <a:rPr lang="zh-CN" altLang="en-US" sz="2800" dirty="0">
                <a:solidFill>
                  <a:schemeClr val="tx2"/>
                </a:solidFill>
                <a:ea typeface="黑体" panose="02010609060101010101" pitchFamily="49" charset="-122"/>
              </a:rPr>
              <a:t>零样本目标识别</a:t>
            </a:r>
            <a:endParaRPr lang="zh-CN" altLang="en-US" sz="2800" dirty="0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  <p:cxnSp>
        <p:nvCxnSpPr>
          <p:cNvPr id="16" name="直接箭头连接符 65"/>
          <p:cNvCxnSpPr/>
          <p:nvPr/>
        </p:nvCxnSpPr>
        <p:spPr>
          <a:xfrm>
            <a:off x="6486712" y="5088036"/>
            <a:ext cx="0" cy="529802"/>
          </a:xfrm>
          <a:prstGeom prst="straightConnector1">
            <a:avLst/>
          </a:prstGeom>
          <a:ln w="47625"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66"/>
          <p:cNvCxnSpPr/>
          <p:nvPr/>
        </p:nvCxnSpPr>
        <p:spPr>
          <a:xfrm flipV="1">
            <a:off x="6274672" y="5076497"/>
            <a:ext cx="0" cy="591994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241967" y="5617838"/>
            <a:ext cx="8070202" cy="1100465"/>
          </a:xfrm>
          <a:prstGeom prst="rect">
            <a:avLst/>
          </a:prstGeom>
          <a:solidFill>
            <a:srgbClr val="FFFFCC"/>
          </a:solidFill>
          <a:ln w="19050">
            <a:solidFill>
              <a:srgbClr val="99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r>
              <a:rPr lang="en-US" altLang="zh-CN" sz="3200" dirty="0">
                <a:solidFill>
                  <a:schemeClr val="tx2"/>
                </a:solidFill>
                <a:ea typeface="黑体" panose="02010609060101010101" pitchFamily="49" charset="-122"/>
              </a:rPr>
              <a:t>1.</a:t>
            </a:r>
            <a:r>
              <a:rPr lang="zh-CN" altLang="en-US" sz="3200" dirty="0">
                <a:solidFill>
                  <a:schemeClr val="tx2"/>
                </a:solidFill>
                <a:ea typeface="黑体" panose="02010609060101010101" pitchFamily="49" charset="-122"/>
              </a:rPr>
              <a:t> 不确定性的表示、建模及其对学习过程的影响机理</a:t>
            </a:r>
            <a:endParaRPr lang="zh-CN" altLang="en-US" sz="3200" dirty="0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41966" y="266699"/>
            <a:ext cx="8070202" cy="575718"/>
          </a:xfrm>
          <a:prstGeom prst="rect">
            <a:avLst/>
          </a:prstGeom>
          <a:solidFill>
            <a:srgbClr val="CCFFFF"/>
          </a:solidFill>
          <a:ln w="19050">
            <a:solidFill>
              <a:srgbClr val="99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>
                <a:solidFill>
                  <a:schemeClr val="tx2"/>
                </a:solidFill>
                <a:ea typeface="黑体" panose="02010609060101010101" pitchFamily="49" charset="-122"/>
              </a:rPr>
              <a:t>5.</a:t>
            </a:r>
            <a:r>
              <a:rPr lang="zh-CN" altLang="en-US" sz="3200" dirty="0">
                <a:solidFill>
                  <a:schemeClr val="tx2"/>
                </a:solidFill>
                <a:ea typeface="黑体" panose="02010609060101010101" pitchFamily="49" charset="-122"/>
              </a:rPr>
              <a:t> 基于红外图像的智能识别应用</a:t>
            </a:r>
            <a:endParaRPr lang="en-US" altLang="zh-CN" sz="3200" dirty="0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  <p:sp>
        <p:nvSpPr>
          <p:cNvPr id="22" name="箭头: 右 38"/>
          <p:cNvSpPr>
            <a:spLocks noChangeAspect="1"/>
          </p:cNvSpPr>
          <p:nvPr/>
        </p:nvSpPr>
        <p:spPr bwMode="auto">
          <a:xfrm>
            <a:off x="1794897" y="393074"/>
            <a:ext cx="359019" cy="32296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878898" y="2943908"/>
            <a:ext cx="1167808" cy="1048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关键技术</a:t>
            </a:r>
            <a:endParaRPr lang="zh-CN" altLang="en-US" sz="32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866620" y="5617838"/>
            <a:ext cx="1180086" cy="1048762"/>
          </a:xfrm>
          <a:prstGeom prst="rect">
            <a:avLst/>
          </a:prstGeom>
          <a:solidFill>
            <a:srgbClr val="FFFFD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基础理论</a:t>
            </a:r>
            <a:r>
              <a:rPr lang="en-US" altLang="zh-CN" sz="32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32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878898" y="266699"/>
            <a:ext cx="1167808" cy="1048762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应用验证</a:t>
            </a:r>
            <a:endParaRPr lang="zh-CN" altLang="en-US" sz="32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" name="箭头: 右 38"/>
          <p:cNvSpPr>
            <a:spLocks noChangeAspect="1"/>
          </p:cNvSpPr>
          <p:nvPr/>
        </p:nvSpPr>
        <p:spPr bwMode="auto">
          <a:xfrm>
            <a:off x="1794896" y="3169533"/>
            <a:ext cx="359019" cy="32296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箭头: 右 38"/>
          <p:cNvSpPr>
            <a:spLocks noChangeAspect="1"/>
          </p:cNvSpPr>
          <p:nvPr/>
        </p:nvSpPr>
        <p:spPr bwMode="auto">
          <a:xfrm>
            <a:off x="1794897" y="6268960"/>
            <a:ext cx="359019" cy="32296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" name="箭头: 右 38"/>
          <p:cNvSpPr>
            <a:spLocks noChangeAspect="1"/>
          </p:cNvSpPr>
          <p:nvPr/>
        </p:nvSpPr>
        <p:spPr bwMode="auto">
          <a:xfrm flipH="1">
            <a:off x="10397103" y="3267516"/>
            <a:ext cx="389619" cy="32296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" name="箭头: 右 38"/>
          <p:cNvSpPr>
            <a:spLocks noChangeAspect="1"/>
          </p:cNvSpPr>
          <p:nvPr/>
        </p:nvSpPr>
        <p:spPr bwMode="auto">
          <a:xfrm flipH="1">
            <a:off x="10394585" y="6268960"/>
            <a:ext cx="389619" cy="32296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箭头: 右 38"/>
          <p:cNvSpPr>
            <a:spLocks noChangeAspect="1"/>
          </p:cNvSpPr>
          <p:nvPr/>
        </p:nvSpPr>
        <p:spPr bwMode="auto">
          <a:xfrm flipH="1">
            <a:off x="10397102" y="397318"/>
            <a:ext cx="389619" cy="32296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4" name="直接箭头连接符 66"/>
          <p:cNvCxnSpPr/>
          <p:nvPr/>
        </p:nvCxnSpPr>
        <p:spPr>
          <a:xfrm flipV="1">
            <a:off x="11468100" y="1565732"/>
            <a:ext cx="0" cy="1236198"/>
          </a:xfrm>
          <a:prstGeom prst="straightConnector1">
            <a:avLst/>
          </a:prstGeom>
          <a:ln w="47625">
            <a:solidFill>
              <a:srgbClr val="002BFF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66"/>
          <p:cNvCxnSpPr/>
          <p:nvPr/>
        </p:nvCxnSpPr>
        <p:spPr>
          <a:xfrm flipV="1">
            <a:off x="11468100" y="4191000"/>
            <a:ext cx="0" cy="1236198"/>
          </a:xfrm>
          <a:prstGeom prst="straightConnector1">
            <a:avLst/>
          </a:prstGeom>
          <a:ln w="47625">
            <a:solidFill>
              <a:srgbClr val="002BFF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66"/>
          <p:cNvCxnSpPr/>
          <p:nvPr/>
        </p:nvCxnSpPr>
        <p:spPr>
          <a:xfrm>
            <a:off x="5817828" y="4191000"/>
            <a:ext cx="908244" cy="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66"/>
          <p:cNvCxnSpPr>
            <a:stCxn id="6" idx="0"/>
          </p:cNvCxnSpPr>
          <p:nvPr/>
        </p:nvCxnSpPr>
        <p:spPr>
          <a:xfrm flipV="1">
            <a:off x="4150311" y="2736161"/>
            <a:ext cx="1277638" cy="1073843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66"/>
          <p:cNvCxnSpPr>
            <a:stCxn id="7" idx="0"/>
          </p:cNvCxnSpPr>
          <p:nvPr/>
        </p:nvCxnSpPr>
        <p:spPr>
          <a:xfrm flipH="1" flipV="1">
            <a:off x="7000650" y="2728276"/>
            <a:ext cx="1427425" cy="1073843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2831168" y="1738906"/>
            <a:ext cx="6355387" cy="9972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6800" rIns="468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2"/>
                </a:solidFill>
                <a:ea typeface="黑体" panose="02010609060101010101" pitchFamily="49" charset="-122"/>
              </a:rPr>
              <a:t>4. </a:t>
            </a:r>
            <a:r>
              <a:rPr lang="zh-CN" altLang="en-US" sz="2800" dirty="0">
                <a:solidFill>
                  <a:schemeClr val="tx2"/>
                </a:solidFill>
                <a:ea typeface="黑体" panose="02010609060101010101" pitchFamily="49" charset="-122"/>
              </a:rPr>
              <a:t>时效性约束与资源受限条件下高参数利用率、多任务协同的计算</a:t>
            </a:r>
            <a:endParaRPr lang="zh-CN" altLang="en-US" sz="2800" dirty="0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  <p:cxnSp>
        <p:nvCxnSpPr>
          <p:cNvPr id="90" name="直接箭头连接符 66"/>
          <p:cNvCxnSpPr/>
          <p:nvPr/>
        </p:nvCxnSpPr>
        <p:spPr>
          <a:xfrm flipV="1">
            <a:off x="6123856" y="842417"/>
            <a:ext cx="0" cy="608059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65"/>
          <p:cNvCxnSpPr/>
          <p:nvPr/>
        </p:nvCxnSpPr>
        <p:spPr>
          <a:xfrm>
            <a:off x="6342120" y="858552"/>
            <a:ext cx="0" cy="591924"/>
          </a:xfrm>
          <a:prstGeom prst="straightConnector1">
            <a:avLst/>
          </a:prstGeom>
          <a:ln w="47625"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65"/>
          <p:cNvCxnSpPr/>
          <p:nvPr/>
        </p:nvCxnSpPr>
        <p:spPr>
          <a:xfrm flipH="1" flipV="1">
            <a:off x="5820025" y="4430714"/>
            <a:ext cx="906047" cy="1586"/>
          </a:xfrm>
          <a:prstGeom prst="straightConnector1">
            <a:avLst/>
          </a:prstGeom>
          <a:ln w="47625"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65"/>
          <p:cNvCxnSpPr/>
          <p:nvPr/>
        </p:nvCxnSpPr>
        <p:spPr>
          <a:xfrm flipH="1">
            <a:off x="4403835" y="2762806"/>
            <a:ext cx="1231610" cy="1039313"/>
          </a:xfrm>
          <a:prstGeom prst="straightConnector1">
            <a:avLst/>
          </a:prstGeom>
          <a:ln w="47625"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65"/>
          <p:cNvCxnSpPr/>
          <p:nvPr/>
        </p:nvCxnSpPr>
        <p:spPr>
          <a:xfrm>
            <a:off x="6726072" y="2736161"/>
            <a:ext cx="1427425" cy="1065958"/>
          </a:xfrm>
          <a:prstGeom prst="straightConnector1">
            <a:avLst/>
          </a:prstGeom>
          <a:ln w="47625"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WPS 演示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黑体</vt:lpstr>
      <vt:lpstr>楷体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程明明</cp:lastModifiedBy>
  <cp:revision>16</cp:revision>
  <dcterms:created xsi:type="dcterms:W3CDTF">2020-03-19T01:54:00Z</dcterms:created>
  <dcterms:modified xsi:type="dcterms:W3CDTF">2022-01-26T14:31:28Z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