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64" r:id="rId5"/>
    <p:sldId id="259" r:id="rId6"/>
    <p:sldId id="260" r:id="rId7"/>
    <p:sldId id="265" r:id="rId8"/>
    <p:sldId id="261" r:id="rId9"/>
    <p:sldId id="266" r:id="rId10"/>
    <p:sldId id="268" r:id="rId11"/>
    <p:sldId id="271" r:id="rId12"/>
    <p:sldId id="269" r:id="rId13"/>
    <p:sldId id="262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Property Investment Explorer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Michael McGuigan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</a:t>
            </a:r>
            <a:r>
              <a:rPr lang="mr-IN" dirty="0" smtClean="0"/>
              <a:t>–</a:t>
            </a:r>
            <a:r>
              <a:rPr lang="en-US" dirty="0" smtClean="0"/>
              <a:t>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1575" y="1905000"/>
            <a:ext cx="4174162" cy="4006221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Initial Linear Regression:</a:t>
            </a:r>
          </a:p>
          <a:p>
            <a:endParaRPr lang="en-US" dirty="0" smtClean="0"/>
          </a:p>
          <a:p>
            <a:r>
              <a:rPr lang="en-US" dirty="0" smtClean="0"/>
              <a:t>Rent = 1.514e</a:t>
            </a:r>
            <a:r>
              <a:rPr lang="en-US" baseline="30000" dirty="0" smtClean="0"/>
              <a:t>-03</a:t>
            </a:r>
            <a:r>
              <a:rPr lang="en-US" dirty="0" smtClean="0"/>
              <a:t>(Price) + 1,203</a:t>
            </a:r>
          </a:p>
          <a:p>
            <a:r>
              <a:rPr lang="en-US" dirty="0" smtClean="0"/>
              <a:t>P-values &lt; 2e</a:t>
            </a:r>
            <a:r>
              <a:rPr lang="en-US" baseline="30000" dirty="0" smtClean="0"/>
              <a:t>-16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0.7118</a:t>
            </a:r>
          </a:p>
          <a:p>
            <a:endParaRPr lang="en-US" dirty="0"/>
          </a:p>
          <a:p>
            <a:r>
              <a:rPr lang="en-US" dirty="0" smtClean="0"/>
              <a:t>Significant P-value, but bad assumptions</a:t>
            </a:r>
          </a:p>
          <a:p>
            <a:pPr lvl="1"/>
            <a:r>
              <a:rPr lang="en-US" dirty="0" smtClean="0"/>
              <a:t>Data does not look linear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088" y="1905001"/>
            <a:ext cx="6507715" cy="4006221"/>
          </a:xfrm>
        </p:spPr>
      </p:pic>
    </p:spTree>
    <p:extLst>
      <p:ext uri="{BB962C8B-B14F-4D97-AF65-F5344CB8AC3E}">
        <p14:creationId xmlns:p14="http://schemas.microsoft.com/office/powerpoint/2010/main" val="94904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</a:t>
            </a:r>
            <a:r>
              <a:rPr lang="mr-IN" dirty="0" smtClean="0"/>
              <a:t>–</a:t>
            </a:r>
            <a:r>
              <a:rPr lang="en-US" dirty="0" smtClean="0"/>
              <a:t> Rent vs. Price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082" y="1619671"/>
            <a:ext cx="4535829" cy="5109741"/>
          </a:xfrm>
          <a:solidFill>
            <a:schemeClr val="bg1"/>
          </a:solidFill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Scatter plot of Rent vs Price </a:t>
            </a:r>
          </a:p>
          <a:p>
            <a:endParaRPr lang="en-US" dirty="0"/>
          </a:p>
          <a:p>
            <a:r>
              <a:rPr lang="en-US" dirty="0" smtClean="0"/>
              <a:t>Rent above $7,000 / month</a:t>
            </a:r>
          </a:p>
          <a:p>
            <a:endParaRPr lang="en-US" dirty="0"/>
          </a:p>
          <a:p>
            <a:r>
              <a:rPr lang="en-US" dirty="0" smtClean="0"/>
              <a:t>Price above $3.5 million</a:t>
            </a:r>
          </a:p>
          <a:p>
            <a:pPr lvl="1"/>
            <a:endParaRPr lang="en-US" dirty="0"/>
          </a:p>
          <a:p>
            <a:r>
              <a:rPr lang="en-US" dirty="0" smtClean="0"/>
              <a:t>One zip code in Los Angeles, CA accounts for all rent above $7,000</a:t>
            </a:r>
          </a:p>
          <a:p>
            <a:endParaRPr lang="en-US" dirty="0"/>
          </a:p>
          <a:p>
            <a:r>
              <a:rPr lang="en-US" dirty="0" smtClean="0"/>
              <a:t>One zip code in San Jose, CA accounts for all homes above $3.5 million with low rent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86" y="1619671"/>
            <a:ext cx="6411626" cy="5109741"/>
          </a:xfrm>
        </p:spPr>
      </p:pic>
    </p:spTree>
    <p:extLst>
      <p:ext uri="{BB962C8B-B14F-4D97-AF65-F5344CB8AC3E}">
        <p14:creationId xmlns:p14="http://schemas.microsoft.com/office/powerpoint/2010/main" val="57916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</a:t>
            </a:r>
            <a:r>
              <a:rPr lang="mr-IN" dirty="0" smtClean="0"/>
              <a:t>–</a:t>
            </a:r>
            <a:r>
              <a:rPr lang="en-US" dirty="0" smtClean="0"/>
              <a:t>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905000"/>
            <a:ext cx="4402763" cy="4006221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With Box-Cox Transformation and outliers removed:</a:t>
            </a:r>
          </a:p>
          <a:p>
            <a:endParaRPr lang="en-US" dirty="0" smtClean="0"/>
          </a:p>
          <a:p>
            <a:r>
              <a:rPr lang="en-US" dirty="0" smtClean="0"/>
              <a:t>(Rent)</a:t>
            </a:r>
            <a:r>
              <a:rPr lang="en-US" baseline="30000" dirty="0" smtClean="0"/>
              <a:t>0.545</a:t>
            </a:r>
            <a:r>
              <a:rPr lang="en-US" dirty="0" smtClean="0"/>
              <a:t> = 4.654e</a:t>
            </a:r>
            <a:r>
              <a:rPr lang="en-US" baseline="30000" dirty="0" smtClean="0"/>
              <a:t>-05</a:t>
            </a:r>
            <a:r>
              <a:rPr lang="en-US" dirty="0" smtClean="0"/>
              <a:t>(Price) + 81.60</a:t>
            </a:r>
          </a:p>
          <a:p>
            <a:r>
              <a:rPr lang="en-US" dirty="0" smtClean="0"/>
              <a:t>P-values &lt; 2e</a:t>
            </a:r>
            <a:r>
              <a:rPr lang="en-US" baseline="30000" dirty="0" smtClean="0"/>
              <a:t>-16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0.6738</a:t>
            </a:r>
          </a:p>
          <a:p>
            <a:endParaRPr lang="en-US" dirty="0"/>
          </a:p>
          <a:p>
            <a:r>
              <a:rPr lang="en-US" dirty="0" smtClean="0"/>
              <a:t>Significant P-value</a:t>
            </a:r>
          </a:p>
          <a:p>
            <a:endParaRPr lang="en-US" dirty="0" smtClean="0"/>
          </a:p>
          <a:p>
            <a:r>
              <a:rPr lang="en-US" dirty="0" smtClean="0"/>
              <a:t>Assumptions look better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928" y="1905000"/>
            <a:ext cx="6328117" cy="4006221"/>
          </a:xfrm>
        </p:spPr>
      </p:pic>
    </p:spTree>
    <p:extLst>
      <p:ext uri="{BB962C8B-B14F-4D97-AF65-F5344CB8AC3E}">
        <p14:creationId xmlns:p14="http://schemas.microsoft.com/office/powerpoint/2010/main" val="142588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2435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Conclusion:</a:t>
            </a:r>
          </a:p>
          <a:p>
            <a:pPr lvl="1"/>
            <a:r>
              <a:rPr lang="en-US" dirty="0" smtClean="0"/>
              <a:t>The most profitable zip code is 21223 in Baltimore, MD with a forecasted typical value of $57,882.88 and forecasted typical rent of $13,449.60 per year.</a:t>
            </a:r>
          </a:p>
          <a:p>
            <a:pPr lvl="1"/>
            <a:r>
              <a:rPr lang="en-US" dirty="0" smtClean="0"/>
              <a:t>Cheaper properties resulted in higher profitability given the same amount invested. </a:t>
            </a:r>
          </a:p>
          <a:p>
            <a:pPr lvl="1"/>
            <a:r>
              <a:rPr lang="en-US" dirty="0" smtClean="0"/>
              <a:t>Variability in rent increases with property value.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Repeat the analysis with instance values instead of ‘typical’ values</a:t>
            </a:r>
          </a:p>
          <a:p>
            <a:pPr lvl="1"/>
            <a:r>
              <a:rPr lang="en-US" dirty="0"/>
              <a:t>Add a risk factor (crime, flooding, etc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Include expenses and time value of money in profitability metric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7688" y="1157287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Thank you!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7688" y="3962992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Questions?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186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898" y="624110"/>
            <a:ext cx="9186713" cy="1280890"/>
          </a:xfrm>
        </p:spPr>
        <p:txBody>
          <a:bodyPr/>
          <a:lstStyle/>
          <a:p>
            <a:r>
              <a:rPr lang="en-US" dirty="0" smtClean="0"/>
              <a:t>About The Business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7899" y="1488557"/>
            <a:ext cx="3625702" cy="5124893"/>
          </a:xfrm>
        </p:spPr>
        <p:txBody>
          <a:bodyPr>
            <a:normAutofit/>
          </a:bodyPr>
          <a:lstStyle/>
          <a:p>
            <a:r>
              <a:rPr lang="en-US" dirty="0"/>
              <a:t>Who?</a:t>
            </a:r>
          </a:p>
          <a:p>
            <a:pPr lvl="1"/>
            <a:r>
              <a:rPr lang="en-US" dirty="0"/>
              <a:t>Real estate investment firm looking to expand</a:t>
            </a:r>
          </a:p>
          <a:p>
            <a:pPr lvl="1"/>
            <a:r>
              <a:rPr lang="en-US" dirty="0"/>
              <a:t>New investor looking for a point of entry</a:t>
            </a:r>
          </a:p>
          <a:p>
            <a:pPr lvl="1"/>
            <a:r>
              <a:rPr lang="en-US" dirty="0"/>
              <a:t>Seasoned investor looking for new location</a:t>
            </a:r>
          </a:p>
          <a:p>
            <a:pPr lvl="1"/>
            <a:endParaRPr lang="en-US" dirty="0"/>
          </a:p>
          <a:p>
            <a:r>
              <a:rPr lang="en-US" dirty="0"/>
              <a:t>Where?</a:t>
            </a:r>
          </a:p>
          <a:p>
            <a:pPr lvl="1"/>
            <a:r>
              <a:rPr lang="en-US" dirty="0"/>
              <a:t>United States</a:t>
            </a:r>
          </a:p>
          <a:p>
            <a:pPr lvl="1"/>
            <a:r>
              <a:rPr lang="en-US" dirty="0"/>
              <a:t>Established rental markets</a:t>
            </a:r>
          </a:p>
          <a:p>
            <a:pPr lvl="1"/>
            <a:endParaRPr lang="en-US" dirty="0"/>
          </a:p>
          <a:p>
            <a:r>
              <a:rPr lang="en-US" dirty="0"/>
              <a:t>Cash flow business</a:t>
            </a:r>
          </a:p>
          <a:p>
            <a:pPr lvl="1"/>
            <a:r>
              <a:rPr lang="en-US" dirty="0"/>
              <a:t>Long term holdings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17" y="624110"/>
            <a:ext cx="3723968" cy="5586474"/>
          </a:xfrm>
        </p:spPr>
      </p:pic>
    </p:spTree>
    <p:extLst>
      <p:ext uri="{BB962C8B-B14F-4D97-AF65-F5344CB8AC3E}">
        <p14:creationId xmlns:p14="http://schemas.microsoft.com/office/powerpoint/2010/main" val="705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13479"/>
            <a:ext cx="8911687" cy="1280890"/>
          </a:xfrm>
        </p:spPr>
        <p:txBody>
          <a:bodyPr/>
          <a:lstStyle/>
          <a:p>
            <a:r>
              <a:rPr lang="en-US" dirty="0" smtClean="0"/>
              <a:t>Zillow Housing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5126" y="1818167"/>
            <a:ext cx="9569486" cy="4763386"/>
          </a:xfrm>
        </p:spPr>
        <p:txBody>
          <a:bodyPr/>
          <a:lstStyle/>
          <a:p>
            <a:r>
              <a:rPr lang="en-US" dirty="0" smtClean="0"/>
              <a:t>Property Values</a:t>
            </a:r>
          </a:p>
          <a:p>
            <a:pPr lvl="1"/>
            <a:r>
              <a:rPr lang="en-US" dirty="0" smtClean="0"/>
              <a:t>ZHVI </a:t>
            </a:r>
            <a:r>
              <a:rPr lang="mr-IN" dirty="0" smtClean="0"/>
              <a:t>–</a:t>
            </a:r>
            <a:r>
              <a:rPr lang="en-US" dirty="0" smtClean="0"/>
              <a:t> Zillow Home Value Index</a:t>
            </a:r>
          </a:p>
          <a:p>
            <a:pPr lvl="1"/>
            <a:r>
              <a:rPr lang="en-US" dirty="0" smtClean="0"/>
              <a:t>All homes, time series</a:t>
            </a:r>
          </a:p>
          <a:p>
            <a:endParaRPr lang="en-US" dirty="0"/>
          </a:p>
          <a:p>
            <a:r>
              <a:rPr lang="en-US" dirty="0" smtClean="0"/>
              <a:t>Property Value Forecasts</a:t>
            </a:r>
          </a:p>
          <a:p>
            <a:pPr lvl="1"/>
            <a:r>
              <a:rPr lang="en-US" dirty="0" smtClean="0"/>
              <a:t>ZHVF </a:t>
            </a:r>
            <a:r>
              <a:rPr lang="mr-IN" dirty="0" smtClean="0"/>
              <a:t>–</a:t>
            </a:r>
            <a:r>
              <a:rPr lang="en-US" dirty="0" smtClean="0"/>
              <a:t> Zillow Home Value Forecast</a:t>
            </a:r>
          </a:p>
          <a:p>
            <a:pPr lvl="1"/>
            <a:r>
              <a:rPr lang="en-US" dirty="0" smtClean="0"/>
              <a:t>All homes, 1 year forecast</a:t>
            </a:r>
          </a:p>
          <a:p>
            <a:pPr lvl="1"/>
            <a:endParaRPr lang="en-US" dirty="0"/>
          </a:p>
          <a:p>
            <a:r>
              <a:rPr lang="en-US" dirty="0" smtClean="0"/>
              <a:t>Rentals</a:t>
            </a:r>
          </a:p>
          <a:p>
            <a:pPr lvl="1"/>
            <a:r>
              <a:rPr lang="en-US" dirty="0" smtClean="0"/>
              <a:t>ZORI </a:t>
            </a:r>
            <a:r>
              <a:rPr lang="mr-IN" dirty="0" smtClean="0"/>
              <a:t>–</a:t>
            </a:r>
            <a:r>
              <a:rPr lang="en-US" dirty="0" smtClean="0"/>
              <a:t> Zillow Observed Rent Index</a:t>
            </a:r>
          </a:p>
          <a:p>
            <a:pPr lvl="1"/>
            <a:r>
              <a:rPr lang="en-US" dirty="0" smtClean="0"/>
              <a:t>All homes, time series</a:t>
            </a:r>
          </a:p>
        </p:txBody>
      </p:sp>
    </p:spTree>
    <p:extLst>
      <p:ext uri="{BB962C8B-B14F-4D97-AF65-F5344CB8AC3E}">
        <p14:creationId xmlns:p14="http://schemas.microsoft.com/office/powerpoint/2010/main" val="16761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33228"/>
          </a:xfrm>
        </p:spPr>
        <p:txBody>
          <a:bodyPr/>
          <a:lstStyle/>
          <a:p>
            <a:r>
              <a:rPr lang="en-US" dirty="0" smtClean="0"/>
              <a:t>About The Data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7162" y="2362200"/>
            <a:ext cx="3207801" cy="4118344"/>
          </a:xfrm>
        </p:spPr>
        <p:txBody>
          <a:bodyPr/>
          <a:lstStyle/>
          <a:p>
            <a:r>
              <a:rPr lang="en-US" dirty="0" smtClean="0"/>
              <a:t>Property Values</a:t>
            </a:r>
          </a:p>
          <a:p>
            <a:pPr lvl="1"/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Size rank</a:t>
            </a:r>
          </a:p>
          <a:p>
            <a:pPr lvl="1"/>
            <a:r>
              <a:rPr lang="en-US" dirty="0" smtClean="0"/>
              <a:t>Zip code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City</a:t>
            </a:r>
          </a:p>
          <a:p>
            <a:pPr lvl="1"/>
            <a:r>
              <a:rPr lang="en-US" dirty="0" smtClean="0"/>
              <a:t>Metro</a:t>
            </a:r>
          </a:p>
          <a:p>
            <a:pPr lvl="1"/>
            <a:r>
              <a:rPr lang="en-US" dirty="0" smtClean="0"/>
              <a:t>County</a:t>
            </a:r>
          </a:p>
          <a:p>
            <a:pPr lvl="1"/>
            <a:r>
              <a:rPr lang="en-US" dirty="0" smtClean="0"/>
              <a:t>Monthly Dates</a:t>
            </a:r>
          </a:p>
          <a:p>
            <a:pPr lvl="2"/>
            <a:r>
              <a:rPr lang="en-US" dirty="0" smtClean="0"/>
              <a:t>Each as new column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83612" y="2362200"/>
            <a:ext cx="3332164" cy="4118344"/>
          </a:xfrm>
        </p:spPr>
        <p:txBody>
          <a:bodyPr/>
          <a:lstStyle/>
          <a:p>
            <a:r>
              <a:rPr lang="en-US" dirty="0" smtClean="0"/>
              <a:t>Property Value Forecasts</a:t>
            </a:r>
          </a:p>
          <a:p>
            <a:pPr lvl="1"/>
            <a:r>
              <a:rPr lang="en-US" dirty="0" smtClean="0"/>
              <a:t>Appreciation </a:t>
            </a:r>
          </a:p>
          <a:p>
            <a:pPr lvl="1"/>
            <a:r>
              <a:rPr lang="en-US" dirty="0" smtClean="0"/>
              <a:t>Zip code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City</a:t>
            </a:r>
          </a:p>
          <a:p>
            <a:pPr lvl="1"/>
            <a:r>
              <a:rPr lang="en-US" dirty="0" smtClean="0"/>
              <a:t>County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14962" y="2362200"/>
            <a:ext cx="3168649" cy="4118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Rentals</a:t>
            </a:r>
          </a:p>
          <a:p>
            <a:pPr lvl="1"/>
            <a:r>
              <a:rPr lang="en-US" dirty="0" smtClean="0"/>
              <a:t>Monthly rent</a:t>
            </a:r>
          </a:p>
          <a:p>
            <a:pPr lvl="1"/>
            <a:r>
              <a:rPr lang="en-US" dirty="0" smtClean="0"/>
              <a:t>Size rank</a:t>
            </a:r>
          </a:p>
          <a:p>
            <a:pPr lvl="1"/>
            <a:r>
              <a:rPr lang="en-US" dirty="0" smtClean="0"/>
              <a:t>Zip code</a:t>
            </a:r>
          </a:p>
          <a:p>
            <a:pPr lvl="1"/>
            <a:r>
              <a:rPr lang="en-US" dirty="0" smtClean="0"/>
              <a:t>City, State</a:t>
            </a:r>
          </a:p>
          <a:p>
            <a:pPr lvl="1"/>
            <a:r>
              <a:rPr lang="en-US" dirty="0" smtClean="0"/>
              <a:t>Monthly Dates</a:t>
            </a:r>
          </a:p>
          <a:p>
            <a:pPr lvl="2"/>
            <a:r>
              <a:rPr lang="en-US" dirty="0" smtClean="0"/>
              <a:t>Each as new column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1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43149"/>
            <a:ext cx="8915400" cy="3186114"/>
          </a:xfrm>
        </p:spPr>
        <p:txBody>
          <a:bodyPr/>
          <a:lstStyle/>
          <a:p>
            <a:r>
              <a:rPr lang="en-US" sz="2000" dirty="0" smtClean="0"/>
              <a:t>Business Objective: </a:t>
            </a:r>
          </a:p>
          <a:p>
            <a:pPr lvl="1"/>
            <a:r>
              <a:rPr lang="en-US" sz="1800" dirty="0" smtClean="0"/>
              <a:t>Invest in a property at a new location for cash flow income. </a:t>
            </a:r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Business Questions:</a:t>
            </a:r>
          </a:p>
          <a:p>
            <a:pPr lvl="1"/>
            <a:r>
              <a:rPr lang="en-US" sz="1800" dirty="0" smtClean="0"/>
              <a:t>What is the most profitable zip code?</a:t>
            </a:r>
          </a:p>
          <a:p>
            <a:pPr lvl="1"/>
            <a:r>
              <a:rPr lang="en-US" sz="1800" dirty="0" smtClean="0"/>
              <a:t>How much rent can I charge?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8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771650"/>
            <a:ext cx="9137114" cy="48720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Metric for comparing profitability</a:t>
            </a:r>
          </a:p>
          <a:p>
            <a:pPr lvl="1"/>
            <a:r>
              <a:rPr lang="en-US" sz="1800" dirty="0" smtClean="0"/>
              <a:t>Revenue </a:t>
            </a:r>
            <a:r>
              <a:rPr lang="en-US" sz="1800" dirty="0"/>
              <a:t>=</a:t>
            </a:r>
            <a:r>
              <a:rPr lang="en-US" sz="1800" dirty="0" smtClean="0"/>
              <a:t> Rental Income + Appreciation</a:t>
            </a:r>
          </a:p>
          <a:p>
            <a:pPr lvl="1"/>
            <a:r>
              <a:rPr lang="en-US" sz="1800" dirty="0" smtClean="0"/>
              <a:t>Profit = Revenue </a:t>
            </a:r>
            <a:r>
              <a:rPr lang="mr-IN" sz="1800" dirty="0" smtClean="0"/>
              <a:t>–</a:t>
            </a:r>
            <a:r>
              <a:rPr lang="en-US" sz="1800" dirty="0" smtClean="0"/>
              <a:t> Expenses</a:t>
            </a:r>
          </a:p>
          <a:p>
            <a:pPr lvl="2"/>
            <a:r>
              <a:rPr lang="en-US" sz="1600" dirty="0" smtClean="0"/>
              <a:t>Expenses: down payment, mortgage payment, management fee, taxes, closing costs, renter vacancy, etc.</a:t>
            </a:r>
          </a:p>
          <a:p>
            <a:pPr lvl="2"/>
            <a:r>
              <a:rPr lang="en-US" sz="1600" dirty="0" smtClean="0"/>
              <a:t>Ignore expenses → proportional to home value</a:t>
            </a:r>
          </a:p>
          <a:p>
            <a:pPr lvl="1"/>
            <a:r>
              <a:rPr lang="en-US" sz="1800" b="1" dirty="0" smtClean="0"/>
              <a:t>Profit Score </a:t>
            </a:r>
            <a:r>
              <a:rPr lang="en-US" sz="1800" dirty="0" smtClean="0"/>
              <a:t>= Revenue / Price</a:t>
            </a:r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 Data Explorer in Shiny App</a:t>
            </a:r>
          </a:p>
          <a:p>
            <a:pPr lvl="1"/>
            <a:r>
              <a:rPr lang="en-US" sz="1800" dirty="0" smtClean="0"/>
              <a:t>Interactive map </a:t>
            </a:r>
            <a:r>
              <a:rPr lang="en-US" sz="1800" dirty="0"/>
              <a:t>v</a:t>
            </a:r>
            <a:r>
              <a:rPr lang="en-US" sz="1800" dirty="0" smtClean="0"/>
              <a:t>iewer to find zip codes with highest profit </a:t>
            </a:r>
            <a:r>
              <a:rPr lang="en-US" sz="1800" dirty="0"/>
              <a:t>s</a:t>
            </a:r>
            <a:r>
              <a:rPr lang="en-US" sz="1800" dirty="0" smtClean="0"/>
              <a:t>core</a:t>
            </a:r>
          </a:p>
          <a:p>
            <a:pPr lvl="1"/>
            <a:r>
              <a:rPr lang="en-US" sz="1800" dirty="0" smtClean="0"/>
              <a:t>Plot views that adjust with the map </a:t>
            </a:r>
          </a:p>
          <a:p>
            <a:pPr lvl="1"/>
            <a:r>
              <a:rPr lang="en-US" sz="1800" dirty="0" smtClean="0"/>
              <a:t>Table view for searching, sorting and filtering that links to the map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47912"/>
            <a:ext cx="8915400" cy="3777622"/>
          </a:xfrm>
        </p:spPr>
        <p:txBody>
          <a:bodyPr/>
          <a:lstStyle/>
          <a:p>
            <a:r>
              <a:rPr lang="en-US" sz="2000" dirty="0" smtClean="0"/>
              <a:t>Detailed Analysis in R-markdown </a:t>
            </a:r>
          </a:p>
          <a:p>
            <a:pPr lvl="1"/>
            <a:r>
              <a:rPr lang="en-US" sz="1800" dirty="0" smtClean="0"/>
              <a:t>Clean &amp; join data</a:t>
            </a:r>
          </a:p>
          <a:p>
            <a:pPr lvl="1"/>
            <a:r>
              <a:rPr lang="en-US" sz="1800" dirty="0" smtClean="0"/>
              <a:t>EDA → exploratory </a:t>
            </a:r>
            <a:r>
              <a:rPr lang="en-US" sz="1800" dirty="0"/>
              <a:t>d</a:t>
            </a:r>
            <a:r>
              <a:rPr lang="en-US" sz="1800" dirty="0" smtClean="0"/>
              <a:t>ata </a:t>
            </a:r>
            <a:r>
              <a:rPr lang="en-US" sz="1800" dirty="0"/>
              <a:t>a</a:t>
            </a:r>
            <a:r>
              <a:rPr lang="en-US" sz="1800" dirty="0" smtClean="0"/>
              <a:t>nalysis </a:t>
            </a:r>
          </a:p>
          <a:p>
            <a:pPr lvl="1"/>
            <a:r>
              <a:rPr lang="en-US" sz="1800" dirty="0" smtClean="0"/>
              <a:t>Linear regression </a:t>
            </a:r>
            <a:r>
              <a:rPr lang="en-US" sz="1800" dirty="0"/>
              <a:t>→</a:t>
            </a:r>
            <a:r>
              <a:rPr lang="en-US" sz="1800" dirty="0" smtClean="0"/>
              <a:t> predict future rental income based on forecasted property values</a:t>
            </a:r>
          </a:p>
          <a:p>
            <a:pPr lvl="1"/>
            <a:r>
              <a:rPr lang="en-US" sz="1800" dirty="0" smtClean="0"/>
              <a:t>Check assumptions</a:t>
            </a:r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Findings </a:t>
            </a:r>
            <a:r>
              <a:rPr lang="mr-IN" sz="4000" dirty="0" smtClean="0"/>
              <a:t>–</a:t>
            </a:r>
            <a:r>
              <a:rPr lang="en-US" sz="4000" dirty="0" smtClean="0"/>
              <a:t> Shiny App</a:t>
            </a:r>
            <a:br>
              <a:rPr lang="en-US" sz="4000" dirty="0" smtClean="0"/>
            </a:br>
            <a:r>
              <a:rPr lang="en-US" sz="1100" dirty="0"/>
              <a:t> </a:t>
            </a:r>
            <a:r>
              <a:rPr lang="en-US" sz="11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link: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09" y="2976562"/>
            <a:ext cx="11832709" cy="3752849"/>
          </a:xfrm>
        </p:spPr>
      </p:pic>
      <p:sp>
        <p:nvSpPr>
          <p:cNvPr id="5" name="TextBox 4"/>
          <p:cNvSpPr txBox="1"/>
          <p:nvPr/>
        </p:nvSpPr>
        <p:spPr>
          <a:xfrm>
            <a:off x="2338233" y="1912441"/>
            <a:ext cx="9853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Top 10 most profitable zip codes in the United States for the year 2022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Cheaper properties made the top 10 list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profit can be made by investing in multiple properties vs one large property</a:t>
            </a:r>
          </a:p>
        </p:txBody>
      </p:sp>
    </p:spTree>
    <p:extLst>
      <p:ext uri="{BB962C8B-B14F-4D97-AF65-F5344CB8AC3E}">
        <p14:creationId xmlns:p14="http://schemas.microsoft.com/office/powerpoint/2010/main" val="14379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804640"/>
          </a:xfrm>
        </p:spPr>
        <p:txBody>
          <a:bodyPr>
            <a:normAutofit/>
          </a:bodyPr>
          <a:lstStyle/>
          <a:p>
            <a:r>
              <a:rPr lang="en-US" smtClean="0"/>
              <a:t>Findings - EDA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2" y="2200275"/>
            <a:ext cx="5808456" cy="462904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23" y="2200275"/>
            <a:ext cx="5808455" cy="4629044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592924" y="1428751"/>
            <a:ext cx="8179851" cy="714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Both distributions appear to skew right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Apply Box-Cox transformation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07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</TotalTime>
  <Words>555</Words>
  <Application>Microsoft Macintosh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Gothic</vt:lpstr>
      <vt:lpstr>Mangal</vt:lpstr>
      <vt:lpstr>Wingdings 3</vt:lpstr>
      <vt:lpstr>Arial</vt:lpstr>
      <vt:lpstr>Wisp</vt:lpstr>
      <vt:lpstr>Property Investment Explorer and Analysis</vt:lpstr>
      <vt:lpstr>About The Business</vt:lpstr>
      <vt:lpstr>Zillow Housing Data</vt:lpstr>
      <vt:lpstr>About The Data - Variables</vt:lpstr>
      <vt:lpstr>Business Objective &amp; Questions</vt:lpstr>
      <vt:lpstr>Methodology</vt:lpstr>
      <vt:lpstr>Methodology</vt:lpstr>
      <vt:lpstr>Findings – Shiny App    link:  </vt:lpstr>
      <vt:lpstr>Findings - EDA</vt:lpstr>
      <vt:lpstr>Findings – Linear Regression</vt:lpstr>
      <vt:lpstr>Findings – Rent vs. Price </vt:lpstr>
      <vt:lpstr>Findings – Linear Regression</vt:lpstr>
      <vt:lpstr>Conclusion &amp; Next Steps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Investment Explorer and Analysis</dc:title>
  <dc:creator>Michael McGuigan</dc:creator>
  <cp:lastModifiedBy>Michael McGuigan</cp:lastModifiedBy>
  <cp:revision>22</cp:revision>
  <dcterms:created xsi:type="dcterms:W3CDTF">2021-08-09T06:54:08Z</dcterms:created>
  <dcterms:modified xsi:type="dcterms:W3CDTF">2021-08-09T10:19:46Z</dcterms:modified>
</cp:coreProperties>
</file>