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0"/>
    <p:restoredTop sz="95867"/>
  </p:normalViewPr>
  <p:slideViewPr>
    <p:cSldViewPr snapToGrid="0">
      <p:cViewPr varScale="1">
        <p:scale>
          <a:sx n="115" d="100"/>
          <a:sy n="115" d="100"/>
        </p:scale>
        <p:origin x="852" y="102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latin typeface="Times New Roman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200" y="0"/>
            <a:ext cx="29718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latin typeface="Times New Roman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39700" y="741363"/>
            <a:ext cx="6580188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4400" y="4691063"/>
            <a:ext cx="5029200" cy="444341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세째 수준</a:t>
            </a:r>
          </a:p>
          <a:p>
            <a:pPr lvl="3">
              <a:defRPr/>
            </a:pPr>
            <a:r>
              <a:rPr lang="ko-KR" altLang="en-US"/>
              <a:t>네째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82125"/>
            <a:ext cx="29718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latin typeface="Times New Roman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9382125"/>
            <a:ext cx="29718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>
              <a:defRPr/>
            </a:pPr>
            <a:fld id="{468C29A5-2D10-4F9E-B8C7-D328B7E2A32F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41363"/>
            <a:ext cx="6580188" cy="370205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>
              <a:latin typeface="Times New Roman"/>
              <a:ea typeface="굴림"/>
            </a:endParaRP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1E4AAEC0-F853-4FC2-A838-5F09EB24D821}" type="slidenum">
              <a:rPr lang="en-US" altLang="ko-KR"/>
              <a:pPr eaLnBrk="1" hangingPunct="1">
                <a:spcBef>
                  <a:spcPct val="0"/>
                </a:spcBef>
                <a:defRPr/>
              </a:pPr>
              <a:t>0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11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6986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40800" y="152400"/>
            <a:ext cx="28448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3312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7109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75E80866-FF81-4CEF-8469-4C8A63BE0E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4874" y="152400"/>
            <a:ext cx="10880725" cy="540000"/>
          </a:xfrm>
        </p:spPr>
        <p:txBody>
          <a:bodyPr/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4874" y="1219200"/>
            <a:ext cx="10880726" cy="5029200"/>
          </a:xfrm>
        </p:spPr>
        <p:txBody>
          <a:bodyPr/>
          <a:lstStyle>
            <a:lvl1pPr marL="180000" indent="-2880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v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0000" indent="-18000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180000">
              <a:buFont typeface="Arial" panose="020B0604020202020204" pitchFamily="34" charset="0"/>
              <a:buChar char="•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608CB6E4-7530-4890-9EAA-C4DD12B830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37800" y="6324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00B1564D-2E22-4A91-8841-8205D805FA7D}" type="datetime1">
              <a:rPr lang="ko-KR" altLang="en-US" sz="1200" b="1" i="1"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2023-12-12</a:t>
            </a:fld>
            <a:r>
              <a:rPr lang="en-US" altLang="ko-KR" sz="1200" b="1" i="1" dirty="0">
                <a:latin typeface="Arial" panose="020B0604020202020204" pitchFamily="34" charset="0"/>
                <a:ea typeface="돋움" panose="020B0600000101010101" pitchFamily="50" charset="-127"/>
              </a:rPr>
              <a:t> / #</a:t>
            </a:r>
            <a:fld id="{6C1DFAEE-B1A9-402B-A84D-C2D34643EA64}" type="slidenum">
              <a:rPr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‹#›</a:t>
            </a:fld>
            <a:endParaRPr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FA0B29CC-CDA5-442F-876B-F4F74C5B8F6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02400"/>
            <a:ext cx="10426700" cy="0"/>
          </a:xfrm>
          <a:prstGeom prst="line">
            <a:avLst/>
          </a:prstGeom>
          <a:noFill/>
          <a:ln w="19050">
            <a:solidFill>
              <a:srgbClr val="0053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3067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4111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C6BF8C07-1967-49D8-B23B-E57347C634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88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588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5599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381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F6589312-8CAB-43CF-A932-57FB795CB0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5E72F666-1257-4097-8733-BA83C92A49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37800" y="6324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00B1564D-2E22-4A91-8841-8205D805FA7D}" type="datetime1">
              <a:rPr lang="ko-KR" altLang="en-US" sz="1200" b="1" i="1"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2023-12-12</a:t>
            </a:fld>
            <a:r>
              <a:rPr lang="en-US" altLang="ko-KR" sz="1200" b="1" i="1" dirty="0">
                <a:latin typeface="Arial" panose="020B0604020202020204" pitchFamily="34" charset="0"/>
                <a:ea typeface="돋움" panose="020B0600000101010101" pitchFamily="50" charset="-127"/>
              </a:rPr>
              <a:t> / #</a:t>
            </a:r>
            <a:fld id="{6C1DFAEE-B1A9-402B-A84D-C2D34643EA64}" type="slidenum">
              <a:rPr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‹#›</a:t>
            </a:fld>
            <a:endParaRPr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78CA3E89-7AA6-470E-9C40-C56A6F082D0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02400"/>
            <a:ext cx="10426700" cy="0"/>
          </a:xfrm>
          <a:prstGeom prst="line">
            <a:avLst/>
          </a:prstGeom>
          <a:noFill/>
          <a:ln w="19050">
            <a:solidFill>
              <a:srgbClr val="0053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4956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7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00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0169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6">
            <a:extLst>
              <a:ext uri="{FF2B5EF4-FFF2-40B4-BE49-F238E27FC236}">
                <a16:creationId xmlns:a16="http://schemas.microsoft.com/office/drawing/2014/main" id="{9A75A9F1-E5EB-4A00-8DF8-066121453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11379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E9C40337-59C5-42ED-892F-40DF5A025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85843"/>
            <a:ext cx="11379200" cy="516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9pPr>
    </p:titleStyle>
    <p:bodyStyle>
      <a:lvl1pPr marL="180000" indent="-288000" algn="l" rtl="0" eaLnBrk="0" fontAlgn="base" latinLnBrk="1" hangingPunct="0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0000" indent="-180000" algn="l" rtl="0" eaLnBrk="0" fontAlgn="base" latinLnBrk="1" hangingPunct="0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20000" indent="-1800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35">
            <a:extLst>
              <a:ext uri="{FF2B5EF4-FFF2-40B4-BE49-F238E27FC236}">
                <a16:creationId xmlns:a16="http://schemas.microsoft.com/office/drawing/2014/main" id="{5D277F00-928F-4D6B-9657-5BA99BC92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65" y="5466781"/>
            <a:ext cx="566727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b="1" dirty="0"/>
              <a:t>유한대학교 </a:t>
            </a:r>
            <a:r>
              <a:rPr lang="ko-KR" altLang="en-US" b="1" dirty="0" err="1"/>
              <a:t>컴퓨터소프트웨어공학과</a:t>
            </a:r>
            <a:endParaRPr lang="ko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B92177-AA00-45A3-A112-56E5FA571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50731"/>
              </p:ext>
            </p:extLst>
          </p:nvPr>
        </p:nvGraphicFramePr>
        <p:xfrm>
          <a:off x="3162300" y="2255660"/>
          <a:ext cx="5867401" cy="23466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팀원 성명</a:t>
                      </a:r>
                    </a:p>
                  </a:txBody>
                  <a:tcPr marT="45700" marB="4570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  번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김민철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201907010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팀장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유경민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201907002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팀원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채승찬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201707039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팀원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05727856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4613287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1039025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A361544-91EC-4AED-832D-EC7D74C1054C}"/>
              </a:ext>
            </a:extLst>
          </p:cNvPr>
          <p:cNvSpPr/>
          <p:nvPr/>
        </p:nvSpPr>
        <p:spPr>
          <a:xfrm>
            <a:off x="3048000" y="929256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프로젝트 중간</a:t>
            </a:r>
            <a:r>
              <a:rPr lang="en-US" altLang="ko-KR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보고서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>
              <a:defRPr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장작패기 게임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8712B6-5BFA-462B-996D-0B983C90D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E112B06-2B86-4692-B9E6-28A5BFDCA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280489" cy="374651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4. </a:t>
            </a:r>
            <a:r>
              <a:rPr lang="ko-KR" altLang="en-US" b="1" dirty="0"/>
              <a:t>프로젝트 산출물   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78867-F421-43A4-B96B-BDD5D5FDA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92727"/>
              </p:ext>
            </p:extLst>
          </p:nvPr>
        </p:nvGraphicFramePr>
        <p:xfrm>
          <a:off x="1085850" y="1767416"/>
          <a:ext cx="964882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383458693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670729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1751416419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676813065"/>
                    </a:ext>
                  </a:extLst>
                </a:gridCol>
                <a:gridCol w="1323974">
                  <a:extLst>
                    <a:ext uri="{9D8B030D-6E8A-4147-A177-3AD203B41FA5}">
                      <a16:colId xmlns:a16="http://schemas.microsoft.com/office/drawing/2014/main" val="216806069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제물문서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4151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기능 분석서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각각의 상세한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0957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 및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및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058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매뉴얼 및 작품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매뉴얼 및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문서자료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문서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숙지 기능 설명서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44394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19A541A-FD91-40AE-840D-C8086A1D4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5. </a:t>
            </a:r>
            <a:r>
              <a:rPr lang="ko-KR" altLang="en-US" b="1" dirty="0">
                <a:solidFill>
                  <a:schemeClr val="accent2"/>
                </a:solidFill>
              </a:rPr>
              <a:t>개발 일정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EC24211-93E0-4F32-BF8C-2226A5C7D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10309086" cy="473075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1. </a:t>
            </a:r>
            <a:r>
              <a:rPr lang="ko-KR" altLang="en-US" b="1" dirty="0"/>
              <a:t>개발 계획 대 진도  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12292" name="Text Box 82">
            <a:extLst>
              <a:ext uri="{FF2B5EF4-FFF2-40B4-BE49-F238E27FC236}">
                <a16:creationId xmlns:a16="http://schemas.microsoft.com/office/drawing/2014/main" id="{39665C1A-C053-4A44-B066-6FE86185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8539" y="5821461"/>
            <a:ext cx="4838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각자 진도를 화살표로 표시할 것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몇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진행되었나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?)</a:t>
            </a:r>
          </a:p>
        </p:txBody>
      </p:sp>
      <p:grpSp>
        <p:nvGrpSpPr>
          <p:cNvPr id="12293" name="Group 87">
            <a:extLst>
              <a:ext uri="{FF2B5EF4-FFF2-40B4-BE49-F238E27FC236}">
                <a16:creationId xmlns:a16="http://schemas.microsoft.com/office/drawing/2014/main" id="{4A7C9BF5-1C9D-464F-9F64-2887279BC513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1654175"/>
            <a:ext cx="8446390" cy="3498850"/>
            <a:chOff x="988" y="1210"/>
            <a:chExt cx="4183" cy="2036"/>
          </a:xfrm>
        </p:grpSpPr>
        <p:sp>
          <p:nvSpPr>
            <p:cNvPr id="105521" name="AutoShape 49">
              <a:extLst>
                <a:ext uri="{FF2B5EF4-FFF2-40B4-BE49-F238E27FC236}">
                  <a16:creationId xmlns:a16="http://schemas.microsoft.com/office/drawing/2014/main" id="{3CB5F444-5189-4CF3-ABE8-40EFF04E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1490"/>
              <a:ext cx="480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 획</a:t>
              </a:r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22" name="AutoShape 50">
              <a:extLst>
                <a:ext uri="{FF2B5EF4-FFF2-40B4-BE49-F238E27FC236}">
                  <a16:creationId xmlns:a16="http://schemas.microsoft.com/office/drawing/2014/main" id="{DEAFEA76-5A04-4C7C-9D8B-7886D77D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1682"/>
              <a:ext cx="480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석</a:t>
              </a:r>
            </a:p>
          </p:txBody>
        </p:sp>
        <p:sp>
          <p:nvSpPr>
            <p:cNvPr id="105523" name="AutoShape 51">
              <a:extLst>
                <a:ext uri="{FF2B5EF4-FFF2-40B4-BE49-F238E27FC236}">
                  <a16:creationId xmlns:a16="http://schemas.microsoft.com/office/drawing/2014/main" id="{5114EE68-80E5-47D1-A549-92BFA2991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826"/>
              <a:ext cx="864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 계</a:t>
              </a:r>
            </a:p>
          </p:txBody>
        </p:sp>
        <p:sp>
          <p:nvSpPr>
            <p:cNvPr id="105524" name="AutoShape 52">
              <a:extLst>
                <a:ext uri="{FF2B5EF4-FFF2-40B4-BE49-F238E27FC236}">
                  <a16:creationId xmlns:a16="http://schemas.microsoft.com/office/drawing/2014/main" id="{60F836CC-061E-4DAA-BF75-EACDF5B13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258"/>
              <a:ext cx="3984" cy="306"/>
            </a:xfrm>
            <a:prstGeom prst="rightArrow">
              <a:avLst>
                <a:gd name="adj1" fmla="val 36602"/>
                <a:gd name="adj2" fmla="val 5352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endParaRPr lang="ko-KR" altLang="ko-KR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0" name="Text Box 53">
              <a:extLst>
                <a:ext uri="{FF2B5EF4-FFF2-40B4-BE49-F238E27FC236}">
                  <a16:creationId xmlns:a16="http://schemas.microsoft.com/office/drawing/2014/main" id="{B6DD3F05-2030-4953-A4C6-BD77256FE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592"/>
              <a:ext cx="31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 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12301" name="Text Box 60">
              <a:extLst>
                <a:ext uri="{FF2B5EF4-FFF2-40B4-BE49-F238E27FC236}">
                  <a16:creationId xmlns:a16="http://schemas.microsoft.com/office/drawing/2014/main" id="{5F985689-9E00-4F22-8583-A2A04C8FA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" y="2578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2" name="Text Box 61">
              <a:extLst>
                <a:ext uri="{FF2B5EF4-FFF2-40B4-BE49-F238E27FC236}">
                  <a16:creationId xmlns:a16="http://schemas.microsoft.com/office/drawing/2014/main" id="{E7502ADB-5129-4C53-8AE9-6DD09A050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2610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34" name="AutoShape 62">
              <a:extLst>
                <a:ext uri="{FF2B5EF4-FFF2-40B4-BE49-F238E27FC236}">
                  <a16:creationId xmlns:a16="http://schemas.microsoft.com/office/drawing/2014/main" id="{BF877152-995C-4D08-8DF5-24E61534D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970"/>
              <a:ext cx="1344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현</a:t>
              </a:r>
            </a:p>
          </p:txBody>
        </p:sp>
        <p:sp>
          <p:nvSpPr>
            <p:cNvPr id="105535" name="AutoShape 63">
              <a:extLst>
                <a:ext uri="{FF2B5EF4-FFF2-40B4-BE49-F238E27FC236}">
                  <a16:creationId xmlns:a16="http://schemas.microsoft.com/office/drawing/2014/main" id="{E4052F3B-D4B4-4EBD-8543-2954A601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2114"/>
              <a:ext cx="624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 서 화</a:t>
              </a:r>
            </a:p>
          </p:txBody>
        </p:sp>
        <p:sp>
          <p:nvSpPr>
            <p:cNvPr id="12305" name="Line 65">
              <a:extLst>
                <a:ext uri="{FF2B5EF4-FFF2-40B4-BE49-F238E27FC236}">
                  <a16:creationId xmlns:a16="http://schemas.microsoft.com/office/drawing/2014/main" id="{346D62E3-6F9C-42DE-A186-7567B4103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1234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6" name="Line 66">
              <a:extLst>
                <a:ext uri="{FF2B5EF4-FFF2-40B4-BE49-F238E27FC236}">
                  <a16:creationId xmlns:a16="http://schemas.microsoft.com/office/drawing/2014/main" id="{FC056BD6-2D68-4FB3-BC94-D5BB2187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2" y="1226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7" name="Line 67">
              <a:extLst>
                <a:ext uri="{FF2B5EF4-FFF2-40B4-BE49-F238E27FC236}">
                  <a16:creationId xmlns:a16="http://schemas.microsoft.com/office/drawing/2014/main" id="{54EF53F0-9F1A-4761-A5BD-CCC900997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6" y="1218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8" name="Line 68">
              <a:extLst>
                <a:ext uri="{FF2B5EF4-FFF2-40B4-BE49-F238E27FC236}">
                  <a16:creationId xmlns:a16="http://schemas.microsoft.com/office/drawing/2014/main" id="{EEB0C222-59C5-4B09-9C93-A5119F9A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210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9" name="Text Box 69">
              <a:extLst>
                <a:ext uri="{FF2B5EF4-FFF2-40B4-BE49-F238E27FC236}">
                  <a16:creationId xmlns:a16="http://schemas.microsoft.com/office/drawing/2014/main" id="{EF558B79-2D9B-48FB-858B-30CB625E8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" y="2841"/>
              <a:ext cx="9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최종보고 및 발표회</a:t>
              </a:r>
            </a:p>
          </p:txBody>
        </p:sp>
        <p:sp>
          <p:nvSpPr>
            <p:cNvPr id="12310" name="Text Box 70">
              <a:extLst>
                <a:ext uri="{FF2B5EF4-FFF2-40B4-BE49-F238E27FC236}">
                  <a16:creationId xmlns:a16="http://schemas.microsoft.com/office/drawing/2014/main" id="{035450A7-2B4B-4F2D-B3F2-2063870AC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2843"/>
              <a:ext cx="5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제안서제출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1" name="Text Box 71">
              <a:extLst>
                <a:ext uri="{FF2B5EF4-FFF2-40B4-BE49-F238E27FC236}">
                  <a16:creationId xmlns:a16="http://schemas.microsoft.com/office/drawing/2014/main" id="{EB294873-B373-4A5D-85E1-9D91B9720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2839"/>
              <a:ext cx="60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기능명세서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상세설계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2312" name="Text Box 72">
              <a:extLst>
                <a:ext uri="{FF2B5EF4-FFF2-40B4-BE49-F238E27FC236}">
                  <a16:creationId xmlns:a16="http://schemas.microsoft.com/office/drawing/2014/main" id="{C5602601-BEE0-41E7-B957-F2E309EFB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2869"/>
              <a:ext cx="60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중간발표</a:t>
              </a:r>
            </a:p>
          </p:txBody>
        </p:sp>
        <p:sp>
          <p:nvSpPr>
            <p:cNvPr id="12313" name="Line 73">
              <a:extLst>
                <a:ext uri="{FF2B5EF4-FFF2-40B4-BE49-F238E27FC236}">
                  <a16:creationId xmlns:a16="http://schemas.microsoft.com/office/drawing/2014/main" id="{E6DC2941-A585-41A6-8669-77B7750B6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2822"/>
              <a:ext cx="480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4" name="Line 74">
              <a:extLst>
                <a:ext uri="{FF2B5EF4-FFF2-40B4-BE49-F238E27FC236}">
                  <a16:creationId xmlns:a16="http://schemas.microsoft.com/office/drawing/2014/main" id="{1B3AAE22-2513-4A9D-8AE6-CD80D7B91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2824"/>
              <a:ext cx="894" cy="2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5" name="Line 75">
              <a:extLst>
                <a:ext uri="{FF2B5EF4-FFF2-40B4-BE49-F238E27FC236}">
                  <a16:creationId xmlns:a16="http://schemas.microsoft.com/office/drawing/2014/main" id="{4C7794A2-A0EC-4AB6-9C73-291EB3784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8" y="2830"/>
              <a:ext cx="848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6" name="Line 76">
              <a:extLst>
                <a:ext uri="{FF2B5EF4-FFF2-40B4-BE49-F238E27FC236}">
                  <a16:creationId xmlns:a16="http://schemas.microsoft.com/office/drawing/2014/main" id="{84877242-3EC8-4C1D-955A-4BBDF72CA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1226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7" name="Line 77">
              <a:extLst>
                <a:ext uri="{FF2B5EF4-FFF2-40B4-BE49-F238E27FC236}">
                  <a16:creationId xmlns:a16="http://schemas.microsoft.com/office/drawing/2014/main" id="{FCE51E31-75BC-4A35-B76B-D9C0669EB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1234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8" name="Line 78">
              <a:extLst>
                <a:ext uri="{FF2B5EF4-FFF2-40B4-BE49-F238E27FC236}">
                  <a16:creationId xmlns:a16="http://schemas.microsoft.com/office/drawing/2014/main" id="{729A77D4-4098-4A53-B6F4-7F60EF8B0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8" y="2830"/>
              <a:ext cx="880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9" name="Text Box 79">
              <a:extLst>
                <a:ext uri="{FF2B5EF4-FFF2-40B4-BE49-F238E27FC236}">
                  <a16:creationId xmlns:a16="http://schemas.microsoft.com/office/drawing/2014/main" id="{3614FC50-0294-443A-8306-58661D1D0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604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20" name="Text Box 80">
              <a:extLst>
                <a:ext uri="{FF2B5EF4-FFF2-40B4-BE49-F238E27FC236}">
                  <a16:creationId xmlns:a16="http://schemas.microsoft.com/office/drawing/2014/main" id="{73C2DD3F-CCE3-4F2E-B846-1557A64B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6" y="2610"/>
              <a:ext cx="48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56" name="Text Box 84">
              <a:extLst>
                <a:ext uri="{FF2B5EF4-FFF2-40B4-BE49-F238E27FC236}">
                  <a16:creationId xmlns:a16="http://schemas.microsoft.com/office/drawing/2014/main" id="{BCC40462-49CD-4B60-A6B4-4B9C11219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831"/>
              <a:ext cx="5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공식진도</a:t>
              </a:r>
              <a:r>
                <a:rPr lang="en-US" altLang="ko-KR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43BCD03A-22E7-4876-BF57-D50C0C52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534" y="5288533"/>
            <a:ext cx="97013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3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b="1" dirty="0" err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팀별진도</a:t>
            </a:r>
            <a:r>
              <a:rPr lang="en-US" altLang="ko-KR" sz="13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295" name="Rectangle 86">
            <a:extLst>
              <a:ext uri="{FF2B5EF4-FFF2-40B4-BE49-F238E27FC236}">
                <a16:creationId xmlns:a16="http://schemas.microsoft.com/office/drawing/2014/main" id="{7544CD18-D1A7-4F03-94DB-D0337EF05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82" y="5248276"/>
            <a:ext cx="6602517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/>
          </a:p>
        </p:txBody>
      </p:sp>
      <p:sp>
        <p:nvSpPr>
          <p:cNvPr id="2" name="오른쪽 화살표 1"/>
          <p:cNvSpPr/>
          <p:nvPr/>
        </p:nvSpPr>
        <p:spPr>
          <a:xfrm>
            <a:off x="1931882" y="5248276"/>
            <a:ext cx="6602517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7E32B28-0711-49C7-A2E0-358188285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6. </a:t>
            </a:r>
            <a:r>
              <a:rPr lang="ko-KR" altLang="en-US" b="1" dirty="0">
                <a:solidFill>
                  <a:schemeClr val="accent2"/>
                </a:solidFill>
              </a:rPr>
              <a:t>시스템 사양 및 구현도구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35236AE-9BF7-48CA-B104-6519FD8B9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010912" cy="457201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1. H/W </a:t>
            </a:r>
            <a:r>
              <a:rPr lang="ko-KR" altLang="en-US" b="1" dirty="0"/>
              <a:t>시스템 사양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  </a:t>
            </a:r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13337" name="Text Box 57">
            <a:extLst>
              <a:ext uri="{FF2B5EF4-FFF2-40B4-BE49-F238E27FC236}">
                <a16:creationId xmlns:a16="http://schemas.microsoft.com/office/drawing/2014/main" id="{6FFC7181-1D76-4887-9080-51A393561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54" y="5222944"/>
            <a:ext cx="22365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(*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각자 적당히 수정할 것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C13CA9-F650-4C7C-B0E9-804D177F5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13350"/>
              </p:ext>
            </p:extLst>
          </p:nvPr>
        </p:nvGraphicFramePr>
        <p:xfrm>
          <a:off x="1711354" y="1843790"/>
          <a:ext cx="8121476" cy="2350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471">
                  <a:extLst>
                    <a:ext uri="{9D8B030D-6E8A-4147-A177-3AD203B41FA5}">
                      <a16:colId xmlns:a16="http://schemas.microsoft.com/office/drawing/2014/main" val="3182913237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330931820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86742387"/>
                    </a:ext>
                  </a:extLst>
                </a:gridCol>
                <a:gridCol w="1365105">
                  <a:extLst>
                    <a:ext uri="{9D8B030D-6E8A-4147-A177-3AD203B41FA5}">
                      <a16:colId xmlns:a16="http://schemas.microsoft.com/office/drawing/2014/main" val="1603553665"/>
                    </a:ext>
                  </a:extLst>
                </a:gridCol>
              </a:tblGrid>
              <a:tr h="433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75052"/>
                  </a:ext>
                </a:extLst>
              </a:tr>
              <a:tr h="1916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eaLnBrk="1" fontAlgn="ctr" hangingPunct="1">
                        <a:buFontTx/>
                        <a:buNone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Windows 10 PRO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Intel Core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i7</a:t>
                      </a:r>
                    </a:p>
                    <a:p>
                      <a:pPr eaLnBrk="1" fontAlgn="ctr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32GB DDR4 RAM</a:t>
                      </a:r>
                    </a:p>
                    <a:p>
                      <a:pPr eaLnBrk="1" fontAlgn="ctr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스토라자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NVMe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M.2 SSD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eaLnBrk="1" fontAlgn="ctr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오디오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Conexant CX20632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코뎃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eaLnBrk="1" fontAlgn="ctr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1SET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7953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F1FD04C-5D69-4E11-BE52-FE3ECC276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6. </a:t>
            </a:r>
            <a:r>
              <a:rPr lang="ko-KR" altLang="en-US" b="1" dirty="0">
                <a:solidFill>
                  <a:schemeClr val="accent2"/>
                </a:solidFill>
              </a:rPr>
              <a:t>시스템 사양 및 구현도구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8B11358-5A5C-4FBB-94E0-A52A57E77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468310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dirty="0"/>
              <a:t> 2. S/W </a:t>
            </a:r>
            <a:r>
              <a:rPr lang="ko-KR" altLang="en-US" dirty="0"/>
              <a:t>시스템 사양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 </a:t>
            </a:r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4BD329-98CA-43F1-A364-F132C19E4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72970"/>
              </p:ext>
            </p:extLst>
          </p:nvPr>
        </p:nvGraphicFramePr>
        <p:xfrm>
          <a:off x="1422050" y="1685791"/>
          <a:ext cx="8283925" cy="1596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7425">
                  <a:extLst>
                    <a:ext uri="{9D8B030D-6E8A-4147-A177-3AD203B41FA5}">
                      <a16:colId xmlns:a16="http://schemas.microsoft.com/office/drawing/2014/main" val="1356895119"/>
                    </a:ext>
                  </a:extLst>
                </a:gridCol>
                <a:gridCol w="4524375">
                  <a:extLst>
                    <a:ext uri="{9D8B030D-6E8A-4147-A177-3AD203B41FA5}">
                      <a16:colId xmlns:a16="http://schemas.microsoft.com/office/drawing/2014/main" val="592371918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666861367"/>
                    </a:ext>
                  </a:extLst>
                </a:gridCol>
              </a:tblGrid>
              <a:tr h="53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722331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편집 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그림판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615729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87292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40870D-0692-4C53-8E34-3135442BC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7. </a:t>
            </a:r>
            <a:r>
              <a:rPr lang="ko-KR" altLang="en-US" b="1" dirty="0">
                <a:solidFill>
                  <a:schemeClr val="accent2"/>
                </a:solidFill>
              </a:rPr>
              <a:t>향후일정 및 계획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04089D7-8465-49B1-9879-83F6A0EA9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896476" cy="50292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현재 구현된 내용</a:t>
            </a:r>
          </a:p>
          <a:p>
            <a:pPr marL="838200" lvl="1" indent="-381000" eaLnBrk="1" hangingPunct="1"/>
            <a:r>
              <a:rPr lang="en-US" altLang="ko-KR" dirty="0"/>
              <a:t> </a:t>
            </a:r>
            <a:r>
              <a:rPr lang="ko-KR" altLang="en-US" dirty="0" smtClean="0"/>
              <a:t>인간 캐릭터를 좌우로 이동</a:t>
            </a:r>
            <a:endParaRPr lang="ko-KR" altLang="en-US" sz="1800" dirty="0"/>
          </a:p>
          <a:p>
            <a:pPr marL="838200" lvl="1" indent="-381000" eaLnBrk="1" hangingPunct="1"/>
            <a:r>
              <a:rPr lang="ko-KR" altLang="en-US" sz="1800" dirty="0"/>
              <a:t> </a:t>
            </a:r>
            <a:r>
              <a:rPr lang="ko-KR" altLang="en-US" dirty="0" smtClean="0"/>
              <a:t>가지가 있는 나무 이미지가 좌우 랜덤 생성</a:t>
            </a:r>
            <a:endParaRPr lang="ko-KR" altLang="en-US" sz="1800" dirty="0"/>
          </a:p>
          <a:p>
            <a:pPr marL="838200" lvl="1" indent="-381000" eaLnBrk="1" hangingPunct="1"/>
            <a:r>
              <a:rPr lang="ko-KR" altLang="en-US" sz="1800" dirty="0"/>
              <a:t> </a:t>
            </a:r>
            <a:r>
              <a:rPr lang="ko-KR" altLang="en-US" sz="1800" dirty="0" smtClean="0"/>
              <a:t>인간 캐릭터를 가지 반대방향으로 이동시키면 점수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점 상승</a:t>
            </a:r>
            <a:endParaRPr lang="en-US" altLang="ko-KR" sz="1800" dirty="0" smtClean="0"/>
          </a:p>
          <a:p>
            <a:pPr marL="838200" lvl="1" indent="-381000" eaLnBrk="1" hangingPunct="1"/>
            <a:r>
              <a:rPr lang="en-US" altLang="ko-KR" dirty="0"/>
              <a:t> </a:t>
            </a:r>
            <a:r>
              <a:rPr lang="ko-KR" altLang="en-US" dirty="0" smtClean="0"/>
              <a:t>인간 캐릭터를 가지방향으로 이동시키면 게임오버</a:t>
            </a:r>
            <a:endParaRPr lang="en-US" altLang="ko-KR" sz="1800" dirty="0" smtClean="0"/>
          </a:p>
          <a:p>
            <a:pPr marL="838200" lvl="1" indent="-381000" eaLnBrk="1" hangingPunct="1"/>
            <a:r>
              <a:rPr lang="en-US" altLang="ko-KR" dirty="0"/>
              <a:t> </a:t>
            </a:r>
            <a:r>
              <a:rPr lang="ko-KR" altLang="en-US" dirty="0" smtClean="0"/>
              <a:t>인간 캐릭터를 움직이지 않으면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초 후 게임오버</a:t>
            </a:r>
            <a:endParaRPr lang="en-US" altLang="ko-KR" dirty="0" smtClean="0"/>
          </a:p>
          <a:p>
            <a:pPr marL="838200" lvl="1" indent="-381000" eaLnBrk="1" hangingPunct="1"/>
            <a:r>
              <a:rPr lang="en-US" altLang="ko-KR" sz="1800" dirty="0"/>
              <a:t> </a:t>
            </a:r>
            <a:r>
              <a:rPr lang="ko-KR" altLang="en-US" sz="1800" dirty="0" smtClean="0"/>
              <a:t>점수가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점 상승할 때마다 게임오버 시간이 </a:t>
            </a:r>
            <a:r>
              <a:rPr lang="en-US" altLang="ko-KR" sz="1800" dirty="0" smtClean="0"/>
              <a:t>0.5</a:t>
            </a:r>
            <a:r>
              <a:rPr lang="ko-KR" altLang="en-US" sz="1800" dirty="0" smtClean="0"/>
              <a:t>초씩 감소</a:t>
            </a:r>
            <a:endParaRPr lang="en-US" altLang="ko-KR" sz="1800" dirty="0" smtClean="0"/>
          </a:p>
          <a:p>
            <a:pPr marL="838200" lvl="1" indent="-381000" eaLnBrk="1" hangingPunct="1"/>
            <a:r>
              <a:rPr lang="en-US" altLang="ko-KR" dirty="0"/>
              <a:t> </a:t>
            </a:r>
            <a:r>
              <a:rPr lang="en-US" altLang="ko-KR" dirty="0" smtClean="0"/>
              <a:t>0.2</a:t>
            </a:r>
            <a:r>
              <a:rPr lang="ko-KR" altLang="en-US" dirty="0" smtClean="0"/>
              <a:t>초 아래로 내려가면 </a:t>
            </a:r>
            <a:r>
              <a:rPr lang="en-US" altLang="ko-KR" dirty="0" smtClean="0"/>
              <a:t>0.2</a:t>
            </a:r>
            <a:r>
              <a:rPr lang="ko-KR" altLang="en-US" dirty="0" smtClean="0"/>
              <a:t>초로 고정</a:t>
            </a:r>
            <a:endParaRPr lang="ko-KR" altLang="en-US" sz="1800" dirty="0"/>
          </a:p>
          <a:p>
            <a:pPr marL="1257300" lvl="2" indent="-342900" eaLnBrk="1" hangingPunct="1"/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76D2C30-7645-4BE0-A887-90F9906EF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8. </a:t>
            </a:r>
            <a:r>
              <a:rPr lang="ko-KR" altLang="en-US" b="1" dirty="0">
                <a:solidFill>
                  <a:schemeClr val="accent2"/>
                </a:solidFill>
              </a:rPr>
              <a:t>결론 및 기타사항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2812D67-D5F4-4C5A-8075-D8DCAAA53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896476" cy="50292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결론 </a:t>
            </a:r>
          </a:p>
          <a:p>
            <a:pPr marL="838200" lvl="1" indent="-381000" eaLnBrk="1" hangingPunct="1"/>
            <a:r>
              <a:rPr lang="ko-KR" altLang="en-US" sz="1800" dirty="0"/>
              <a:t> </a:t>
            </a:r>
            <a:r>
              <a:rPr lang="ko-KR" altLang="en-US" sz="1800" dirty="0" smtClean="0"/>
              <a:t>게임 업계로 가지 않을 인원이 있었는데 다른 주제를 선정하는 것도 좋았을 것 같다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marL="838200" lvl="1" indent="-381000" eaLnBrk="1" hangingPunct="1"/>
            <a:r>
              <a:rPr lang="ko-KR" altLang="en-US" sz="1800" dirty="0"/>
              <a:t> </a:t>
            </a:r>
            <a:r>
              <a:rPr lang="ko-KR" altLang="en-US" dirty="0" smtClean="0"/>
              <a:t>수업에서 배운 내용을 더 원활하게 사용할 수 있었다면 쉽게 프로젝트를 진행했을 것 같다</a:t>
            </a:r>
            <a:r>
              <a:rPr lang="en-US" altLang="ko-KR" dirty="0" smtClean="0"/>
              <a:t>.</a:t>
            </a:r>
            <a:endParaRPr lang="ko-KR" altLang="en-US" sz="1800" dirty="0"/>
          </a:p>
          <a:p>
            <a:pPr marL="838200" lvl="1" indent="-381000" eaLnBrk="1" hangingPunct="1"/>
            <a:r>
              <a:rPr lang="ko-KR" altLang="en-US" sz="1800" dirty="0"/>
              <a:t> </a:t>
            </a:r>
            <a:r>
              <a:rPr lang="ko-KR" altLang="en-US" sz="1800" dirty="0" smtClean="0"/>
              <a:t>디자인을 더 잘 만들 수 있는 사람이 있었다면 좋았을 것 같다</a:t>
            </a:r>
            <a:r>
              <a:rPr lang="en-US" altLang="ko-KR" sz="1800" dirty="0" smtClean="0"/>
              <a:t>.</a:t>
            </a:r>
          </a:p>
          <a:p>
            <a:pPr marL="838200" lvl="1" indent="-381000" eaLnBrk="1" hangingPunct="1"/>
            <a:r>
              <a:rPr lang="ko-KR" altLang="en-US" dirty="0" smtClean="0"/>
              <a:t>기능을 확장해서 미니 게임 모음집으로 만들어 보는 것도 좋을 것 같다</a:t>
            </a:r>
            <a:r>
              <a:rPr lang="en-US" altLang="ko-KR" dirty="0" smtClean="0"/>
              <a:t>.</a:t>
            </a:r>
            <a:endParaRPr lang="ko-KR" altLang="en-US" sz="1800" dirty="0"/>
          </a:p>
          <a:p>
            <a:pPr marL="457200" lvl="1" indent="0" eaLnBrk="1" hangingPunct="1">
              <a:buNone/>
            </a:pP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1257300" lvl="2" indent="-342900" eaLnBrk="1" hangingPunct="1"/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E673722-17E3-43DF-A165-2D3A6B2D2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b="1" dirty="0">
                <a:solidFill>
                  <a:schemeClr val="accent2"/>
                </a:solidFill>
              </a:rPr>
              <a:t>목 차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460B6B-B725-4BFA-8FB3-349890D6B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010278"/>
            <a:ext cx="8510431" cy="5169457"/>
          </a:xfrm>
        </p:spPr>
        <p:txBody>
          <a:bodyPr/>
          <a:lstStyle/>
          <a:p>
            <a:pPr marL="1219200" lvl="2" indent="-304800" eaLnBrk="1" hangingPunct="1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프로젝트 개요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프로젝트 목적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프로젝트 특징 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4. </a:t>
            </a:r>
            <a:r>
              <a:rPr lang="ko-KR" altLang="en-US" sz="1800" dirty="0"/>
              <a:t>개발 내용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4.1 </a:t>
            </a:r>
            <a:r>
              <a:rPr lang="ko-KR" altLang="en-US" sz="1800" dirty="0"/>
              <a:t>시스템 구성도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4.2 </a:t>
            </a:r>
            <a:r>
              <a:rPr lang="ko-KR" altLang="en-US" sz="1800" dirty="0"/>
              <a:t>메뉴 구성도 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4.3 </a:t>
            </a:r>
            <a:r>
              <a:rPr lang="ko-KR" altLang="en-US" sz="1800" dirty="0"/>
              <a:t>구성기능</a:t>
            </a:r>
            <a:r>
              <a:rPr lang="en-US" altLang="ko-KR" sz="1800" dirty="0"/>
              <a:t>(</a:t>
            </a:r>
            <a:r>
              <a:rPr lang="ko-KR" altLang="en-US" sz="1800" dirty="0"/>
              <a:t>모듈</a:t>
            </a:r>
            <a:r>
              <a:rPr lang="en-US" altLang="ko-KR" sz="1800" dirty="0"/>
              <a:t>)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       4.4 </a:t>
            </a:r>
            <a:r>
              <a:rPr lang="ko-KR" altLang="en-US" sz="1800" dirty="0"/>
              <a:t>산출물 </a:t>
            </a:r>
            <a:endParaRPr lang="en-US" altLang="ko-KR" sz="1800" dirty="0"/>
          </a:p>
          <a:p>
            <a:pPr marL="1219200" lvl="2" indent="-304800" eaLnBrk="1" hangingPunct="1">
              <a:buNone/>
            </a:pPr>
            <a:endParaRPr lang="ko-KR" altLang="en-US" sz="1800" dirty="0"/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5. </a:t>
            </a:r>
            <a:r>
              <a:rPr lang="ko-KR" altLang="en-US" sz="1800" dirty="0"/>
              <a:t>개발 일정</a:t>
            </a:r>
          </a:p>
          <a:p>
            <a:pPr marL="381000" indent="-381000" eaLnBrk="1" hangingPunct="1">
              <a:buNone/>
            </a:pPr>
            <a:r>
              <a:rPr lang="ko-KR" altLang="en-US" sz="1800" dirty="0"/>
              <a:t>                     </a:t>
            </a:r>
            <a:r>
              <a:rPr lang="en-US" altLang="ko-KR" sz="1800" dirty="0"/>
              <a:t>5.1 </a:t>
            </a:r>
            <a:r>
              <a:rPr lang="ko-KR" altLang="en-US" sz="1800" dirty="0"/>
              <a:t>계획 대 진도표 </a:t>
            </a:r>
            <a:endParaRPr lang="en-US" altLang="ko-KR" sz="1800" dirty="0"/>
          </a:p>
          <a:p>
            <a:pPr marL="381000" indent="-381000" eaLnBrk="1" hangingPunct="1">
              <a:buNone/>
            </a:pPr>
            <a:endParaRPr lang="ko-KR" altLang="en-US" sz="1800" dirty="0"/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6. </a:t>
            </a:r>
            <a:r>
              <a:rPr lang="ko-KR" altLang="en-US" dirty="0"/>
              <a:t>시스템 사양 및 구현도구</a:t>
            </a:r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7. </a:t>
            </a:r>
            <a:r>
              <a:rPr lang="ko-KR" altLang="en-US" dirty="0"/>
              <a:t>향후 일정 및 계획</a:t>
            </a:r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8. </a:t>
            </a:r>
            <a:r>
              <a:rPr lang="ko-KR" altLang="en-US" dirty="0"/>
              <a:t>결론 및 고려사항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897DEC-8F93-4796-8533-093E52AB2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1. </a:t>
            </a:r>
            <a:r>
              <a:rPr lang="ko-KR" altLang="en-US" b="1" dirty="0">
                <a:solidFill>
                  <a:schemeClr val="accent2"/>
                </a:solidFill>
              </a:rPr>
              <a:t>프로젝트 개요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9194703-8541-436C-AFBE-C9CA20B41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5029200"/>
          </a:xfrm>
        </p:spPr>
        <p:txBody>
          <a:bodyPr/>
          <a:lstStyle/>
          <a:p>
            <a:pPr eaLnBrk="1" hangingPunct="1"/>
            <a:r>
              <a:rPr lang="ko-KR" altLang="en-US" b="1" dirty="0"/>
              <a:t>개 요 </a:t>
            </a:r>
          </a:p>
          <a:p>
            <a:pPr lvl="1" eaLnBrk="1" hangingPunct="1"/>
            <a:r>
              <a:rPr lang="ko-KR" altLang="en-US" sz="1600" dirty="0"/>
              <a:t> </a:t>
            </a:r>
            <a:r>
              <a:rPr lang="ko-KR" altLang="en-US" sz="1600" dirty="0" smtClean="0"/>
              <a:t>나뭇가지의 반대 방향으로 이동하여 나무를 한 칸씩 베어내는 간단한 게임</a:t>
            </a:r>
            <a:endParaRPr lang="ko-KR" altLang="en-US" sz="1600" dirty="0"/>
          </a:p>
          <a:p>
            <a:pPr marL="360000" lvl="1" indent="0" eaLnBrk="1" hangingPunct="1">
              <a:buNone/>
            </a:pPr>
            <a:endParaRPr lang="ko-KR" altLang="en-US" sz="1600" dirty="0"/>
          </a:p>
          <a:p>
            <a:pPr marL="800100" lvl="1" indent="-342900" eaLnBrk="1" hangingPunct="1"/>
            <a:endParaRPr lang="ko-KR" altLang="en-US" sz="1600" dirty="0"/>
          </a:p>
          <a:p>
            <a:pPr eaLnBrk="1" hangingPunct="1"/>
            <a:r>
              <a:rPr lang="ko-KR" altLang="en-US" b="1" dirty="0" smtClean="0"/>
              <a:t>업무분담</a:t>
            </a:r>
          </a:p>
          <a:p>
            <a:pPr lvl="1" eaLnBrk="1" hangingPunct="1"/>
            <a:r>
              <a:rPr lang="ko-KR" altLang="en-US" sz="1600" dirty="0" smtClean="0"/>
              <a:t>김민철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전체적인 코드 구현</a:t>
            </a:r>
            <a:r>
              <a:rPr lang="en-US" altLang="ko-KR" sz="1600" dirty="0"/>
              <a:t>, </a:t>
            </a:r>
            <a:r>
              <a:rPr lang="ko-KR" altLang="en-US" sz="1600"/>
              <a:t>보고서 </a:t>
            </a:r>
            <a:r>
              <a:rPr lang="ko-KR" altLang="en-US" sz="1600" smtClean="0"/>
              <a:t>작성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err="1" smtClean="0"/>
              <a:t>유경민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코드일부</a:t>
            </a:r>
            <a:r>
              <a:rPr lang="ko-KR" altLang="en-US" sz="1600" dirty="0" smtClean="0"/>
              <a:t> 구현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디자인 설계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보고서 작성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err="1" smtClean="0"/>
              <a:t>채승찬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프로젝트 설계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기능분석서</a:t>
            </a:r>
            <a:r>
              <a:rPr lang="ko-KR" altLang="en-US" sz="1600" dirty="0" smtClean="0"/>
              <a:t> 작성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매뉴얼 작성</a:t>
            </a:r>
            <a:endParaRPr lang="ko-KR" altLang="en-US" sz="14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4100" name="Text Box 16">
            <a:extLst>
              <a:ext uri="{FF2B5EF4-FFF2-40B4-BE49-F238E27FC236}">
                <a16:creationId xmlns:a16="http://schemas.microsoft.com/office/drawing/2014/main" id="{6B838EAE-F1F2-474D-9C4B-05D72C700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5618164"/>
            <a:ext cx="4854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(*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각자 맡은 업무를 상세히 적을것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인일 경우는 기술할 필요 없음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9A38346-A926-4669-B1B5-334E2C5DB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2. </a:t>
            </a:r>
            <a:r>
              <a:rPr lang="ko-KR" altLang="en-US" b="1" dirty="0">
                <a:solidFill>
                  <a:schemeClr val="accent2"/>
                </a:solidFill>
              </a:rPr>
              <a:t>프로젝트 목적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0E0E7E5-9322-4D06-B7C9-683A04AD5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4980" y="1181100"/>
            <a:ext cx="10460334" cy="1986049"/>
          </a:xfrm>
        </p:spPr>
        <p:txBody>
          <a:bodyPr/>
          <a:lstStyle/>
          <a:p>
            <a:pPr eaLnBrk="1" hangingPunct="1"/>
            <a:r>
              <a:rPr lang="en-US" altLang="ko-KR" dirty="0"/>
              <a:t> </a:t>
            </a:r>
            <a:r>
              <a:rPr lang="ko-KR" altLang="en-US" b="1" dirty="0"/>
              <a:t>본 프로젝트 개발목적</a:t>
            </a:r>
          </a:p>
          <a:p>
            <a:pPr lvl="1" eaLnBrk="1" hangingPunct="1"/>
            <a:r>
              <a:rPr lang="ko-KR" altLang="en-US" dirty="0"/>
              <a:t> </a:t>
            </a:r>
            <a:r>
              <a:rPr lang="ko-KR" altLang="en-US" dirty="0" smtClean="0"/>
              <a:t>여러 이벤트를 발생시킨 간단한 게임개발을 통한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윈도우 폼의 이벤트의 이해</a:t>
            </a:r>
            <a:endParaRPr lang="en-US" altLang="ko-KR" dirty="0" smtClean="0"/>
          </a:p>
          <a:p>
            <a:pPr lvl="1" eaLnBrk="1" hangingPunct="1"/>
            <a:r>
              <a:rPr lang="en-US" altLang="ko-KR" dirty="0"/>
              <a:t> </a:t>
            </a:r>
            <a:endParaRPr lang="ko-KR" altLang="en-US" dirty="0"/>
          </a:p>
          <a:p>
            <a:pPr marL="800100" lvl="1" indent="-342900" eaLnBrk="1" hangingPunct="1"/>
            <a:endParaRPr lang="ko-KR" altLang="en-US" dirty="0"/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890B9D-5E10-44E4-8A01-B936C5E5E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3. </a:t>
            </a:r>
            <a:r>
              <a:rPr lang="ko-KR" altLang="en-US" b="1" dirty="0">
                <a:solidFill>
                  <a:schemeClr val="accent2"/>
                </a:solidFill>
              </a:rPr>
              <a:t>프로젝트 특징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55B21BD-A871-4E4C-BAA2-CE73FB1A8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5029200"/>
          </a:xfrm>
        </p:spPr>
        <p:txBody>
          <a:bodyPr/>
          <a:lstStyle/>
          <a:p>
            <a:pPr indent="-216000" eaLnBrk="1" hangingPunct="1"/>
            <a:r>
              <a:rPr lang="en-US" altLang="ko-KR" dirty="0"/>
              <a:t> </a:t>
            </a:r>
            <a:r>
              <a:rPr lang="ko-KR" altLang="en-US" b="1" dirty="0"/>
              <a:t>본 프로젝트의 </a:t>
            </a:r>
            <a:r>
              <a:rPr lang="ko-KR" altLang="en-US" b="1" dirty="0" smtClean="0"/>
              <a:t>특징</a:t>
            </a:r>
            <a:endParaRPr lang="en-US" altLang="ko-KR" b="1" dirty="0" smtClean="0"/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랜덤으로 생성되는 나무 이미지의 반대방향으로 인간 캐릭터를 이동시켜 점수 상승</a:t>
            </a:r>
            <a:endParaRPr lang="en-US" altLang="ko-KR" sz="1600" dirty="0"/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캐릭터를 움직이지 않으면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초 후 게임오버</a:t>
            </a:r>
            <a:endParaRPr lang="en-US" altLang="ko-KR" sz="1600" dirty="0" smtClean="0"/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점수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점 상승 시 게임오버 시간이 </a:t>
            </a:r>
            <a:r>
              <a:rPr lang="en-US" altLang="ko-KR" sz="1600" dirty="0" smtClean="0"/>
              <a:t>0.5</a:t>
            </a:r>
            <a:r>
              <a:rPr lang="ko-KR" altLang="en-US" sz="1600" dirty="0" smtClean="0"/>
              <a:t>초씩 감소</a:t>
            </a:r>
            <a:endParaRPr lang="en-US" altLang="ko-KR" sz="1600" dirty="0" smtClean="0"/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0.2</a:t>
            </a:r>
            <a:r>
              <a:rPr lang="ko-KR" altLang="en-US" sz="1600" dirty="0" smtClean="0"/>
              <a:t>초 아래로 게임오버 시간이 내려가면 </a:t>
            </a:r>
            <a:r>
              <a:rPr lang="en-US" altLang="ko-KR" sz="1600" dirty="0" smtClean="0"/>
              <a:t>0.2</a:t>
            </a:r>
            <a:r>
              <a:rPr lang="ko-KR" altLang="en-US" sz="1600" dirty="0" smtClean="0"/>
              <a:t>초로 고정</a:t>
            </a:r>
            <a:endParaRPr lang="ko-KR" altLang="en-US" sz="1600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CB8EA833-BB2C-48E3-A933-CCB9464A2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5530706"/>
            <a:ext cx="348845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(*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참고한 사이트나 프로그램이 있으면 기술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5717593-FDA8-4071-BBE8-913D2DA5B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7C25998-10E3-4814-A048-A600D5EC7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880725" cy="506384"/>
          </a:xfrm>
        </p:spPr>
        <p:txBody>
          <a:bodyPr/>
          <a:lstStyle/>
          <a:p>
            <a:pPr indent="-252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1. </a:t>
            </a:r>
            <a:r>
              <a:rPr lang="ko-KR" altLang="en-US" b="1" dirty="0"/>
              <a:t>전체 시스템 구성도</a:t>
            </a:r>
            <a:r>
              <a:rPr lang="ko-KR" altLang="en-US" dirty="0"/>
              <a:t>  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9" y="2176184"/>
            <a:ext cx="6117242" cy="382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>
                <a:solidFill>
                  <a:schemeClr val="accent2"/>
                </a:solidFill>
              </a:rPr>
              <a:t>4. </a:t>
            </a:r>
            <a:r>
              <a:rPr lang="ko-KR" altLang="en-US" b="1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10650730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  <a:defRPr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구성 모듈 및 프로세스 </a:t>
            </a:r>
            <a:r>
              <a:rPr lang="ko-KR" altLang="en-US" dirty="0"/>
              <a:t> </a:t>
            </a:r>
          </a:p>
          <a:p>
            <a:pPr marL="1219200" lvl="2" indent="-304800" eaLnBrk="1" hangingPunct="1">
              <a:defRPr/>
            </a:pPr>
            <a:endParaRPr lang="en-US" altLang="ko-KR" sz="1800" dirty="0"/>
          </a:p>
          <a:p>
            <a:pPr marL="1219200" lvl="2" indent="-304800" eaLnBrk="1" hangingPunct="1">
              <a:defRPr/>
            </a:pP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9213" y="1769706"/>
            <a:ext cx="2876205" cy="362525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62298" y="3042457"/>
            <a:ext cx="1404851" cy="922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7" idx="1"/>
          </p:cNvCxnSpPr>
          <p:nvPr/>
        </p:nvCxnSpPr>
        <p:spPr>
          <a:xfrm flipV="1">
            <a:off x="3167149" y="3449782"/>
            <a:ext cx="1903615" cy="41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070764" y="2818014"/>
            <a:ext cx="2003368" cy="1263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게임 시작 모듈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dirty="0" smtClean="0">
                <a:solidFill>
                  <a:schemeClr val="tx1"/>
                </a:solidFill>
              </a:rPr>
              <a:t> 게임 타이머 시작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및 나무와 캐릭터 보이게 설정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게임 시작 버튼은 숨김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4874" y="4551216"/>
            <a:ext cx="3151737" cy="922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3"/>
            <a:endCxn id="16" idx="1"/>
          </p:cNvCxnSpPr>
          <p:nvPr/>
        </p:nvCxnSpPr>
        <p:spPr>
          <a:xfrm>
            <a:off x="4056611" y="5012573"/>
            <a:ext cx="1014153" cy="133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70764" y="4719898"/>
            <a:ext cx="2685011" cy="852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배경 설정 모듈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프로그램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실행시</a:t>
            </a:r>
            <a:r>
              <a:rPr lang="ko-KR" altLang="en-US" sz="1200" dirty="0" smtClean="0">
                <a:solidFill>
                  <a:schemeClr val="tx1"/>
                </a:solidFill>
              </a:rPr>
              <a:t> 자동으로 생성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이후 프로그램 종료시점 까지 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>
                <a:solidFill>
                  <a:schemeClr val="accent2"/>
                </a:solidFill>
              </a:rPr>
              <a:t>4. </a:t>
            </a:r>
            <a:r>
              <a:rPr lang="ko-KR" altLang="en-US" b="1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10650730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  <a:defRPr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구성 모듈 및 프로세스 </a:t>
            </a:r>
            <a:r>
              <a:rPr lang="ko-KR" altLang="en-US" dirty="0"/>
              <a:t> </a:t>
            </a:r>
          </a:p>
          <a:p>
            <a:pPr marL="1219200" lvl="2" indent="-304800" eaLnBrk="1" hangingPunct="1">
              <a:defRPr/>
            </a:pPr>
            <a:endParaRPr lang="en-US" altLang="ko-KR" sz="1800" dirty="0"/>
          </a:p>
          <a:p>
            <a:pPr marL="1219200" lvl="2" indent="-304800" eaLnBrk="1" hangingPunct="1">
              <a:defRPr/>
            </a:pP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4874" y="1878965"/>
            <a:ext cx="2934393" cy="36334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69869" y="2022032"/>
            <a:ext cx="656706" cy="338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9" idx="1"/>
          </p:cNvCxnSpPr>
          <p:nvPr/>
        </p:nvCxnSpPr>
        <p:spPr>
          <a:xfrm flipV="1">
            <a:off x="2726575" y="2079202"/>
            <a:ext cx="2319250" cy="112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045825" y="1390265"/>
            <a:ext cx="2003368" cy="1377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게임 타이머 모듈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시작시</a:t>
            </a:r>
            <a:r>
              <a:rPr lang="ko-KR" altLang="en-US" sz="1200" dirty="0" smtClean="0">
                <a:solidFill>
                  <a:schemeClr val="tx1"/>
                </a:solidFill>
              </a:rPr>
              <a:t> 타이머가 시작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나무를 하나 패는데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성공시</a:t>
            </a:r>
            <a:r>
              <a:rPr lang="ko-KR" altLang="en-US" sz="1200" dirty="0" smtClean="0">
                <a:solidFill>
                  <a:schemeClr val="tx1"/>
                </a:solidFill>
              </a:rPr>
              <a:t> 최대 시간이 </a:t>
            </a:r>
            <a:r>
              <a:rPr lang="en-US" altLang="ko-KR" sz="1200" dirty="0" smtClean="0">
                <a:solidFill>
                  <a:schemeClr val="tx1"/>
                </a:solidFill>
              </a:rPr>
              <a:t>0.5</a:t>
            </a:r>
            <a:r>
              <a:rPr lang="ko-KR" altLang="en-US" sz="1200" dirty="0" smtClean="0">
                <a:solidFill>
                  <a:schemeClr val="tx1"/>
                </a:solidFill>
              </a:rPr>
              <a:t>초 감소하고 타이머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재시작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ko-KR" altLang="en-US" sz="1200" dirty="0" smtClean="0">
                <a:solidFill>
                  <a:schemeClr val="tx1"/>
                </a:solidFill>
              </a:rPr>
              <a:t>이 되면 게임 오버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5716" y="4144607"/>
            <a:ext cx="498764" cy="792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3"/>
            <a:endCxn id="14" idx="1"/>
          </p:cNvCxnSpPr>
          <p:nvPr/>
        </p:nvCxnSpPr>
        <p:spPr>
          <a:xfrm>
            <a:off x="1554480" y="4540866"/>
            <a:ext cx="3643744" cy="1110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98224" y="4962026"/>
            <a:ext cx="3471951" cy="1377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플레이어 모듈</a:t>
            </a: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플레이어를 생성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초기에는 좌측에 생성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좌우 방향키를 통해 이동할 수 있으며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방향키를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누를때</a:t>
            </a:r>
            <a:r>
              <a:rPr lang="ko-KR" altLang="en-US" sz="1200" dirty="0" smtClean="0">
                <a:solidFill>
                  <a:schemeClr val="tx1"/>
                </a:solidFill>
              </a:rPr>
              <a:t> 마다 나무가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한칸씩</a:t>
            </a:r>
            <a:r>
              <a:rPr lang="ko-KR" altLang="en-US" sz="1200" dirty="0" smtClean="0">
                <a:solidFill>
                  <a:schemeClr val="tx1"/>
                </a:solidFill>
              </a:rPr>
              <a:t> 내려옴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내려온 나무와 플레이어가 겹치면 게임 오버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58240" y="3241926"/>
            <a:ext cx="1978429" cy="792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2" idx="3"/>
            <a:endCxn id="24" idx="1"/>
          </p:cNvCxnSpPr>
          <p:nvPr/>
        </p:nvCxnSpPr>
        <p:spPr>
          <a:xfrm>
            <a:off x="3136669" y="3638185"/>
            <a:ext cx="2061555" cy="366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198224" y="3315393"/>
            <a:ext cx="2793077" cy="1377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나무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장애물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모듈</a:t>
            </a: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나무를 생성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초기에는 우측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좌측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우측이지만 이후에 생성되는 나무의 방향은 랜덤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나무는 방향키를 눌러 팰 수 있으며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나뭇가지와 플레이어가 겹쳐지면 게임 오버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3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>
                <a:solidFill>
                  <a:schemeClr val="accent2"/>
                </a:solidFill>
              </a:rPr>
              <a:t>4. </a:t>
            </a:r>
            <a:r>
              <a:rPr lang="ko-KR" altLang="en-US" b="1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10650730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  <a:defRPr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구성 모듈 및 프로세스 </a:t>
            </a:r>
            <a:r>
              <a:rPr lang="ko-KR" altLang="en-US" dirty="0"/>
              <a:t> </a:t>
            </a:r>
          </a:p>
          <a:p>
            <a:pPr marL="1219200" lvl="2" indent="-304800" eaLnBrk="1" hangingPunct="1">
              <a:defRPr/>
            </a:pPr>
            <a:endParaRPr lang="en-US" altLang="ko-KR" sz="1800" dirty="0"/>
          </a:p>
          <a:p>
            <a:pPr marL="1219200" lvl="2" indent="-304800" eaLnBrk="1" hangingPunct="1">
              <a:defRPr/>
            </a:pPr>
            <a:endParaRPr lang="en-US" altLang="ko-KR" sz="1800" dirty="0"/>
          </a:p>
        </p:txBody>
      </p:sp>
      <p:pic>
        <p:nvPicPr>
          <p:cNvPr id="10244" name="그림 102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150" y="1905047"/>
            <a:ext cx="2965956" cy="35813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58836" y="2048115"/>
            <a:ext cx="340822" cy="212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9" idx="1"/>
          </p:cNvCxnSpPr>
          <p:nvPr/>
        </p:nvCxnSpPr>
        <p:spPr>
          <a:xfrm>
            <a:off x="3499658" y="2154589"/>
            <a:ext cx="371172" cy="439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870830" y="1905047"/>
            <a:ext cx="2003368" cy="1377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스코어 모듈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방향키를 눌러 플레이어가 이동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나무를 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한 이후 플레이어와 나무가 겹치지 않았다면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씩 증가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오버시</a:t>
            </a:r>
            <a:r>
              <a:rPr lang="ko-KR" altLang="en-US" sz="1200" dirty="0" smtClean="0">
                <a:solidFill>
                  <a:schemeClr val="tx1"/>
                </a:solidFill>
              </a:rPr>
              <a:t> 초기화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39922" y="1905047"/>
            <a:ext cx="2543984" cy="342899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982691" y="3282920"/>
            <a:ext cx="986321" cy="890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  <a:endCxn id="25" idx="1"/>
          </p:cNvCxnSpPr>
          <p:nvPr/>
        </p:nvCxnSpPr>
        <p:spPr>
          <a:xfrm>
            <a:off x="7969012" y="3727955"/>
            <a:ext cx="980618" cy="666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949630" y="3705364"/>
            <a:ext cx="3178639" cy="1377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게임 오버 모듈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플레이어가 나무와 겹치거나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제한 시간 안에 나무를 패지 못하면 실행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플레이어가 획득한 점수를 보여주고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타이머를 비롯한 모든 전역 변수를 초기 상태로 되돌림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확인 버튼을 누르면 초기 화면으로 돌아감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4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784</Words>
  <Application>Microsoft Office PowerPoint</Application>
  <PresentationFormat>와이드스크린</PresentationFormat>
  <Paragraphs>176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돋움</vt:lpstr>
      <vt:lpstr>맑은 고딕</vt:lpstr>
      <vt:lpstr>Arial</vt:lpstr>
      <vt:lpstr>Times New Roman</vt:lpstr>
      <vt:lpstr>Wingdings</vt:lpstr>
      <vt:lpstr>기본 디자인</vt:lpstr>
      <vt:lpstr>PowerPoint 프레젠테이션</vt:lpstr>
      <vt:lpstr>목 차</vt:lpstr>
      <vt:lpstr>1. 프로젝트 개요</vt:lpstr>
      <vt:lpstr>2. 프로젝트 목적</vt:lpstr>
      <vt:lpstr>3. 프로젝트 특징</vt:lpstr>
      <vt:lpstr>4. 개발 내용</vt:lpstr>
      <vt:lpstr>4. 개발 내용</vt:lpstr>
      <vt:lpstr>4. 개발 내용</vt:lpstr>
      <vt:lpstr>4. 개발 내용</vt:lpstr>
      <vt:lpstr>4. 개발 내용</vt:lpstr>
      <vt:lpstr>5. 개발 일정</vt:lpstr>
      <vt:lpstr>6. 시스템 사양 및 구현도구</vt:lpstr>
      <vt:lpstr>6. 시스템 사양 및 구현도구</vt:lpstr>
      <vt:lpstr>7. 향후일정 및 계획</vt:lpstr>
      <vt:lpstr>8. 결론 및 기타사항</vt:lpstr>
    </vt:vector>
  </TitlesOfParts>
  <Manager/>
  <Company>ADD 2기술본부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육계산</dc:creator>
  <cp:lastModifiedBy>YUHAN</cp:lastModifiedBy>
  <cp:revision>341</cp:revision>
  <dcterms:created xsi:type="dcterms:W3CDTF">2000-01-07T00:22:23Z</dcterms:created>
  <dcterms:modified xsi:type="dcterms:W3CDTF">2023-12-12T05:46:09Z</dcterms:modified>
  <cp:version>0906.0100.01</cp:version>
</cp:coreProperties>
</file>