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667779-5342-4E27-A956-A94BD376E6D4}">
  <a:tblStyle styleId="{A0667779-5342-4E27-A956-A94BD376E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d0b81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d0b81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d0b81a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d0b81a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d0b81a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cd0b81a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d0b81a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cd0b81a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d0b81a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d0b81a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d0b81aa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cd0b81a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d0b81a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d0b81a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cd0b81a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cd0b81a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조합(</a:t>
            </a:r>
            <a:r>
              <a:rPr lang="ko" sz="2500">
                <a:solidFill>
                  <a:srgbClr val="202124"/>
                </a:solidFill>
                <a:highlight>
                  <a:srgbClr val="F8F9FA"/>
                </a:highlight>
              </a:rPr>
              <a:t>Combination)</a:t>
            </a:r>
            <a:r>
              <a:rPr lang="ko" sz="2500"/>
              <a:t>이란?</a:t>
            </a:r>
            <a:endParaRPr sz="25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ko" sz="1300">
                <a:solidFill>
                  <a:srgbClr val="212529"/>
                </a:solidFill>
                <a:highlight>
                  <a:srgbClr val="F8F9FA"/>
                </a:highlight>
              </a:rPr>
              <a:t>n개의 값 중에서 r 개의 숫자를 순서를 고려하지 않고 나열한 경우의 수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순서를 따지지 않음 → (1,2) = (2,1)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중복을 허용하지 않음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	ex) 1,2,3 중 2개 뽑기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→ 6개	                                                                    → 3개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2682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{A0667779-5342-4E27-A956-A94BD376E6D4}</a:tableStyleId>
              </a:tblPr>
              <a:tblGrid>
                <a:gridCol w="3619500"/>
                <a:gridCol w="3619500"/>
              </a:tblGrid>
              <a:tr h="36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순열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(1,2)   (</a:t>
                      </a:r>
                      <a:r>
                        <a:rPr lang="ko"/>
                        <a:t>1,3</a:t>
                      </a:r>
                      <a:r>
                        <a:rPr lang="ko"/>
                        <a:t>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(</a:t>
                      </a:r>
                      <a:r>
                        <a:rPr lang="ko"/>
                        <a:t>2,1</a:t>
                      </a:r>
                      <a:r>
                        <a:rPr lang="ko"/>
                        <a:t>)   (2,3)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(3,1)   (</a:t>
                      </a:r>
                      <a:r>
                        <a:rPr lang="ko"/>
                        <a:t>3,2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                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(1,2) = (2,1)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                 (3,2) = (2,3)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                 (3,1) = (1,3)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조합 수식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{A0667779-5342-4E27-A956-A94BD376E6D4}</a:tableStyleId>
              </a:tblPr>
              <a:tblGrid>
                <a:gridCol w="4260300"/>
                <a:gridCol w="4260300"/>
              </a:tblGrid>
              <a:tr h="31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</a:t>
                      </a:r>
                      <a:r>
                        <a:rPr lang="ko"/>
                        <a:t> = </a:t>
                      </a:r>
                      <a:r>
                        <a:rPr lang="ko" sz="1000"/>
                        <a:t>n-1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r-1</a:t>
                      </a:r>
                      <a:r>
                        <a:rPr lang="ko"/>
                        <a:t> + </a:t>
                      </a:r>
                      <a:r>
                        <a:rPr lang="ko" sz="1000"/>
                        <a:t>n-1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</a:t>
                      </a: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2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ex) 1,2,3 중 2개 뽑기</a:t>
                      </a: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→ 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</a:t>
                      </a: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파스칼의 삼각형 공식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점화식 : 어떤 함수를 자신과 똑같은 함수를 이용해서 나타내는 것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→ 즉, 재귀함수를 갖는 알고리즘 만 점화식으로 표현 할 수 있음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25" y="1595925"/>
            <a:ext cx="2854875" cy="7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572000" y="4829900"/>
            <a:ext cx="367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재귀함수 : 함수내에서 자기 자신을 호출하여 반복되는 함수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352" y="2751925"/>
            <a:ext cx="2971951" cy="2001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" name="Google Shape;71;p15"/>
          <p:cNvGraphicFramePr/>
          <p:nvPr/>
        </p:nvGraphicFramePr>
        <p:xfrm>
          <a:off x="1070525" y="297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{A0667779-5342-4E27-A956-A94BD376E6D4}</a:tableStyleId>
              </a:tblPr>
              <a:tblGrid>
                <a:gridCol w="1383700"/>
                <a:gridCol w="1383700"/>
              </a:tblGrid>
              <a:tr h="4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순열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(1,2)   (1,3)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(2,1)   (2,3)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(3,1)   (3,2)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(1,2) = (2,1)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(3,2) = (2,3)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(3,1) = (1,3)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for문으로 구현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nCr → 원소 n개 중에서 r개를 뽑는 모든 경우(순서 X)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원소 n개가 들어 있는 배열에 대해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r개의 for문을 통해 원소를 선택하는 과정을 구현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ex )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12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list[</a:t>
            </a:r>
            <a:r>
              <a:rPr lang="ko" sz="1300">
                <a:solidFill>
                  <a:srgbClr val="005CC5"/>
                </a:solidFill>
              </a:rPr>
              <a:t>12</a:t>
            </a:r>
            <a:r>
              <a:rPr lang="ko" sz="1300">
                <a:solidFill>
                  <a:srgbClr val="333333"/>
                </a:solidFill>
              </a:rPr>
              <a:t>] = {</a:t>
            </a:r>
            <a:r>
              <a:rPr lang="ko" sz="1300">
                <a:solidFill>
                  <a:srgbClr val="005CC5"/>
                </a:solidFill>
              </a:rPr>
              <a:t>1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2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3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4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5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6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7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8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9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10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chemeClr val="dk1"/>
                </a:solidFill>
              </a:rPr>
              <a:t>,</a:t>
            </a:r>
            <a:r>
              <a:rPr lang="ko" sz="1300">
                <a:solidFill>
                  <a:srgbClr val="005CC5"/>
                </a:solidFill>
              </a:rPr>
              <a:t> 12</a:t>
            </a:r>
            <a:r>
              <a:rPr lang="ko" sz="1300">
                <a:solidFill>
                  <a:srgbClr val="333333"/>
                </a:solidFill>
              </a:rPr>
              <a:t>};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D73A49"/>
                </a:solidFill>
              </a:rPr>
              <a:t>for</a:t>
            </a:r>
            <a:r>
              <a:rPr lang="ko" sz="1300">
                <a:solidFill>
                  <a:srgbClr val="333333"/>
                </a:solidFill>
              </a:rPr>
              <a:t>(</a:t>
            </a: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i=</a:t>
            </a:r>
            <a:r>
              <a:rPr lang="ko" sz="1300">
                <a:solidFill>
                  <a:srgbClr val="005CC5"/>
                </a:solidFill>
              </a:rPr>
              <a:t>0</a:t>
            </a:r>
            <a:r>
              <a:rPr lang="ko" sz="1300">
                <a:solidFill>
                  <a:srgbClr val="333333"/>
                </a:solidFill>
              </a:rPr>
              <a:t>; i&lt;=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rgbClr val="333333"/>
                </a:solidFill>
              </a:rPr>
              <a:t>; i++) {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</a:t>
            </a:r>
            <a:r>
              <a:rPr lang="ko" sz="1300">
                <a:solidFill>
                  <a:srgbClr val="D73A49"/>
                </a:solidFill>
              </a:rPr>
              <a:t>for</a:t>
            </a:r>
            <a:r>
              <a:rPr lang="ko" sz="1300">
                <a:solidFill>
                  <a:srgbClr val="333333"/>
                </a:solidFill>
              </a:rPr>
              <a:t>(</a:t>
            </a: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j=i+</a:t>
            </a:r>
            <a:r>
              <a:rPr lang="ko" sz="1300">
                <a:solidFill>
                  <a:srgbClr val="005CC5"/>
                </a:solidFill>
              </a:rPr>
              <a:t>1</a:t>
            </a:r>
            <a:r>
              <a:rPr lang="ko" sz="1300">
                <a:solidFill>
                  <a:srgbClr val="333333"/>
                </a:solidFill>
              </a:rPr>
              <a:t>; j&lt;=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rgbClr val="333333"/>
                </a:solidFill>
              </a:rPr>
              <a:t>; j++) { 		</a:t>
            </a:r>
            <a:r>
              <a:rPr lang="ko" sz="1300">
                <a:solidFill>
                  <a:srgbClr val="6A737D"/>
                </a:solidFill>
              </a:rPr>
              <a:t>// 중복된 경우는 처리할 필요가 없으니, j는 i+1부터</a:t>
            </a:r>
            <a:endParaRPr sz="1300">
              <a:solidFill>
                <a:srgbClr val="6A737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    </a:t>
            </a:r>
            <a:r>
              <a:rPr lang="ko" sz="1300">
                <a:solidFill>
                  <a:srgbClr val="D73A49"/>
                </a:solidFill>
              </a:rPr>
              <a:t>for</a:t>
            </a:r>
            <a:r>
              <a:rPr lang="ko" sz="1300">
                <a:solidFill>
                  <a:srgbClr val="333333"/>
                </a:solidFill>
              </a:rPr>
              <a:t>(</a:t>
            </a: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k=j+</a:t>
            </a:r>
            <a:r>
              <a:rPr lang="ko" sz="1300">
                <a:solidFill>
                  <a:srgbClr val="005CC5"/>
                </a:solidFill>
              </a:rPr>
              <a:t>1</a:t>
            </a:r>
            <a:r>
              <a:rPr lang="ko" sz="1300">
                <a:solidFill>
                  <a:srgbClr val="333333"/>
                </a:solidFill>
              </a:rPr>
              <a:t>; k&lt;=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rgbClr val="333333"/>
                </a:solidFill>
              </a:rPr>
              <a:t>; k++) {		</a:t>
            </a:r>
            <a:r>
              <a:rPr lang="ko" sz="1300">
                <a:solidFill>
                  <a:srgbClr val="6A737D"/>
                </a:solidFill>
              </a:rPr>
              <a:t>// 중복된 경우는 처리할 필요가 없으니, k는 j+1부터</a:t>
            </a:r>
            <a:endParaRPr sz="1300">
              <a:solidFill>
                <a:srgbClr val="6A737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       	 </a:t>
            </a:r>
            <a:r>
              <a:rPr lang="ko" sz="1300">
                <a:solidFill>
                  <a:srgbClr val="6A737D"/>
                </a:solidFill>
              </a:rPr>
              <a:t>// {i,j,k} 를 선택</a:t>
            </a:r>
            <a:endParaRPr sz="1300">
              <a:solidFill>
                <a:srgbClr val="6A737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    }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}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}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재귀함수로 구현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: </a:t>
            </a:r>
            <a:r>
              <a:rPr lang="ko" sz="1300">
                <a:solidFill>
                  <a:srgbClr val="000000"/>
                </a:solidFill>
              </a:rPr>
              <a:t>함수내에서 자기 자신을 호출하여 반복되는 함수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nCr = n-1Cr-1 + n-1Cr → 뽑은 경우와 뽑지 않은 경우로 나뉨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int combination(int n, int r)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{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if(n == r || r == 0)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    return 1;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else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    return combination(n - 1, r - 1) + combination(n - 1, r);</a:t>
            </a:r>
            <a:endParaRPr sz="1300">
              <a:solidFill>
                <a:srgbClr val="000000"/>
              </a:solidFill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0000"/>
                </a:solidFill>
              </a:rPr>
              <a:t>}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74626" y="2500259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nCn 	 nC0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28200"/>
            <a:ext cx="9144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</a:rPr>
              <a:t>#include &lt;iostream&gt;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</a:rPr>
              <a:t>#include &lt;vector&gt;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73A49"/>
                </a:solidFill>
              </a:rPr>
              <a:t>using namespace</a:t>
            </a:r>
            <a:r>
              <a:rPr lang="ko" sz="1200">
                <a:solidFill>
                  <a:schemeClr val="dk1"/>
                </a:solidFill>
              </a:rPr>
              <a:t> std;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1"/>
                </a:solidFill>
              </a:rPr>
              <a:t>void</a:t>
            </a:r>
            <a:r>
              <a:rPr lang="ko" sz="1200">
                <a:solidFill>
                  <a:schemeClr val="dk1"/>
                </a:solidFill>
              </a:rPr>
              <a:t> Combination(</a:t>
            </a:r>
            <a:r>
              <a:rPr lang="ko" sz="1200">
                <a:solidFill>
                  <a:schemeClr val="accent1"/>
                </a:solidFill>
              </a:rPr>
              <a:t>vector&lt;</a:t>
            </a:r>
            <a:r>
              <a:rPr lang="ko" sz="1200">
                <a:solidFill>
                  <a:srgbClr val="FFBF00"/>
                </a:solidFill>
              </a:rPr>
              <a:t>char</a:t>
            </a:r>
            <a:r>
              <a:rPr lang="ko" sz="1200">
                <a:solidFill>
                  <a:schemeClr val="accent1"/>
                </a:solidFill>
              </a:rPr>
              <a:t>&gt;</a:t>
            </a:r>
            <a:r>
              <a:rPr lang="ko" sz="1200">
                <a:solidFill>
                  <a:schemeClr val="dk1"/>
                </a:solidFill>
              </a:rPr>
              <a:t> arr, </a:t>
            </a:r>
            <a:r>
              <a:rPr lang="ko" sz="1200">
                <a:solidFill>
                  <a:schemeClr val="accent1"/>
                </a:solidFill>
              </a:rPr>
              <a:t>vector&lt;</a:t>
            </a:r>
            <a:r>
              <a:rPr lang="ko" sz="1200">
                <a:solidFill>
                  <a:srgbClr val="FFBF00"/>
                </a:solidFill>
              </a:rPr>
              <a:t>char</a:t>
            </a:r>
            <a:r>
              <a:rPr lang="ko" sz="1200">
                <a:solidFill>
                  <a:schemeClr val="accent1"/>
                </a:solidFill>
              </a:rPr>
              <a:t>&gt;</a:t>
            </a:r>
            <a:r>
              <a:rPr lang="ko" sz="1200">
                <a:solidFill>
                  <a:schemeClr val="dk1"/>
                </a:solidFill>
              </a:rPr>
              <a:t> comb, 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r, 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index, 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depth)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</a:t>
            </a:r>
            <a:r>
              <a:rPr lang="ko" sz="1200">
                <a:solidFill>
                  <a:srgbClr val="D73A49"/>
                </a:solidFill>
              </a:rPr>
              <a:t> if</a:t>
            </a:r>
            <a:r>
              <a:rPr lang="ko" sz="1200">
                <a:solidFill>
                  <a:schemeClr val="dk1"/>
                </a:solidFill>
              </a:rPr>
              <a:t> (r == 0) 				</a:t>
            </a:r>
            <a:r>
              <a:rPr lang="ko" sz="1200">
                <a:solidFill>
                  <a:schemeClr val="accent3"/>
                </a:solidFill>
              </a:rPr>
              <a:t>// 다 뽑았을 때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r>
              <a:rPr lang="ko" sz="1200">
                <a:solidFill>
                  <a:srgbClr val="D73A49"/>
                </a:solidFill>
              </a:rPr>
              <a:t>for</a:t>
            </a:r>
            <a:r>
              <a:rPr lang="ko" sz="1200">
                <a:solidFill>
                  <a:schemeClr val="dk1"/>
                </a:solidFill>
              </a:rPr>
              <a:t>(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i = 0; i &lt; comb.size(); i++)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    cout &lt;&lt; comb[i] &lt;&lt; </a:t>
            </a:r>
            <a:r>
              <a:rPr lang="ko" sz="1200">
                <a:solidFill>
                  <a:schemeClr val="dk1"/>
                </a:solidFill>
              </a:rPr>
              <a:t>endl</a:t>
            </a:r>
            <a:r>
              <a:rPr lang="ko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</a:t>
            </a:r>
            <a:r>
              <a:rPr lang="ko" sz="1200">
                <a:solidFill>
                  <a:srgbClr val="D73A49"/>
                </a:solidFill>
              </a:rPr>
              <a:t>else if</a:t>
            </a:r>
            <a:r>
              <a:rPr lang="ko" sz="1200">
                <a:solidFill>
                  <a:schemeClr val="dk1"/>
                </a:solidFill>
              </a:rPr>
              <a:t> (depth == arr.size())   	</a:t>
            </a:r>
            <a:r>
              <a:rPr lang="ko" sz="1200">
                <a:solidFill>
                  <a:schemeClr val="accent3"/>
                </a:solidFill>
              </a:rPr>
              <a:t>// r이 0 이 되지 않은 경우 → 조합의 경우들 중 하나가 될 수 없는 케이스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</a:t>
            </a:r>
            <a:r>
              <a:rPr lang="ko" sz="1200">
                <a:solidFill>
                  <a:srgbClr val="D73A49"/>
                </a:solidFill>
              </a:rPr>
              <a:t> return</a:t>
            </a:r>
            <a:r>
              <a:rPr lang="ko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</a:t>
            </a:r>
            <a:r>
              <a:rPr lang="ko" sz="1200">
                <a:solidFill>
                  <a:srgbClr val="D73A49"/>
                </a:solidFill>
              </a:rPr>
              <a:t>else</a:t>
            </a:r>
            <a:endParaRPr sz="1200">
              <a:solidFill>
                <a:srgbClr val="D73A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r>
              <a:rPr lang="ko" sz="1200">
                <a:solidFill>
                  <a:schemeClr val="accent3"/>
                </a:solidFill>
              </a:rPr>
              <a:t>// arr[depth] 를 뽑은 경우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comb[index] = arr[depth];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Combination(arr, comb, r - 1, index + 1, depth + 1);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r>
              <a:rPr lang="ko" sz="1200">
                <a:solidFill>
                  <a:schemeClr val="accent3"/>
                </a:solidFill>
              </a:rPr>
              <a:t>// arr[depth] 를 뽑지 않은 경우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Combination(arr, comb, r, index, depth + 1);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0"/>
            <a:ext cx="91440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</a:rPr>
              <a:t>int</a:t>
            </a:r>
            <a:r>
              <a:rPr lang="ko" sz="1300">
                <a:solidFill>
                  <a:schemeClr val="dk1"/>
                </a:solidFill>
              </a:rPr>
              <a:t> main()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r>
              <a:rPr lang="ko" sz="1300">
                <a:solidFill>
                  <a:schemeClr val="accent1"/>
                </a:solidFill>
              </a:rPr>
              <a:t>vector&lt;</a:t>
            </a:r>
            <a:r>
              <a:rPr lang="ko" sz="1300">
                <a:solidFill>
                  <a:srgbClr val="FFBF00"/>
                </a:solidFill>
              </a:rPr>
              <a:t>char</a:t>
            </a:r>
            <a:r>
              <a:rPr lang="ko" sz="1300">
                <a:solidFill>
                  <a:schemeClr val="accent1"/>
                </a:solidFill>
              </a:rPr>
              <a:t>&gt;</a:t>
            </a:r>
            <a:r>
              <a:rPr lang="ko" sz="1300">
                <a:solidFill>
                  <a:schemeClr val="dk1"/>
                </a:solidFill>
              </a:rPr>
              <a:t> vec = {'a', 'b', 'c', 'd', 'e'};  </a:t>
            </a:r>
            <a:r>
              <a:rPr lang="ko" sz="1300">
                <a:solidFill>
                  <a:schemeClr val="accent3"/>
                </a:solidFill>
              </a:rPr>
              <a:t>// n = 5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r>
              <a:rPr lang="ko" sz="1300">
                <a:solidFill>
                  <a:schemeClr val="accent1"/>
                </a:solidFill>
              </a:rPr>
              <a:t>int</a:t>
            </a:r>
            <a:r>
              <a:rPr lang="ko" sz="1300">
                <a:solidFill>
                  <a:schemeClr val="dk1"/>
                </a:solidFill>
              </a:rPr>
              <a:t> r = 3;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</a:t>
            </a:r>
            <a:r>
              <a:rPr lang="ko" sz="1300">
                <a:solidFill>
                  <a:schemeClr val="accent1"/>
                </a:solidFill>
              </a:rPr>
              <a:t> vector&lt;</a:t>
            </a:r>
            <a:r>
              <a:rPr lang="ko" sz="1300">
                <a:solidFill>
                  <a:srgbClr val="FFBF00"/>
                </a:solidFill>
              </a:rPr>
              <a:t>char</a:t>
            </a:r>
            <a:r>
              <a:rPr lang="ko" sz="1300">
                <a:solidFill>
                  <a:schemeClr val="accent1"/>
                </a:solidFill>
              </a:rPr>
              <a:t>&gt;</a:t>
            </a:r>
            <a:r>
              <a:rPr lang="ko" sz="1300">
                <a:solidFill>
                  <a:schemeClr val="dk1"/>
                </a:solidFill>
              </a:rPr>
              <a:t> comb(r);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Combination(vec, comb, r, 0, 0);  </a:t>
            </a:r>
            <a:r>
              <a:rPr lang="ko" sz="1300">
                <a:solidFill>
                  <a:schemeClr val="accent3"/>
                </a:solidFill>
              </a:rPr>
              <a:t>// {'a', 'b', 'c', 'd', 'e'}의 '5C3' 구하기 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return 0;</a:t>
            </a:r>
            <a:endParaRPr sz="130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STL을 이용한 조합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https://ansohxxn.github.io/algorithm/combination/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백트래킹을 이용한 조합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https://velog.io/@soyeon207/%EC%95%8C%EA%B3%A0%EB%A6%AC%EC%A6%98-%EC%A1%B0%ED%95%A9-Combination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DFS를 활용한 재귀문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https://velog.io/@sjoonb/%EC%95%8C%EA%B3%A0%EB%A6%AC%EC%A6%98-%EC%A1%B0%ED%95%A9-%EC%A4%91%EC%B2%A9-%EB%B0%98%EB%B3%B5%EB%AC%B8-%EB%8C%80%EC%B2%B4%ED%95%98%EA%B8%B0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88" y="152400"/>
            <a:ext cx="71838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