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43"/>
    <p:restoredTop sz="94709"/>
  </p:normalViewPr>
  <p:slideViewPr>
    <p:cSldViewPr>
      <p:cViewPr varScale="1">
        <p:scale>
          <a:sx n="283" d="100"/>
          <a:sy n="283" d="100"/>
        </p:scale>
        <p:origin x="70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B1212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B1212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4"/>
            <a:ext cx="268795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8" y="1189819"/>
            <a:ext cx="2299970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B1212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slide" Target="slide1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321" y="173514"/>
            <a:ext cx="2457450" cy="5092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400" dirty="0">
                <a:latin typeface="Arial"/>
                <a:cs typeface="Arial"/>
              </a:rPr>
              <a:t>Introduction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Modern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Controls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100" spc="-70" dirty="0">
                <a:latin typeface="Arial"/>
                <a:cs typeface="Arial"/>
              </a:rPr>
              <a:t>Inverse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Laplace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transform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950" y="1635935"/>
            <a:ext cx="4330116" cy="164743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Solution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10" dirty="0"/>
              <a:t>first-</a:t>
            </a:r>
            <a:r>
              <a:rPr spc="-25" dirty="0"/>
              <a:t>order</a:t>
            </a:r>
            <a:r>
              <a:rPr spc="-15" dirty="0"/>
              <a:t> </a:t>
            </a:r>
            <a:r>
              <a:rPr spc="-25" dirty="0"/>
              <a:t>ODE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612823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0444" y="892885"/>
            <a:ext cx="4149725" cy="8286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lang="en-US" sz="1100" spc="-70" dirty="0">
                <a:latin typeface="Arial"/>
                <a:cs typeface="Arial"/>
              </a:rPr>
              <a:t>E</a:t>
            </a:r>
            <a:r>
              <a:rPr sz="1100" spc="-70" dirty="0">
                <a:latin typeface="Arial"/>
                <a:cs typeface="Arial"/>
              </a:rPr>
              <a:t>xample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Let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i="1" spc="-100" dirty="0">
                <a:latin typeface="Arial"/>
                <a:cs typeface="Arial"/>
              </a:rPr>
              <a:t>a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100" dirty="0">
                <a:latin typeface="Times New Roman"/>
                <a:cs typeface="Times New Roman"/>
              </a:rPr>
              <a:t>&gt;</a:t>
            </a:r>
            <a:r>
              <a:rPr sz="1100" i="1" spc="5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Arial"/>
                <a:cs typeface="Arial"/>
              </a:rPr>
              <a:t>0</a:t>
            </a:r>
            <a:r>
              <a:rPr sz="1100" i="1" spc="-30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i="1" spc="100" dirty="0">
                <a:latin typeface="Times New Roman"/>
                <a:cs typeface="Times New Roman"/>
              </a:rPr>
              <a:t>&gt;</a:t>
            </a:r>
            <a:r>
              <a:rPr sz="1100" i="1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Arial"/>
                <a:cs typeface="Arial"/>
              </a:rPr>
              <a:t>0</a:t>
            </a:r>
            <a:r>
              <a:rPr sz="1100" i="1" spc="-30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(0)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200" baseline="-10416" dirty="0">
                <a:latin typeface="Arial"/>
                <a:cs typeface="Arial"/>
              </a:rPr>
              <a:t>0</a:t>
            </a:r>
            <a:r>
              <a:rPr sz="1200" spc="165" baseline="-10416" dirty="0">
                <a:latin typeface="Arial"/>
                <a:cs typeface="Arial"/>
              </a:rPr>
              <a:t> </a:t>
            </a:r>
            <a:r>
              <a:rPr sz="1100" i="1" spc="55" dirty="0">
                <a:latin typeface="Hack"/>
                <a:cs typeface="Hack"/>
              </a:rPr>
              <a:t>∈</a:t>
            </a:r>
            <a:r>
              <a:rPr sz="1100" i="1" spc="-360" dirty="0">
                <a:latin typeface="Hack"/>
                <a:cs typeface="Hack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obtain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solution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spc="-20" dirty="0">
                <a:latin typeface="Arial"/>
                <a:cs typeface="Arial"/>
              </a:rPr>
              <a:t>ODE:</a:t>
            </a:r>
            <a:endParaRPr sz="1100" dirty="0">
              <a:latin typeface="Arial"/>
              <a:cs typeface="Arial"/>
            </a:endParaRPr>
          </a:p>
          <a:p>
            <a:pPr marL="257175" algn="ctr">
              <a:lnSpc>
                <a:spcPct val="100000"/>
              </a:lnSpc>
              <a:spcBef>
                <a:spcPts val="35"/>
              </a:spcBef>
            </a:pPr>
            <a:r>
              <a:rPr sz="1100" i="1" spc="-415" dirty="0">
                <a:latin typeface="Arial"/>
                <a:cs typeface="Arial"/>
              </a:rPr>
              <a:t>y</a:t>
            </a:r>
            <a:r>
              <a:rPr sz="1100" spc="135" dirty="0">
                <a:latin typeface="Arial"/>
                <a:cs typeface="Arial"/>
              </a:rPr>
              <a:t>˙</a:t>
            </a:r>
            <a:r>
              <a:rPr sz="1100" spc="35" dirty="0">
                <a:latin typeface="Arial"/>
                <a:cs typeface="Arial"/>
              </a:rPr>
              <a:t>(</a:t>
            </a:r>
            <a:r>
              <a:rPr sz="1100" i="1" spc="35" dirty="0">
                <a:latin typeface="Arial"/>
                <a:cs typeface="Arial"/>
              </a:rPr>
              <a:t>t</a:t>
            </a:r>
            <a:r>
              <a:rPr sz="1100" spc="35" dirty="0">
                <a:latin typeface="Arial"/>
                <a:cs typeface="Arial"/>
              </a:rPr>
              <a:t>)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i="1" dirty="0">
                <a:latin typeface="Hack"/>
                <a:cs typeface="Hack"/>
              </a:rPr>
              <a:t>−</a:t>
            </a:r>
            <a:r>
              <a:rPr sz="1100" i="1" dirty="0">
                <a:latin typeface="Arial"/>
                <a:cs typeface="Arial"/>
              </a:rPr>
              <a:t>ay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b</a:t>
            </a:r>
            <a:r>
              <a:rPr sz="1100" i="1" spc="-20" dirty="0">
                <a:latin typeface="Times New Roman"/>
                <a:cs typeface="Times New Roman"/>
              </a:rPr>
              <a:t>δ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314960">
              <a:lnSpc>
                <a:spcPct val="100000"/>
              </a:lnSpc>
              <a:spcBef>
                <a:spcPts val="980"/>
              </a:spcBef>
            </a:pPr>
            <a:r>
              <a:rPr sz="1100" spc="-65" dirty="0">
                <a:latin typeface="Arial"/>
                <a:cs typeface="Arial"/>
              </a:rPr>
              <a:t>Laplace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transform:</a:t>
            </a:r>
            <a:r>
              <a:rPr sz="1100" spc="170" dirty="0">
                <a:latin typeface="Arial"/>
                <a:cs typeface="Arial"/>
              </a:rPr>
              <a:t> </a:t>
            </a:r>
            <a:r>
              <a:rPr sz="1100" i="1" spc="-10" dirty="0">
                <a:latin typeface="Hack"/>
                <a:cs typeface="Hack"/>
              </a:rPr>
              <a:t>L</a:t>
            </a:r>
            <a:r>
              <a:rPr sz="1100" spc="-10" dirty="0">
                <a:latin typeface="Hack"/>
                <a:cs typeface="Hack"/>
              </a:rPr>
              <a:t>{</a:t>
            </a:r>
            <a:r>
              <a:rPr sz="1100" i="1" spc="-459" dirty="0">
                <a:latin typeface="Arial"/>
                <a:cs typeface="Arial"/>
              </a:rPr>
              <a:t>y</a:t>
            </a:r>
            <a:r>
              <a:rPr sz="1100" spc="90" dirty="0">
                <a:latin typeface="Arial"/>
                <a:cs typeface="Arial"/>
              </a:rPr>
              <a:t>˙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)</a:t>
            </a:r>
            <a:r>
              <a:rPr sz="1100" spc="-10" dirty="0">
                <a:latin typeface="Hack"/>
                <a:cs typeface="Hack"/>
              </a:rPr>
              <a:t>}</a:t>
            </a:r>
            <a:r>
              <a:rPr sz="1100" i="1" spc="-360" dirty="0">
                <a:latin typeface="Hack"/>
                <a:cs typeface="Hack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sY</a:t>
            </a:r>
            <a:r>
              <a:rPr sz="1100" spc="-40" dirty="0">
                <a:latin typeface="Arial"/>
                <a:cs typeface="Arial"/>
              </a:rPr>
              <a:t>(</a:t>
            </a:r>
            <a:r>
              <a:rPr sz="1100" i="1" spc="-40" dirty="0">
                <a:latin typeface="Arial"/>
                <a:cs typeface="Arial"/>
              </a:rPr>
              <a:t>s</a:t>
            </a:r>
            <a:r>
              <a:rPr sz="1100" spc="-40" dirty="0">
                <a:latin typeface="Arial"/>
                <a:cs typeface="Arial"/>
              </a:rPr>
              <a:t>)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i="1" spc="-25" dirty="0">
                <a:latin typeface="Arial"/>
                <a:cs typeface="Arial"/>
              </a:rPr>
              <a:t>y</a:t>
            </a:r>
            <a:r>
              <a:rPr sz="1200" spc="-37" baseline="-10416" dirty="0">
                <a:latin typeface="Arial"/>
                <a:cs typeface="Arial"/>
              </a:rPr>
              <a:t>0</a:t>
            </a:r>
            <a:endParaRPr sz="1200" baseline="-10416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822856"/>
            <a:ext cx="65201" cy="6520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706166" y="1855952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0" y="0"/>
                </a:moveTo>
                <a:lnTo>
                  <a:pt x="176466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34665" y="1824442"/>
            <a:ext cx="1612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55" dirty="0">
                <a:latin typeface="Times New Roman"/>
                <a:cs typeface="Times New Roman"/>
              </a:rPr>
              <a:t>+</a:t>
            </a:r>
            <a:r>
              <a:rPr sz="800" i="1" spc="55" dirty="0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532" y="1739339"/>
            <a:ext cx="30314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420" dirty="0">
                <a:latin typeface="Hack"/>
                <a:cs typeface="Hack"/>
              </a:rPr>
              <a:t>⇒</a:t>
            </a:r>
            <a:r>
              <a:rPr sz="1100" i="1" spc="-300" dirty="0">
                <a:latin typeface="Hack"/>
                <a:cs typeface="Hack"/>
              </a:rPr>
              <a:t> </a:t>
            </a:r>
            <a:r>
              <a:rPr sz="1100" spc="-25" dirty="0">
                <a:latin typeface="Arial"/>
                <a:cs typeface="Arial"/>
              </a:rPr>
              <a:t>solution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Laplace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domain: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200" i="1" spc="-127" baseline="-27777" dirty="0">
                <a:latin typeface="Arial"/>
                <a:cs typeface="Arial"/>
              </a:rPr>
              <a:t>s</a:t>
            </a:r>
            <a:r>
              <a:rPr sz="1200" i="1" spc="-97" baseline="-27777" dirty="0">
                <a:latin typeface="Arial"/>
                <a:cs typeface="Arial"/>
              </a:rPr>
              <a:t> </a:t>
            </a:r>
            <a:r>
              <a:rPr sz="1200" baseline="31250" dirty="0">
                <a:latin typeface="Arial"/>
                <a:cs typeface="Arial"/>
              </a:rPr>
              <a:t>1</a:t>
            </a:r>
            <a:r>
              <a:rPr sz="1200" spc="509" baseline="312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200" baseline="-10416" dirty="0">
                <a:latin typeface="Arial"/>
                <a:cs typeface="Arial"/>
              </a:rPr>
              <a:t>0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100" spc="-2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050592"/>
            <a:ext cx="65201" cy="652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77532" y="1923298"/>
            <a:ext cx="4059554" cy="6178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30" dirty="0">
                <a:latin typeface="Arial"/>
                <a:cs typeface="Arial"/>
              </a:rPr>
              <a:t>apply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inverse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Laplace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transform:</a:t>
            </a:r>
            <a:r>
              <a:rPr sz="1100" spc="18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spc="-10" dirty="0">
                <a:latin typeface="Hack"/>
                <a:cs typeface="Hack"/>
              </a:rPr>
              <a:t>L</a:t>
            </a:r>
            <a:r>
              <a:rPr sz="1200" i="1" spc="-15" baseline="27777" dirty="0">
                <a:latin typeface="Times New Roman"/>
                <a:cs typeface="Times New Roman"/>
              </a:rPr>
              <a:t>−</a:t>
            </a:r>
            <a:r>
              <a:rPr sz="1200" spc="-15" baseline="27777" dirty="0">
                <a:latin typeface="Arial"/>
                <a:cs typeface="Arial"/>
              </a:rPr>
              <a:t>1</a:t>
            </a:r>
            <a:r>
              <a:rPr sz="1100" spc="-10" dirty="0">
                <a:latin typeface="Hack"/>
                <a:cs typeface="Hack"/>
              </a:rPr>
              <a:t>{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)</a:t>
            </a:r>
            <a:r>
              <a:rPr sz="1100" spc="-10" dirty="0">
                <a:latin typeface="Hack"/>
                <a:cs typeface="Hack"/>
              </a:rPr>
              <a:t>}</a:t>
            </a:r>
            <a:r>
              <a:rPr sz="1100" i="1" spc="-355" dirty="0">
                <a:latin typeface="Hack"/>
                <a:cs typeface="Hack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Times New Roman"/>
                <a:cs typeface="Times New Roman"/>
              </a:rPr>
              <a:t>−</a:t>
            </a:r>
            <a:r>
              <a:rPr sz="1200" i="1" baseline="27777" dirty="0">
                <a:latin typeface="Arial"/>
                <a:cs typeface="Arial"/>
              </a:rPr>
              <a:t>at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200" baseline="-10416" dirty="0">
                <a:latin typeface="Arial"/>
                <a:cs typeface="Arial"/>
              </a:rPr>
              <a:t>0</a:t>
            </a:r>
            <a:r>
              <a:rPr sz="1200" spc="112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100" spc="-25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38100" marR="3048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Arial"/>
                <a:cs typeface="Arial"/>
              </a:rPr>
              <a:t>Q: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what’s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initial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value</a:t>
            </a:r>
            <a:r>
              <a:rPr sz="1100" dirty="0">
                <a:latin typeface="Arial"/>
                <a:cs typeface="Arial"/>
              </a:rPr>
              <a:t> from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initial </a:t>
            </a:r>
            <a:r>
              <a:rPr sz="1100" spc="-55" dirty="0">
                <a:latin typeface="Arial"/>
                <a:cs typeface="Arial"/>
              </a:rPr>
              <a:t>value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theorem?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what </a:t>
            </a:r>
            <a:r>
              <a:rPr sz="1100" spc="-80" dirty="0">
                <a:latin typeface="Arial"/>
                <a:cs typeface="Arial"/>
              </a:rPr>
              <a:t>does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spc="-50" dirty="0">
                <a:latin typeface="Arial"/>
                <a:cs typeface="Arial"/>
              </a:rPr>
              <a:t>impulse</a:t>
            </a:r>
            <a:r>
              <a:rPr sz="1100" dirty="0">
                <a:latin typeface="Arial"/>
                <a:cs typeface="Arial"/>
              </a:rPr>
              <a:t> do to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initial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condition?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260625"/>
            <a:ext cx="65201" cy="65201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Connecting</a:t>
            </a:r>
            <a:r>
              <a:rPr spc="-10" dirty="0"/>
              <a:t> </a:t>
            </a:r>
            <a:r>
              <a:rPr dirty="0"/>
              <a:t>two</a:t>
            </a:r>
            <a:r>
              <a:rPr spc="-5" dirty="0"/>
              <a:t> </a:t>
            </a:r>
            <a:r>
              <a:rPr spc="-60" dirty="0"/>
              <a:t>domains</a:t>
            </a:r>
          </a:p>
        </p:txBody>
      </p:sp>
      <p:sp>
        <p:nvSpPr>
          <p:cNvPr id="28" name="object 2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95A7B300-E0CA-757B-8B65-1E6302FFE7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469503"/>
                <a:ext cx="4210050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n-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order differential equation: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𝑦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b>
                      </m:sSub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𝑦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+⋯+</m:t>
                      </m:r>
                      <m:sSub>
                        <m:sSub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𝑦</m:t>
                          </m:r>
                        </m:e>
                      </m:acc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b>
                      </m:sSub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𝑢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b>
                      </m:sSub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𝑢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+⋯+</m:t>
                      </m:r>
                      <m:sSub>
                        <m:sSub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𝑢</m:t>
                          </m:r>
                        </m:e>
                      </m:acc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𝑜</m:t>
                          </m:r>
                        </m:sub>
                      </m:sSub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𝑢</m:t>
                      </m:r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where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=0,</m:t>
                    </m:r>
                    <m:f>
                      <m:f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𝑑𝑦</m:t>
                        </m:r>
                      </m:num>
                      <m:den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𝑑𝑡</m:t>
                        </m:r>
                      </m:den>
                    </m:f>
                    <m:sSub>
                      <m:sSub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0" lang="ar-AE" sz="1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​</m:t>
                                </m:r>
                              </m:e>
                              <m:sub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=0</m:t>
                                </m:r>
                              </m:sub>
                            </m:sSub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=0,…,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−1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=0</m:t>
                        </m:r>
                      </m:sub>
                    </m:sSub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applying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Laplace transform yields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𝑌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𝑈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𝑌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𝑈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95A7B300-E0CA-757B-8B65-1E6302FFE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69503"/>
                <a:ext cx="4210050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Transfer </a:t>
            </a:r>
            <a:r>
              <a:rPr spc="-30" dirty="0"/>
              <a:t>functions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357757"/>
            <a:ext cx="65201" cy="652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77532" y="1230462"/>
            <a:ext cx="238887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5299"/>
              </a:lnSpc>
              <a:spcBef>
                <a:spcPts val="100"/>
              </a:spcBef>
            </a:pPr>
            <a:r>
              <a:rPr sz="1100" i="1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0: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characteristic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equation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(C.E.) roots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0" dirty="0">
                <a:latin typeface="Arial"/>
                <a:cs typeface="Arial"/>
              </a:rPr>
              <a:t> C.E.: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poles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G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s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38100" marR="489584">
              <a:lnSpc>
                <a:spcPct val="119200"/>
              </a:lnSpc>
              <a:spcBef>
                <a:spcPts val="80"/>
              </a:spcBef>
            </a:pPr>
            <a:r>
              <a:rPr sz="1100" spc="-10" dirty="0">
                <a:latin typeface="Arial"/>
                <a:cs typeface="Arial"/>
              </a:rPr>
              <a:t>roots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0: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zeros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G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s</a:t>
            </a:r>
            <a:r>
              <a:rPr sz="1100" spc="-20" dirty="0">
                <a:latin typeface="Arial"/>
                <a:cs typeface="Arial"/>
              </a:rPr>
              <a:t>) </a:t>
            </a:r>
            <a:r>
              <a:rPr sz="1100" i="1" dirty="0">
                <a:latin typeface="Arial"/>
                <a:cs typeface="Arial"/>
              </a:rPr>
              <a:t>m</a:t>
            </a:r>
            <a:r>
              <a:rPr sz="1100" i="1" spc="-70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≤</a:t>
            </a:r>
            <a:r>
              <a:rPr sz="1100" i="1" spc="-360" dirty="0">
                <a:latin typeface="Hack"/>
                <a:cs typeface="Hack"/>
              </a:rPr>
              <a:t> 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realizability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condition </a:t>
            </a:r>
            <a:r>
              <a:rPr sz="1100" i="1" spc="-10" dirty="0">
                <a:latin typeface="Arial"/>
                <a:cs typeface="Arial"/>
              </a:rPr>
              <a:t>G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)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called</a:t>
            </a:r>
            <a:endParaRPr sz="11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8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i="1" spc="-30" dirty="0">
                <a:latin typeface="Arial"/>
                <a:cs typeface="Arial"/>
              </a:rPr>
              <a:t>proper</a:t>
            </a:r>
            <a:r>
              <a:rPr sz="1000" i="1" spc="4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-15" dirty="0">
                <a:latin typeface="Arial"/>
                <a:cs typeface="Arial"/>
              </a:rPr>
              <a:t> </a:t>
            </a:r>
            <a:r>
              <a:rPr sz="1000" i="1" spc="170" dirty="0">
                <a:latin typeface="Hack"/>
                <a:cs typeface="Hack"/>
              </a:rPr>
              <a:t>≥</a:t>
            </a:r>
            <a:r>
              <a:rPr sz="1000" i="1" spc="-325" dirty="0">
                <a:latin typeface="Hack"/>
                <a:cs typeface="Hack"/>
              </a:rPr>
              <a:t> </a:t>
            </a:r>
            <a:r>
              <a:rPr sz="1000" i="1" spc="-50" dirty="0">
                <a:latin typeface="Arial"/>
                <a:cs typeface="Arial"/>
              </a:rPr>
              <a:t>m</a:t>
            </a:r>
            <a:endParaRPr sz="10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94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i="1" dirty="0">
                <a:latin typeface="Arial"/>
                <a:cs typeface="Arial"/>
              </a:rPr>
              <a:t>strictly</a:t>
            </a:r>
            <a:r>
              <a:rPr sz="1000" i="1" spc="35" dirty="0">
                <a:latin typeface="Arial"/>
                <a:cs typeface="Arial"/>
              </a:rPr>
              <a:t> </a:t>
            </a:r>
            <a:r>
              <a:rPr sz="1000" i="1" spc="-30" dirty="0">
                <a:latin typeface="Arial"/>
                <a:cs typeface="Arial"/>
              </a:rPr>
              <a:t>proper</a:t>
            </a:r>
            <a:r>
              <a:rPr sz="1000" i="1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-15" dirty="0">
                <a:latin typeface="Arial"/>
                <a:cs typeface="Arial"/>
              </a:rPr>
              <a:t> </a:t>
            </a:r>
            <a:r>
              <a:rPr sz="1000" i="1" spc="90" dirty="0">
                <a:latin typeface="Times New Roman"/>
                <a:cs typeface="Times New Roman"/>
              </a:rPr>
              <a:t>&gt;</a:t>
            </a:r>
            <a:r>
              <a:rPr sz="1000" i="1" spc="15" dirty="0">
                <a:latin typeface="Times New Roman"/>
                <a:cs typeface="Times New Roman"/>
              </a:rPr>
              <a:t> </a:t>
            </a:r>
            <a:r>
              <a:rPr sz="1000" i="1" spc="-50" dirty="0">
                <a:latin typeface="Arial"/>
                <a:cs typeface="Arial"/>
              </a:rPr>
              <a:t>m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567789"/>
            <a:ext cx="65201" cy="652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777822"/>
            <a:ext cx="65201" cy="6520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1987854"/>
            <a:ext cx="65201" cy="6520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2177643"/>
            <a:ext cx="65201" cy="6520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165" y="2716644"/>
            <a:ext cx="65201" cy="65201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2229053" y="2749740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0" y="0"/>
                </a:moveTo>
                <a:lnTo>
                  <a:pt x="176479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7532" y="2633127"/>
            <a:ext cx="20046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Arial"/>
                <a:cs typeface="Arial"/>
              </a:rPr>
              <a:t>examples: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G</a:t>
            </a:r>
            <a:r>
              <a:rPr sz="1200" spc="-30" baseline="-10416" dirty="0">
                <a:latin typeface="Arial"/>
                <a:cs typeface="Arial"/>
              </a:rPr>
              <a:t>1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s</a:t>
            </a:r>
            <a:r>
              <a:rPr sz="1100" spc="-20" dirty="0">
                <a:latin typeface="Arial"/>
                <a:cs typeface="Arial"/>
              </a:rPr>
              <a:t>)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G</a:t>
            </a:r>
            <a:r>
              <a:rPr sz="1200" spc="-30" baseline="-10416" dirty="0">
                <a:latin typeface="Arial"/>
                <a:cs typeface="Arial"/>
              </a:rPr>
              <a:t>2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s</a:t>
            </a:r>
            <a:r>
              <a:rPr sz="1100" spc="-20" dirty="0">
                <a:latin typeface="Arial"/>
                <a:cs typeface="Arial"/>
              </a:rPr>
              <a:t>)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200" i="1" spc="-127" baseline="-27777" dirty="0">
                <a:latin typeface="Arial"/>
                <a:cs typeface="Arial"/>
              </a:rPr>
              <a:t>s</a:t>
            </a:r>
            <a:r>
              <a:rPr sz="1200" i="1" spc="-89" baseline="-27777" dirty="0">
                <a:latin typeface="Arial"/>
                <a:cs typeface="Arial"/>
              </a:rPr>
              <a:t> </a:t>
            </a:r>
            <a:r>
              <a:rPr sz="1200" i="1" spc="-75" baseline="31250" dirty="0">
                <a:latin typeface="Arial"/>
                <a:cs typeface="Arial"/>
              </a:rPr>
              <a:t>k</a:t>
            </a:r>
            <a:endParaRPr sz="1200" baseline="312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57551" y="2718230"/>
            <a:ext cx="1612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55" dirty="0">
                <a:latin typeface="Times New Roman"/>
                <a:cs typeface="Times New Roman"/>
              </a:rPr>
              <a:t>+</a:t>
            </a:r>
            <a:r>
              <a:rPr sz="800" i="1" spc="55" dirty="0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8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8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8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B976A42-F2DB-1934-16AF-33B08DEDA077}"/>
                  </a:ext>
                </a:extLst>
              </p:cNvPr>
              <p:cNvSpPr txBox="1"/>
              <p:nvPr/>
            </p:nvSpPr>
            <p:spPr>
              <a:xfrm>
                <a:off x="768286" y="684437"/>
                <a:ext cx="2918259" cy="461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𝐺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𝑌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num>
                        <m:den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𝑈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den>
                      </m:f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B976A42-F2DB-1934-16AF-33B08DEDA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86" y="684437"/>
                <a:ext cx="2918259" cy="461729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Coding</a:t>
            </a:r>
            <a:r>
              <a:rPr spc="-15" dirty="0"/>
              <a:t> </a:t>
            </a:r>
            <a:r>
              <a:rPr spc="-25" dirty="0"/>
              <a:t>transfer</a:t>
            </a:r>
            <a:r>
              <a:rPr spc="-10" dirty="0"/>
              <a:t> </a:t>
            </a:r>
            <a:r>
              <a:rPr spc="-25" dirty="0"/>
              <a:t>functions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Python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562513"/>
            <a:ext cx="4331335" cy="2587625"/>
            <a:chOff x="138544" y="562513"/>
            <a:chExt cx="4331335" cy="2587625"/>
          </a:xfrm>
        </p:grpSpPr>
        <p:sp>
          <p:nvSpPr>
            <p:cNvPr id="4" name="object 4"/>
            <p:cNvSpPr/>
            <p:nvPr/>
          </p:nvSpPr>
          <p:spPr>
            <a:xfrm>
              <a:off x="138544" y="562513"/>
              <a:ext cx="4331335" cy="2587625"/>
            </a:xfrm>
            <a:custGeom>
              <a:avLst/>
              <a:gdLst/>
              <a:ahLst/>
              <a:cxnLst/>
              <a:rect l="l" t="t" r="r" b="b"/>
              <a:pathLst>
                <a:path w="4331335" h="258762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555848"/>
                  </a:lnTo>
                  <a:lnTo>
                    <a:pt x="2485" y="2568161"/>
                  </a:lnTo>
                  <a:lnTo>
                    <a:pt x="9264" y="2578215"/>
                  </a:lnTo>
                  <a:lnTo>
                    <a:pt x="19319" y="2584994"/>
                  </a:lnTo>
                  <a:lnTo>
                    <a:pt x="31631" y="2587480"/>
                  </a:lnTo>
                  <a:lnTo>
                    <a:pt x="4299334" y="2587480"/>
                  </a:lnTo>
                  <a:lnTo>
                    <a:pt x="4311646" y="2584994"/>
                  </a:lnTo>
                  <a:lnTo>
                    <a:pt x="4321701" y="2578215"/>
                  </a:lnTo>
                  <a:lnTo>
                    <a:pt x="4328480" y="2568161"/>
                  </a:lnTo>
                  <a:lnTo>
                    <a:pt x="4330965" y="255584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568839"/>
              <a:ext cx="4318635" cy="2574925"/>
            </a:xfrm>
            <a:custGeom>
              <a:avLst/>
              <a:gdLst/>
              <a:ahLst/>
              <a:cxnLst/>
              <a:rect l="l" t="t" r="r" b="b"/>
              <a:pathLst>
                <a:path w="4318635" h="2574925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543195"/>
                  </a:lnTo>
                  <a:lnTo>
                    <a:pt x="2485" y="2555508"/>
                  </a:lnTo>
                  <a:lnTo>
                    <a:pt x="9264" y="2565563"/>
                  </a:lnTo>
                  <a:lnTo>
                    <a:pt x="19319" y="2572341"/>
                  </a:lnTo>
                  <a:lnTo>
                    <a:pt x="31631" y="2574827"/>
                  </a:lnTo>
                  <a:lnTo>
                    <a:pt x="4286681" y="2574827"/>
                  </a:lnTo>
                  <a:lnTo>
                    <a:pt x="4298993" y="2572341"/>
                  </a:lnTo>
                  <a:lnTo>
                    <a:pt x="4309048" y="2565563"/>
                  </a:lnTo>
                  <a:lnTo>
                    <a:pt x="4315827" y="2555508"/>
                  </a:lnTo>
                  <a:lnTo>
                    <a:pt x="4318313" y="2543195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2778" y="577667"/>
            <a:ext cx="3672204" cy="2528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6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control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5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co</a:t>
            </a:r>
            <a:endParaRPr sz="900">
              <a:latin typeface="Courier New"/>
              <a:cs typeface="Courier New"/>
            </a:endParaRPr>
          </a:p>
          <a:p>
            <a:pPr marL="12700" marR="1798320">
              <a:lnSpc>
                <a:spcPct val="101499"/>
              </a:lnSpc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matplotlib.pyplot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latin typeface="Courier New"/>
                <a:cs typeface="Courier New"/>
              </a:rPr>
              <a:t>plt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5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numpy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4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np</a:t>
            </a:r>
            <a:endParaRPr sz="900">
              <a:latin typeface="Courier New"/>
              <a:cs typeface="Courier New"/>
            </a:endParaRPr>
          </a:p>
          <a:p>
            <a:pPr marL="12700" marR="1200150">
              <a:lnSpc>
                <a:spcPct val="101499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num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]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</a:t>
            </a:r>
            <a:r>
              <a:rPr sz="900" spc="-6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Numerator</a:t>
            </a:r>
            <a:r>
              <a:rPr sz="900" spc="-6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co-</a:t>
            </a: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efficients 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den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[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3</a:t>
            </a:r>
            <a:r>
              <a:rPr sz="900" spc="-70" dirty="0">
                <a:latin typeface="Courier New"/>
                <a:cs typeface="Courier New"/>
              </a:rPr>
              <a:t>]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 Denominator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co-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efficients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sys_tf</a:t>
            </a:r>
            <a:r>
              <a:rPr sz="900" spc="-5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co.tf(num,den)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10" dirty="0">
                <a:latin typeface="Courier New"/>
                <a:cs typeface="Courier New"/>
              </a:rPr>
              <a:t>(sys_tf)</a:t>
            </a:r>
            <a:endParaRPr sz="900">
              <a:latin typeface="Courier New"/>
              <a:cs typeface="Courier New"/>
            </a:endParaRPr>
          </a:p>
          <a:p>
            <a:pPr marL="12700" marR="2276475">
              <a:lnSpc>
                <a:spcPct val="101499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poles</a:t>
            </a:r>
            <a:r>
              <a:rPr sz="900" spc="-6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co.pole(sys_tf)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zeros</a:t>
            </a:r>
            <a:r>
              <a:rPr sz="900" spc="-6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co.zero(sys_tf)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75" dirty="0">
                <a:latin typeface="Courier New"/>
                <a:cs typeface="Courier New"/>
              </a:rPr>
              <a:t>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\n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System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Poles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=</a:t>
            </a:r>
            <a:r>
              <a:rPr sz="900" spc="-50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poles,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\n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System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Zeros</a:t>
            </a:r>
            <a:r>
              <a:rPr sz="900" spc="-50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=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35" dirty="0">
                <a:latin typeface="Courier New"/>
                <a:cs typeface="Courier New"/>
              </a:rPr>
              <a:t>zeros)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1678939">
              <a:lnSpc>
                <a:spcPct val="101499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T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yout</a:t>
            </a:r>
            <a:r>
              <a:rPr sz="900" spc="-5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co.step_response(sys_tf) plt.figure(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,figsize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6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4</a:t>
            </a:r>
            <a:r>
              <a:rPr sz="900" spc="-10" dirty="0">
                <a:latin typeface="Courier New"/>
                <a:cs typeface="Courier New"/>
              </a:rPr>
              <a:t>)) plt.plot(T,yout)</a:t>
            </a:r>
            <a:endParaRPr sz="900">
              <a:latin typeface="Courier New"/>
              <a:cs typeface="Courier New"/>
            </a:endParaRPr>
          </a:p>
          <a:p>
            <a:pPr marL="12700" marR="2754630">
              <a:lnSpc>
                <a:spcPct val="101499"/>
              </a:lnSpc>
            </a:pPr>
            <a:r>
              <a:rPr sz="900" spc="-45" dirty="0">
                <a:latin typeface="Courier New"/>
                <a:cs typeface="Courier New"/>
              </a:rPr>
              <a:t>plt.grid(</a:t>
            </a:r>
            <a:r>
              <a:rPr sz="900" spc="-45" dirty="0">
                <a:solidFill>
                  <a:srgbClr val="008A8A"/>
                </a:solidFill>
                <a:latin typeface="Courier New"/>
                <a:cs typeface="Courier New"/>
              </a:rPr>
              <a:t>True</a:t>
            </a:r>
            <a:r>
              <a:rPr sz="900" spc="-45" dirty="0">
                <a:latin typeface="Courier New"/>
                <a:cs typeface="Courier New"/>
              </a:rPr>
              <a:t>) </a:t>
            </a:r>
            <a:r>
              <a:rPr sz="900" spc="-75" dirty="0">
                <a:latin typeface="Courier New"/>
                <a:cs typeface="Courier New"/>
              </a:rPr>
              <a:t>plt.ylabel(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"y"</a:t>
            </a:r>
            <a:r>
              <a:rPr sz="900" spc="-75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12700" marR="2216785">
              <a:lnSpc>
                <a:spcPct val="101499"/>
              </a:lnSpc>
            </a:pPr>
            <a:r>
              <a:rPr sz="900" spc="-75" dirty="0">
                <a:latin typeface="Courier New"/>
                <a:cs typeface="Courier New"/>
              </a:rPr>
              <a:t>plt.xlabel(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"Time</a:t>
            </a:r>
            <a:r>
              <a:rPr sz="900" spc="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(sec)"</a:t>
            </a:r>
            <a:r>
              <a:rPr sz="900" spc="-70" dirty="0">
                <a:latin typeface="Courier New"/>
                <a:cs typeface="Courier New"/>
              </a:rPr>
              <a:t>) </a:t>
            </a:r>
            <a:r>
              <a:rPr sz="900" spc="-10" dirty="0">
                <a:latin typeface="Courier New"/>
                <a:cs typeface="Courier New"/>
              </a:rPr>
              <a:t>plt.show()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Coding</a:t>
            </a:r>
            <a:r>
              <a:rPr spc="-15" dirty="0"/>
              <a:t> </a:t>
            </a:r>
            <a:r>
              <a:rPr spc="-25" dirty="0"/>
              <a:t>transfer</a:t>
            </a:r>
            <a:r>
              <a:rPr spc="-10" dirty="0"/>
              <a:t> </a:t>
            </a:r>
            <a:r>
              <a:rPr spc="-25" dirty="0"/>
              <a:t>functions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Python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896552"/>
            <a:ext cx="4331335" cy="1752600"/>
            <a:chOff x="138544" y="896552"/>
            <a:chExt cx="4331335" cy="1752600"/>
          </a:xfrm>
        </p:grpSpPr>
        <p:sp>
          <p:nvSpPr>
            <p:cNvPr id="4" name="object 4"/>
            <p:cNvSpPr/>
            <p:nvPr/>
          </p:nvSpPr>
          <p:spPr>
            <a:xfrm>
              <a:off x="138544" y="896552"/>
              <a:ext cx="4331335" cy="1752600"/>
            </a:xfrm>
            <a:custGeom>
              <a:avLst/>
              <a:gdLst/>
              <a:ahLst/>
              <a:cxnLst/>
              <a:rect l="l" t="t" r="r" b="b"/>
              <a:pathLst>
                <a:path w="4331335" h="175260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720769"/>
                  </a:lnTo>
                  <a:lnTo>
                    <a:pt x="2485" y="1733081"/>
                  </a:lnTo>
                  <a:lnTo>
                    <a:pt x="9264" y="1743136"/>
                  </a:lnTo>
                  <a:lnTo>
                    <a:pt x="19319" y="1749915"/>
                  </a:lnTo>
                  <a:lnTo>
                    <a:pt x="31631" y="1752401"/>
                  </a:lnTo>
                  <a:lnTo>
                    <a:pt x="4299334" y="1752401"/>
                  </a:lnTo>
                  <a:lnTo>
                    <a:pt x="4311646" y="1749915"/>
                  </a:lnTo>
                  <a:lnTo>
                    <a:pt x="4321701" y="1743136"/>
                  </a:lnTo>
                  <a:lnTo>
                    <a:pt x="4328480" y="1733081"/>
                  </a:lnTo>
                  <a:lnTo>
                    <a:pt x="4330965" y="1720769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902878"/>
              <a:ext cx="4318635" cy="1739900"/>
            </a:xfrm>
            <a:custGeom>
              <a:avLst/>
              <a:gdLst/>
              <a:ahLst/>
              <a:cxnLst/>
              <a:rect l="l" t="t" r="r" b="b"/>
              <a:pathLst>
                <a:path w="4318635" h="173990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708116"/>
                  </a:lnTo>
                  <a:lnTo>
                    <a:pt x="2485" y="1720429"/>
                  </a:lnTo>
                  <a:lnTo>
                    <a:pt x="9264" y="1730483"/>
                  </a:lnTo>
                  <a:lnTo>
                    <a:pt x="19319" y="1737262"/>
                  </a:lnTo>
                  <a:lnTo>
                    <a:pt x="31631" y="1739748"/>
                  </a:lnTo>
                  <a:lnTo>
                    <a:pt x="4286681" y="1739748"/>
                  </a:lnTo>
                  <a:lnTo>
                    <a:pt x="4298993" y="1737262"/>
                  </a:lnTo>
                  <a:lnTo>
                    <a:pt x="4309048" y="1730483"/>
                  </a:lnTo>
                  <a:lnTo>
                    <a:pt x="4315827" y="1720429"/>
                  </a:lnTo>
                  <a:lnTo>
                    <a:pt x="4318313" y="1708116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2778" y="911702"/>
            <a:ext cx="3911600" cy="1693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6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control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5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co</a:t>
            </a:r>
            <a:endParaRPr sz="900">
              <a:latin typeface="Courier New"/>
              <a:cs typeface="Courier New"/>
            </a:endParaRPr>
          </a:p>
          <a:p>
            <a:pPr marL="12700" marR="2038350">
              <a:lnSpc>
                <a:spcPct val="101499"/>
              </a:lnSpc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matplotlib.pyplot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latin typeface="Courier New"/>
                <a:cs typeface="Courier New"/>
              </a:rPr>
              <a:t>plt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5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numpy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4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np</a:t>
            </a:r>
            <a:endParaRPr sz="900">
              <a:latin typeface="Courier New"/>
              <a:cs typeface="Courier New"/>
            </a:endParaRPr>
          </a:p>
          <a:p>
            <a:pPr marL="12700" marR="1439545">
              <a:lnSpc>
                <a:spcPct val="101499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num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]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</a:t>
            </a:r>
            <a:r>
              <a:rPr sz="900" spc="-6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Numerator</a:t>
            </a:r>
            <a:r>
              <a:rPr sz="900" spc="-6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co-</a:t>
            </a: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efficients 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den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[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3</a:t>
            </a:r>
            <a:r>
              <a:rPr sz="900" spc="-70" dirty="0">
                <a:latin typeface="Courier New"/>
                <a:cs typeface="Courier New"/>
              </a:rPr>
              <a:t>]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 Denominator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co-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efficients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sys_tf</a:t>
            </a:r>
            <a:r>
              <a:rPr sz="900" spc="-5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co.tf(num,den)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T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yout</a:t>
            </a:r>
            <a:r>
              <a:rPr sz="900" spc="-5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35" dirty="0">
                <a:latin typeface="Courier New"/>
                <a:cs typeface="Courier New"/>
              </a:rPr>
              <a:t>co.step_response(sys_tf)</a:t>
            </a:r>
            <a:endParaRPr sz="900">
              <a:latin typeface="Courier New"/>
              <a:cs typeface="Courier New"/>
            </a:endParaRPr>
          </a:p>
          <a:p>
            <a:pPr marL="12700" marR="842010">
              <a:lnSpc>
                <a:spcPct val="101499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u1</a:t>
            </a:r>
            <a:r>
              <a:rPr sz="900" spc="-5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np.full((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473C8A"/>
                </a:solidFill>
                <a:latin typeface="Courier New"/>
                <a:cs typeface="Courier New"/>
              </a:rPr>
              <a:t>len</a:t>
            </a:r>
            <a:r>
              <a:rPr sz="900" spc="-75" dirty="0">
                <a:latin typeface="Courier New"/>
                <a:cs typeface="Courier New"/>
              </a:rPr>
              <a:t>(T)),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)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</a:t>
            </a:r>
            <a:r>
              <a:rPr sz="900" spc="-4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Create</a:t>
            </a:r>
            <a:r>
              <a:rPr sz="900" spc="-5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an</a:t>
            </a:r>
            <a:r>
              <a:rPr sz="900" spc="-4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array</a:t>
            </a:r>
            <a:r>
              <a:rPr sz="900" spc="-4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of</a:t>
            </a:r>
            <a:r>
              <a:rPr sz="900" spc="-4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35" dirty="0">
                <a:solidFill>
                  <a:srgbClr val="B12121"/>
                </a:solidFill>
                <a:latin typeface="Courier New"/>
                <a:cs typeface="Courier New"/>
              </a:rPr>
              <a:t>2's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u2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np.sin(T)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T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yout_u1</a:t>
            </a:r>
            <a:r>
              <a:rPr sz="900" spc="-4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co.forced_response(sys_tf,T,u1)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</a:t>
            </a:r>
            <a:r>
              <a:rPr sz="900" spc="-4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Response</a:t>
            </a:r>
            <a:r>
              <a:rPr sz="900" spc="-4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to</a:t>
            </a:r>
            <a:r>
              <a:rPr sz="900" spc="-4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input</a:t>
            </a:r>
            <a:r>
              <a:rPr sz="900" spc="-4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B12121"/>
                </a:solidFill>
                <a:latin typeface="Courier New"/>
                <a:cs typeface="Courier New"/>
              </a:rPr>
              <a:t>1 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T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yout_u2</a:t>
            </a:r>
            <a:r>
              <a:rPr sz="900" spc="-4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co.forced_response(sys_tf,T,u2)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</a:t>
            </a:r>
            <a:r>
              <a:rPr sz="900" spc="-4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Response</a:t>
            </a:r>
            <a:r>
              <a:rPr sz="900" spc="-4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to</a:t>
            </a:r>
            <a:r>
              <a:rPr sz="900" spc="-4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input</a:t>
            </a:r>
            <a:r>
              <a:rPr sz="900" spc="-4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B12121"/>
                </a:solidFill>
                <a:latin typeface="Courier New"/>
                <a:cs typeface="Courier New"/>
              </a:rPr>
              <a:t>2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9874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50" dirty="0"/>
              <a:t> </a:t>
            </a:r>
            <a:r>
              <a:rPr dirty="0"/>
              <a:t>DC</a:t>
            </a:r>
            <a:r>
              <a:rPr spc="-45" dirty="0"/>
              <a:t> </a:t>
            </a:r>
            <a:r>
              <a:rPr spc="-40" dirty="0"/>
              <a:t>gain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373466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90232" y="1289950"/>
            <a:ext cx="3919220" cy="77123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17780">
              <a:lnSpc>
                <a:spcPct val="102699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DC gain: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ratio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stable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system’s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output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input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after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all </a:t>
            </a:r>
            <a:r>
              <a:rPr sz="1100" spc="-35" dirty="0">
                <a:latin typeface="Arial"/>
                <a:cs typeface="Arial"/>
              </a:rPr>
              <a:t>transients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have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decayed</a:t>
            </a:r>
            <a:endParaRPr sz="1100" dirty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34"/>
              </a:spcBef>
            </a:pPr>
            <a:r>
              <a:rPr sz="1100" spc="-45" dirty="0">
                <a:latin typeface="Arial"/>
                <a:cs typeface="Arial"/>
              </a:rPr>
              <a:t>can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use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Final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Value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Theorem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find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DC gain: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100" dirty="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755571"/>
            <a:ext cx="65201" cy="652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535542"/>
            <a:ext cx="65201" cy="65201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565740" y="2568638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466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94239" y="2537128"/>
            <a:ext cx="1612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55" dirty="0">
                <a:latin typeface="Times New Roman"/>
                <a:cs typeface="Times New Roman"/>
              </a:rPr>
              <a:t>+</a:t>
            </a:r>
            <a:r>
              <a:rPr sz="800" i="1" spc="55" dirty="0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7532" y="2452025"/>
            <a:ext cx="3899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"/>
                <a:cs typeface="Arial"/>
              </a:rPr>
              <a:t>example: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find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DC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gain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G</a:t>
            </a:r>
            <a:r>
              <a:rPr sz="1200" spc="-30" baseline="-10416" dirty="0">
                <a:latin typeface="Arial"/>
                <a:cs typeface="Arial"/>
              </a:rPr>
              <a:t>1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s</a:t>
            </a:r>
            <a:r>
              <a:rPr sz="1100" spc="-20" dirty="0">
                <a:latin typeface="Arial"/>
                <a:cs typeface="Arial"/>
              </a:rPr>
              <a:t>)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G</a:t>
            </a:r>
            <a:r>
              <a:rPr sz="1200" spc="-30" baseline="-10416" dirty="0">
                <a:latin typeface="Arial"/>
                <a:cs typeface="Arial"/>
              </a:rPr>
              <a:t>2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s</a:t>
            </a:r>
            <a:r>
              <a:rPr sz="1100" spc="-20" dirty="0">
                <a:latin typeface="Arial"/>
                <a:cs typeface="Arial"/>
              </a:rPr>
              <a:t>)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200" i="1" spc="-127" baseline="-27777" dirty="0">
                <a:latin typeface="Arial"/>
                <a:cs typeface="Arial"/>
              </a:rPr>
              <a:t>s</a:t>
            </a:r>
            <a:r>
              <a:rPr sz="1200" i="1" spc="-89" baseline="-27777" dirty="0">
                <a:latin typeface="Arial"/>
                <a:cs typeface="Arial"/>
              </a:rPr>
              <a:t> </a:t>
            </a:r>
            <a:r>
              <a:rPr sz="1200" i="1" baseline="31250" dirty="0">
                <a:latin typeface="Arial"/>
                <a:cs typeface="Arial"/>
              </a:rPr>
              <a:t>k</a:t>
            </a:r>
            <a:r>
              <a:rPr sz="1200" i="1" spc="487" baseline="312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.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Try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(i)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2932" y="2624098"/>
            <a:ext cx="28270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latin typeface="Arial"/>
                <a:cs typeface="Arial"/>
              </a:rPr>
              <a:t>solve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ODE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(ii)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Final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Value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Theorem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C56094-968B-6235-9B2C-8DE1C50D1C10}"/>
                  </a:ext>
                </a:extLst>
              </p:cNvPr>
              <p:cNvSpPr txBox="1"/>
              <p:nvPr/>
            </p:nvSpPr>
            <p:spPr>
              <a:xfrm>
                <a:off x="768286" y="684437"/>
                <a:ext cx="2918259" cy="461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𝐺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𝑌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num>
                        <m:den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𝑈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den>
                      </m:f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C56094-968B-6235-9B2C-8DE1C50D1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86" y="684437"/>
                <a:ext cx="2918259" cy="461729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50B10E-F4AA-739A-DBE6-14D73F518326}"/>
                  </a:ext>
                </a:extLst>
              </p:cNvPr>
              <p:cNvSpPr txBox="1"/>
              <p:nvPr/>
            </p:nvSpPr>
            <p:spPr>
              <a:xfrm>
                <a:off x="616695" y="1916873"/>
                <a:ext cx="2918259" cy="420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DC</m:t>
                          </m:r>
                          <m:r>
                            <a:rPr lang="en-US" sz="11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gain</m:t>
                          </m:r>
                          <m:r>
                            <a:rPr lang="en-US" sz="11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of</m:t>
                          </m:r>
                          <m:r>
                            <a:rPr lang="en-US" sz="11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11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𝐺</m:t>
                          </m:r>
                          <m:r>
                            <a:rPr lang="en-US" sz="11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11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𝑠</m:t>
                          </m:r>
                          <m:r>
                            <a:rPr lang="en-US" sz="11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) =  </m:t>
                          </m:r>
                          <m:limLow>
                            <m:limLowPr>
                              <m:ctrlP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sz="11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𝑠</m:t>
                              </m:r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𝑠𝑌</m:t>
                          </m:r>
                          <m:d>
                            <m:dPr>
                              <m:ctrlP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</m:d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11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11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𝑠𝐺</m:t>
                              </m:r>
                              <m:d>
                                <m:dPr>
                                  <m:ctrlPr>
                                    <a:rPr lang="en-US" sz="11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func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11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𝐺</m:t>
                              </m:r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𝑠</m:t>
                              </m:r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50B10E-F4AA-739A-DBE6-14D73F518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95" y="1916873"/>
                <a:ext cx="2918259" cy="420884"/>
              </a:xfrm>
              <a:prstGeom prst="rect">
                <a:avLst/>
              </a:prstGeom>
              <a:blipFill>
                <a:blip r:embed="rId7"/>
                <a:stretch>
                  <a:fillRect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30" dirty="0"/>
              <a:t> </a:t>
            </a:r>
            <a:r>
              <a:rPr dirty="0"/>
              <a:t>DC</a:t>
            </a:r>
            <a:r>
              <a:rPr spc="-30" dirty="0"/>
              <a:t> </a:t>
            </a:r>
            <a:r>
              <a:rPr spc="-25" dirty="0"/>
              <a:t>gain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Matlab</a:t>
            </a:r>
            <a:r>
              <a:rPr spc="-30" dirty="0"/>
              <a:t> </a:t>
            </a:r>
            <a:r>
              <a:rPr spc="-40" dirty="0"/>
              <a:t>and</a:t>
            </a:r>
            <a:r>
              <a:rPr spc="-25" dirty="0"/>
              <a:t> </a:t>
            </a:r>
            <a:r>
              <a:rPr spc="-10" dirty="0"/>
              <a:t>Python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996264"/>
            <a:ext cx="4331335" cy="639445"/>
            <a:chOff x="138544" y="996264"/>
            <a:chExt cx="4331335" cy="639445"/>
          </a:xfrm>
        </p:grpSpPr>
        <p:sp>
          <p:nvSpPr>
            <p:cNvPr id="4" name="object 4"/>
            <p:cNvSpPr/>
            <p:nvPr/>
          </p:nvSpPr>
          <p:spPr>
            <a:xfrm>
              <a:off x="138544" y="996264"/>
              <a:ext cx="4331335" cy="639445"/>
            </a:xfrm>
            <a:custGeom>
              <a:avLst/>
              <a:gdLst/>
              <a:ahLst/>
              <a:cxnLst/>
              <a:rect l="l" t="t" r="r" b="b"/>
              <a:pathLst>
                <a:path w="4331335" h="639444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607330"/>
                  </a:lnTo>
                  <a:lnTo>
                    <a:pt x="2485" y="619642"/>
                  </a:lnTo>
                  <a:lnTo>
                    <a:pt x="9264" y="629697"/>
                  </a:lnTo>
                  <a:lnTo>
                    <a:pt x="19319" y="636476"/>
                  </a:lnTo>
                  <a:lnTo>
                    <a:pt x="31631" y="638962"/>
                  </a:lnTo>
                  <a:lnTo>
                    <a:pt x="4299334" y="638962"/>
                  </a:lnTo>
                  <a:lnTo>
                    <a:pt x="4311646" y="636476"/>
                  </a:lnTo>
                  <a:lnTo>
                    <a:pt x="4321701" y="629697"/>
                  </a:lnTo>
                  <a:lnTo>
                    <a:pt x="4328480" y="619642"/>
                  </a:lnTo>
                  <a:lnTo>
                    <a:pt x="4330965" y="60733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1002590"/>
              <a:ext cx="4318635" cy="626745"/>
            </a:xfrm>
            <a:custGeom>
              <a:avLst/>
              <a:gdLst/>
              <a:ahLst/>
              <a:cxnLst/>
              <a:rect l="l" t="t" r="r" b="b"/>
              <a:pathLst>
                <a:path w="4318635" h="626744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594677"/>
                  </a:lnTo>
                  <a:lnTo>
                    <a:pt x="2485" y="606990"/>
                  </a:lnTo>
                  <a:lnTo>
                    <a:pt x="9264" y="617044"/>
                  </a:lnTo>
                  <a:lnTo>
                    <a:pt x="19319" y="623823"/>
                  </a:lnTo>
                  <a:lnTo>
                    <a:pt x="31631" y="626309"/>
                  </a:lnTo>
                  <a:lnTo>
                    <a:pt x="4286681" y="626309"/>
                  </a:lnTo>
                  <a:lnTo>
                    <a:pt x="4298993" y="623823"/>
                  </a:lnTo>
                  <a:lnTo>
                    <a:pt x="4309048" y="617044"/>
                  </a:lnTo>
                  <a:lnTo>
                    <a:pt x="4315827" y="606990"/>
                  </a:lnTo>
                  <a:lnTo>
                    <a:pt x="4318313" y="59467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38544" y="1721256"/>
            <a:ext cx="4331335" cy="778510"/>
            <a:chOff x="138544" y="1721256"/>
            <a:chExt cx="4331335" cy="778510"/>
          </a:xfrm>
        </p:grpSpPr>
        <p:sp>
          <p:nvSpPr>
            <p:cNvPr id="7" name="object 7"/>
            <p:cNvSpPr/>
            <p:nvPr/>
          </p:nvSpPr>
          <p:spPr>
            <a:xfrm>
              <a:off x="138544" y="1721256"/>
              <a:ext cx="4331335" cy="778510"/>
            </a:xfrm>
            <a:custGeom>
              <a:avLst/>
              <a:gdLst/>
              <a:ahLst/>
              <a:cxnLst/>
              <a:rect l="l" t="t" r="r" b="b"/>
              <a:pathLst>
                <a:path w="4331335" h="77851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46510"/>
                  </a:lnTo>
                  <a:lnTo>
                    <a:pt x="2485" y="758822"/>
                  </a:lnTo>
                  <a:lnTo>
                    <a:pt x="9264" y="768877"/>
                  </a:lnTo>
                  <a:lnTo>
                    <a:pt x="19319" y="775656"/>
                  </a:lnTo>
                  <a:lnTo>
                    <a:pt x="31631" y="778142"/>
                  </a:lnTo>
                  <a:lnTo>
                    <a:pt x="4299334" y="778142"/>
                  </a:lnTo>
                  <a:lnTo>
                    <a:pt x="4311646" y="775656"/>
                  </a:lnTo>
                  <a:lnTo>
                    <a:pt x="4321701" y="768877"/>
                  </a:lnTo>
                  <a:lnTo>
                    <a:pt x="4328480" y="758822"/>
                  </a:lnTo>
                  <a:lnTo>
                    <a:pt x="4330965" y="74651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4870" y="1727582"/>
              <a:ext cx="4318635" cy="765810"/>
            </a:xfrm>
            <a:custGeom>
              <a:avLst/>
              <a:gdLst/>
              <a:ahLst/>
              <a:cxnLst/>
              <a:rect l="l" t="t" r="r" b="b"/>
              <a:pathLst>
                <a:path w="4318635" h="76581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33857"/>
                  </a:lnTo>
                  <a:lnTo>
                    <a:pt x="2485" y="746170"/>
                  </a:lnTo>
                  <a:lnTo>
                    <a:pt x="9264" y="756224"/>
                  </a:lnTo>
                  <a:lnTo>
                    <a:pt x="19319" y="763003"/>
                  </a:lnTo>
                  <a:lnTo>
                    <a:pt x="31631" y="765489"/>
                  </a:lnTo>
                  <a:lnTo>
                    <a:pt x="4286681" y="765489"/>
                  </a:lnTo>
                  <a:lnTo>
                    <a:pt x="4298993" y="763003"/>
                  </a:lnTo>
                  <a:lnTo>
                    <a:pt x="4309048" y="756224"/>
                  </a:lnTo>
                  <a:lnTo>
                    <a:pt x="4315827" y="746170"/>
                  </a:lnTo>
                  <a:lnTo>
                    <a:pt x="4318313" y="73385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2778" y="1011397"/>
            <a:ext cx="1639570" cy="1443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 </a:t>
            </a: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MATLAB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s = </a:t>
            </a:r>
            <a:r>
              <a:rPr sz="900" spc="-10" dirty="0">
                <a:latin typeface="Courier New"/>
                <a:cs typeface="Courier New"/>
              </a:rPr>
              <a:t>tf(</a:t>
            </a:r>
            <a:r>
              <a:rPr sz="900" spc="-10" dirty="0">
                <a:solidFill>
                  <a:srgbClr val="8A2152"/>
                </a:solidFill>
                <a:latin typeface="Courier New"/>
                <a:cs typeface="Courier New"/>
              </a:rPr>
              <a:t>'s'</a:t>
            </a:r>
            <a:r>
              <a:rPr sz="900" spc="-10" dirty="0">
                <a:latin typeface="Courier New"/>
                <a:cs typeface="Courier New"/>
              </a:rPr>
              <a:t>);</a:t>
            </a:r>
            <a:endParaRPr sz="900">
              <a:latin typeface="Courier New"/>
              <a:cs typeface="Courier New"/>
            </a:endParaRPr>
          </a:p>
          <a:p>
            <a:pPr marL="12700" marR="64769">
              <a:lnSpc>
                <a:spcPct val="101499"/>
              </a:lnSpc>
            </a:pPr>
            <a:r>
              <a:rPr sz="900" spc="-70" dirty="0">
                <a:latin typeface="Courier New"/>
                <a:cs typeface="Courier New"/>
              </a:rPr>
              <a:t>G = </a:t>
            </a:r>
            <a:r>
              <a:rPr sz="900" spc="-75" dirty="0">
                <a:latin typeface="Courier New"/>
                <a:cs typeface="Courier New"/>
              </a:rPr>
              <a:t>(2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75" dirty="0">
                <a:latin typeface="Courier New"/>
                <a:cs typeface="Courier New"/>
              </a:rPr>
              <a:t>s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75" dirty="0">
                <a:latin typeface="Courier New"/>
                <a:cs typeface="Courier New"/>
              </a:rPr>
              <a:t>3)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75" dirty="0">
                <a:latin typeface="Courier New"/>
                <a:cs typeface="Courier New"/>
              </a:rPr>
              <a:t>(4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75" dirty="0">
                <a:latin typeface="Courier New"/>
                <a:cs typeface="Courier New"/>
              </a:rPr>
              <a:t>s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^</a:t>
            </a:r>
            <a:r>
              <a:rPr sz="900" spc="-75" dirty="0">
                <a:latin typeface="Courier New"/>
                <a:cs typeface="Courier New"/>
              </a:rPr>
              <a:t>2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75" dirty="0">
                <a:latin typeface="Courier New"/>
                <a:cs typeface="Courier New"/>
              </a:rPr>
              <a:t>3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75" dirty="0">
                <a:latin typeface="Courier New"/>
                <a:cs typeface="Courier New"/>
              </a:rPr>
              <a:t>s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75" dirty="0">
                <a:latin typeface="Courier New"/>
                <a:cs typeface="Courier New"/>
              </a:rPr>
              <a:t>1); </a:t>
            </a:r>
            <a:r>
              <a:rPr sz="900" spc="-10" dirty="0">
                <a:latin typeface="Courier New"/>
                <a:cs typeface="Courier New"/>
              </a:rPr>
              <a:t>dcgain(G)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 </a:t>
            </a: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Python</a:t>
            </a:r>
            <a:endParaRPr sz="900">
              <a:latin typeface="Courier New"/>
              <a:cs typeface="Courier New"/>
            </a:endParaRPr>
          </a:p>
          <a:p>
            <a:pPr marL="12700" marR="423545">
              <a:lnSpc>
                <a:spcPct val="101499"/>
              </a:lnSpc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6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control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5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65" dirty="0">
                <a:latin typeface="Courier New"/>
                <a:cs typeface="Courier New"/>
              </a:rPr>
              <a:t>co 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s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co.tf(</a:t>
            </a:r>
            <a:r>
              <a:rPr sz="900" spc="-10" dirty="0">
                <a:solidFill>
                  <a:srgbClr val="8A2152"/>
                </a:solidFill>
                <a:latin typeface="Courier New"/>
                <a:cs typeface="Courier New"/>
              </a:rPr>
              <a:t>'s'</a:t>
            </a:r>
            <a:r>
              <a:rPr sz="900" spc="-10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G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*s+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3</a:t>
            </a:r>
            <a:r>
              <a:rPr sz="900" spc="-75" dirty="0">
                <a:latin typeface="Courier New"/>
                <a:cs typeface="Courier New"/>
              </a:rPr>
              <a:t>)/(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4</a:t>
            </a:r>
            <a:r>
              <a:rPr sz="900" spc="-75" dirty="0">
                <a:latin typeface="Courier New"/>
                <a:cs typeface="Courier New"/>
              </a:rPr>
              <a:t>*s**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+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3</a:t>
            </a:r>
            <a:r>
              <a:rPr sz="900" spc="-75" dirty="0">
                <a:latin typeface="Courier New"/>
                <a:cs typeface="Courier New"/>
              </a:rPr>
              <a:t>*s+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); </a:t>
            </a:r>
            <a:r>
              <a:rPr sz="900" spc="-25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25" dirty="0">
                <a:latin typeface="Courier New"/>
                <a:cs typeface="Courier New"/>
              </a:rPr>
              <a:t>(co.dcgain(G))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30" dirty="0"/>
              <a:t> </a:t>
            </a:r>
            <a:r>
              <a:rPr dirty="0"/>
              <a:t>DC</a:t>
            </a:r>
            <a:r>
              <a:rPr spc="-30" dirty="0"/>
              <a:t> </a:t>
            </a:r>
            <a:r>
              <a:rPr spc="-25" dirty="0"/>
              <a:t>gain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Matlab</a:t>
            </a:r>
            <a:r>
              <a:rPr spc="-30" dirty="0"/>
              <a:t> </a:t>
            </a:r>
            <a:r>
              <a:rPr spc="-40" dirty="0"/>
              <a:t>and</a:t>
            </a:r>
            <a:r>
              <a:rPr spc="-25" dirty="0"/>
              <a:t> </a:t>
            </a:r>
            <a:r>
              <a:rPr spc="-10" dirty="0"/>
              <a:t>Python</a:t>
            </a:r>
          </a:p>
        </p:txBody>
      </p:sp>
      <p:sp>
        <p:nvSpPr>
          <p:cNvPr id="3" name="object 3"/>
          <p:cNvSpPr/>
          <p:nvPr/>
        </p:nvSpPr>
        <p:spPr>
          <a:xfrm>
            <a:off x="3500805" y="995692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>
                <a:moveTo>
                  <a:pt x="0" y="0"/>
                </a:moveTo>
                <a:lnTo>
                  <a:pt x="178600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444" y="879092"/>
            <a:ext cx="355472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find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DC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gain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system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corresponding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200" i="1" spc="-127" baseline="-27777" dirty="0">
                <a:latin typeface="Arial"/>
                <a:cs typeface="Arial"/>
              </a:rPr>
              <a:t>s</a:t>
            </a:r>
            <a:r>
              <a:rPr sz="1200" i="1" spc="-89" baseline="-27777" dirty="0">
                <a:latin typeface="Arial"/>
                <a:cs typeface="Arial"/>
              </a:rPr>
              <a:t> </a:t>
            </a:r>
            <a:r>
              <a:rPr sz="1200" spc="-75" baseline="31250" dirty="0">
                <a:latin typeface="Arial"/>
                <a:cs typeface="Arial"/>
              </a:rPr>
              <a:t>3</a:t>
            </a:r>
            <a:endParaRPr sz="1200" baseline="31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29304" y="964182"/>
            <a:ext cx="1631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Times New Roman"/>
                <a:cs typeface="Times New Roman"/>
              </a:rPr>
              <a:t>−</a:t>
            </a:r>
            <a:r>
              <a:rPr sz="800" spc="-25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8544" y="1174685"/>
            <a:ext cx="4331335" cy="917575"/>
            <a:chOff x="138544" y="1174685"/>
            <a:chExt cx="4331335" cy="917575"/>
          </a:xfrm>
        </p:grpSpPr>
        <p:sp>
          <p:nvSpPr>
            <p:cNvPr id="7" name="object 7"/>
            <p:cNvSpPr/>
            <p:nvPr/>
          </p:nvSpPr>
          <p:spPr>
            <a:xfrm>
              <a:off x="138544" y="1174685"/>
              <a:ext cx="4331335" cy="917575"/>
            </a:xfrm>
            <a:custGeom>
              <a:avLst/>
              <a:gdLst/>
              <a:ahLst/>
              <a:cxnLst/>
              <a:rect l="l" t="t" r="r" b="b"/>
              <a:pathLst>
                <a:path w="4331335" h="91757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885690"/>
                  </a:lnTo>
                  <a:lnTo>
                    <a:pt x="2485" y="898002"/>
                  </a:lnTo>
                  <a:lnTo>
                    <a:pt x="9264" y="908057"/>
                  </a:lnTo>
                  <a:lnTo>
                    <a:pt x="19319" y="914836"/>
                  </a:lnTo>
                  <a:lnTo>
                    <a:pt x="31631" y="917321"/>
                  </a:lnTo>
                  <a:lnTo>
                    <a:pt x="4299334" y="917321"/>
                  </a:lnTo>
                  <a:lnTo>
                    <a:pt x="4311646" y="914836"/>
                  </a:lnTo>
                  <a:lnTo>
                    <a:pt x="4321701" y="908057"/>
                  </a:lnTo>
                  <a:lnTo>
                    <a:pt x="4328480" y="898002"/>
                  </a:lnTo>
                  <a:lnTo>
                    <a:pt x="4330965" y="88569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4870" y="1181012"/>
              <a:ext cx="4318635" cy="904875"/>
            </a:xfrm>
            <a:custGeom>
              <a:avLst/>
              <a:gdLst/>
              <a:ahLst/>
              <a:cxnLst/>
              <a:rect l="l" t="t" r="r" b="b"/>
              <a:pathLst>
                <a:path w="4318635" h="904875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873037"/>
                  </a:lnTo>
                  <a:lnTo>
                    <a:pt x="2485" y="885349"/>
                  </a:lnTo>
                  <a:lnTo>
                    <a:pt x="9264" y="895404"/>
                  </a:lnTo>
                  <a:lnTo>
                    <a:pt x="19319" y="902183"/>
                  </a:lnTo>
                  <a:lnTo>
                    <a:pt x="31631" y="904669"/>
                  </a:lnTo>
                  <a:lnTo>
                    <a:pt x="4286681" y="904669"/>
                  </a:lnTo>
                  <a:lnTo>
                    <a:pt x="4298993" y="902183"/>
                  </a:lnTo>
                  <a:lnTo>
                    <a:pt x="4309048" y="895404"/>
                  </a:lnTo>
                  <a:lnTo>
                    <a:pt x="4315827" y="885349"/>
                  </a:lnTo>
                  <a:lnTo>
                    <a:pt x="4318313" y="87303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2268715"/>
            <a:ext cx="65201" cy="652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478747"/>
            <a:ext cx="65201" cy="65201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182778" y="1247140"/>
            <a:ext cx="2299970" cy="1397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# </a:t>
            </a:r>
            <a:r>
              <a:rPr spc="-10" dirty="0"/>
              <a:t>Python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5" dirty="0">
                <a:solidFill>
                  <a:srgbClr val="926FDB"/>
                </a:solidFill>
              </a:rPr>
              <a:t>import</a:t>
            </a:r>
            <a:r>
              <a:rPr spc="-60" dirty="0">
                <a:solidFill>
                  <a:srgbClr val="926FDB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control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926FDB"/>
                </a:solidFill>
              </a:rPr>
              <a:t>as</a:t>
            </a:r>
            <a:r>
              <a:rPr spc="-55" dirty="0">
                <a:solidFill>
                  <a:srgbClr val="926FDB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co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H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co.tf([</a:t>
            </a:r>
            <a:r>
              <a:rPr spc="-70" dirty="0">
                <a:solidFill>
                  <a:srgbClr val="008A8A"/>
                </a:solidFill>
              </a:rPr>
              <a:t>0</a:t>
            </a:r>
            <a:r>
              <a:rPr spc="-70" dirty="0">
                <a:solidFill>
                  <a:srgbClr val="000000"/>
                </a:solidFill>
              </a:rPr>
              <a:t>,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70" dirty="0">
                <a:solidFill>
                  <a:srgbClr val="008A8A"/>
                </a:solidFill>
              </a:rPr>
              <a:t>3</a:t>
            </a:r>
            <a:r>
              <a:rPr spc="-70" dirty="0">
                <a:solidFill>
                  <a:srgbClr val="000000"/>
                </a:solidFill>
              </a:rPr>
              <a:t>],[</a:t>
            </a:r>
            <a:r>
              <a:rPr spc="-70" dirty="0">
                <a:solidFill>
                  <a:srgbClr val="008A8A"/>
                </a:solidFill>
              </a:rPr>
              <a:t>1</a:t>
            </a:r>
            <a:r>
              <a:rPr spc="-70" dirty="0">
                <a:solidFill>
                  <a:srgbClr val="000000"/>
                </a:solidFill>
              </a:rPr>
              <a:t>,</a:t>
            </a:r>
            <a:r>
              <a:rPr spc="-75" dirty="0">
                <a:solidFill>
                  <a:srgbClr val="000000"/>
                </a:solidFill>
              </a:rPr>
              <a:t> -</a:t>
            </a:r>
            <a:r>
              <a:rPr spc="-25" dirty="0">
                <a:solidFill>
                  <a:srgbClr val="008A8A"/>
                </a:solidFill>
              </a:rPr>
              <a:t>2</a:t>
            </a:r>
            <a:r>
              <a:rPr spc="-25" dirty="0">
                <a:solidFill>
                  <a:srgbClr val="000000"/>
                </a:solidFill>
              </a:rPr>
              <a:t>])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5" dirty="0">
                <a:solidFill>
                  <a:srgbClr val="473C8A"/>
                </a:solidFill>
              </a:rPr>
              <a:t>print</a:t>
            </a:r>
            <a:r>
              <a:rPr spc="-25" dirty="0">
                <a:solidFill>
                  <a:srgbClr val="000000"/>
                </a:solidFill>
              </a:rPr>
              <a:t>(co.dcgain(H))</a:t>
            </a:r>
          </a:p>
          <a:p>
            <a:pPr marL="12700" marR="545465">
              <a:lnSpc>
                <a:spcPct val="101499"/>
              </a:lnSpc>
            </a:pPr>
            <a:r>
              <a:rPr spc="-75" dirty="0">
                <a:solidFill>
                  <a:srgbClr val="9F522C"/>
                </a:solidFill>
              </a:rPr>
              <a:t>T</a:t>
            </a:r>
            <a:r>
              <a:rPr spc="-75" dirty="0">
                <a:solidFill>
                  <a:srgbClr val="000000"/>
                </a:solidFill>
              </a:rPr>
              <a:t>,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9F522C"/>
                </a:solidFill>
              </a:rPr>
              <a:t>yout</a:t>
            </a:r>
            <a:r>
              <a:rPr spc="-60" dirty="0">
                <a:solidFill>
                  <a:srgbClr val="9F522C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0000"/>
                </a:solidFill>
              </a:rPr>
              <a:t>co.step_response(H) </a:t>
            </a:r>
            <a:r>
              <a:rPr spc="-10" dirty="0">
                <a:solidFill>
                  <a:srgbClr val="473C8A"/>
                </a:solidFill>
              </a:rPr>
              <a:t>print</a:t>
            </a:r>
            <a:r>
              <a:rPr spc="-10" dirty="0">
                <a:solidFill>
                  <a:srgbClr val="000000"/>
                </a:solidFill>
              </a:rPr>
              <a:t>(yout)</a:t>
            </a:r>
          </a:p>
          <a:p>
            <a:pPr marL="232410" marR="5080">
              <a:lnSpc>
                <a:spcPct val="125299"/>
              </a:lnSpc>
              <a:spcBef>
                <a:spcPts val="935"/>
              </a:spcBef>
            </a:pPr>
            <a:r>
              <a:rPr sz="1100" spc="-60" dirty="0">
                <a:solidFill>
                  <a:srgbClr val="000000"/>
                </a:solidFill>
                <a:latin typeface="Arial"/>
                <a:cs typeface="Arial"/>
              </a:rPr>
              <a:t>exercise:</a:t>
            </a:r>
            <a:r>
              <a:rPr sz="110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000000"/>
                </a:solidFill>
                <a:latin typeface="Arial"/>
                <a:cs typeface="Arial"/>
              </a:rPr>
              <a:t>verify</a:t>
            </a:r>
            <a:r>
              <a:rPr sz="11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1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000000"/>
                </a:solidFill>
                <a:latin typeface="Arial"/>
                <a:cs typeface="Arial"/>
              </a:rPr>
              <a:t>result</a:t>
            </a:r>
            <a:r>
              <a:rPr sz="11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110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Arial"/>
                <a:cs typeface="Arial"/>
              </a:rPr>
              <a:t>Matlab is</a:t>
            </a:r>
            <a:r>
              <a:rPr sz="110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10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000000"/>
                </a:solidFill>
                <a:latin typeface="Arial"/>
                <a:cs typeface="Arial"/>
              </a:rPr>
              <a:t>result</a:t>
            </a:r>
            <a:r>
              <a:rPr sz="11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Arial"/>
                <a:cs typeface="Arial"/>
              </a:rPr>
              <a:t>correct?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4879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Common</a:t>
            </a:r>
            <a:r>
              <a:rPr spc="-10" dirty="0"/>
              <a:t> </a:t>
            </a:r>
            <a:r>
              <a:rPr spc="-55" dirty="0"/>
              <a:t>Laplace</a:t>
            </a:r>
            <a:r>
              <a:rPr spc="-5" dirty="0"/>
              <a:t> </a:t>
            </a:r>
            <a:r>
              <a:rPr spc="-30" dirty="0"/>
              <a:t>transform</a:t>
            </a:r>
            <a:r>
              <a:rPr spc="-5" dirty="0"/>
              <a:t> </a:t>
            </a:r>
            <a:r>
              <a:rPr spc="-30" dirty="0"/>
              <a:t>pairs</a:t>
            </a:r>
          </a:p>
        </p:txBody>
      </p:sp>
      <p:sp>
        <p:nvSpPr>
          <p:cNvPr id="3" name="object 3"/>
          <p:cNvSpPr/>
          <p:nvPr/>
        </p:nvSpPr>
        <p:spPr>
          <a:xfrm>
            <a:off x="711923" y="704672"/>
            <a:ext cx="3184525" cy="0"/>
          </a:xfrm>
          <a:custGeom>
            <a:avLst/>
            <a:gdLst/>
            <a:ahLst/>
            <a:cxnLst/>
            <a:rect l="l" t="t" r="r" b="b"/>
            <a:pathLst>
              <a:path w="3184525">
                <a:moveTo>
                  <a:pt x="0" y="0"/>
                </a:moveTo>
                <a:lnTo>
                  <a:pt x="3184156" y="0"/>
                </a:lnTo>
              </a:path>
            </a:pathLst>
          </a:custGeom>
          <a:ln w="11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5131" y="719403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40" dirty="0">
                <a:latin typeface="Arial"/>
                <a:cs typeface="Arial"/>
              </a:rPr>
              <a:t>f</a:t>
            </a:r>
            <a:r>
              <a:rPr sz="1100" spc="40" dirty="0">
                <a:latin typeface="Arial"/>
                <a:cs typeface="Arial"/>
              </a:rPr>
              <a:t>(</a:t>
            </a:r>
            <a:r>
              <a:rPr sz="1100" i="1" spc="40" dirty="0">
                <a:latin typeface="Arial"/>
                <a:cs typeface="Arial"/>
              </a:rPr>
              <a:t>t</a:t>
            </a:r>
            <a:r>
              <a:rPr sz="1100" spc="4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5245" y="719403"/>
            <a:ext cx="265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Arial"/>
                <a:cs typeface="Arial"/>
              </a:rPr>
              <a:t>F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s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6678" y="719403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40" dirty="0">
                <a:latin typeface="Arial"/>
                <a:cs typeface="Arial"/>
              </a:rPr>
              <a:t>f</a:t>
            </a:r>
            <a:r>
              <a:rPr sz="1100" spc="40" dirty="0">
                <a:latin typeface="Arial"/>
                <a:cs typeface="Arial"/>
              </a:rPr>
              <a:t>(</a:t>
            </a:r>
            <a:r>
              <a:rPr sz="1100" i="1" spc="40" dirty="0">
                <a:latin typeface="Arial"/>
                <a:cs typeface="Arial"/>
              </a:rPr>
              <a:t>t</a:t>
            </a:r>
            <a:r>
              <a:rPr sz="1100" spc="4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1923" y="950341"/>
            <a:ext cx="3184525" cy="0"/>
          </a:xfrm>
          <a:custGeom>
            <a:avLst/>
            <a:gdLst/>
            <a:ahLst/>
            <a:cxnLst/>
            <a:rect l="l" t="t" r="r" b="b"/>
            <a:pathLst>
              <a:path w="3184525">
                <a:moveTo>
                  <a:pt x="0" y="0"/>
                </a:moveTo>
                <a:lnTo>
                  <a:pt x="3184156" y="0"/>
                </a:lnTo>
              </a:path>
            </a:pathLst>
          </a:custGeom>
          <a:ln w="69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3121" y="1146810"/>
            <a:ext cx="434340" cy="0"/>
          </a:xfrm>
          <a:custGeom>
            <a:avLst/>
            <a:gdLst/>
            <a:ahLst/>
            <a:cxnLst/>
            <a:rect l="l" t="t" r="r" b="b"/>
            <a:pathLst>
              <a:path w="434339">
                <a:moveTo>
                  <a:pt x="0" y="0"/>
                </a:moveTo>
                <a:lnTo>
                  <a:pt x="433755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65021" y="936471"/>
            <a:ext cx="334010" cy="3409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8915">
              <a:lnSpc>
                <a:spcPts val="1245"/>
              </a:lnSpc>
              <a:spcBef>
                <a:spcPts val="90"/>
              </a:spcBef>
            </a:pPr>
            <a:r>
              <a:rPr sz="1100" i="1" spc="-50" dirty="0">
                <a:latin typeface="Meslo LG L DZ for Powerline"/>
                <a:cs typeface="Meslo LG L DZ for Powerline"/>
              </a:rPr>
              <a:t>ω</a:t>
            </a:r>
            <a:endParaRPr sz="1100">
              <a:latin typeface="Meslo LG L DZ for Powerline"/>
              <a:cs typeface="Meslo LG L DZ for Powerline"/>
            </a:endParaRPr>
          </a:p>
          <a:p>
            <a:pPr marL="38100">
              <a:lnSpc>
                <a:spcPts val="1245"/>
              </a:lnSpc>
            </a:pPr>
            <a:r>
              <a:rPr sz="1650" i="1" spc="-37" baseline="-15151" dirty="0">
                <a:latin typeface="Arial"/>
                <a:cs typeface="Arial"/>
              </a:rPr>
              <a:t>s</a:t>
            </a:r>
            <a:r>
              <a:rPr sz="800" spc="-25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64106" y="112253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99613" y="668589"/>
            <a:ext cx="330200" cy="45974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100" i="1" spc="-20" dirty="0">
                <a:latin typeface="Arial"/>
                <a:cs typeface="Arial"/>
              </a:rPr>
              <a:t>F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s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27305">
              <a:lnSpc>
                <a:spcPct val="100000"/>
              </a:lnSpc>
              <a:spcBef>
                <a:spcPts val="390"/>
              </a:spcBef>
            </a:pPr>
            <a:r>
              <a:rPr sz="1100" u="sng" spc="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1100" u="sng" spc="5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01159" y="979918"/>
            <a:ext cx="797560" cy="1774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-30" baseline="-20202" dirty="0">
                <a:latin typeface="Arial"/>
                <a:cs typeface="Arial"/>
              </a:rPr>
              <a:t>e</a:t>
            </a:r>
            <a:r>
              <a:rPr sz="800" i="1" spc="-20" dirty="0">
                <a:latin typeface="Times New Roman"/>
                <a:cs typeface="Times New Roman"/>
              </a:rPr>
              <a:t>−</a:t>
            </a:r>
            <a:r>
              <a:rPr sz="800" i="1" spc="-20" dirty="0">
                <a:latin typeface="Arial"/>
                <a:cs typeface="Arial"/>
              </a:rPr>
              <a:t>at</a:t>
            </a:r>
            <a:endParaRPr sz="800" dirty="0">
              <a:latin typeface="Arial"/>
              <a:cs typeface="Arial"/>
            </a:endParaRPr>
          </a:p>
          <a:p>
            <a:pPr marL="38100" marR="648335">
              <a:lnSpc>
                <a:spcPct val="151500"/>
              </a:lnSpc>
              <a:spcBef>
                <a:spcPts val="710"/>
              </a:spcBef>
            </a:pPr>
            <a:r>
              <a:rPr sz="1100" i="1" spc="40" dirty="0">
                <a:latin typeface="Arial"/>
                <a:cs typeface="Arial"/>
              </a:rPr>
              <a:t>t </a:t>
            </a:r>
            <a:r>
              <a:rPr sz="1650" i="1" spc="-37" baseline="-20202" dirty="0">
                <a:latin typeface="Arial"/>
                <a:cs typeface="Arial"/>
              </a:rPr>
              <a:t>t</a:t>
            </a:r>
            <a:r>
              <a:rPr sz="800" spc="-25" dirty="0">
                <a:latin typeface="Arial"/>
                <a:cs typeface="Arial"/>
              </a:rPr>
              <a:t>2</a:t>
            </a:r>
            <a:endParaRPr sz="8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955"/>
              </a:spcBef>
            </a:pPr>
            <a:r>
              <a:rPr sz="1650" i="1" spc="-15" baseline="-20202" dirty="0">
                <a:latin typeface="Arial"/>
                <a:cs typeface="Arial"/>
              </a:rPr>
              <a:t>te</a:t>
            </a:r>
            <a:r>
              <a:rPr sz="800" i="1" spc="-10" dirty="0">
                <a:latin typeface="Times New Roman"/>
                <a:cs typeface="Times New Roman"/>
              </a:rPr>
              <a:t>−</a:t>
            </a:r>
            <a:r>
              <a:rPr sz="800" i="1" spc="-10" dirty="0">
                <a:latin typeface="Arial"/>
                <a:cs typeface="Arial"/>
              </a:rPr>
              <a:t>at</a:t>
            </a:r>
            <a:endParaRPr sz="800" dirty="0">
              <a:latin typeface="Arial"/>
              <a:cs typeface="Arial"/>
            </a:endParaRPr>
          </a:p>
          <a:p>
            <a:pPr marL="38100" marR="30480">
              <a:lnSpc>
                <a:spcPct val="202500"/>
              </a:lnSpc>
              <a:spcBef>
                <a:spcPts val="125"/>
              </a:spcBef>
            </a:pP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Times New Roman"/>
                <a:cs typeface="Times New Roman"/>
              </a:rPr>
              <a:t>−</a:t>
            </a:r>
            <a:r>
              <a:rPr sz="1200" i="1" baseline="27777" dirty="0">
                <a:latin typeface="Arial"/>
                <a:cs typeface="Arial"/>
              </a:rPr>
              <a:t>at</a:t>
            </a:r>
            <a:r>
              <a:rPr sz="1200" i="1" spc="44" baseline="27777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sin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40" dirty="0">
                <a:latin typeface="Arial"/>
                <a:cs typeface="Arial"/>
              </a:rPr>
              <a:t>(</a:t>
            </a:r>
            <a:r>
              <a:rPr sz="1100" i="1" spc="40" dirty="0">
                <a:latin typeface="Meslo LG L DZ for Powerline"/>
                <a:cs typeface="Meslo LG L DZ for Powerline"/>
              </a:rPr>
              <a:t>ω</a:t>
            </a:r>
            <a:r>
              <a:rPr sz="1100" i="1" spc="40" dirty="0">
                <a:latin typeface="Arial"/>
                <a:cs typeface="Arial"/>
              </a:rPr>
              <a:t>t</a:t>
            </a:r>
            <a:r>
              <a:rPr sz="1100" spc="40" dirty="0">
                <a:latin typeface="Arial"/>
                <a:cs typeface="Arial"/>
              </a:rPr>
              <a:t>) </a:t>
            </a: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Times New Roman"/>
                <a:cs typeface="Times New Roman"/>
              </a:rPr>
              <a:t>−</a:t>
            </a:r>
            <a:r>
              <a:rPr sz="1200" i="1" baseline="27777" dirty="0">
                <a:latin typeface="Arial"/>
                <a:cs typeface="Arial"/>
              </a:rPr>
              <a:t>at</a:t>
            </a:r>
            <a:r>
              <a:rPr sz="1200" i="1" spc="44" baseline="27777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cos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40" dirty="0">
                <a:latin typeface="Arial"/>
                <a:cs typeface="Arial"/>
              </a:rPr>
              <a:t>(</a:t>
            </a:r>
            <a:r>
              <a:rPr sz="1100" i="1" spc="40" dirty="0">
                <a:latin typeface="Meslo LG L DZ for Powerline"/>
                <a:cs typeface="Meslo LG L DZ for Powerline"/>
              </a:rPr>
              <a:t>ω</a:t>
            </a:r>
            <a:r>
              <a:rPr sz="1100" i="1" spc="40" dirty="0">
                <a:latin typeface="Arial"/>
                <a:cs typeface="Arial"/>
              </a:rPr>
              <a:t>t</a:t>
            </a:r>
            <a:r>
              <a:rPr sz="1100" spc="4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14802" y="1125231"/>
            <a:ext cx="3149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45" dirty="0">
                <a:latin typeface="Arial"/>
                <a:cs typeface="Arial"/>
              </a:rPr>
              <a:t>s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8950" y="1125231"/>
            <a:ext cx="3009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215" dirty="0">
                <a:latin typeface="Arial"/>
                <a:cs typeface="Arial"/>
              </a:rPr>
              <a:t>+</a:t>
            </a:r>
            <a:r>
              <a:rPr sz="1650" i="1" spc="-322" baseline="-42929" dirty="0">
                <a:latin typeface="Arial"/>
                <a:cs typeface="Arial"/>
              </a:rPr>
              <a:t>s</a:t>
            </a:r>
            <a:r>
              <a:rPr sz="1650" i="1" spc="15" baseline="-42929" dirty="0">
                <a:latin typeface="Arial"/>
                <a:cs typeface="Arial"/>
              </a:rPr>
              <a:t> </a:t>
            </a:r>
            <a:r>
              <a:rPr sz="1100" i="1" spc="-50" dirty="0">
                <a:latin typeface="Meslo LG L DZ for Powerline"/>
                <a:cs typeface="Meslo LG L DZ for Powerline"/>
              </a:rPr>
              <a:t>ω</a:t>
            </a:r>
            <a:endParaRPr sz="1100">
              <a:latin typeface="Meslo LG L DZ for Powerline"/>
              <a:cs typeface="Meslo LG L DZ for Powerlin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03121" y="1441056"/>
            <a:ext cx="434340" cy="0"/>
          </a:xfrm>
          <a:custGeom>
            <a:avLst/>
            <a:gdLst/>
            <a:ahLst/>
            <a:cxnLst/>
            <a:rect l="l" t="t" r="r" b="b"/>
            <a:pathLst>
              <a:path w="434339">
                <a:moveTo>
                  <a:pt x="0" y="0"/>
                </a:moveTo>
                <a:lnTo>
                  <a:pt x="433755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65021" y="1419477"/>
            <a:ext cx="5041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latin typeface="Arial"/>
                <a:cs typeface="Arial"/>
              </a:rPr>
              <a:t>s</a:t>
            </a:r>
            <a:r>
              <a:rPr sz="1200" spc="-60" baseline="20833" dirty="0">
                <a:latin typeface="Arial"/>
                <a:cs typeface="Arial"/>
              </a:rPr>
              <a:t>2</a:t>
            </a:r>
            <a:r>
              <a:rPr sz="1200" spc="-7" baseline="20833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i="1" spc="-35" dirty="0">
                <a:latin typeface="Meslo LG L DZ for Powerline"/>
                <a:cs typeface="Meslo LG L DZ for Powerline"/>
              </a:rPr>
              <a:t>ω</a:t>
            </a:r>
            <a:r>
              <a:rPr sz="1200" spc="-52" baseline="20833" dirty="0">
                <a:latin typeface="Arial"/>
                <a:cs typeface="Arial"/>
              </a:rPr>
              <a:t>2</a:t>
            </a:r>
            <a:endParaRPr sz="1200" baseline="20833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36735" y="1230717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27502" y="1441056"/>
            <a:ext cx="113664" cy="0"/>
          </a:xfrm>
          <a:custGeom>
            <a:avLst/>
            <a:gdLst/>
            <a:ahLst/>
            <a:cxnLst/>
            <a:rect l="l" t="t" r="r" b="b"/>
            <a:pathLst>
              <a:path w="113664">
                <a:moveTo>
                  <a:pt x="0" y="0"/>
                </a:moveTo>
                <a:lnTo>
                  <a:pt x="113131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89402" y="1379447"/>
            <a:ext cx="183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-37" baseline="-15151" dirty="0">
                <a:latin typeface="Arial"/>
                <a:cs typeface="Arial"/>
              </a:rPr>
              <a:t>s</a:t>
            </a:r>
            <a:r>
              <a:rPr sz="800" spc="-25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89402" y="1534933"/>
            <a:ext cx="183515" cy="3409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1245"/>
              </a:lnSpc>
              <a:spcBef>
                <a:spcPts val="90"/>
              </a:spcBef>
            </a:pPr>
            <a:r>
              <a:rPr sz="1100" u="sng" spc="-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ts val="1245"/>
              </a:lnSpc>
            </a:pPr>
            <a:r>
              <a:rPr sz="1650" i="1" spc="-37" baseline="-15151" dirty="0">
                <a:latin typeface="Arial"/>
                <a:cs typeface="Arial"/>
              </a:rPr>
              <a:t>s</a:t>
            </a:r>
            <a:r>
              <a:rPr sz="800" spc="-25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14802" y="1823579"/>
            <a:ext cx="4826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06375" algn="l"/>
                <a:tab pos="469265" algn="l"/>
              </a:tabLst>
            </a:pPr>
            <a:r>
              <a:rPr sz="1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1463" y="1073786"/>
            <a:ext cx="1097915" cy="17233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latin typeface="Arial"/>
                <a:cs typeface="Arial"/>
              </a:rPr>
              <a:t>sin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i="1" spc="45" dirty="0">
                <a:latin typeface="Meslo LG L DZ for Powerline"/>
                <a:cs typeface="Meslo LG L DZ for Powerline"/>
              </a:rPr>
              <a:t>ω</a:t>
            </a:r>
            <a:r>
              <a:rPr sz="1100" i="1" spc="45" dirty="0">
                <a:latin typeface="Arial"/>
                <a:cs typeface="Arial"/>
              </a:rPr>
              <a:t>t</a:t>
            </a:r>
            <a:endParaRPr sz="110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994"/>
              </a:spcBef>
            </a:pPr>
            <a:r>
              <a:rPr sz="1100" spc="-100" dirty="0">
                <a:latin typeface="Arial"/>
                <a:cs typeface="Arial"/>
              </a:rPr>
              <a:t>cos </a:t>
            </a:r>
            <a:r>
              <a:rPr sz="1100" i="1" spc="45" dirty="0">
                <a:latin typeface="Meslo LG L DZ for Powerline"/>
                <a:cs typeface="Meslo LG L DZ for Powerline"/>
              </a:rPr>
              <a:t>ω</a:t>
            </a:r>
            <a:r>
              <a:rPr sz="1100" i="1" spc="45" dirty="0">
                <a:latin typeface="Arial"/>
                <a:cs typeface="Arial"/>
              </a:rPr>
              <a:t>t</a:t>
            </a:r>
            <a:endParaRPr sz="1100" dirty="0">
              <a:latin typeface="Arial"/>
              <a:cs typeface="Arial"/>
            </a:endParaRPr>
          </a:p>
          <a:p>
            <a:pPr marL="63500">
              <a:lnSpc>
                <a:spcPts val="1035"/>
              </a:lnSpc>
              <a:spcBef>
                <a:spcPts val="1075"/>
              </a:spcBef>
              <a:tabLst>
                <a:tab pos="563245" algn="l"/>
              </a:tabLst>
            </a:pPr>
            <a:r>
              <a:rPr sz="1100" i="1" dirty="0">
                <a:latin typeface="Arial"/>
                <a:cs typeface="Arial"/>
              </a:rPr>
              <a:t>tx</a:t>
            </a:r>
            <a:r>
              <a:rPr sz="1100" i="1" spc="-85" dirty="0">
                <a:latin typeface="Arial"/>
                <a:cs typeface="Arial"/>
              </a:rPr>
              <a:t> </a:t>
            </a:r>
            <a:r>
              <a:rPr sz="1100" spc="40" dirty="0">
                <a:latin typeface="Arial"/>
                <a:cs typeface="Arial"/>
              </a:rPr>
              <a:t>(</a:t>
            </a:r>
            <a:r>
              <a:rPr sz="1100" i="1" spc="40" dirty="0">
                <a:latin typeface="Arial"/>
                <a:cs typeface="Arial"/>
              </a:rPr>
              <a:t>t</a:t>
            </a:r>
            <a:r>
              <a:rPr sz="1100" spc="40" dirty="0">
                <a:latin typeface="Arial"/>
                <a:cs typeface="Arial"/>
              </a:rPr>
              <a:t>)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i="1" spc="75" dirty="0">
                <a:latin typeface="Hack"/>
                <a:cs typeface="Hack"/>
              </a:rPr>
              <a:t>−</a:t>
            </a:r>
            <a:r>
              <a:rPr sz="1650" i="1" u="sng" spc="112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dX</a:t>
            </a:r>
            <a:r>
              <a:rPr sz="1650" i="1" u="sng" spc="-172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50" u="sng" spc="-37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sz="1650" i="1" u="sng" spc="-37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1650" u="sng" spc="-37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  <a:endParaRPr lang="en-US" sz="1650" baseline="37878" dirty="0">
              <a:latin typeface="Arial"/>
              <a:cs typeface="Arial"/>
            </a:endParaRPr>
          </a:p>
          <a:p>
            <a:pPr marR="167005" algn="r">
              <a:lnSpc>
                <a:spcPts val="395"/>
              </a:lnSpc>
            </a:pPr>
            <a:r>
              <a:rPr lang="en-US" sz="1100" i="1" spc="-25" dirty="0">
                <a:latin typeface="Arial"/>
                <a:cs typeface="Arial"/>
              </a:rPr>
              <a:t>ds</a:t>
            </a:r>
            <a:endParaRPr lang="en-US" sz="1100" dirty="0">
              <a:latin typeface="Arial"/>
              <a:cs typeface="Arial"/>
            </a:endParaRPr>
          </a:p>
          <a:p>
            <a:pPr marL="144780">
              <a:lnSpc>
                <a:spcPts val="645"/>
              </a:lnSpc>
              <a:tabLst>
                <a:tab pos="563245" algn="l"/>
              </a:tabLst>
            </a:pPr>
            <a:r>
              <a:rPr sz="1200" i="1" spc="44" baseline="-128472" dirty="0">
                <a:latin typeface="Arial"/>
                <a:cs typeface="Arial"/>
              </a:rPr>
              <a:t>t</a:t>
            </a:r>
            <a:r>
              <a:rPr sz="1200" i="1" baseline="-128472" dirty="0">
                <a:latin typeface="Arial"/>
                <a:cs typeface="Arial"/>
              </a:rPr>
              <a:t>	</a:t>
            </a:r>
            <a:endParaRPr sz="1100" dirty="0">
              <a:latin typeface="Times New Roman"/>
              <a:cs typeface="Times New Roman"/>
            </a:endParaRPr>
          </a:p>
          <a:p>
            <a:pPr marL="78105">
              <a:lnSpc>
                <a:spcPts val="925"/>
              </a:lnSpc>
            </a:pPr>
            <a:r>
              <a:rPr sz="800" i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8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800" i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8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tabLst>
                <a:tab pos="563245" algn="l"/>
              </a:tabLst>
            </a:pPr>
            <a:r>
              <a:rPr sz="1100" i="1" spc="-185" dirty="0">
                <a:latin typeface="Meslo LG L DZ for Powerline"/>
                <a:cs typeface="Meslo LG L DZ for Powerline"/>
              </a:rPr>
              <a:t>δ</a:t>
            </a:r>
            <a:r>
              <a:rPr sz="1100" i="1" spc="-434" dirty="0">
                <a:latin typeface="Meslo LG L DZ for Powerline"/>
                <a:cs typeface="Meslo LG L DZ for Powerline"/>
              </a:rPr>
              <a:t> </a:t>
            </a:r>
            <a:r>
              <a:rPr sz="1100" spc="40" dirty="0">
                <a:latin typeface="Arial"/>
                <a:cs typeface="Arial"/>
              </a:rPr>
              <a:t>(</a:t>
            </a:r>
            <a:r>
              <a:rPr sz="1100" i="1" spc="40" dirty="0">
                <a:latin typeface="Arial"/>
                <a:cs typeface="Arial"/>
              </a:rPr>
              <a:t>t</a:t>
            </a:r>
            <a:r>
              <a:rPr sz="1100" spc="40" dirty="0">
                <a:latin typeface="Arial"/>
                <a:cs typeface="Arial"/>
              </a:rPr>
              <a:t>)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50" dirty="0">
                <a:latin typeface="Arial"/>
                <a:cs typeface="Arial"/>
              </a:rPr>
              <a:t>1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10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100" spc="-75" dirty="0">
                <a:latin typeface="Arial"/>
                <a:cs typeface="Arial"/>
              </a:rPr>
              <a:t>1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40" dirty="0">
                <a:latin typeface="Arial"/>
                <a:cs typeface="Arial"/>
              </a:rPr>
              <a:t>(</a:t>
            </a:r>
            <a:r>
              <a:rPr sz="1100" i="1" spc="40" dirty="0">
                <a:latin typeface="Arial"/>
                <a:cs typeface="Arial"/>
              </a:rPr>
              <a:t>t</a:t>
            </a:r>
            <a:r>
              <a:rPr sz="1100" spc="4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89402" y="2034437"/>
            <a:ext cx="5270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Arial"/>
                <a:cs typeface="Arial"/>
              </a:rPr>
              <a:t>(</a:t>
            </a:r>
            <a:r>
              <a:rPr sz="1100" i="1" spc="-40" dirty="0">
                <a:latin typeface="Arial"/>
                <a:cs typeface="Arial"/>
              </a:rPr>
              <a:t>s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)</a:t>
            </a:r>
            <a:r>
              <a:rPr sz="1200" spc="-37" baseline="34722" dirty="0">
                <a:latin typeface="Arial"/>
                <a:cs typeface="Arial"/>
              </a:rPr>
              <a:t>2</a:t>
            </a:r>
            <a:endParaRPr sz="1200" baseline="34722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57930" y="2128722"/>
            <a:ext cx="1117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Meslo LG L DZ for Powerline"/>
                <a:cs typeface="Meslo LG L DZ for Powerline"/>
              </a:rPr>
              <a:t>ω</a:t>
            </a:r>
            <a:endParaRPr sz="1100">
              <a:latin typeface="Meslo LG L DZ for Powerline"/>
              <a:cs typeface="Meslo LG L DZ for Powerline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27502" y="2339060"/>
            <a:ext cx="777875" cy="0"/>
          </a:xfrm>
          <a:custGeom>
            <a:avLst/>
            <a:gdLst/>
            <a:ahLst/>
            <a:cxnLst/>
            <a:rect l="l" t="t" r="r" b="b"/>
            <a:pathLst>
              <a:path w="777875">
                <a:moveTo>
                  <a:pt x="0" y="0"/>
                </a:moveTo>
                <a:lnTo>
                  <a:pt x="777481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989402" y="2339580"/>
            <a:ext cx="847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Arial"/>
                <a:cs typeface="Arial"/>
              </a:rPr>
              <a:t>(</a:t>
            </a:r>
            <a:r>
              <a:rPr sz="1100" i="1" spc="-40" dirty="0">
                <a:latin typeface="Arial"/>
                <a:cs typeface="Arial"/>
              </a:rPr>
              <a:t>s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200" baseline="34722" dirty="0">
                <a:latin typeface="Arial"/>
                <a:cs typeface="Arial"/>
              </a:rPr>
              <a:t>2</a:t>
            </a:r>
            <a:r>
              <a:rPr sz="1200" spc="52" baseline="34722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i="1" spc="-25" dirty="0">
                <a:latin typeface="Meslo LG L DZ for Powerline"/>
                <a:cs typeface="Meslo LG L DZ for Powerline"/>
              </a:rPr>
              <a:t>ω</a:t>
            </a:r>
            <a:r>
              <a:rPr sz="1200" spc="-37" baseline="20833" dirty="0">
                <a:latin typeface="Arial"/>
                <a:cs typeface="Arial"/>
              </a:rPr>
              <a:t>2</a:t>
            </a:r>
            <a:endParaRPr sz="1200" baseline="20833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90421" y="2492375"/>
            <a:ext cx="95250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1100" dirty="0">
              <a:latin typeface="Arial"/>
              <a:cs typeface="Arial"/>
            </a:endParaRPr>
          </a:p>
          <a:p>
            <a:pPr marL="20320">
              <a:lnSpc>
                <a:spcPct val="100000"/>
              </a:lnSpc>
              <a:spcBef>
                <a:spcPts val="170"/>
              </a:spcBef>
            </a:pPr>
            <a:r>
              <a:rPr sz="1100" i="1" spc="-50" dirty="0">
                <a:latin typeface="Arial"/>
                <a:cs typeface="Arial"/>
              </a:rPr>
              <a:t>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89402" y="2423564"/>
            <a:ext cx="854075" cy="4476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40"/>
              </a:spcBef>
              <a:tabLst>
                <a:tab pos="281940" algn="l"/>
                <a:tab pos="815340" algn="l"/>
              </a:tabLst>
            </a:pPr>
            <a:r>
              <a:rPr sz="11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1100" i="1" u="sng" spc="-1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1100" i="1" u="sng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2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+</a:t>
            </a:r>
            <a:r>
              <a:rPr sz="1100" u="sng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i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11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40"/>
              </a:spcBef>
            </a:pPr>
            <a:r>
              <a:rPr sz="1100" spc="-40" dirty="0">
                <a:latin typeface="Arial"/>
                <a:cs typeface="Arial"/>
              </a:rPr>
              <a:t>(</a:t>
            </a:r>
            <a:r>
              <a:rPr sz="1100" i="1" spc="-40" dirty="0">
                <a:latin typeface="Arial"/>
                <a:cs typeface="Arial"/>
              </a:rPr>
              <a:t>s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200" baseline="34722" dirty="0">
                <a:latin typeface="Arial"/>
                <a:cs typeface="Arial"/>
              </a:rPr>
              <a:t>2</a:t>
            </a:r>
            <a:r>
              <a:rPr sz="1200" spc="52" baseline="34722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i="1" spc="-25" dirty="0">
                <a:latin typeface="Meslo LG L DZ for Powerline"/>
                <a:cs typeface="Meslo LG L DZ for Powerline"/>
              </a:rPr>
              <a:t>ω</a:t>
            </a:r>
            <a:r>
              <a:rPr sz="1200" spc="-37" baseline="20833" dirty="0">
                <a:latin typeface="Arial"/>
                <a:cs typeface="Arial"/>
              </a:rPr>
              <a:t>2</a:t>
            </a:r>
            <a:endParaRPr sz="1200" baseline="20833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11923" y="2895028"/>
            <a:ext cx="3184525" cy="0"/>
          </a:xfrm>
          <a:custGeom>
            <a:avLst/>
            <a:gdLst/>
            <a:ahLst/>
            <a:cxnLst/>
            <a:rect l="l" t="t" r="r" b="b"/>
            <a:pathLst>
              <a:path w="3184525">
                <a:moveTo>
                  <a:pt x="0" y="0"/>
                </a:moveTo>
                <a:lnTo>
                  <a:pt x="3184156" y="0"/>
                </a:lnTo>
              </a:path>
            </a:pathLst>
          </a:custGeom>
          <a:ln w="11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980120" y="3322038"/>
            <a:ext cx="64833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Laplace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0D10D74-13D1-4E39-7251-EBB2655D2847}"/>
                  </a:ext>
                </a:extLst>
              </p:cNvPr>
              <p:cNvSpPr txBox="1"/>
              <p:nvPr/>
            </p:nvSpPr>
            <p:spPr>
              <a:xfrm>
                <a:off x="1202482" y="1840593"/>
                <a:ext cx="647613" cy="349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0D10D74-13D1-4E39-7251-EBB2655D2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482" y="1840593"/>
                <a:ext cx="647613" cy="349519"/>
              </a:xfrm>
              <a:prstGeom prst="rect">
                <a:avLst/>
              </a:prstGeom>
              <a:blipFill>
                <a:blip r:embed="rId3"/>
                <a:stretch>
                  <a:fillRect l="-88462" t="-200000" r="-3846" b="-28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78485"/>
          </a:xfrm>
          <a:custGeom>
            <a:avLst/>
            <a:gdLst/>
            <a:ahLst/>
            <a:cxnLst/>
            <a:rect l="l" t="t" r="r" b="b"/>
            <a:pathLst>
              <a:path w="4608195" h="578485">
                <a:moveTo>
                  <a:pt x="4608004" y="0"/>
                </a:moveTo>
                <a:lnTo>
                  <a:pt x="0" y="0"/>
                </a:lnTo>
                <a:lnTo>
                  <a:pt x="0" y="578027"/>
                </a:lnTo>
                <a:lnTo>
                  <a:pt x="4608004" y="57802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4097654" cy="4718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spc="-55" dirty="0"/>
              <a:t>Overview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70" dirty="0"/>
              <a:t>inverse</a:t>
            </a:r>
            <a:r>
              <a:rPr spc="-10" dirty="0"/>
              <a:t> </a:t>
            </a:r>
            <a:r>
              <a:rPr spc="-55" dirty="0"/>
              <a:t>Laplace</a:t>
            </a:r>
            <a:r>
              <a:rPr spc="-15" dirty="0"/>
              <a:t> </a:t>
            </a:r>
            <a:r>
              <a:rPr spc="-20" dirty="0"/>
              <a:t>transform:</a:t>
            </a:r>
            <a:r>
              <a:rPr spc="110" dirty="0"/>
              <a:t> </a:t>
            </a:r>
            <a:r>
              <a:rPr spc="-20" dirty="0"/>
              <a:t>modularity</a:t>
            </a:r>
            <a:r>
              <a:rPr spc="-15" dirty="0"/>
              <a:t> </a:t>
            </a:r>
            <a:r>
              <a:rPr spc="-25" dirty="0"/>
              <a:t>and </a:t>
            </a:r>
            <a:r>
              <a:rPr spc="-10" dirty="0"/>
              <a:t>decomposition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278470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64832" y="1194954"/>
            <a:ext cx="4137025" cy="138794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39370">
              <a:lnSpc>
                <a:spcPct val="102699"/>
              </a:lnSpc>
              <a:spcBef>
                <a:spcPts val="55"/>
              </a:spcBef>
            </a:pPr>
            <a:r>
              <a:rPr sz="1100" spc="-20" dirty="0">
                <a:latin typeface="Arial"/>
                <a:cs typeface="Arial"/>
              </a:rPr>
              <a:t>goal: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break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large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Laplace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transform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into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small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blocks,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so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we </a:t>
            </a:r>
            <a:r>
              <a:rPr sz="1100" spc="-45" dirty="0">
                <a:latin typeface="Arial"/>
                <a:cs typeface="Arial"/>
              </a:rPr>
              <a:t>can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use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elemental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examples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Laplace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transfer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functions:</a:t>
            </a:r>
            <a:endParaRPr sz="1100" dirty="0">
              <a:latin typeface="Arial"/>
              <a:cs typeface="Arial"/>
            </a:endParaRPr>
          </a:p>
          <a:p>
            <a:pPr marL="50800" marR="43180">
              <a:lnSpc>
                <a:spcPct val="102699"/>
              </a:lnSpc>
              <a:spcBef>
                <a:spcPts val="880"/>
              </a:spcBef>
            </a:pPr>
            <a:endParaRPr lang="en-US" sz="1100" spc="-90" dirty="0">
              <a:latin typeface="Arial"/>
              <a:cs typeface="Arial"/>
            </a:endParaRPr>
          </a:p>
          <a:p>
            <a:pPr marL="50800" marR="43180">
              <a:lnSpc>
                <a:spcPct val="102699"/>
              </a:lnSpc>
              <a:spcBef>
                <a:spcPts val="880"/>
              </a:spcBef>
            </a:pPr>
            <a:endParaRPr lang="en-US" sz="1100" spc="-90" dirty="0">
              <a:latin typeface="Arial"/>
              <a:cs typeface="Arial"/>
            </a:endParaRPr>
          </a:p>
          <a:p>
            <a:pPr marL="50800" marR="43180">
              <a:lnSpc>
                <a:spcPct val="102699"/>
              </a:lnSpc>
              <a:spcBef>
                <a:spcPts val="880"/>
              </a:spcBef>
            </a:pP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will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use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examples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demonstrate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strategies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common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fractional expansions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300254"/>
            <a:ext cx="65201" cy="6520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1A1E37-B96F-E222-22FD-57C88E2E2940}"/>
                  </a:ext>
                </a:extLst>
              </p:cNvPr>
              <p:cNvSpPr txBox="1"/>
              <p:nvPr/>
            </p:nvSpPr>
            <p:spPr>
              <a:xfrm>
                <a:off x="1153135" y="1662854"/>
                <a:ext cx="2306270" cy="4485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10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11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ar-AE" sz="11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ar-AE" sz="11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ar-AE" sz="110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1A1E37-B96F-E222-22FD-57C88E2E2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35" y="1662854"/>
                <a:ext cx="2306270" cy="4485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Real</a:t>
            </a:r>
            <a:r>
              <a:rPr spc="-25" dirty="0"/>
              <a:t> </a:t>
            </a:r>
            <a:r>
              <a:rPr spc="-40" dirty="0"/>
              <a:t>and</a:t>
            </a:r>
            <a:r>
              <a:rPr spc="-20" dirty="0"/>
              <a:t> </a:t>
            </a:r>
            <a:r>
              <a:rPr dirty="0"/>
              <a:t>distinct</a:t>
            </a:r>
            <a:r>
              <a:rPr spc="-25" dirty="0"/>
              <a:t> </a:t>
            </a:r>
            <a:r>
              <a:rPr dirty="0"/>
              <a:t>roots</a:t>
            </a:r>
            <a:r>
              <a:rPr spc="-2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i="1" spc="-20" dirty="0">
                <a:latin typeface="Arial"/>
                <a:cs typeface="Arial"/>
              </a:rPr>
              <a:t>A</a:t>
            </a:r>
            <a:r>
              <a:rPr spc="-20" dirty="0">
                <a:latin typeface="Times New Roman"/>
                <a:cs typeface="Times New Roman"/>
              </a:rPr>
              <a:t>(</a:t>
            </a:r>
            <a:r>
              <a:rPr i="1" spc="-20" dirty="0">
                <a:latin typeface="Arial"/>
                <a:cs typeface="Arial"/>
              </a:rPr>
              <a:t>s</a:t>
            </a:r>
            <a:r>
              <a:rPr spc="-2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EF59917-3AF7-49E2-A9C1-3E42C6987B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346" y="801684"/>
                <a:ext cx="3981450" cy="20542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example 1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32</m:t>
                          </m:r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+4</m:t>
                              </m:r>
                            </m:e>
                          </m:d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+8</m:t>
                              </m:r>
                            </m:e>
                          </m:d>
                        </m:den>
                      </m:f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den>
                      </m:f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+4</m:t>
                          </m:r>
                        </m:den>
                      </m:f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+8</m:t>
                          </m:r>
                        </m:den>
                      </m:f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residues: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lim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→0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𝑠𝐺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=1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lim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→−4</m:t>
                        </m:r>
                      </m:sub>
                    </m:sSub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+4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=−2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lim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→−8</m:t>
                        </m:r>
                      </m:sub>
                    </m:sSub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+8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=1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EF59917-3AF7-49E2-A9C1-3E42C6987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46" y="801684"/>
                <a:ext cx="3981450" cy="2054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Coding</a:t>
            </a:r>
            <a:r>
              <a:rPr spc="-55" dirty="0"/>
              <a:t> </a:t>
            </a:r>
            <a:r>
              <a:rPr dirty="0"/>
              <a:t>partial</a:t>
            </a:r>
            <a:r>
              <a:rPr spc="-55" dirty="0"/>
              <a:t> </a:t>
            </a:r>
            <a:r>
              <a:rPr dirty="0"/>
              <a:t>fraction</a:t>
            </a:r>
            <a:r>
              <a:rPr spc="-55" dirty="0"/>
              <a:t> </a:t>
            </a:r>
            <a:r>
              <a:rPr spc="-80" dirty="0"/>
              <a:t>expansions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873277"/>
            <a:ext cx="4331335" cy="639445"/>
            <a:chOff x="138544" y="873277"/>
            <a:chExt cx="4331335" cy="639445"/>
          </a:xfrm>
        </p:grpSpPr>
        <p:sp>
          <p:nvSpPr>
            <p:cNvPr id="4" name="object 4"/>
            <p:cNvSpPr/>
            <p:nvPr/>
          </p:nvSpPr>
          <p:spPr>
            <a:xfrm>
              <a:off x="138544" y="873277"/>
              <a:ext cx="4331335" cy="639445"/>
            </a:xfrm>
            <a:custGeom>
              <a:avLst/>
              <a:gdLst/>
              <a:ahLst/>
              <a:cxnLst/>
              <a:rect l="l" t="t" r="r" b="b"/>
              <a:pathLst>
                <a:path w="4331335" h="639444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607330"/>
                  </a:lnTo>
                  <a:lnTo>
                    <a:pt x="2485" y="619642"/>
                  </a:lnTo>
                  <a:lnTo>
                    <a:pt x="9264" y="629697"/>
                  </a:lnTo>
                  <a:lnTo>
                    <a:pt x="19319" y="636476"/>
                  </a:lnTo>
                  <a:lnTo>
                    <a:pt x="31631" y="638962"/>
                  </a:lnTo>
                  <a:lnTo>
                    <a:pt x="4299334" y="638962"/>
                  </a:lnTo>
                  <a:lnTo>
                    <a:pt x="4311646" y="636476"/>
                  </a:lnTo>
                  <a:lnTo>
                    <a:pt x="4321701" y="629697"/>
                  </a:lnTo>
                  <a:lnTo>
                    <a:pt x="4328480" y="619642"/>
                  </a:lnTo>
                  <a:lnTo>
                    <a:pt x="4330965" y="60733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879604"/>
              <a:ext cx="4318635" cy="626745"/>
            </a:xfrm>
            <a:custGeom>
              <a:avLst/>
              <a:gdLst/>
              <a:ahLst/>
              <a:cxnLst/>
              <a:rect l="l" t="t" r="r" b="b"/>
              <a:pathLst>
                <a:path w="4318635" h="626744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594677"/>
                  </a:lnTo>
                  <a:lnTo>
                    <a:pt x="2485" y="606990"/>
                  </a:lnTo>
                  <a:lnTo>
                    <a:pt x="9264" y="617044"/>
                  </a:lnTo>
                  <a:lnTo>
                    <a:pt x="19319" y="623823"/>
                  </a:lnTo>
                  <a:lnTo>
                    <a:pt x="31631" y="626309"/>
                  </a:lnTo>
                  <a:lnTo>
                    <a:pt x="4286681" y="626309"/>
                  </a:lnTo>
                  <a:lnTo>
                    <a:pt x="4298993" y="623823"/>
                  </a:lnTo>
                  <a:lnTo>
                    <a:pt x="4309048" y="617044"/>
                  </a:lnTo>
                  <a:lnTo>
                    <a:pt x="4315827" y="606990"/>
                  </a:lnTo>
                  <a:lnTo>
                    <a:pt x="4318313" y="59467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38544" y="1598269"/>
            <a:ext cx="4331335" cy="778510"/>
            <a:chOff x="138544" y="1598269"/>
            <a:chExt cx="4331335" cy="778510"/>
          </a:xfrm>
        </p:grpSpPr>
        <p:sp>
          <p:nvSpPr>
            <p:cNvPr id="7" name="object 7"/>
            <p:cNvSpPr/>
            <p:nvPr/>
          </p:nvSpPr>
          <p:spPr>
            <a:xfrm>
              <a:off x="138544" y="1598269"/>
              <a:ext cx="4331335" cy="778510"/>
            </a:xfrm>
            <a:custGeom>
              <a:avLst/>
              <a:gdLst/>
              <a:ahLst/>
              <a:cxnLst/>
              <a:rect l="l" t="t" r="r" b="b"/>
              <a:pathLst>
                <a:path w="4331335" h="77851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46510"/>
                  </a:lnTo>
                  <a:lnTo>
                    <a:pt x="2485" y="758822"/>
                  </a:lnTo>
                  <a:lnTo>
                    <a:pt x="9264" y="768877"/>
                  </a:lnTo>
                  <a:lnTo>
                    <a:pt x="19319" y="775656"/>
                  </a:lnTo>
                  <a:lnTo>
                    <a:pt x="31631" y="778142"/>
                  </a:lnTo>
                  <a:lnTo>
                    <a:pt x="4299334" y="778142"/>
                  </a:lnTo>
                  <a:lnTo>
                    <a:pt x="4311646" y="775656"/>
                  </a:lnTo>
                  <a:lnTo>
                    <a:pt x="4321701" y="768877"/>
                  </a:lnTo>
                  <a:lnTo>
                    <a:pt x="4328480" y="758822"/>
                  </a:lnTo>
                  <a:lnTo>
                    <a:pt x="4330965" y="74651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4870" y="1604595"/>
              <a:ext cx="4318635" cy="765810"/>
            </a:xfrm>
            <a:custGeom>
              <a:avLst/>
              <a:gdLst/>
              <a:ahLst/>
              <a:cxnLst/>
              <a:rect l="l" t="t" r="r" b="b"/>
              <a:pathLst>
                <a:path w="4318635" h="76581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33857"/>
                  </a:lnTo>
                  <a:lnTo>
                    <a:pt x="2485" y="746170"/>
                  </a:lnTo>
                  <a:lnTo>
                    <a:pt x="9264" y="756224"/>
                  </a:lnTo>
                  <a:lnTo>
                    <a:pt x="19319" y="763003"/>
                  </a:lnTo>
                  <a:lnTo>
                    <a:pt x="31631" y="765489"/>
                  </a:lnTo>
                  <a:lnTo>
                    <a:pt x="4286681" y="765489"/>
                  </a:lnTo>
                  <a:lnTo>
                    <a:pt x="4298993" y="763003"/>
                  </a:lnTo>
                  <a:lnTo>
                    <a:pt x="4309048" y="756224"/>
                  </a:lnTo>
                  <a:lnTo>
                    <a:pt x="4315827" y="746170"/>
                  </a:lnTo>
                  <a:lnTo>
                    <a:pt x="4318313" y="73385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38544" y="2462443"/>
            <a:ext cx="4331335" cy="221615"/>
            <a:chOff x="138544" y="2462443"/>
            <a:chExt cx="4331335" cy="221615"/>
          </a:xfrm>
        </p:grpSpPr>
        <p:sp>
          <p:nvSpPr>
            <p:cNvPr id="10" name="object 10"/>
            <p:cNvSpPr/>
            <p:nvPr/>
          </p:nvSpPr>
          <p:spPr>
            <a:xfrm>
              <a:off x="138544" y="2462443"/>
              <a:ext cx="4331335" cy="221615"/>
            </a:xfrm>
            <a:custGeom>
              <a:avLst/>
              <a:gdLst/>
              <a:ahLst/>
              <a:cxnLst/>
              <a:rect l="l" t="t" r="r" b="b"/>
              <a:pathLst>
                <a:path w="4331335" h="221614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89790"/>
                  </a:lnTo>
                  <a:lnTo>
                    <a:pt x="2485" y="202103"/>
                  </a:lnTo>
                  <a:lnTo>
                    <a:pt x="9264" y="212157"/>
                  </a:lnTo>
                  <a:lnTo>
                    <a:pt x="19319" y="218936"/>
                  </a:lnTo>
                  <a:lnTo>
                    <a:pt x="31631" y="221422"/>
                  </a:lnTo>
                  <a:lnTo>
                    <a:pt x="4299334" y="221422"/>
                  </a:lnTo>
                  <a:lnTo>
                    <a:pt x="4311646" y="218936"/>
                  </a:lnTo>
                  <a:lnTo>
                    <a:pt x="4321701" y="212157"/>
                  </a:lnTo>
                  <a:lnTo>
                    <a:pt x="4328480" y="202103"/>
                  </a:lnTo>
                  <a:lnTo>
                    <a:pt x="4330965" y="18979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870" y="2468769"/>
              <a:ext cx="4318635" cy="208915"/>
            </a:xfrm>
            <a:custGeom>
              <a:avLst/>
              <a:gdLst/>
              <a:ahLst/>
              <a:cxnLst/>
              <a:rect l="l" t="t" r="r" b="b"/>
              <a:pathLst>
                <a:path w="4318635" h="208914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77137"/>
                  </a:lnTo>
                  <a:lnTo>
                    <a:pt x="2485" y="189450"/>
                  </a:lnTo>
                  <a:lnTo>
                    <a:pt x="9264" y="199505"/>
                  </a:lnTo>
                  <a:lnTo>
                    <a:pt x="19319" y="206283"/>
                  </a:lnTo>
                  <a:lnTo>
                    <a:pt x="31631" y="208769"/>
                  </a:lnTo>
                  <a:lnTo>
                    <a:pt x="4286681" y="208769"/>
                  </a:lnTo>
                  <a:lnTo>
                    <a:pt x="4298993" y="206283"/>
                  </a:lnTo>
                  <a:lnTo>
                    <a:pt x="4309048" y="199505"/>
                  </a:lnTo>
                  <a:lnTo>
                    <a:pt x="4315827" y="189450"/>
                  </a:lnTo>
                  <a:lnTo>
                    <a:pt x="4318313" y="17713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2778" y="888423"/>
            <a:ext cx="1639570" cy="175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 </a:t>
            </a: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MATLAB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latin typeface="Courier New"/>
                <a:cs typeface="Courier New"/>
              </a:rPr>
              <a:t>syms</a:t>
            </a:r>
            <a:r>
              <a:rPr sz="900" spc="-50" dirty="0">
                <a:latin typeface="Courier New"/>
                <a:cs typeface="Courier New"/>
              </a:rPr>
              <a:t> s</a:t>
            </a:r>
            <a:endParaRPr sz="900">
              <a:latin typeface="Courier New"/>
              <a:cs typeface="Courier New"/>
            </a:endParaRPr>
          </a:p>
          <a:p>
            <a:pPr marL="12700" marR="423545">
              <a:lnSpc>
                <a:spcPct val="101499"/>
              </a:lnSpc>
            </a:pPr>
            <a:r>
              <a:rPr sz="900" spc="-70" dirty="0">
                <a:latin typeface="Courier New"/>
                <a:cs typeface="Courier New"/>
              </a:rPr>
              <a:t>G = </a:t>
            </a:r>
            <a:r>
              <a:rPr sz="900" spc="-75" dirty="0">
                <a:latin typeface="Courier New"/>
                <a:cs typeface="Courier New"/>
              </a:rPr>
              <a:t>32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75" dirty="0">
                <a:latin typeface="Courier New"/>
                <a:cs typeface="Courier New"/>
              </a:rPr>
              <a:t>s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75" dirty="0">
                <a:latin typeface="Courier New"/>
                <a:cs typeface="Courier New"/>
              </a:rPr>
              <a:t>(s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75" dirty="0">
                <a:latin typeface="Courier New"/>
                <a:cs typeface="Courier New"/>
              </a:rPr>
              <a:t>4)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75" dirty="0">
                <a:latin typeface="Courier New"/>
                <a:cs typeface="Courier New"/>
              </a:rPr>
              <a:t>(s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75" dirty="0">
                <a:latin typeface="Courier New"/>
                <a:cs typeface="Courier New"/>
              </a:rPr>
              <a:t>8) </a:t>
            </a:r>
            <a:r>
              <a:rPr sz="900" spc="-10" dirty="0">
                <a:latin typeface="Courier New"/>
                <a:cs typeface="Courier New"/>
              </a:rPr>
              <a:t>partfrac(G)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901700">
              <a:lnSpc>
                <a:spcPct val="101499"/>
              </a:lnSpc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 </a:t>
            </a: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Python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4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80" dirty="0">
                <a:latin typeface="Courier New"/>
                <a:cs typeface="Courier New"/>
              </a:rPr>
              <a:t>sympy</a:t>
            </a:r>
            <a:endParaRPr sz="900">
              <a:latin typeface="Courier New"/>
              <a:cs typeface="Courier New"/>
            </a:endParaRPr>
          </a:p>
          <a:p>
            <a:pPr marL="12700" marR="303530">
              <a:lnSpc>
                <a:spcPct val="101499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s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sympy.symbols(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's'</a:t>
            </a:r>
            <a:r>
              <a:rPr sz="900" spc="-75" dirty="0">
                <a:latin typeface="Courier New"/>
                <a:cs typeface="Courier New"/>
              </a:rPr>
              <a:t>) 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G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32</a:t>
            </a:r>
            <a:r>
              <a:rPr sz="900" spc="-10" dirty="0">
                <a:latin typeface="Courier New"/>
                <a:cs typeface="Courier New"/>
              </a:rPr>
              <a:t>/s/(s+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4</a:t>
            </a:r>
            <a:r>
              <a:rPr sz="900" spc="-10" dirty="0">
                <a:latin typeface="Courier New"/>
                <a:cs typeface="Courier New"/>
              </a:rPr>
              <a:t>)/(s+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8</a:t>
            </a:r>
            <a:r>
              <a:rPr sz="900" spc="-10" dirty="0">
                <a:latin typeface="Courier New"/>
                <a:cs typeface="Courier New"/>
              </a:rPr>
              <a:t>) </a:t>
            </a:r>
            <a:r>
              <a:rPr sz="900" spc="-55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55" dirty="0">
                <a:latin typeface="Courier New"/>
                <a:cs typeface="Courier New"/>
              </a:rPr>
              <a:t>(sympy.apart(G))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/(s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+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8</a:t>
            </a:r>
            <a:r>
              <a:rPr sz="900" spc="-70" dirty="0">
                <a:latin typeface="Courier New"/>
                <a:cs typeface="Courier New"/>
              </a:rPr>
              <a:t>) -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/(s</a:t>
            </a:r>
            <a:r>
              <a:rPr sz="900" spc="-70" dirty="0">
                <a:latin typeface="Courier New"/>
                <a:cs typeface="Courier New"/>
              </a:rPr>
              <a:t> +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4</a:t>
            </a:r>
            <a:r>
              <a:rPr sz="900" spc="-75" dirty="0">
                <a:latin typeface="Courier New"/>
                <a:cs typeface="Courier New"/>
              </a:rPr>
              <a:t>)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+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3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30" dirty="0">
                <a:latin typeface="Courier New"/>
                <a:cs typeface="Courier New"/>
              </a:rPr>
              <a:t>/s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Real</a:t>
            </a:r>
            <a:r>
              <a:rPr spc="-30" dirty="0"/>
              <a:t> </a:t>
            </a:r>
            <a:r>
              <a:rPr spc="-40" dirty="0"/>
              <a:t>and</a:t>
            </a:r>
            <a:r>
              <a:rPr spc="-30" dirty="0"/>
              <a:t> </a:t>
            </a:r>
            <a:r>
              <a:rPr spc="-50" dirty="0"/>
              <a:t>repeated</a:t>
            </a:r>
            <a:r>
              <a:rPr spc="-25" dirty="0"/>
              <a:t> </a:t>
            </a:r>
            <a:r>
              <a:rPr dirty="0"/>
              <a:t>roots</a:t>
            </a:r>
            <a:r>
              <a:rPr spc="-3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i="1" spc="-20" dirty="0">
                <a:latin typeface="Arial"/>
                <a:cs typeface="Arial"/>
              </a:rPr>
              <a:t>A</a:t>
            </a:r>
            <a:r>
              <a:rPr spc="-20" dirty="0">
                <a:latin typeface="Times New Roman"/>
                <a:cs typeface="Times New Roman"/>
              </a:rPr>
              <a:t>(</a:t>
            </a:r>
            <a:r>
              <a:rPr i="1" spc="-20" dirty="0">
                <a:latin typeface="Arial"/>
                <a:cs typeface="Arial"/>
              </a:rPr>
              <a:t>s</a:t>
            </a:r>
            <a:r>
              <a:rPr spc="-2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0C3F956F-C353-D9F7-C2EF-1E621783B1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426" y="587375"/>
                <a:ext cx="4443259" cy="2362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example 2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+1</m:t>
                              </m:r>
                            </m:e>
                          </m:d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</m:t>
                                  </m:r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+1</m:t>
                          </m:r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+2</m:t>
                          </m:r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</m:t>
                                  </m:r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e>
                      <m:sub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lim</m:t>
                        </m:r>
                      </m:e>
                      <m:sub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→−2</m:t>
                        </m:r>
                      </m:sub>
                    </m:sSub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ar-AE" sz="1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+2</m:t>
                            </m:r>
                          </m:e>
                        </m:d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p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=−2</m:t>
                    </m:r>
                  </m:oMath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e>
                      <m:sub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lim</m:t>
                        </m:r>
                      </m:e>
                      <m:sub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→−1</m:t>
                        </m:r>
                      </m:sub>
                    </m:sSub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+1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=2</m:t>
                    </m:r>
                  </m:oMath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e>
                      <m:sub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we hit both sides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ar-AE" sz="1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+2</m:t>
                            </m:r>
                          </m:e>
                        </m:d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then differentiate once 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w.r.t.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</m:oMath>
                </a14:m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to get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sSub>
                      <m:sSub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e>
                      <m:sub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limLow>
                      <m:limLow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kumimoji="0" lang="en-US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lim</m:t>
                        </m:r>
                      </m:e>
                      <m:lim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→−2</m:t>
                        </m:r>
                      </m:lim>
                    </m:limLow>
                    <m:f>
                      <m:f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</m:t>
                        </m:r>
                      </m:num>
                      <m:den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𝑑𝑠</m:t>
                        </m:r>
                      </m:den>
                    </m:f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ar-AE" sz="1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+2</m:t>
                            </m:r>
                          </m:e>
                        </m:d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p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=−2</m:t>
                    </m:r>
                  </m:oMath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0C3F956F-C353-D9F7-C2EF-1E621783B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6" y="587375"/>
                <a:ext cx="4443259" cy="2362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Coding</a:t>
            </a:r>
            <a:r>
              <a:rPr spc="-55" dirty="0"/>
              <a:t> </a:t>
            </a:r>
            <a:r>
              <a:rPr dirty="0"/>
              <a:t>partial</a:t>
            </a:r>
            <a:r>
              <a:rPr spc="-55" dirty="0"/>
              <a:t> </a:t>
            </a:r>
            <a:r>
              <a:rPr dirty="0"/>
              <a:t>fraction</a:t>
            </a:r>
            <a:r>
              <a:rPr spc="-55" dirty="0"/>
              <a:t> </a:t>
            </a:r>
            <a:r>
              <a:rPr spc="-80" dirty="0"/>
              <a:t>expansions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1163281"/>
            <a:ext cx="4331335" cy="778510"/>
            <a:chOff x="138544" y="1163281"/>
            <a:chExt cx="4331335" cy="778510"/>
          </a:xfrm>
        </p:grpSpPr>
        <p:sp>
          <p:nvSpPr>
            <p:cNvPr id="4" name="object 4"/>
            <p:cNvSpPr/>
            <p:nvPr/>
          </p:nvSpPr>
          <p:spPr>
            <a:xfrm>
              <a:off x="138544" y="1163281"/>
              <a:ext cx="4331335" cy="778510"/>
            </a:xfrm>
            <a:custGeom>
              <a:avLst/>
              <a:gdLst/>
              <a:ahLst/>
              <a:cxnLst/>
              <a:rect l="l" t="t" r="r" b="b"/>
              <a:pathLst>
                <a:path w="4331335" h="77851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46510"/>
                  </a:lnTo>
                  <a:lnTo>
                    <a:pt x="2485" y="758822"/>
                  </a:lnTo>
                  <a:lnTo>
                    <a:pt x="9264" y="768877"/>
                  </a:lnTo>
                  <a:lnTo>
                    <a:pt x="19319" y="775656"/>
                  </a:lnTo>
                  <a:lnTo>
                    <a:pt x="31631" y="778142"/>
                  </a:lnTo>
                  <a:lnTo>
                    <a:pt x="4299334" y="778142"/>
                  </a:lnTo>
                  <a:lnTo>
                    <a:pt x="4311646" y="775656"/>
                  </a:lnTo>
                  <a:lnTo>
                    <a:pt x="4321701" y="768877"/>
                  </a:lnTo>
                  <a:lnTo>
                    <a:pt x="4328480" y="758822"/>
                  </a:lnTo>
                  <a:lnTo>
                    <a:pt x="4330965" y="74651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1169607"/>
              <a:ext cx="4318635" cy="765810"/>
            </a:xfrm>
            <a:custGeom>
              <a:avLst/>
              <a:gdLst/>
              <a:ahLst/>
              <a:cxnLst/>
              <a:rect l="l" t="t" r="r" b="b"/>
              <a:pathLst>
                <a:path w="4318635" h="76581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33857"/>
                  </a:lnTo>
                  <a:lnTo>
                    <a:pt x="2485" y="746170"/>
                  </a:lnTo>
                  <a:lnTo>
                    <a:pt x="9264" y="756224"/>
                  </a:lnTo>
                  <a:lnTo>
                    <a:pt x="19319" y="763003"/>
                  </a:lnTo>
                  <a:lnTo>
                    <a:pt x="31631" y="765489"/>
                  </a:lnTo>
                  <a:lnTo>
                    <a:pt x="4286681" y="765489"/>
                  </a:lnTo>
                  <a:lnTo>
                    <a:pt x="4298993" y="763003"/>
                  </a:lnTo>
                  <a:lnTo>
                    <a:pt x="4309048" y="756224"/>
                  </a:lnTo>
                  <a:lnTo>
                    <a:pt x="4315827" y="746170"/>
                  </a:lnTo>
                  <a:lnTo>
                    <a:pt x="4318313" y="73385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38544" y="2027455"/>
            <a:ext cx="4331335" cy="221615"/>
            <a:chOff x="138544" y="2027455"/>
            <a:chExt cx="4331335" cy="221615"/>
          </a:xfrm>
        </p:grpSpPr>
        <p:sp>
          <p:nvSpPr>
            <p:cNvPr id="7" name="object 7"/>
            <p:cNvSpPr/>
            <p:nvPr/>
          </p:nvSpPr>
          <p:spPr>
            <a:xfrm>
              <a:off x="138544" y="2027455"/>
              <a:ext cx="4331335" cy="221615"/>
            </a:xfrm>
            <a:custGeom>
              <a:avLst/>
              <a:gdLst/>
              <a:ahLst/>
              <a:cxnLst/>
              <a:rect l="l" t="t" r="r" b="b"/>
              <a:pathLst>
                <a:path w="4331335" h="221614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89790"/>
                  </a:lnTo>
                  <a:lnTo>
                    <a:pt x="2485" y="202103"/>
                  </a:lnTo>
                  <a:lnTo>
                    <a:pt x="9264" y="212157"/>
                  </a:lnTo>
                  <a:lnTo>
                    <a:pt x="19319" y="218936"/>
                  </a:lnTo>
                  <a:lnTo>
                    <a:pt x="31631" y="221422"/>
                  </a:lnTo>
                  <a:lnTo>
                    <a:pt x="4299334" y="221422"/>
                  </a:lnTo>
                  <a:lnTo>
                    <a:pt x="4311646" y="218936"/>
                  </a:lnTo>
                  <a:lnTo>
                    <a:pt x="4321701" y="212157"/>
                  </a:lnTo>
                  <a:lnTo>
                    <a:pt x="4328480" y="202103"/>
                  </a:lnTo>
                  <a:lnTo>
                    <a:pt x="4330965" y="18979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4870" y="2033781"/>
              <a:ext cx="4318635" cy="208915"/>
            </a:xfrm>
            <a:custGeom>
              <a:avLst/>
              <a:gdLst/>
              <a:ahLst/>
              <a:cxnLst/>
              <a:rect l="l" t="t" r="r" b="b"/>
              <a:pathLst>
                <a:path w="4318635" h="208914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77137"/>
                  </a:lnTo>
                  <a:lnTo>
                    <a:pt x="2485" y="189450"/>
                  </a:lnTo>
                  <a:lnTo>
                    <a:pt x="9264" y="199505"/>
                  </a:lnTo>
                  <a:lnTo>
                    <a:pt x="19319" y="206283"/>
                  </a:lnTo>
                  <a:lnTo>
                    <a:pt x="31631" y="208769"/>
                  </a:lnTo>
                  <a:lnTo>
                    <a:pt x="4286681" y="208769"/>
                  </a:lnTo>
                  <a:lnTo>
                    <a:pt x="4298993" y="206283"/>
                  </a:lnTo>
                  <a:lnTo>
                    <a:pt x="4309048" y="199505"/>
                  </a:lnTo>
                  <a:lnTo>
                    <a:pt x="4315827" y="189450"/>
                  </a:lnTo>
                  <a:lnTo>
                    <a:pt x="4318313" y="17713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2778" y="1178415"/>
            <a:ext cx="2237740" cy="102679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1499235">
              <a:lnSpc>
                <a:spcPct val="101499"/>
              </a:lnSpc>
              <a:spcBef>
                <a:spcPts val="80"/>
              </a:spcBef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 </a:t>
            </a: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Python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4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sympy</a:t>
            </a:r>
            <a:endParaRPr sz="900">
              <a:latin typeface="Courier New"/>
              <a:cs typeface="Courier New"/>
            </a:endParaRPr>
          </a:p>
          <a:p>
            <a:pPr marL="12700" marR="901700">
              <a:lnSpc>
                <a:spcPct val="101499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s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sympy.symbols(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's'</a:t>
            </a:r>
            <a:r>
              <a:rPr sz="900" spc="-75" dirty="0">
                <a:latin typeface="Courier New"/>
                <a:cs typeface="Courier New"/>
              </a:rPr>
              <a:t>) 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G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10" dirty="0">
                <a:latin typeface="Courier New"/>
                <a:cs typeface="Courier New"/>
              </a:rPr>
              <a:t>/(s+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)/(s+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10" dirty="0">
                <a:latin typeface="Courier New"/>
                <a:cs typeface="Courier New"/>
              </a:rPr>
              <a:t>)**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2 </a:t>
            </a:r>
            <a:r>
              <a:rPr sz="900" spc="-55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55" dirty="0">
                <a:latin typeface="Courier New"/>
                <a:cs typeface="Courier New"/>
              </a:rPr>
              <a:t>(sympy.apart(G))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75" dirty="0">
                <a:latin typeface="Courier New"/>
                <a:cs typeface="Courier New"/>
              </a:rPr>
              <a:t>-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/(s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+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)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-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/(s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+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)**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60" dirty="0">
                <a:solidFill>
                  <a:srgbClr val="008A8A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+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/(s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+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25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Solution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10" dirty="0"/>
              <a:t>first-</a:t>
            </a:r>
            <a:r>
              <a:rPr spc="-25" dirty="0"/>
              <a:t>order</a:t>
            </a:r>
            <a:r>
              <a:rPr spc="-15" dirty="0"/>
              <a:t> </a:t>
            </a:r>
            <a:r>
              <a:rPr spc="-25" dirty="0"/>
              <a:t>ODE</a:t>
            </a:r>
          </a:p>
        </p:txBody>
      </p:sp>
      <p:sp>
        <p:nvSpPr>
          <p:cNvPr id="26" name="object 2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ED718C13-92BA-B4B2-02C6-7CD1804A58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250" y="469503"/>
                <a:ext cx="4362450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Example 3: Let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&gt;0,</m:t>
                    </m:r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&gt;0,</m:t>
                    </m:r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  <m:sub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ℝ</m:t>
                    </m:r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obtain the solution to the ODE: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=−</m:t>
                      </m:r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𝑎𝑦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𝑏</m:t>
                      </m:r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1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where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1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1,</m:t>
                              </m:r>
                            </m:e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≥0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0,</m:t>
                              </m:r>
                            </m:e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&lt;0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Laplace transform: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ℒ</m:t>
                    </m:r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acc>
                      <m:accPr>
                        <m:chr m:val="̇"/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}=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𝑠𝑌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</m:oMath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solution in Laplace domain: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𝑌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d>
                            <m:d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+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den>
                          </m:f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f>
                            <m:f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+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apply inverse Laplace transform: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ℒ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sup>
                    </m:sSup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𝑌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}=…</m:t>
                    </m:r>
                  </m:oMath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solution: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𝑎𝑡</m:t>
                          </m:r>
                        </m:sup>
                      </m:sSup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  <m:d>
                            <m:d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ED718C13-92BA-B4B2-02C6-7CD1804A5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469503"/>
                <a:ext cx="4362450" cy="3394472"/>
              </a:xfrm>
              <a:prstGeom prst="rect">
                <a:avLst/>
              </a:prstGeom>
              <a:blipFill>
                <a:blip r:embed="rId3"/>
                <a:stretch>
                  <a:fillRect t="-10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Solution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10" dirty="0"/>
              <a:t>first-</a:t>
            </a:r>
            <a:r>
              <a:rPr spc="-25" dirty="0"/>
              <a:t>order</a:t>
            </a:r>
            <a:r>
              <a:rPr spc="-15" dirty="0"/>
              <a:t> </a:t>
            </a:r>
            <a:r>
              <a:rPr spc="-25" dirty="0"/>
              <a:t>ODE</a:t>
            </a:r>
          </a:p>
        </p:txBody>
      </p:sp>
      <p:sp>
        <p:nvSpPr>
          <p:cNvPr id="19" name="object 1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49ECAECB-21C5-1CD6-1121-BF89D88C0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1455" y="469503"/>
                <a:ext cx="4150995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Example 4: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&gt;0,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&gt;0,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ℝ</m:t>
                    </m:r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=−</m:t>
                      </m:r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𝑎𝑦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𝑏</m:t>
                      </m:r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1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𝑌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den>
                      </m:f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+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𝑎𝑡</m:t>
                          </m:r>
                        </m:sup>
                      </m:sSup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observations: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from the ODE,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∞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den>
                    </m:f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using final value theorem,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kumimoji="0" lang="en-US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li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→∞</m:t>
                        </m:r>
                      </m:lim>
                    </m:limLow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limLow>
                      <m:limLow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kumimoji="0" lang="en-US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li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→0</m:t>
                        </m:r>
                      </m:lim>
                    </m:limLow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𝑠𝑌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den>
                    </m:f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49ECAECB-21C5-1CD6-1121-BF89D88C0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55" y="469503"/>
                <a:ext cx="4150995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84B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1686</Words>
  <Application>Microsoft Macintosh PowerPoint</Application>
  <PresentationFormat>Custom</PresentationFormat>
  <Paragraphs>211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 Math</vt:lpstr>
      <vt:lpstr>Courier New</vt:lpstr>
      <vt:lpstr>Hack</vt:lpstr>
      <vt:lpstr>Lucida Grande</vt:lpstr>
      <vt:lpstr>Meslo LG L DZ for Powerline</vt:lpstr>
      <vt:lpstr>Times New Roman</vt:lpstr>
      <vt:lpstr>Office Theme</vt:lpstr>
      <vt:lpstr>PowerPoint Presentation</vt:lpstr>
      <vt:lpstr>Common Laplace transform pairs</vt:lpstr>
      <vt:lpstr>Overview of inverse Laplace transform: modularity and decomposition</vt:lpstr>
      <vt:lpstr>Real and distinct roots in A(s)</vt:lpstr>
      <vt:lpstr>Coding partial fraction expansions</vt:lpstr>
      <vt:lpstr>Real and repeated roots in A(s)</vt:lpstr>
      <vt:lpstr>Coding partial fraction expansions</vt:lpstr>
      <vt:lpstr>Solution of a first-order ODE</vt:lpstr>
      <vt:lpstr>Solution of a first-order ODE</vt:lpstr>
      <vt:lpstr>Solution of a first-order ODE</vt:lpstr>
      <vt:lpstr>Connecting two domains</vt:lpstr>
      <vt:lpstr>Transfer functions</vt:lpstr>
      <vt:lpstr>Coding transfer functions in Python</vt:lpstr>
      <vt:lpstr>Coding transfer functions in Python</vt:lpstr>
      <vt:lpstr>The DC gain</vt:lpstr>
      <vt:lpstr>The DC gain in Matlab and Python</vt:lpstr>
      <vt:lpstr>The DC gain in Matlab and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Controls - Inverse Laplace transform</dc:title>
  <dc:subject>scripts for Org-Coursepack </dc:subject>
  <dc:creator> Xu Chen </dc:creator>
  <cp:lastModifiedBy>Xu Chen</cp:lastModifiedBy>
  <cp:revision>3</cp:revision>
  <dcterms:created xsi:type="dcterms:W3CDTF">2025-07-12T07:14:35Z</dcterms:created>
  <dcterms:modified xsi:type="dcterms:W3CDTF">2025-07-19T08:08:55Z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2025-01-13T00:00:00Z</vt:filetime>
  </property>
  <property fmtid="{D5CDD505-2E9C-101B-9397-08002B2CF9AE}" pid="3" name="Creator">
    <vt:lpwstr>Emacs 29.4 (Org mode 9.7.11)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2025-01-13T00:00:00Z</vt:filetime>
  </property>
</Properties>
</file>