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20"/>
    <p:restoredTop sz="94709"/>
  </p:normalViewPr>
  <p:slideViewPr>
    <p:cSldViewPr>
      <p:cViewPr varScale="1">
        <p:scale>
          <a:sx n="283" d="100"/>
          <a:sy n="283" d="100"/>
        </p:scale>
        <p:origin x="161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432752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8" y="609760"/>
            <a:ext cx="2477135" cy="2389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slide" Target="slide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slide" Target="slide20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321" y="235473"/>
            <a:ext cx="2457450" cy="509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latin typeface="Arial"/>
                <a:cs typeface="Arial"/>
              </a:rPr>
              <a:t>Introduction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Modern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Controls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latin typeface="Arial"/>
                <a:cs typeface="Arial"/>
              </a:rPr>
              <a:t>Z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transform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72561"/>
            <a:ext cx="4608195" cy="1783714"/>
            <a:chOff x="0" y="1672561"/>
            <a:chExt cx="4608195" cy="178371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950" y="1672561"/>
              <a:ext cx="4330116" cy="164743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Solving</a:t>
            </a:r>
            <a:r>
              <a:rPr spc="-10" dirty="0"/>
              <a:t> </a:t>
            </a:r>
            <a:r>
              <a:rPr spc="-55" dirty="0"/>
              <a:t>difference</a:t>
            </a:r>
            <a:r>
              <a:rPr spc="-5" dirty="0"/>
              <a:t> </a:t>
            </a:r>
            <a:r>
              <a:rPr spc="-50" dirty="0"/>
              <a:t>equations</a:t>
            </a:r>
          </a:p>
        </p:txBody>
      </p:sp>
      <p:sp>
        <p:nvSpPr>
          <p:cNvPr id="14" name="object 1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9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A5460D2C-469B-652F-679A-6D8DB9B9CC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7145" y="469503"/>
                <a:ext cx="46081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Solve the difference equation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d>
                        <m:d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+3</m:t>
                      </m:r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e>
                      </m:d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+2</m:t>
                      </m:r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−2</m:t>
                          </m:r>
                        </m:e>
                      </m:d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  <m:d>
                        <m:d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kumimoji="0" lang="ar-A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ar-A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.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𝑌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𝑌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𝑈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1+3</m:t>
                        </m:r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+2</m:t>
                        </m:r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−2</m:t>
                            </m:r>
                          </m:sup>
                        </m:sSup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𝑌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𝑈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borderBox>
                      <m:borderBox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borderBox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𝑌</m:t>
                        </m:r>
                        <m:d>
                          <m:d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</m:d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f>
                          <m:f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+3</m:t>
                            </m:r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+2</m:t>
                            </m:r>
                          </m:den>
                        </m:f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𝑈</m:t>
                        </m:r>
                        <m:d>
                          <m:d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</m:d>
                      </m:e>
                    </m:borderBox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A5460D2C-469B-652F-679A-6D8DB9B9C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145" y="469503"/>
                <a:ext cx="4608195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Solving</a:t>
            </a:r>
            <a:r>
              <a:rPr spc="-10" dirty="0"/>
              <a:t> </a:t>
            </a:r>
            <a:r>
              <a:rPr spc="-55" dirty="0"/>
              <a:t>difference</a:t>
            </a:r>
            <a:r>
              <a:rPr spc="-5" dirty="0"/>
              <a:t> </a:t>
            </a:r>
            <a:r>
              <a:rPr spc="-50" dirty="0"/>
              <a:t>equations</a:t>
            </a:r>
          </a:p>
        </p:txBody>
      </p:sp>
      <p:sp>
        <p:nvSpPr>
          <p:cNvPr id="21" name="object 2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10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2F46DE6-4455-DF86-5224-648E4A8BAF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393303"/>
                <a:ext cx="46081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Solve the difference equation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+3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+2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−2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.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borderBox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𝑌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</m:d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f>
                          <m:f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+3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+2</m:t>
                            </m:r>
                          </m:den>
                        </m:f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𝑈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</m:d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f>
                          <m:f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+2</m:t>
                                </m:r>
                              </m:e>
                            </m:d>
                            <m:d>
                              <m:d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+1</m:t>
                                </m:r>
                              </m:e>
                            </m:d>
                          </m:den>
                        </m:f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𝑈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</m:d>
                      </m:e>
                    </m:borderBox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𝑈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=1/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𝑌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num>
                      <m:den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+2</m:t>
                            </m:r>
                          </m:e>
                        </m:d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6</m:t>
                        </m:r>
                      </m:den>
                    </m:f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den>
                    </m:f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den>
                    </m:f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+2</m:t>
                        </m:r>
                      </m:den>
                    </m:f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+1</m:t>
                        </m:r>
                      </m:den>
                    </m:f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(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careful with the partial fraction expansion)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inverse Z transform then gives 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6</m:t>
                          </m:r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1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sup>
                      </m:sSup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sup>
                      </m:sSup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, 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≥0</m:t>
                      </m:r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2F46DE6-4455-DF86-5224-648E4A8BA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393303"/>
                <a:ext cx="4608195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From</a:t>
            </a:r>
            <a:r>
              <a:rPr spc="5" dirty="0"/>
              <a:t> </a:t>
            </a:r>
            <a:r>
              <a:rPr spc="-55" dirty="0"/>
              <a:t>difference</a:t>
            </a:r>
            <a:r>
              <a:rPr spc="10" dirty="0"/>
              <a:t> </a:t>
            </a:r>
            <a:r>
              <a:rPr spc="-35" dirty="0"/>
              <a:t>equation</a:t>
            </a:r>
            <a:r>
              <a:rPr spc="5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25" dirty="0"/>
              <a:t>transfer</a:t>
            </a:r>
            <a:r>
              <a:rPr spc="10" dirty="0"/>
              <a:t> </a:t>
            </a:r>
            <a:r>
              <a:rPr spc="-20" dirty="0"/>
              <a:t>functions</a:t>
            </a:r>
          </a:p>
        </p:txBody>
      </p:sp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11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A0D4443E-61AD-742C-55F3-66B2B194DB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469503"/>
                <a:ext cx="46081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general discrete-time </a:t>
                </a: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OdE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+…+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+…+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∀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&lt;0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applying Z transform to the </a:t>
                </a: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OdE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yields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𝑌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𝑈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hence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ar-AE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ar-AE" sz="11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ar-AE" sz="11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1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1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ar-AE" sz="11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ar-AE" sz="11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1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1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𝑈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A0D4443E-61AD-742C-55F3-66B2B194D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503"/>
                <a:ext cx="4608195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e 23">
            <a:extLst>
              <a:ext uri="{FF2B5EF4-FFF2-40B4-BE49-F238E27FC236}">
                <a16:creationId xmlns:a16="http://schemas.microsoft.com/office/drawing/2014/main" id="{E6CA3F72-B6CB-7B86-95B5-3104F457E4E9}"/>
              </a:ext>
            </a:extLst>
          </p:cNvPr>
          <p:cNvSpPr/>
          <p:nvPr/>
        </p:nvSpPr>
        <p:spPr>
          <a:xfrm rot="16200000">
            <a:off x="2312420" y="1661542"/>
            <a:ext cx="152402" cy="196646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0EB1FA-A728-2436-F189-E8BFE3283DC4}"/>
                  </a:ext>
                </a:extLst>
              </p:cNvPr>
              <p:cNvSpPr txBox="1"/>
              <p:nvPr/>
            </p:nvSpPr>
            <p:spPr>
              <a:xfrm>
                <a:off x="1187931" y="2660137"/>
                <a:ext cx="2412519" cy="289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050" i="1" kern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050" kern="120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ar-AE" sz="1050" kern="1200">
                              <a:latin typeface="Cambria Math" panose="02040503050406030204" pitchFamily="18" charset="0"/>
                            </a:rPr>
                            <m:t>𝑦𝑢</m:t>
                          </m:r>
                        </m:sub>
                      </m:sSub>
                      <m:d>
                        <m:dPr>
                          <m:ctrlPr>
                            <a:rPr lang="ar-AE" sz="1050" i="1" kern="12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050" kern="12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050" kern="120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ar-AE" sz="1050" kern="1200">
                          <a:latin typeface="Calibri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kern="1200">
                          <a:latin typeface="Calibri"/>
                        </a:rPr>
                        <m:t>discrete</m:t>
                      </m:r>
                      <m:r>
                        <m:rPr>
                          <m:nor/>
                        </m:rPr>
                        <a:rPr lang="en-US" sz="1050" kern="1200">
                          <a:latin typeface="Calibri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050" kern="1200">
                          <a:latin typeface="Calibri"/>
                        </a:rPr>
                        <m:t>time</m:t>
                      </m:r>
                      <m:r>
                        <m:rPr>
                          <m:nor/>
                        </m:rPr>
                        <a:rPr lang="en-US" sz="1050" kern="1200">
                          <a:latin typeface="Calibri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kern="1200">
                          <a:latin typeface="Calibri"/>
                        </a:rPr>
                        <m:t>transfer</m:t>
                      </m:r>
                      <m:r>
                        <m:rPr>
                          <m:nor/>
                        </m:rPr>
                        <a:rPr lang="en-US" sz="1050" kern="1200">
                          <a:latin typeface="Calibri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kern="1200">
                          <a:latin typeface="Calibri"/>
                        </a:rPr>
                        <m:t>function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0EB1FA-A728-2436-F189-E8BFE3283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931" y="2660137"/>
                <a:ext cx="2412519" cy="289438"/>
              </a:xfrm>
              <a:prstGeom prst="rect">
                <a:avLst/>
              </a:prstGeom>
              <a:blipFill>
                <a:blip r:embed="rId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DC</a:t>
            </a:r>
            <a:r>
              <a:rPr spc="-15" dirty="0"/>
              <a:t> </a:t>
            </a:r>
            <a:r>
              <a:rPr spc="-25" dirty="0"/>
              <a:t>gain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-15" dirty="0"/>
              <a:t> </a:t>
            </a:r>
            <a:r>
              <a:rPr spc="-25" dirty="0"/>
              <a:t>transfer</a:t>
            </a:r>
            <a:r>
              <a:rPr spc="-15" dirty="0"/>
              <a:t> </a:t>
            </a:r>
            <a:r>
              <a:rPr spc="-20" dirty="0"/>
              <a:t>functions</a:t>
            </a:r>
          </a:p>
        </p:txBody>
      </p:sp>
      <p:sp>
        <p:nvSpPr>
          <p:cNvPr id="26" name="object 2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12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4890130C-16AB-BBFB-FDBA-33EB73565F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469503"/>
                <a:ext cx="4667250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general discrete-time 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OdE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transfer function: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d>
                        <m:d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b>
                      </m:sSub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e>
                      </m:d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+…+</m:t>
                      </m:r>
                      <m:sSub>
                        <m:sSub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</m:d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b>
                      </m:sSub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  <m:d>
                        <m:d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</m:d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+…+</m:t>
                      </m:r>
                      <m:sSub>
                        <m:sSub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  <m:d>
                        <m:d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endParaRPr lang="en-US" sz="1050" dirty="0">
                  <a:solidFill>
                    <a:sysClr val="windowText" lastClr="000000"/>
                  </a:solidFill>
                  <a:latin typeface="Calibri"/>
                  <a:cs typeface="+mn-cs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endParaRPr lang="en-US" sz="1050" dirty="0">
                  <a:solidFill>
                    <a:sysClr val="windowText" lastClr="000000"/>
                  </a:solidFill>
                  <a:latin typeface="Calibri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endParaRPr lang="en-US" sz="1050" dirty="0">
                  <a:solidFill>
                    <a:sysClr val="windowText" lastClr="000000"/>
                  </a:solidFill>
                  <a:latin typeface="Calibri"/>
                  <a:cs typeface="+mn-cs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assuming constant input and convergent output, then at steady state,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=…=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≜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𝑠𝑠</m:t>
                        </m:r>
                      </m:sub>
                    </m:sSub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and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=…=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≜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𝑢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𝑠𝑠</m:t>
                        </m:r>
                      </m:sub>
                    </m:sSub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𝑠𝑠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𝑠𝑠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+…+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𝑠𝑠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𝑢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𝑠𝑠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+…+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𝑢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𝑠𝑠</m:t>
                        </m:r>
                      </m:sub>
                    </m:sSub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thus,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ar>
                        <m:bar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kumimoji="0" lang="en-US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m:t>DC</m:t>
                          </m:r>
                          <m:r>
                            <m:rPr>
                              <m:nor/>
                            </m:rPr>
                            <a:rPr kumimoji="0" lang="en-US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m:t>gain</m:t>
                          </m:r>
                          <m:r>
                            <m:rPr>
                              <m:nor/>
                            </m:rPr>
                            <a:rPr kumimoji="0" lang="en-US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kumimoji="0" lang="en-US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𝑦𝑢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</m:d>
                        </m:e>
                      </m:bar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1+</m:t>
                          </m:r>
                          <m:sSub>
                            <m:sSub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bar>
                        <m:bar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𝑦𝑢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</m:d>
                          <m:sSub>
                            <m:sSub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|</m:t>
                              </m:r>
                            </m:e>
                            <m:sub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=1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4890130C-16AB-BBFB-FDBA-33EB73565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503"/>
                <a:ext cx="4667250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D865F29-CBCB-D37D-8F69-5E54861478E6}"/>
                  </a:ext>
                </a:extLst>
              </p:cNvPr>
              <p:cNvSpPr txBox="1"/>
              <p:nvPr/>
            </p:nvSpPr>
            <p:spPr>
              <a:xfrm>
                <a:off x="704850" y="968376"/>
                <a:ext cx="3190316" cy="493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d>
                        <m:d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𝑈</m:t>
                      </m:r>
                      <m:d>
                        <m:d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D865F29-CBCB-D37D-8F69-5E5486147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968376"/>
                <a:ext cx="3190316" cy="493853"/>
              </a:xfrm>
              <a:prstGeom prst="rect">
                <a:avLst/>
              </a:prstGeom>
              <a:blipFill>
                <a:blip r:embed="rId4"/>
                <a:stretch>
                  <a:fillRect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eft Brace 33">
            <a:extLst>
              <a:ext uri="{FF2B5EF4-FFF2-40B4-BE49-F238E27FC236}">
                <a16:creationId xmlns:a16="http://schemas.microsoft.com/office/drawing/2014/main" id="{42066DD6-4434-E962-9B92-F40FB4FAC2DA}"/>
              </a:ext>
            </a:extLst>
          </p:cNvPr>
          <p:cNvSpPr/>
          <p:nvPr/>
        </p:nvSpPr>
        <p:spPr>
          <a:xfrm rot="16200000">
            <a:off x="2312420" y="518542"/>
            <a:ext cx="152402" cy="196646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35FC4A5-8995-F08C-E4BB-6425DC1E32AB}"/>
                  </a:ext>
                </a:extLst>
              </p:cNvPr>
              <p:cNvSpPr txBox="1"/>
              <p:nvPr/>
            </p:nvSpPr>
            <p:spPr>
              <a:xfrm>
                <a:off x="1187931" y="1517137"/>
                <a:ext cx="2412519" cy="289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050" i="1" kern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050" kern="120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ar-AE" sz="1050" kern="1200">
                              <a:latin typeface="Cambria Math" panose="02040503050406030204" pitchFamily="18" charset="0"/>
                            </a:rPr>
                            <m:t>𝑦𝑢</m:t>
                          </m:r>
                        </m:sub>
                      </m:sSub>
                      <m:d>
                        <m:dPr>
                          <m:ctrlPr>
                            <a:rPr lang="ar-AE" sz="1050" i="1" kern="12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050" kern="12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050" kern="120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ar-AE" sz="1050" kern="1200">
                          <a:latin typeface="Calibri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kern="1200">
                          <a:latin typeface="Calibri"/>
                        </a:rPr>
                        <m:t>discrete</m:t>
                      </m:r>
                      <m:r>
                        <m:rPr>
                          <m:nor/>
                        </m:rPr>
                        <a:rPr lang="en-US" sz="1050" kern="1200">
                          <a:latin typeface="Calibri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050" kern="1200">
                          <a:latin typeface="Calibri"/>
                        </a:rPr>
                        <m:t>time</m:t>
                      </m:r>
                      <m:r>
                        <m:rPr>
                          <m:nor/>
                        </m:rPr>
                        <a:rPr lang="en-US" sz="1050" kern="1200">
                          <a:latin typeface="Calibri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kern="1200">
                          <a:latin typeface="Calibri"/>
                        </a:rPr>
                        <m:t>transfer</m:t>
                      </m:r>
                      <m:r>
                        <m:rPr>
                          <m:nor/>
                        </m:rPr>
                        <a:rPr lang="en-US" sz="1050" kern="1200">
                          <a:latin typeface="Calibri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kern="1200">
                          <a:latin typeface="Calibri"/>
                        </a:rPr>
                        <m:t>function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35FC4A5-8995-F08C-E4BB-6425DC1E3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931" y="1517137"/>
                <a:ext cx="2412519" cy="289438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Transfer</a:t>
            </a:r>
            <a:r>
              <a:rPr spc="-20" dirty="0"/>
              <a:t> </a:t>
            </a:r>
            <a:r>
              <a:rPr spc="-25" dirty="0"/>
              <a:t>functions</a:t>
            </a:r>
            <a:r>
              <a:rPr spc="-1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two</a:t>
            </a:r>
            <a:r>
              <a:rPr spc="-15" dirty="0"/>
              <a:t> </a:t>
            </a:r>
            <a:r>
              <a:rPr spc="-55" dirty="0"/>
              <a:t>domains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775" y="653415"/>
            <a:ext cx="38512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baseline="6172" dirty="0">
                <a:latin typeface="Arial"/>
                <a:cs typeface="Arial"/>
              </a:rPr>
              <a:t>y</a:t>
            </a:r>
            <a:r>
              <a:rPr sz="1350" baseline="6172" dirty="0">
                <a:latin typeface="Times New Roman"/>
                <a:cs typeface="Times New Roman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k</a:t>
            </a:r>
            <a:r>
              <a:rPr sz="1350" baseline="6172" dirty="0">
                <a:latin typeface="Times New Roman"/>
                <a:cs typeface="Times New Roman"/>
              </a:rPr>
              <a:t>)</a:t>
            </a:r>
            <a:r>
              <a:rPr sz="1350" spc="-15" baseline="6172" dirty="0">
                <a:latin typeface="Times New Roman"/>
                <a:cs typeface="Times New Roman"/>
              </a:rPr>
              <a:t> </a:t>
            </a:r>
            <a:r>
              <a:rPr sz="1350" spc="292" baseline="6172" dirty="0">
                <a:latin typeface="Times New Roman"/>
                <a:cs typeface="Times New Roman"/>
              </a:rPr>
              <a:t>+</a:t>
            </a:r>
            <a:r>
              <a:rPr sz="1350" baseline="6172" dirty="0">
                <a:latin typeface="Times New Roman"/>
                <a:cs typeface="Times New Roman"/>
              </a:rPr>
              <a:t> </a:t>
            </a:r>
            <a:r>
              <a:rPr sz="1350" i="1" baseline="6172" dirty="0">
                <a:latin typeface="Arial"/>
                <a:cs typeface="Arial"/>
              </a:rPr>
              <a:t>a</a:t>
            </a:r>
            <a:r>
              <a:rPr sz="600" i="1" dirty="0">
                <a:latin typeface="Arial"/>
                <a:cs typeface="Arial"/>
              </a:rPr>
              <a:t>n</a:t>
            </a:r>
            <a:r>
              <a:rPr sz="600" i="1" dirty="0">
                <a:latin typeface="Times New Roman"/>
                <a:cs typeface="Times New Roman"/>
              </a:rPr>
              <a:t>−</a:t>
            </a:r>
            <a:r>
              <a:rPr sz="600" dirty="0">
                <a:latin typeface="Arial"/>
                <a:cs typeface="Arial"/>
              </a:rPr>
              <a:t>1</a:t>
            </a:r>
            <a:r>
              <a:rPr sz="1350" i="1" baseline="6172" dirty="0">
                <a:latin typeface="Arial"/>
                <a:cs typeface="Arial"/>
              </a:rPr>
              <a:t>y</a:t>
            </a:r>
            <a:r>
              <a:rPr sz="1350" baseline="6172" dirty="0">
                <a:latin typeface="Times New Roman"/>
                <a:cs typeface="Times New Roman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k</a:t>
            </a:r>
            <a:r>
              <a:rPr sz="1350" i="1" spc="-52" baseline="6172" dirty="0">
                <a:latin typeface="Arial"/>
                <a:cs typeface="Arial"/>
              </a:rPr>
              <a:t> </a:t>
            </a:r>
            <a:r>
              <a:rPr sz="1350" i="1" spc="262" baseline="6172" dirty="0">
                <a:latin typeface="Hack"/>
                <a:cs typeface="Hack"/>
              </a:rPr>
              <a:t>−</a:t>
            </a:r>
            <a:r>
              <a:rPr sz="1350" i="1" spc="-480" baseline="6172" dirty="0">
                <a:latin typeface="Hack"/>
                <a:cs typeface="Hack"/>
              </a:rPr>
              <a:t> </a:t>
            </a:r>
            <a:r>
              <a:rPr sz="1350" baseline="6172" dirty="0">
                <a:latin typeface="Arial"/>
                <a:cs typeface="Arial"/>
              </a:rPr>
              <a:t>1</a:t>
            </a:r>
            <a:r>
              <a:rPr sz="1350" baseline="6172" dirty="0">
                <a:latin typeface="Times New Roman"/>
                <a:cs typeface="Times New Roman"/>
              </a:rPr>
              <a:t>)</a:t>
            </a:r>
            <a:r>
              <a:rPr sz="1350" spc="-15" baseline="6172" dirty="0">
                <a:latin typeface="Times New Roman"/>
                <a:cs typeface="Times New Roman"/>
              </a:rPr>
              <a:t> </a:t>
            </a:r>
            <a:r>
              <a:rPr sz="1350" spc="292" baseline="6172" dirty="0">
                <a:latin typeface="Times New Roman"/>
                <a:cs typeface="Times New Roman"/>
              </a:rPr>
              <a:t>+</a:t>
            </a:r>
            <a:r>
              <a:rPr sz="1350" baseline="6172" dirty="0">
                <a:latin typeface="Times New Roman"/>
                <a:cs typeface="Times New Roman"/>
              </a:rPr>
              <a:t> </a:t>
            </a:r>
            <a:r>
              <a:rPr sz="1350" i="1" spc="-427" baseline="6172" dirty="0">
                <a:latin typeface="Hack"/>
                <a:cs typeface="Hack"/>
              </a:rPr>
              <a:t>·</a:t>
            </a:r>
            <a:r>
              <a:rPr sz="1350" i="1" spc="-562" baseline="6172" dirty="0">
                <a:latin typeface="Hack"/>
                <a:cs typeface="Hack"/>
              </a:rPr>
              <a:t> </a:t>
            </a:r>
            <a:r>
              <a:rPr sz="1350" i="1" spc="-427" baseline="6172" dirty="0">
                <a:latin typeface="Hack"/>
                <a:cs typeface="Hack"/>
              </a:rPr>
              <a:t>·</a:t>
            </a:r>
            <a:r>
              <a:rPr sz="1350" i="1" spc="-569" baseline="6172" dirty="0">
                <a:latin typeface="Hack"/>
                <a:cs typeface="Hack"/>
              </a:rPr>
              <a:t> </a:t>
            </a:r>
            <a:r>
              <a:rPr sz="1350" i="1" spc="-427" baseline="6172" dirty="0">
                <a:latin typeface="Hack"/>
                <a:cs typeface="Hack"/>
              </a:rPr>
              <a:t>·</a:t>
            </a:r>
            <a:r>
              <a:rPr sz="1350" i="1" spc="-480" baseline="6172" dirty="0">
                <a:latin typeface="Hack"/>
                <a:cs typeface="Hack"/>
              </a:rPr>
              <a:t> </a:t>
            </a:r>
            <a:r>
              <a:rPr sz="1350" spc="292" baseline="6172" dirty="0">
                <a:latin typeface="Times New Roman"/>
                <a:cs typeface="Times New Roman"/>
              </a:rPr>
              <a:t>+</a:t>
            </a:r>
            <a:r>
              <a:rPr sz="1350" spc="-7" baseline="6172" dirty="0">
                <a:latin typeface="Times New Roman"/>
                <a:cs typeface="Times New Roman"/>
              </a:rPr>
              <a:t> </a:t>
            </a:r>
            <a:r>
              <a:rPr sz="1350" i="1" baseline="6172" dirty="0">
                <a:latin typeface="Arial"/>
                <a:cs typeface="Arial"/>
              </a:rPr>
              <a:t>a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1350" i="1" baseline="6172" dirty="0">
                <a:latin typeface="Arial"/>
                <a:cs typeface="Arial"/>
              </a:rPr>
              <a:t>y</a:t>
            </a:r>
            <a:r>
              <a:rPr sz="1350" baseline="6172" dirty="0">
                <a:latin typeface="Times New Roman"/>
                <a:cs typeface="Times New Roman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k</a:t>
            </a:r>
            <a:r>
              <a:rPr sz="1350" i="1" spc="-44" baseline="6172" dirty="0">
                <a:latin typeface="Arial"/>
                <a:cs typeface="Arial"/>
              </a:rPr>
              <a:t> </a:t>
            </a:r>
            <a:r>
              <a:rPr sz="1350" i="1" spc="262" baseline="6172" dirty="0">
                <a:latin typeface="Hack"/>
                <a:cs typeface="Hack"/>
              </a:rPr>
              <a:t>−</a:t>
            </a:r>
            <a:r>
              <a:rPr sz="1350" i="1" spc="-487" baseline="6172" dirty="0">
                <a:latin typeface="Hack"/>
                <a:cs typeface="Hack"/>
              </a:rPr>
              <a:t> </a:t>
            </a:r>
            <a:r>
              <a:rPr sz="1350" i="1" baseline="6172" dirty="0">
                <a:latin typeface="Arial"/>
                <a:cs typeface="Arial"/>
              </a:rPr>
              <a:t>n</a:t>
            </a:r>
            <a:r>
              <a:rPr sz="1350" baseline="6172" dirty="0">
                <a:latin typeface="Times New Roman"/>
                <a:cs typeface="Times New Roman"/>
              </a:rPr>
              <a:t>)</a:t>
            </a:r>
            <a:r>
              <a:rPr sz="1350" spc="82" baseline="6172" dirty="0">
                <a:latin typeface="Times New Roman"/>
                <a:cs typeface="Times New Roman"/>
              </a:rPr>
              <a:t> </a:t>
            </a:r>
            <a:r>
              <a:rPr sz="1350" spc="292" baseline="6172" dirty="0">
                <a:latin typeface="Times New Roman"/>
                <a:cs typeface="Times New Roman"/>
              </a:rPr>
              <a:t>=</a:t>
            </a:r>
            <a:r>
              <a:rPr sz="1350" spc="82" baseline="6172" dirty="0">
                <a:latin typeface="Times New Roman"/>
                <a:cs typeface="Times New Roman"/>
              </a:rPr>
              <a:t> </a:t>
            </a:r>
            <a:r>
              <a:rPr sz="1350" i="1" baseline="6172" dirty="0">
                <a:latin typeface="Arial"/>
                <a:cs typeface="Arial"/>
              </a:rPr>
              <a:t>b</a:t>
            </a:r>
            <a:r>
              <a:rPr sz="600" i="1" dirty="0">
                <a:latin typeface="Arial"/>
                <a:cs typeface="Arial"/>
              </a:rPr>
              <a:t>m</a:t>
            </a:r>
            <a:r>
              <a:rPr sz="1350" i="1" baseline="6172" dirty="0">
                <a:latin typeface="Arial"/>
                <a:cs typeface="Arial"/>
              </a:rPr>
              <a:t>u</a:t>
            </a:r>
            <a:r>
              <a:rPr sz="1350" baseline="6172" dirty="0">
                <a:latin typeface="Times New Roman"/>
                <a:cs typeface="Times New Roman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k</a:t>
            </a:r>
            <a:r>
              <a:rPr sz="1350" i="1" spc="-52" baseline="6172" dirty="0">
                <a:latin typeface="Arial"/>
                <a:cs typeface="Arial"/>
              </a:rPr>
              <a:t> </a:t>
            </a:r>
            <a:r>
              <a:rPr sz="1350" spc="292" baseline="6172" dirty="0">
                <a:latin typeface="Times New Roman"/>
                <a:cs typeface="Times New Roman"/>
              </a:rPr>
              <a:t>+</a:t>
            </a:r>
            <a:r>
              <a:rPr sz="1350" baseline="6172" dirty="0">
                <a:latin typeface="Times New Roman"/>
                <a:cs typeface="Times New Roman"/>
              </a:rPr>
              <a:t> </a:t>
            </a:r>
            <a:r>
              <a:rPr sz="1350" i="1" spc="-44" baseline="6172" dirty="0">
                <a:latin typeface="Arial"/>
                <a:cs typeface="Arial"/>
              </a:rPr>
              <a:t>m</a:t>
            </a:r>
            <a:r>
              <a:rPr sz="1350" i="1" spc="-52" baseline="6172" dirty="0">
                <a:latin typeface="Arial"/>
                <a:cs typeface="Arial"/>
              </a:rPr>
              <a:t> </a:t>
            </a:r>
            <a:r>
              <a:rPr sz="1350" i="1" spc="262" baseline="6172" dirty="0">
                <a:latin typeface="Hack"/>
                <a:cs typeface="Hack"/>
              </a:rPr>
              <a:t>−</a:t>
            </a:r>
            <a:r>
              <a:rPr sz="1350" i="1" spc="-480" baseline="6172" dirty="0">
                <a:latin typeface="Hack"/>
                <a:cs typeface="Hack"/>
              </a:rPr>
              <a:t> </a:t>
            </a:r>
            <a:r>
              <a:rPr sz="1350" i="1" baseline="6172" dirty="0">
                <a:latin typeface="Arial"/>
                <a:cs typeface="Arial"/>
              </a:rPr>
              <a:t>n</a:t>
            </a:r>
            <a:r>
              <a:rPr sz="1350" baseline="6172" dirty="0">
                <a:latin typeface="Times New Roman"/>
                <a:cs typeface="Times New Roman"/>
              </a:rPr>
              <a:t>)</a:t>
            </a:r>
            <a:r>
              <a:rPr sz="1350" spc="-15" baseline="6172" dirty="0">
                <a:latin typeface="Times New Roman"/>
                <a:cs typeface="Times New Roman"/>
              </a:rPr>
              <a:t> </a:t>
            </a:r>
            <a:r>
              <a:rPr sz="1350" spc="292" baseline="6172" dirty="0">
                <a:latin typeface="Times New Roman"/>
                <a:cs typeface="Times New Roman"/>
              </a:rPr>
              <a:t>+</a:t>
            </a:r>
            <a:r>
              <a:rPr sz="1350" baseline="6172" dirty="0">
                <a:latin typeface="Times New Roman"/>
                <a:cs typeface="Times New Roman"/>
              </a:rPr>
              <a:t> </a:t>
            </a:r>
            <a:r>
              <a:rPr sz="1350" i="1" spc="-427" baseline="6172" dirty="0">
                <a:latin typeface="Hack"/>
                <a:cs typeface="Hack"/>
              </a:rPr>
              <a:t>·</a:t>
            </a:r>
            <a:r>
              <a:rPr sz="1350" i="1" spc="-562" baseline="6172" dirty="0">
                <a:latin typeface="Hack"/>
                <a:cs typeface="Hack"/>
              </a:rPr>
              <a:t> </a:t>
            </a:r>
            <a:r>
              <a:rPr sz="1350" i="1" spc="-427" baseline="6172" dirty="0">
                <a:latin typeface="Hack"/>
                <a:cs typeface="Hack"/>
              </a:rPr>
              <a:t>·</a:t>
            </a:r>
            <a:r>
              <a:rPr sz="1350" i="1" spc="-569" baseline="6172" dirty="0">
                <a:latin typeface="Hack"/>
                <a:cs typeface="Hack"/>
              </a:rPr>
              <a:t> </a:t>
            </a:r>
            <a:r>
              <a:rPr sz="1350" i="1" spc="-427" baseline="6172" dirty="0">
                <a:latin typeface="Hack"/>
                <a:cs typeface="Hack"/>
              </a:rPr>
              <a:t>·</a:t>
            </a:r>
            <a:r>
              <a:rPr sz="1350" i="1" spc="-480" baseline="6172" dirty="0">
                <a:latin typeface="Hack"/>
                <a:cs typeface="Hack"/>
              </a:rPr>
              <a:t> </a:t>
            </a:r>
            <a:r>
              <a:rPr sz="1350" spc="292" baseline="6172" dirty="0">
                <a:latin typeface="Times New Roman"/>
                <a:cs typeface="Times New Roman"/>
              </a:rPr>
              <a:t>+</a:t>
            </a:r>
            <a:r>
              <a:rPr sz="1350" spc="-7" baseline="6172" dirty="0">
                <a:latin typeface="Times New Roman"/>
                <a:cs typeface="Times New Roman"/>
              </a:rPr>
              <a:t> </a:t>
            </a:r>
            <a:r>
              <a:rPr sz="1350" i="1" baseline="6172" dirty="0">
                <a:latin typeface="Arial"/>
                <a:cs typeface="Arial"/>
              </a:rPr>
              <a:t>b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1350" i="1" baseline="6172" dirty="0">
                <a:latin typeface="Arial"/>
                <a:cs typeface="Arial"/>
              </a:rPr>
              <a:t>u</a:t>
            </a:r>
            <a:r>
              <a:rPr sz="1350" baseline="6172" dirty="0">
                <a:latin typeface="Times New Roman"/>
                <a:cs typeface="Times New Roman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k</a:t>
            </a:r>
            <a:r>
              <a:rPr sz="1350" i="1" spc="-44" baseline="6172" dirty="0">
                <a:latin typeface="Arial"/>
                <a:cs typeface="Arial"/>
              </a:rPr>
              <a:t> </a:t>
            </a:r>
            <a:r>
              <a:rPr sz="1350" i="1" spc="262" baseline="6172" dirty="0">
                <a:latin typeface="Hack"/>
                <a:cs typeface="Hack"/>
              </a:rPr>
              <a:t>−</a:t>
            </a:r>
            <a:r>
              <a:rPr sz="1350" i="1" spc="-480" baseline="6172" dirty="0">
                <a:latin typeface="Hack"/>
                <a:cs typeface="Hack"/>
              </a:rPr>
              <a:t> </a:t>
            </a:r>
            <a:r>
              <a:rPr sz="1350" i="1" spc="-37" baseline="6172" dirty="0">
                <a:latin typeface="Arial"/>
                <a:cs typeface="Arial"/>
              </a:rPr>
              <a:t>n</a:t>
            </a:r>
            <a:r>
              <a:rPr sz="1350" spc="-37" baseline="6172" dirty="0">
                <a:latin typeface="Times New Roman"/>
                <a:cs typeface="Times New Roman"/>
              </a:rPr>
              <a:t>)</a:t>
            </a:r>
            <a:endParaRPr sz="1350" baseline="6172" dirty="0">
              <a:latin typeface="Times New Roman"/>
              <a:cs typeface="Times New Roman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F8B0D5C-BBA4-B3FE-E884-B8D181BDD987}"/>
              </a:ext>
            </a:extLst>
          </p:cNvPr>
          <p:cNvGrpSpPr/>
          <p:nvPr/>
        </p:nvGrpSpPr>
        <p:grpSpPr>
          <a:xfrm>
            <a:off x="857250" y="872878"/>
            <a:ext cx="2781643" cy="318449"/>
            <a:chOff x="1575384" y="872878"/>
            <a:chExt cx="2781643" cy="318449"/>
          </a:xfrm>
        </p:grpSpPr>
        <p:sp>
          <p:nvSpPr>
            <p:cNvPr id="4" name="object 4"/>
            <p:cNvSpPr txBox="1"/>
            <p:nvPr/>
          </p:nvSpPr>
          <p:spPr>
            <a:xfrm>
              <a:off x="2324277" y="872878"/>
              <a:ext cx="245745" cy="1625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900" i="1" u="sng" spc="-2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B</a:t>
              </a:r>
              <a:r>
                <a:rPr sz="900" u="sng" spc="-20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(</a:t>
              </a:r>
              <a:r>
                <a:rPr sz="900" i="1" u="sng" spc="-2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z</a:t>
              </a:r>
              <a:r>
                <a:rPr sz="900" u="sng" spc="-20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)</a:t>
              </a:r>
              <a:endParaRPr sz="900">
                <a:latin typeface="Times New Roman"/>
                <a:cs typeface="Times New Roman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1575384" y="959302"/>
              <a:ext cx="1158875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lang="en-US" sz="1350" i="1" baseline="6172" dirty="0">
                  <a:latin typeface="Arial"/>
                  <a:cs typeface="Arial"/>
                </a:rPr>
                <a:t>        </a:t>
              </a:r>
              <a:r>
                <a:rPr sz="1350" i="1" baseline="6172" dirty="0">
                  <a:latin typeface="Arial"/>
                  <a:cs typeface="Arial"/>
                </a:rPr>
                <a:t>G</a:t>
              </a:r>
              <a:r>
                <a:rPr sz="600" i="1" dirty="0">
                  <a:latin typeface="Arial"/>
                  <a:cs typeface="Arial"/>
                </a:rPr>
                <a:t>yu</a:t>
              </a:r>
              <a:r>
                <a:rPr sz="1350" baseline="6172" dirty="0">
                  <a:latin typeface="Times New Roman"/>
                  <a:cs typeface="Times New Roman"/>
                </a:rPr>
                <a:t>(</a:t>
              </a:r>
              <a:r>
                <a:rPr sz="1350" i="1" baseline="6172" dirty="0">
                  <a:latin typeface="Arial"/>
                  <a:cs typeface="Arial"/>
                </a:rPr>
                <a:t>z</a:t>
              </a:r>
              <a:r>
                <a:rPr sz="1350" baseline="6172" dirty="0">
                  <a:latin typeface="Times New Roman"/>
                  <a:cs typeface="Times New Roman"/>
                </a:rPr>
                <a:t>)</a:t>
              </a:r>
              <a:r>
                <a:rPr sz="1350" spc="67" baseline="6172" dirty="0">
                  <a:latin typeface="Times New Roman"/>
                  <a:cs typeface="Times New Roman"/>
                </a:rPr>
                <a:t> </a:t>
              </a:r>
              <a:r>
                <a:rPr sz="1350" spc="292" baseline="6172" dirty="0">
                  <a:latin typeface="Times New Roman"/>
                  <a:cs typeface="Times New Roman"/>
                </a:rPr>
                <a:t>=</a:t>
              </a:r>
              <a:r>
                <a:rPr sz="1350" spc="262" baseline="6172" dirty="0">
                  <a:latin typeface="Times New Roman"/>
                  <a:cs typeface="Times New Roman"/>
                </a:rPr>
                <a:t> </a:t>
              </a:r>
              <a:r>
                <a:rPr sz="1350" i="1" baseline="-30864" dirty="0">
                  <a:latin typeface="Arial"/>
                  <a:cs typeface="Arial"/>
                </a:rPr>
                <a:t>A</a:t>
              </a:r>
              <a:r>
                <a:rPr sz="1350" baseline="-30864" dirty="0">
                  <a:latin typeface="Times New Roman"/>
                  <a:cs typeface="Times New Roman"/>
                </a:rPr>
                <a:t>(</a:t>
              </a:r>
              <a:r>
                <a:rPr sz="1350" i="1" baseline="-30864" dirty="0">
                  <a:latin typeface="Arial"/>
                  <a:cs typeface="Arial"/>
                </a:rPr>
                <a:t>z</a:t>
              </a:r>
              <a:r>
                <a:rPr sz="1350" baseline="-30864" dirty="0">
                  <a:latin typeface="Times New Roman"/>
                  <a:cs typeface="Times New Roman"/>
                </a:rPr>
                <a:t>)</a:t>
              </a:r>
              <a:r>
                <a:rPr sz="1350" spc="262" baseline="-30864" dirty="0">
                  <a:latin typeface="Times New Roman"/>
                  <a:cs typeface="Times New Roman"/>
                </a:rPr>
                <a:t> </a:t>
              </a:r>
              <a:r>
                <a:rPr sz="1350" spc="217" baseline="6172" dirty="0">
                  <a:latin typeface="Times New Roman"/>
                  <a:cs typeface="Times New Roman"/>
                </a:rPr>
                <a:t>=</a:t>
              </a:r>
              <a:endParaRPr sz="1350" baseline="6172" dirty="0">
                <a:latin typeface="Times New Roman"/>
                <a:cs typeface="Times New Roman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2705392" y="885654"/>
              <a:ext cx="1651635" cy="1625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1350" i="1" baseline="6172" dirty="0">
                  <a:latin typeface="Arial"/>
                  <a:cs typeface="Arial"/>
                </a:rPr>
                <a:t>b</a:t>
              </a:r>
              <a:r>
                <a:rPr sz="600" i="1" dirty="0">
                  <a:latin typeface="Arial"/>
                  <a:cs typeface="Arial"/>
                </a:rPr>
                <a:t>m</a:t>
              </a:r>
              <a:r>
                <a:rPr sz="1350" i="1" baseline="6172" dirty="0">
                  <a:latin typeface="Arial"/>
                  <a:cs typeface="Arial"/>
                </a:rPr>
                <a:t>z</a:t>
              </a:r>
              <a:r>
                <a:rPr sz="900" i="1" baseline="46296" dirty="0">
                  <a:latin typeface="Arial"/>
                  <a:cs typeface="Arial"/>
                </a:rPr>
                <a:t>m</a:t>
              </a:r>
              <a:r>
                <a:rPr sz="900" i="1" spc="172" baseline="46296" dirty="0">
                  <a:latin typeface="Arial"/>
                  <a:cs typeface="Arial"/>
                </a:rPr>
                <a:t> </a:t>
              </a:r>
              <a:r>
                <a:rPr sz="1350" spc="292" baseline="6172" dirty="0">
                  <a:latin typeface="Times New Roman"/>
                  <a:cs typeface="Times New Roman"/>
                </a:rPr>
                <a:t>+</a:t>
              </a:r>
              <a:r>
                <a:rPr sz="1350" spc="15" baseline="6172" dirty="0">
                  <a:latin typeface="Times New Roman"/>
                  <a:cs typeface="Times New Roman"/>
                </a:rPr>
                <a:t> </a:t>
              </a:r>
              <a:r>
                <a:rPr sz="1350" i="1" baseline="6172" dirty="0">
                  <a:latin typeface="Arial"/>
                  <a:cs typeface="Arial"/>
                </a:rPr>
                <a:t>b</a:t>
              </a:r>
              <a:r>
                <a:rPr sz="600" i="1" dirty="0">
                  <a:latin typeface="Arial"/>
                  <a:cs typeface="Arial"/>
                </a:rPr>
                <a:t>m</a:t>
              </a:r>
              <a:r>
                <a:rPr sz="600" i="1" dirty="0">
                  <a:latin typeface="Times New Roman"/>
                  <a:cs typeface="Times New Roman"/>
                </a:rPr>
                <a:t>−</a:t>
              </a:r>
              <a:r>
                <a:rPr sz="600" dirty="0">
                  <a:latin typeface="Arial"/>
                  <a:cs typeface="Arial"/>
                </a:rPr>
                <a:t>1</a:t>
              </a:r>
              <a:r>
                <a:rPr sz="1350" i="1" baseline="6172" dirty="0">
                  <a:latin typeface="Arial"/>
                  <a:cs typeface="Arial"/>
                </a:rPr>
                <a:t>z</a:t>
              </a:r>
              <a:r>
                <a:rPr sz="900" i="1" baseline="46296" dirty="0">
                  <a:latin typeface="Arial"/>
                  <a:cs typeface="Arial"/>
                </a:rPr>
                <a:t>m</a:t>
              </a:r>
              <a:r>
                <a:rPr sz="900" i="1" baseline="46296" dirty="0">
                  <a:latin typeface="Times New Roman"/>
                  <a:cs typeface="Times New Roman"/>
                </a:rPr>
                <a:t>−</a:t>
              </a:r>
              <a:r>
                <a:rPr sz="900" baseline="46296" dirty="0">
                  <a:latin typeface="Arial"/>
                  <a:cs typeface="Arial"/>
                </a:rPr>
                <a:t>1</a:t>
              </a:r>
              <a:r>
                <a:rPr sz="900" spc="97" baseline="46296" dirty="0">
                  <a:latin typeface="Arial"/>
                  <a:cs typeface="Arial"/>
                </a:rPr>
                <a:t> </a:t>
              </a:r>
              <a:r>
                <a:rPr sz="1350" i="1" spc="-427" baseline="6172" dirty="0">
                  <a:latin typeface="Hack"/>
                  <a:cs typeface="Hack"/>
                </a:rPr>
                <a:t>·</a:t>
              </a:r>
              <a:r>
                <a:rPr sz="1350" i="1" spc="-547" baseline="6172" dirty="0">
                  <a:latin typeface="Hack"/>
                  <a:cs typeface="Hack"/>
                </a:rPr>
                <a:t> </a:t>
              </a:r>
              <a:r>
                <a:rPr sz="1350" i="1" spc="-427" baseline="6172" dirty="0">
                  <a:latin typeface="Hack"/>
                  <a:cs typeface="Hack"/>
                </a:rPr>
                <a:t>·</a:t>
              </a:r>
              <a:r>
                <a:rPr sz="1350" i="1" spc="-547" baseline="6172" dirty="0">
                  <a:latin typeface="Hack"/>
                  <a:cs typeface="Hack"/>
                </a:rPr>
                <a:t> </a:t>
              </a:r>
              <a:r>
                <a:rPr sz="1350" i="1" spc="-427" baseline="6172" dirty="0">
                  <a:latin typeface="Hack"/>
                  <a:cs typeface="Hack"/>
                </a:rPr>
                <a:t>·</a:t>
              </a:r>
              <a:r>
                <a:rPr sz="1350" i="1" spc="-465" baseline="6172" dirty="0">
                  <a:latin typeface="Hack"/>
                  <a:cs typeface="Hack"/>
                </a:rPr>
                <a:t> </a:t>
              </a:r>
              <a:r>
                <a:rPr sz="1350" spc="292" baseline="6172" dirty="0">
                  <a:latin typeface="Times New Roman"/>
                  <a:cs typeface="Times New Roman"/>
                </a:rPr>
                <a:t>+</a:t>
              </a:r>
              <a:r>
                <a:rPr sz="1350" spc="15" baseline="6172" dirty="0">
                  <a:latin typeface="Times New Roman"/>
                  <a:cs typeface="Times New Roman"/>
                </a:rPr>
                <a:t> </a:t>
              </a:r>
              <a:r>
                <a:rPr sz="1350" i="1" spc="-30" baseline="6172" dirty="0">
                  <a:latin typeface="Arial"/>
                  <a:cs typeface="Arial"/>
                </a:rPr>
                <a:t>b</a:t>
              </a:r>
              <a:r>
                <a:rPr sz="600" spc="-20" dirty="0">
                  <a:latin typeface="Arial"/>
                  <a:cs typeface="Arial"/>
                </a:rPr>
                <a:t>1</a:t>
              </a:r>
              <a:r>
                <a:rPr sz="1350" i="1" spc="-30" baseline="6172" dirty="0">
                  <a:latin typeface="Arial"/>
                  <a:cs typeface="Arial"/>
                </a:rPr>
                <a:t>z </a:t>
              </a:r>
              <a:r>
                <a:rPr sz="1350" spc="292" baseline="6172" dirty="0">
                  <a:latin typeface="Times New Roman"/>
                  <a:cs typeface="Times New Roman"/>
                </a:rPr>
                <a:t>+</a:t>
              </a:r>
              <a:r>
                <a:rPr sz="1350" spc="15" baseline="6172" dirty="0">
                  <a:latin typeface="Times New Roman"/>
                  <a:cs typeface="Times New Roman"/>
                </a:rPr>
                <a:t> </a:t>
              </a:r>
              <a:r>
                <a:rPr sz="1350" i="1" spc="-37" baseline="6172" dirty="0">
                  <a:latin typeface="Arial"/>
                  <a:cs typeface="Arial"/>
                </a:rPr>
                <a:t>b</a:t>
              </a:r>
              <a:r>
                <a:rPr sz="600" spc="-25" dirty="0">
                  <a:latin typeface="Arial"/>
                  <a:cs typeface="Arial"/>
                </a:rPr>
                <a:t>0</a:t>
              </a:r>
              <a:endParaRPr sz="600">
                <a:latin typeface="Arial"/>
                <a:cs typeface="Arial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3492" y="1044752"/>
              <a:ext cx="1581785" cy="0"/>
            </a:xfrm>
            <a:custGeom>
              <a:avLst/>
              <a:gdLst/>
              <a:ahLst/>
              <a:cxnLst/>
              <a:rect l="l" t="t" r="r" b="b"/>
              <a:pathLst>
                <a:path w="1581785">
                  <a:moveTo>
                    <a:pt x="0" y="0"/>
                  </a:moveTo>
                  <a:lnTo>
                    <a:pt x="1581454" y="0"/>
                  </a:lnTo>
                </a:path>
              </a:pathLst>
            </a:custGeom>
            <a:ln w="48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825280" y="1029149"/>
              <a:ext cx="640715" cy="11683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471805" algn="l"/>
                </a:tabLst>
              </a:pPr>
              <a:r>
                <a:rPr sz="600" i="1" spc="-50" dirty="0">
                  <a:latin typeface="Arial"/>
                  <a:cs typeface="Arial"/>
                </a:rPr>
                <a:t>n</a:t>
              </a:r>
              <a:r>
                <a:rPr sz="600" i="1" dirty="0">
                  <a:latin typeface="Arial"/>
                  <a:cs typeface="Arial"/>
                </a:rPr>
                <a:t>	</a:t>
              </a:r>
              <a:r>
                <a:rPr sz="600" i="1" spc="-25" dirty="0">
                  <a:latin typeface="Arial"/>
                  <a:cs typeface="Arial"/>
                </a:rPr>
                <a:t>n</a:t>
              </a:r>
              <a:r>
                <a:rPr sz="600" i="1" spc="-25" dirty="0">
                  <a:latin typeface="Times New Roman"/>
                  <a:cs typeface="Times New Roman"/>
                </a:rPr>
                <a:t>−</a:t>
              </a:r>
              <a:r>
                <a:rPr sz="600" spc="-25" dirty="0">
                  <a:latin typeface="Arial"/>
                  <a:cs typeface="Arial"/>
                </a:rPr>
                <a:t>1</a:t>
              </a:r>
              <a:endParaRPr sz="600">
                <a:latin typeface="Arial"/>
                <a:cs typeface="Arial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2774378" y="1023881"/>
              <a:ext cx="1473200" cy="1625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471805" algn="l"/>
                  <a:tab pos="710565" algn="l"/>
                </a:tabLst>
              </a:pPr>
              <a:r>
                <a:rPr sz="900" i="1" dirty="0">
                  <a:latin typeface="Arial"/>
                  <a:cs typeface="Arial"/>
                </a:rPr>
                <a:t>z</a:t>
              </a:r>
              <a:r>
                <a:rPr sz="900" i="1" spc="295" dirty="0">
                  <a:latin typeface="Arial"/>
                  <a:cs typeface="Arial"/>
                </a:rPr>
                <a:t> </a:t>
              </a:r>
              <a:r>
                <a:rPr sz="900" spc="195" dirty="0">
                  <a:latin typeface="Times New Roman"/>
                  <a:cs typeface="Times New Roman"/>
                </a:rPr>
                <a:t>+</a:t>
              </a:r>
              <a:r>
                <a:rPr sz="900" spc="-30" dirty="0">
                  <a:latin typeface="Times New Roman"/>
                  <a:cs typeface="Times New Roman"/>
                </a:rPr>
                <a:t> </a:t>
              </a:r>
              <a:r>
                <a:rPr sz="900" i="1" spc="-50" dirty="0">
                  <a:latin typeface="Arial"/>
                  <a:cs typeface="Arial"/>
                </a:rPr>
                <a:t>a</a:t>
              </a:r>
              <a:r>
                <a:rPr sz="900" i="1" dirty="0">
                  <a:latin typeface="Arial"/>
                  <a:cs typeface="Arial"/>
                </a:rPr>
                <a:t>	</a:t>
              </a:r>
              <a:r>
                <a:rPr sz="900" i="1" spc="-50" dirty="0">
                  <a:latin typeface="Arial"/>
                  <a:cs typeface="Arial"/>
                </a:rPr>
                <a:t>z</a:t>
              </a:r>
              <a:r>
                <a:rPr sz="900" i="1" dirty="0">
                  <a:latin typeface="Arial"/>
                  <a:cs typeface="Arial"/>
                </a:rPr>
                <a:t>	</a:t>
              </a:r>
              <a:r>
                <a:rPr sz="900" spc="195" dirty="0">
                  <a:latin typeface="Times New Roman"/>
                  <a:cs typeface="Times New Roman"/>
                </a:rPr>
                <a:t>+</a:t>
              </a:r>
              <a:r>
                <a:rPr sz="900" spc="-45" dirty="0">
                  <a:latin typeface="Times New Roman"/>
                  <a:cs typeface="Times New Roman"/>
                </a:rPr>
                <a:t> </a:t>
              </a:r>
              <a:r>
                <a:rPr sz="900" i="1" spc="-285" dirty="0">
                  <a:latin typeface="Hack"/>
                  <a:cs typeface="Hack"/>
                </a:rPr>
                <a:t>·</a:t>
              </a:r>
              <a:r>
                <a:rPr sz="900" i="1" spc="-390" dirty="0">
                  <a:latin typeface="Hack"/>
                  <a:cs typeface="Hack"/>
                </a:rPr>
                <a:t> </a:t>
              </a:r>
              <a:r>
                <a:rPr sz="900" i="1" spc="-285" dirty="0">
                  <a:latin typeface="Hack"/>
                  <a:cs typeface="Hack"/>
                </a:rPr>
                <a:t>·</a:t>
              </a:r>
              <a:r>
                <a:rPr sz="900" i="1" spc="-390" dirty="0">
                  <a:latin typeface="Hack"/>
                  <a:cs typeface="Hack"/>
                </a:rPr>
                <a:t> </a:t>
              </a:r>
              <a:r>
                <a:rPr sz="900" i="1" spc="-285" dirty="0">
                  <a:latin typeface="Hack"/>
                  <a:cs typeface="Hack"/>
                </a:rPr>
                <a:t>·</a:t>
              </a:r>
              <a:r>
                <a:rPr sz="900" i="1" spc="-340" dirty="0">
                  <a:latin typeface="Hack"/>
                  <a:cs typeface="Hack"/>
                </a:rPr>
                <a:t> </a:t>
              </a:r>
              <a:r>
                <a:rPr sz="900" spc="195" dirty="0">
                  <a:latin typeface="Times New Roman"/>
                  <a:cs typeface="Times New Roman"/>
                </a:rPr>
                <a:t>+</a:t>
              </a:r>
              <a:r>
                <a:rPr sz="900" spc="-25" dirty="0">
                  <a:latin typeface="Times New Roman"/>
                  <a:cs typeface="Times New Roman"/>
                </a:rPr>
                <a:t> </a:t>
              </a:r>
              <a:r>
                <a:rPr sz="900" i="1" dirty="0">
                  <a:latin typeface="Arial"/>
                  <a:cs typeface="Arial"/>
                </a:rPr>
                <a:t>a</a:t>
              </a:r>
              <a:r>
                <a:rPr sz="900" i="1" spc="110" dirty="0">
                  <a:latin typeface="Arial"/>
                  <a:cs typeface="Arial"/>
                </a:rPr>
                <a:t> </a:t>
              </a:r>
              <a:r>
                <a:rPr sz="900" i="1" spc="-55" dirty="0">
                  <a:latin typeface="Arial"/>
                  <a:cs typeface="Arial"/>
                </a:rPr>
                <a:t>z</a:t>
              </a:r>
              <a:r>
                <a:rPr sz="900" i="1" spc="-50" dirty="0">
                  <a:latin typeface="Arial"/>
                  <a:cs typeface="Arial"/>
                </a:rPr>
                <a:t> </a:t>
              </a:r>
              <a:r>
                <a:rPr sz="900" spc="195" dirty="0">
                  <a:latin typeface="Times New Roman"/>
                  <a:cs typeface="Times New Roman"/>
                </a:rPr>
                <a:t>+</a:t>
              </a:r>
              <a:r>
                <a:rPr sz="900" spc="-25" dirty="0">
                  <a:latin typeface="Times New Roman"/>
                  <a:cs typeface="Times New Roman"/>
                </a:rPr>
                <a:t> </a:t>
              </a:r>
              <a:r>
                <a:rPr sz="900" i="1" spc="-50" dirty="0">
                  <a:latin typeface="Arial"/>
                  <a:cs typeface="Arial"/>
                </a:rPr>
                <a:t>a</a:t>
              </a:r>
              <a:endParaRPr sz="900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3072574" y="1074488"/>
              <a:ext cx="1215390" cy="11683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864869" algn="l"/>
                  <a:tab pos="1162050" algn="l"/>
                </a:tabLst>
              </a:pPr>
              <a:r>
                <a:rPr sz="600" i="1" spc="-25" dirty="0">
                  <a:latin typeface="Arial"/>
                  <a:cs typeface="Arial"/>
                </a:rPr>
                <a:t>n</a:t>
              </a:r>
              <a:r>
                <a:rPr sz="600" i="1" spc="-25" dirty="0">
                  <a:latin typeface="Times New Roman"/>
                  <a:cs typeface="Times New Roman"/>
                </a:rPr>
                <a:t>−</a:t>
              </a:r>
              <a:r>
                <a:rPr sz="600" spc="-25" dirty="0">
                  <a:latin typeface="Arial"/>
                  <a:cs typeface="Arial"/>
                </a:rPr>
                <a:t>1</a:t>
              </a:r>
              <a:r>
                <a:rPr sz="600" dirty="0">
                  <a:latin typeface="Arial"/>
                  <a:cs typeface="Arial"/>
                </a:rPr>
                <a:t>	</a:t>
              </a:r>
              <a:r>
                <a:rPr sz="600" spc="-50" dirty="0">
                  <a:latin typeface="Arial"/>
                  <a:cs typeface="Arial"/>
                </a:rPr>
                <a:t>1</a:t>
              </a:r>
              <a:r>
                <a:rPr sz="600" dirty="0">
                  <a:latin typeface="Arial"/>
                  <a:cs typeface="Arial"/>
                </a:rPr>
                <a:t>	</a:t>
              </a:r>
              <a:r>
                <a:rPr sz="600" spc="-50" dirty="0">
                  <a:latin typeface="Arial"/>
                  <a:cs typeface="Arial"/>
                </a:rPr>
                <a:t>0</a:t>
              </a:r>
              <a:endParaRPr sz="600">
                <a:latin typeface="Arial"/>
                <a:cs typeface="Arial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F051ECD-12A3-7039-5C16-C76C603B1AF9}"/>
              </a:ext>
            </a:extLst>
          </p:cNvPr>
          <p:cNvGrpSpPr/>
          <p:nvPr/>
        </p:nvGrpSpPr>
        <p:grpSpPr>
          <a:xfrm>
            <a:off x="100444" y="1044575"/>
            <a:ext cx="4272127" cy="606708"/>
            <a:chOff x="100444" y="1140463"/>
            <a:chExt cx="4272127" cy="606708"/>
          </a:xfrm>
        </p:grpSpPr>
        <p:sp>
          <p:nvSpPr>
            <p:cNvPr id="12" name="object 12"/>
            <p:cNvSpPr txBox="1"/>
            <p:nvPr/>
          </p:nvSpPr>
          <p:spPr>
            <a:xfrm>
              <a:off x="100444" y="1140463"/>
              <a:ext cx="522605" cy="606425"/>
            </a:xfrm>
            <a:prstGeom prst="rect">
              <a:avLst/>
            </a:prstGeom>
          </p:spPr>
          <p:txBody>
            <a:bodyPr vert="horz" wrap="square" lIns="0" tIns="9017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710"/>
                </a:spcBef>
              </a:pPr>
              <a:r>
                <a:rPr sz="900" spc="-20" dirty="0">
                  <a:latin typeface="Arial"/>
                  <a:cs typeface="Arial"/>
                </a:rPr>
                <a:t>v.s.</a:t>
              </a:r>
              <a:endParaRPr sz="900">
                <a:latin typeface="Arial"/>
                <a:cs typeface="Arial"/>
              </a:endParaRPr>
            </a:p>
            <a:p>
              <a:pPr marL="260985" marR="30480" indent="-73025">
                <a:lnSpc>
                  <a:spcPct val="110100"/>
                </a:lnSpc>
                <a:spcBef>
                  <a:spcPts val="505"/>
                </a:spcBef>
              </a:pPr>
              <a:r>
                <a:rPr sz="900" i="1" spc="-10" dirty="0">
                  <a:latin typeface="Arial"/>
                  <a:cs typeface="Arial"/>
                </a:rPr>
                <a:t>d</a:t>
              </a:r>
              <a:r>
                <a:rPr sz="900" i="1" spc="-15" baseline="37037" dirty="0">
                  <a:latin typeface="Arial"/>
                  <a:cs typeface="Arial"/>
                </a:rPr>
                <a:t>n</a:t>
              </a:r>
              <a:r>
                <a:rPr sz="900" i="1" spc="-10" dirty="0">
                  <a:latin typeface="Arial"/>
                  <a:cs typeface="Arial"/>
                </a:rPr>
                <a:t>y</a:t>
              </a:r>
              <a:r>
                <a:rPr sz="900" spc="-10" dirty="0">
                  <a:latin typeface="Times New Roman"/>
                  <a:cs typeface="Times New Roman"/>
                </a:rPr>
                <a:t>(</a:t>
              </a:r>
              <a:r>
                <a:rPr sz="900" i="1" spc="-10" dirty="0">
                  <a:latin typeface="Arial"/>
                  <a:cs typeface="Arial"/>
                </a:rPr>
                <a:t>t</a:t>
              </a:r>
              <a:r>
                <a:rPr sz="900" spc="-10" dirty="0">
                  <a:latin typeface="Times New Roman"/>
                  <a:cs typeface="Times New Roman"/>
                </a:rPr>
                <a:t>) </a:t>
              </a:r>
              <a:r>
                <a:rPr sz="900" i="1" spc="-25" dirty="0">
                  <a:latin typeface="Arial"/>
                  <a:cs typeface="Arial"/>
                </a:rPr>
                <a:t>dt</a:t>
              </a:r>
              <a:r>
                <a:rPr sz="900" i="1" spc="-37" baseline="23148" dirty="0">
                  <a:latin typeface="Arial"/>
                  <a:cs typeface="Arial"/>
                </a:rPr>
                <a:t>n</a:t>
              </a:r>
              <a:endParaRPr sz="900" baseline="23148">
                <a:latin typeface="Arial"/>
                <a:cs typeface="Arial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65B6A10-457C-FB73-AC5C-AC017DC5DDBF}"/>
                </a:ext>
              </a:extLst>
            </p:cNvPr>
            <p:cNvGrpSpPr/>
            <p:nvPr/>
          </p:nvGrpSpPr>
          <p:grpSpPr>
            <a:xfrm>
              <a:off x="289115" y="1433609"/>
              <a:ext cx="4083456" cy="313562"/>
              <a:chOff x="289115" y="1433609"/>
              <a:chExt cx="4083456" cy="313562"/>
            </a:xfrm>
          </p:grpSpPr>
          <p:sp>
            <p:nvSpPr>
              <p:cNvPr id="11" name="object 11"/>
              <p:cNvSpPr/>
              <p:nvPr/>
            </p:nvSpPr>
            <p:spPr>
              <a:xfrm>
                <a:off x="289115" y="1605483"/>
                <a:ext cx="2959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5909">
                    <a:moveTo>
                      <a:pt x="0" y="0"/>
                    </a:moveTo>
                    <a:lnTo>
                      <a:pt x="295719" y="0"/>
                    </a:lnTo>
                  </a:path>
                </a:pathLst>
              </a:custGeom>
              <a:ln w="480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 txBox="1"/>
              <p:nvPr/>
            </p:nvSpPr>
            <p:spPr>
              <a:xfrm>
                <a:off x="587921" y="1520032"/>
                <a:ext cx="405130" cy="1625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350" spc="292" baseline="6172" dirty="0">
                    <a:latin typeface="Times New Roman"/>
                    <a:cs typeface="Times New Roman"/>
                  </a:rPr>
                  <a:t>+</a:t>
                </a:r>
                <a:r>
                  <a:rPr sz="1350" spc="-30" baseline="6172" dirty="0">
                    <a:latin typeface="Times New Roman"/>
                    <a:cs typeface="Times New Roman"/>
                  </a:rPr>
                  <a:t> </a:t>
                </a:r>
                <a:r>
                  <a:rPr sz="1350" i="1" spc="-30" baseline="6172" dirty="0">
                    <a:latin typeface="Arial"/>
                    <a:cs typeface="Arial"/>
                  </a:rPr>
                  <a:t>a</a:t>
                </a:r>
                <a:r>
                  <a:rPr sz="600" i="1" spc="-20" dirty="0">
                    <a:latin typeface="Arial"/>
                    <a:cs typeface="Arial"/>
                  </a:rPr>
                  <a:t>n</a:t>
                </a:r>
                <a:r>
                  <a:rPr sz="600" i="1" spc="-20" dirty="0">
                    <a:latin typeface="Times New Roman"/>
                    <a:cs typeface="Times New Roman"/>
                  </a:rPr>
                  <a:t>−</a:t>
                </a:r>
                <a:r>
                  <a:rPr sz="600" spc="-20" dirty="0">
                    <a:latin typeface="Arial"/>
                    <a:cs typeface="Arial"/>
                  </a:rPr>
                  <a:t>1</a:t>
                </a:r>
                <a:endParaRPr sz="600">
                  <a:latin typeface="Arial"/>
                  <a:cs typeface="Arial"/>
                </a:endParaRPr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975918" y="1605483"/>
                <a:ext cx="4095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09575">
                    <a:moveTo>
                      <a:pt x="0" y="0"/>
                    </a:moveTo>
                    <a:lnTo>
                      <a:pt x="409130" y="0"/>
                    </a:lnTo>
                  </a:path>
                </a:pathLst>
              </a:custGeom>
              <a:ln w="480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5"/>
              <p:cNvSpPr txBox="1"/>
              <p:nvPr/>
            </p:nvSpPr>
            <p:spPr>
              <a:xfrm>
                <a:off x="937818" y="1433609"/>
                <a:ext cx="485775" cy="280670"/>
              </a:xfrm>
              <a:prstGeom prst="rect">
                <a:avLst/>
              </a:prstGeom>
            </p:spPr>
            <p:txBody>
              <a:bodyPr vert="horz" wrap="square" lIns="0" tIns="31750" rIns="0" bIns="0" rtlCol="0">
                <a:spAutoFit/>
              </a:bodyPr>
              <a:lstStyle/>
              <a:p>
                <a:pPr marL="110489" marR="30480" indent="-73025">
                  <a:lnSpc>
                    <a:spcPts val="930"/>
                  </a:lnSpc>
                  <a:spcBef>
                    <a:spcPts val="250"/>
                  </a:spcBef>
                </a:pPr>
                <a:r>
                  <a:rPr sz="900" i="1" spc="-10" dirty="0">
                    <a:latin typeface="Arial"/>
                    <a:cs typeface="Arial"/>
                  </a:rPr>
                  <a:t>d</a:t>
                </a:r>
                <a:r>
                  <a:rPr sz="900" i="1" spc="-15" baseline="37037" dirty="0">
                    <a:latin typeface="Arial"/>
                    <a:cs typeface="Arial"/>
                  </a:rPr>
                  <a:t>n</a:t>
                </a:r>
                <a:r>
                  <a:rPr sz="900" i="1" spc="-15" baseline="37037" dirty="0">
                    <a:latin typeface="Times New Roman"/>
                    <a:cs typeface="Times New Roman"/>
                  </a:rPr>
                  <a:t>−</a:t>
                </a:r>
                <a:r>
                  <a:rPr sz="900" spc="-15" baseline="37037" dirty="0">
                    <a:latin typeface="Arial"/>
                    <a:cs typeface="Arial"/>
                  </a:rPr>
                  <a:t>1</a:t>
                </a:r>
                <a:r>
                  <a:rPr sz="900" i="1" spc="-10" dirty="0">
                    <a:latin typeface="Arial"/>
                    <a:cs typeface="Arial"/>
                  </a:rPr>
                  <a:t>y</a:t>
                </a:r>
                <a:r>
                  <a:rPr sz="900" spc="-10" dirty="0">
                    <a:latin typeface="Times New Roman"/>
                    <a:cs typeface="Times New Roman"/>
                  </a:rPr>
                  <a:t>(</a:t>
                </a:r>
                <a:r>
                  <a:rPr sz="900" i="1" spc="-10" dirty="0">
                    <a:latin typeface="Arial"/>
                    <a:cs typeface="Arial"/>
                  </a:rPr>
                  <a:t>t</a:t>
                </a:r>
                <a:r>
                  <a:rPr sz="900" spc="-10" dirty="0">
                    <a:latin typeface="Times New Roman"/>
                    <a:cs typeface="Times New Roman"/>
                  </a:rPr>
                  <a:t>) </a:t>
                </a:r>
                <a:r>
                  <a:rPr sz="1350" i="1" spc="-15" baseline="-15432" dirty="0">
                    <a:latin typeface="Arial"/>
                    <a:cs typeface="Arial"/>
                  </a:rPr>
                  <a:t>dt</a:t>
                </a:r>
                <a:r>
                  <a:rPr sz="600" i="1" spc="-10" dirty="0">
                    <a:latin typeface="Arial"/>
                    <a:cs typeface="Arial"/>
                  </a:rPr>
                  <a:t>n</a:t>
                </a:r>
                <a:r>
                  <a:rPr sz="600" i="1" spc="-10" dirty="0">
                    <a:latin typeface="Times New Roman"/>
                    <a:cs typeface="Times New Roman"/>
                  </a:rPr>
                  <a:t>−</a:t>
                </a:r>
                <a:r>
                  <a:rPr sz="600" spc="-10" dirty="0">
                    <a:latin typeface="Arial"/>
                    <a:cs typeface="Arial"/>
                  </a:rPr>
                  <a:t>1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16" name="object 16"/>
              <p:cNvSpPr txBox="1"/>
              <p:nvPr/>
            </p:nvSpPr>
            <p:spPr>
              <a:xfrm>
                <a:off x="1388148" y="1520032"/>
                <a:ext cx="1043940" cy="1625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350" spc="292" baseline="6172" dirty="0">
                    <a:latin typeface="Times New Roman"/>
                    <a:cs typeface="Times New Roman"/>
                  </a:rPr>
                  <a:t>+</a:t>
                </a:r>
                <a:r>
                  <a:rPr sz="1350" baseline="6172" dirty="0">
                    <a:latin typeface="Times New Roman"/>
                    <a:cs typeface="Times New Roman"/>
                  </a:rPr>
                  <a:t> </a:t>
                </a:r>
                <a:r>
                  <a:rPr sz="1350" i="1" spc="-427" baseline="6172" dirty="0">
                    <a:latin typeface="Hack"/>
                    <a:cs typeface="Hack"/>
                  </a:rPr>
                  <a:t>·</a:t>
                </a:r>
                <a:r>
                  <a:rPr sz="1350" i="1" spc="-562" baseline="6172" dirty="0">
                    <a:latin typeface="Hack"/>
                    <a:cs typeface="Hack"/>
                  </a:rPr>
                  <a:t> </a:t>
                </a:r>
                <a:r>
                  <a:rPr sz="1350" i="1" spc="-427" baseline="6172" dirty="0">
                    <a:latin typeface="Hack"/>
                    <a:cs typeface="Hack"/>
                  </a:rPr>
                  <a:t>·</a:t>
                </a:r>
                <a:r>
                  <a:rPr sz="1350" i="1" spc="-562" baseline="6172" dirty="0">
                    <a:latin typeface="Hack"/>
                    <a:cs typeface="Hack"/>
                  </a:rPr>
                  <a:t> </a:t>
                </a:r>
                <a:r>
                  <a:rPr sz="1350" i="1" spc="-427" baseline="6172" dirty="0">
                    <a:latin typeface="Hack"/>
                    <a:cs typeface="Hack"/>
                  </a:rPr>
                  <a:t>·</a:t>
                </a:r>
                <a:r>
                  <a:rPr sz="1350" i="1" spc="-480" baseline="6172" dirty="0">
                    <a:latin typeface="Hack"/>
                    <a:cs typeface="Hack"/>
                  </a:rPr>
                  <a:t> </a:t>
                </a:r>
                <a:r>
                  <a:rPr sz="1350" spc="292" baseline="6172" dirty="0">
                    <a:latin typeface="Times New Roman"/>
                    <a:cs typeface="Times New Roman"/>
                  </a:rPr>
                  <a:t>+</a:t>
                </a:r>
                <a:r>
                  <a:rPr sz="1350" baseline="6172" dirty="0">
                    <a:latin typeface="Times New Roman"/>
                    <a:cs typeface="Times New Roman"/>
                  </a:rPr>
                  <a:t> </a:t>
                </a:r>
                <a:r>
                  <a:rPr sz="1350" i="1" baseline="6172" dirty="0">
                    <a:latin typeface="Arial"/>
                    <a:cs typeface="Arial"/>
                  </a:rPr>
                  <a:t>a</a:t>
                </a:r>
                <a:r>
                  <a:rPr sz="600" dirty="0">
                    <a:latin typeface="Arial"/>
                    <a:cs typeface="Arial"/>
                  </a:rPr>
                  <a:t>0</a:t>
                </a:r>
                <a:r>
                  <a:rPr sz="1350" i="1" baseline="6172" dirty="0">
                    <a:latin typeface="Arial"/>
                    <a:cs typeface="Arial"/>
                  </a:rPr>
                  <a:t>y</a:t>
                </a:r>
                <a:r>
                  <a:rPr sz="1350" baseline="6172" dirty="0">
                    <a:latin typeface="Times New Roman"/>
                    <a:cs typeface="Times New Roman"/>
                  </a:rPr>
                  <a:t>(</a:t>
                </a:r>
                <a:r>
                  <a:rPr sz="1350" i="1" baseline="6172" dirty="0">
                    <a:latin typeface="Arial"/>
                    <a:cs typeface="Arial"/>
                  </a:rPr>
                  <a:t>t</a:t>
                </a:r>
                <a:r>
                  <a:rPr sz="1350" baseline="6172" dirty="0">
                    <a:latin typeface="Times New Roman"/>
                    <a:cs typeface="Times New Roman"/>
                  </a:rPr>
                  <a:t>)</a:t>
                </a:r>
                <a:r>
                  <a:rPr sz="1350" spc="82" baseline="6172" dirty="0">
                    <a:latin typeface="Times New Roman"/>
                    <a:cs typeface="Times New Roman"/>
                  </a:rPr>
                  <a:t> </a:t>
                </a:r>
                <a:r>
                  <a:rPr sz="1350" spc="292" baseline="6172" dirty="0">
                    <a:latin typeface="Times New Roman"/>
                    <a:cs typeface="Times New Roman"/>
                  </a:rPr>
                  <a:t>=</a:t>
                </a:r>
                <a:r>
                  <a:rPr sz="1350" spc="82" baseline="6172" dirty="0">
                    <a:latin typeface="Times New Roman"/>
                    <a:cs typeface="Times New Roman"/>
                  </a:rPr>
                  <a:t> </a:t>
                </a:r>
                <a:r>
                  <a:rPr sz="1350" i="1" spc="-37" baseline="6172" dirty="0">
                    <a:latin typeface="Arial"/>
                    <a:cs typeface="Arial"/>
                  </a:rPr>
                  <a:t>b</a:t>
                </a:r>
                <a:r>
                  <a:rPr sz="600" i="1" spc="-25" dirty="0">
                    <a:latin typeface="Arial"/>
                    <a:cs typeface="Arial"/>
                  </a:rPr>
                  <a:t>m</a:t>
                </a:r>
                <a:endParaRPr sz="600">
                  <a:latin typeface="Arial"/>
                  <a:cs typeface="Arial"/>
                </a:endParaRPr>
              </a:p>
            </p:txBody>
          </p:sp>
          <p:sp>
            <p:nvSpPr>
              <p:cNvPr id="17" name="object 17"/>
              <p:cNvSpPr txBox="1"/>
              <p:nvPr/>
            </p:nvSpPr>
            <p:spPr>
              <a:xfrm>
                <a:off x="2376995" y="1433609"/>
                <a:ext cx="401320" cy="1625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900" i="1" spc="-10" dirty="0">
                    <a:latin typeface="Arial"/>
                    <a:cs typeface="Arial"/>
                  </a:rPr>
                  <a:t>d</a:t>
                </a:r>
                <a:r>
                  <a:rPr sz="900" i="1" spc="-15" baseline="37037" dirty="0">
                    <a:latin typeface="Arial"/>
                    <a:cs typeface="Arial"/>
                  </a:rPr>
                  <a:t>m</a:t>
                </a:r>
                <a:r>
                  <a:rPr sz="900" i="1" spc="-10" dirty="0">
                    <a:latin typeface="Arial"/>
                    <a:cs typeface="Arial"/>
                  </a:rPr>
                  <a:t>u</a:t>
                </a:r>
                <a:r>
                  <a:rPr sz="900" spc="-10" dirty="0">
                    <a:latin typeface="Times New Roman"/>
                    <a:cs typeface="Times New Roman"/>
                  </a:rPr>
                  <a:t>(</a:t>
                </a:r>
                <a:r>
                  <a:rPr sz="900" i="1" spc="-10" dirty="0">
                    <a:latin typeface="Arial"/>
                    <a:cs typeface="Arial"/>
                  </a:rPr>
                  <a:t>t</a:t>
                </a:r>
                <a:r>
                  <a:rPr sz="900" spc="-10" dirty="0">
                    <a:latin typeface="Times New Roman"/>
                    <a:cs typeface="Times New Roman"/>
                  </a:rPr>
                  <a:t>)</a:t>
                </a:r>
                <a:endParaRPr sz="900">
                  <a:latin typeface="Times New Roman"/>
                  <a:cs typeface="Times New Roman"/>
                </a:endParaRPr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2415095" y="1605483"/>
                <a:ext cx="3251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25119">
                    <a:moveTo>
                      <a:pt x="0" y="0"/>
                    </a:moveTo>
                    <a:lnTo>
                      <a:pt x="324611" y="0"/>
                    </a:lnTo>
                  </a:path>
                </a:pathLst>
              </a:custGeom>
              <a:ln w="480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 txBox="1"/>
              <p:nvPr/>
            </p:nvSpPr>
            <p:spPr>
              <a:xfrm>
                <a:off x="2452751" y="1584611"/>
                <a:ext cx="243204" cy="1625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900" i="1" spc="-25" dirty="0">
                    <a:latin typeface="Arial"/>
                    <a:cs typeface="Arial"/>
                  </a:rPr>
                  <a:t>dt</a:t>
                </a:r>
                <a:r>
                  <a:rPr sz="900" i="1" spc="-37" baseline="23148" dirty="0">
                    <a:latin typeface="Arial"/>
                    <a:cs typeface="Arial"/>
                  </a:rPr>
                  <a:t>m</a:t>
                </a:r>
                <a:endParaRPr sz="900" baseline="23148">
                  <a:latin typeface="Arial"/>
                  <a:cs typeface="Arial"/>
                </a:endParaRPr>
              </a:p>
            </p:txBody>
          </p:sp>
          <p:sp>
            <p:nvSpPr>
              <p:cNvPr id="20" name="object 20"/>
              <p:cNvSpPr txBox="1"/>
              <p:nvPr/>
            </p:nvSpPr>
            <p:spPr>
              <a:xfrm>
                <a:off x="2742793" y="1520032"/>
                <a:ext cx="431800" cy="1625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350" spc="292" baseline="6172" dirty="0">
                    <a:latin typeface="Times New Roman"/>
                    <a:cs typeface="Times New Roman"/>
                  </a:rPr>
                  <a:t>+</a:t>
                </a:r>
                <a:r>
                  <a:rPr sz="1350" spc="-30" baseline="6172" dirty="0">
                    <a:latin typeface="Times New Roman"/>
                    <a:cs typeface="Times New Roman"/>
                  </a:rPr>
                  <a:t> </a:t>
                </a:r>
                <a:r>
                  <a:rPr sz="1350" i="1" spc="-30" baseline="6172" dirty="0">
                    <a:latin typeface="Arial"/>
                    <a:cs typeface="Arial"/>
                  </a:rPr>
                  <a:t>b</a:t>
                </a:r>
                <a:r>
                  <a:rPr sz="600" i="1" spc="-20" dirty="0">
                    <a:latin typeface="Arial"/>
                    <a:cs typeface="Arial"/>
                  </a:rPr>
                  <a:t>m</a:t>
                </a:r>
                <a:r>
                  <a:rPr sz="600" i="1" spc="-20" dirty="0">
                    <a:latin typeface="Times New Roman"/>
                    <a:cs typeface="Times New Roman"/>
                  </a:rPr>
                  <a:t>−</a:t>
                </a:r>
                <a:r>
                  <a:rPr sz="600" spc="-20" dirty="0">
                    <a:latin typeface="Arial"/>
                    <a:cs typeface="Arial"/>
                  </a:rPr>
                  <a:t>1</a:t>
                </a:r>
                <a:endParaRPr sz="600">
                  <a:latin typeface="Arial"/>
                  <a:cs typeface="Arial"/>
                </a:endParaRPr>
              </a:p>
            </p:txBody>
          </p:sp>
          <p:sp>
            <p:nvSpPr>
              <p:cNvPr id="21" name="object 21"/>
              <p:cNvSpPr txBox="1"/>
              <p:nvPr/>
            </p:nvSpPr>
            <p:spPr>
              <a:xfrm>
                <a:off x="3119297" y="1433609"/>
                <a:ext cx="514350" cy="1625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900" i="1" spc="-10" dirty="0">
                    <a:latin typeface="Arial"/>
                    <a:cs typeface="Arial"/>
                  </a:rPr>
                  <a:t>d</a:t>
                </a:r>
                <a:r>
                  <a:rPr sz="900" i="1" spc="-15" baseline="37037" dirty="0">
                    <a:latin typeface="Arial"/>
                    <a:cs typeface="Arial"/>
                  </a:rPr>
                  <a:t>m</a:t>
                </a:r>
                <a:r>
                  <a:rPr sz="900" i="1" spc="-15" baseline="37037" dirty="0">
                    <a:latin typeface="Times New Roman"/>
                    <a:cs typeface="Times New Roman"/>
                  </a:rPr>
                  <a:t>−</a:t>
                </a:r>
                <a:r>
                  <a:rPr sz="900" spc="-15" baseline="37037" dirty="0">
                    <a:latin typeface="Arial"/>
                    <a:cs typeface="Arial"/>
                  </a:rPr>
                  <a:t>1</a:t>
                </a:r>
                <a:r>
                  <a:rPr sz="900" i="1" spc="-10" dirty="0">
                    <a:latin typeface="Arial"/>
                    <a:cs typeface="Arial"/>
                  </a:rPr>
                  <a:t>u</a:t>
                </a:r>
                <a:r>
                  <a:rPr sz="900" spc="-10" dirty="0">
                    <a:latin typeface="Times New Roman"/>
                    <a:cs typeface="Times New Roman"/>
                  </a:rPr>
                  <a:t>(</a:t>
                </a:r>
                <a:r>
                  <a:rPr sz="900" i="1" spc="-10" dirty="0">
                    <a:latin typeface="Arial"/>
                    <a:cs typeface="Arial"/>
                  </a:rPr>
                  <a:t>t</a:t>
                </a:r>
                <a:r>
                  <a:rPr sz="900" spc="-10" dirty="0">
                    <a:latin typeface="Times New Roman"/>
                    <a:cs typeface="Times New Roman"/>
                  </a:rPr>
                  <a:t>)</a:t>
                </a:r>
                <a:endParaRPr sz="900">
                  <a:latin typeface="Times New Roman"/>
                  <a:cs typeface="Times New Roman"/>
                </a:endParaRPr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3157397" y="1605483"/>
                <a:ext cx="4381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38150">
                    <a:moveTo>
                      <a:pt x="0" y="0"/>
                    </a:moveTo>
                    <a:lnTo>
                      <a:pt x="438010" y="0"/>
                    </a:lnTo>
                  </a:path>
                </a:pathLst>
              </a:custGeom>
              <a:ln w="480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 txBox="1"/>
              <p:nvPr/>
            </p:nvSpPr>
            <p:spPr>
              <a:xfrm>
                <a:off x="3195040" y="1551922"/>
                <a:ext cx="356870" cy="1625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350" i="1" spc="-15" baseline="-15432" dirty="0">
                    <a:latin typeface="Arial"/>
                    <a:cs typeface="Arial"/>
                  </a:rPr>
                  <a:t>dt</a:t>
                </a:r>
                <a:r>
                  <a:rPr sz="600" i="1" spc="-10" dirty="0">
                    <a:latin typeface="Arial"/>
                    <a:cs typeface="Arial"/>
                  </a:rPr>
                  <a:t>m</a:t>
                </a:r>
                <a:r>
                  <a:rPr sz="600" i="1" spc="-10" dirty="0">
                    <a:latin typeface="Times New Roman"/>
                    <a:cs typeface="Times New Roman"/>
                  </a:rPr>
                  <a:t>−</a:t>
                </a:r>
                <a:r>
                  <a:rPr sz="600" spc="-10" dirty="0">
                    <a:latin typeface="Arial"/>
                    <a:cs typeface="Arial"/>
                  </a:rPr>
                  <a:t>1</a:t>
                </a:r>
                <a:endParaRPr sz="600">
                  <a:latin typeface="Arial"/>
                  <a:cs typeface="Arial"/>
                </a:endParaRPr>
              </a:p>
            </p:txBody>
          </p:sp>
          <p:sp>
            <p:nvSpPr>
              <p:cNvPr id="24" name="object 24"/>
              <p:cNvSpPr txBox="1"/>
              <p:nvPr/>
            </p:nvSpPr>
            <p:spPr>
              <a:xfrm>
                <a:off x="3598506" y="1520032"/>
                <a:ext cx="774065" cy="1625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350" spc="292" baseline="6172" dirty="0">
                    <a:latin typeface="Times New Roman"/>
                    <a:cs typeface="Times New Roman"/>
                  </a:rPr>
                  <a:t>+</a:t>
                </a:r>
                <a:r>
                  <a:rPr sz="1350" spc="-30" baseline="6172" dirty="0">
                    <a:latin typeface="Times New Roman"/>
                    <a:cs typeface="Times New Roman"/>
                  </a:rPr>
                  <a:t> </a:t>
                </a:r>
                <a:r>
                  <a:rPr sz="1350" i="1" spc="-427" baseline="6172" dirty="0">
                    <a:latin typeface="Hack"/>
                    <a:cs typeface="Hack"/>
                  </a:rPr>
                  <a:t>·</a:t>
                </a:r>
                <a:r>
                  <a:rPr sz="1350" i="1" spc="-585" baseline="6172" dirty="0">
                    <a:latin typeface="Hack"/>
                    <a:cs typeface="Hack"/>
                  </a:rPr>
                  <a:t> </a:t>
                </a:r>
                <a:r>
                  <a:rPr sz="1350" i="1" spc="-427" baseline="6172" dirty="0">
                    <a:latin typeface="Hack"/>
                    <a:cs typeface="Hack"/>
                  </a:rPr>
                  <a:t>·</a:t>
                </a:r>
                <a:r>
                  <a:rPr sz="1350" i="1" spc="-577" baseline="6172" dirty="0">
                    <a:latin typeface="Hack"/>
                    <a:cs typeface="Hack"/>
                  </a:rPr>
                  <a:t> </a:t>
                </a:r>
                <a:r>
                  <a:rPr sz="1350" i="1" spc="-427" baseline="6172" dirty="0">
                    <a:latin typeface="Hack"/>
                    <a:cs typeface="Hack"/>
                  </a:rPr>
                  <a:t>·</a:t>
                </a:r>
                <a:r>
                  <a:rPr sz="1350" i="1" spc="-509" baseline="6172" dirty="0">
                    <a:latin typeface="Hack"/>
                    <a:cs typeface="Hack"/>
                  </a:rPr>
                  <a:t> </a:t>
                </a:r>
                <a:r>
                  <a:rPr sz="1350" spc="292" baseline="6172" dirty="0">
                    <a:latin typeface="Times New Roman"/>
                    <a:cs typeface="Times New Roman"/>
                  </a:rPr>
                  <a:t>+</a:t>
                </a:r>
                <a:r>
                  <a:rPr sz="1350" spc="-22" baseline="6172" dirty="0">
                    <a:latin typeface="Times New Roman"/>
                    <a:cs typeface="Times New Roman"/>
                  </a:rPr>
                  <a:t> </a:t>
                </a:r>
                <a:r>
                  <a:rPr sz="1350" i="1" spc="-15" baseline="6172" dirty="0">
                    <a:latin typeface="Arial"/>
                    <a:cs typeface="Arial"/>
                  </a:rPr>
                  <a:t>b</a:t>
                </a:r>
                <a:r>
                  <a:rPr sz="600" spc="-10" dirty="0">
                    <a:latin typeface="Arial"/>
                    <a:cs typeface="Arial"/>
                  </a:rPr>
                  <a:t>0</a:t>
                </a:r>
                <a:r>
                  <a:rPr sz="1350" i="1" spc="-15" baseline="6172" dirty="0">
                    <a:latin typeface="Arial"/>
                    <a:cs typeface="Arial"/>
                  </a:rPr>
                  <a:t>u</a:t>
                </a:r>
                <a:r>
                  <a:rPr sz="1350" spc="-15" baseline="6172" dirty="0">
                    <a:latin typeface="Times New Roman"/>
                    <a:cs typeface="Times New Roman"/>
                  </a:rPr>
                  <a:t>(</a:t>
                </a:r>
                <a:r>
                  <a:rPr sz="1350" i="1" spc="-15" baseline="6172" dirty="0">
                    <a:latin typeface="Arial"/>
                    <a:cs typeface="Arial"/>
                  </a:rPr>
                  <a:t>t</a:t>
                </a:r>
                <a:r>
                  <a:rPr sz="1350" spc="-15" baseline="6172" dirty="0">
                    <a:latin typeface="Times New Roman"/>
                    <a:cs typeface="Times New Roman"/>
                  </a:rPr>
                  <a:t>)</a:t>
                </a:r>
                <a:endParaRPr sz="1350" baseline="6172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47C3F55-4B38-C9B4-1B12-9A3E3577CFDD}"/>
              </a:ext>
            </a:extLst>
          </p:cNvPr>
          <p:cNvGrpSpPr/>
          <p:nvPr/>
        </p:nvGrpSpPr>
        <p:grpSpPr>
          <a:xfrm>
            <a:off x="885419" y="1721873"/>
            <a:ext cx="2638831" cy="318449"/>
            <a:chOff x="1528724" y="1721873"/>
            <a:chExt cx="2638831" cy="318449"/>
          </a:xfrm>
        </p:grpSpPr>
        <p:sp>
          <p:nvSpPr>
            <p:cNvPr id="25" name="object 25"/>
            <p:cNvSpPr txBox="1"/>
            <p:nvPr/>
          </p:nvSpPr>
          <p:spPr>
            <a:xfrm>
              <a:off x="2271585" y="1721873"/>
              <a:ext cx="239395" cy="1625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900" i="1" u="sng" spc="-2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B</a:t>
              </a:r>
              <a:r>
                <a:rPr sz="900" u="sng" spc="-20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(</a:t>
              </a:r>
              <a:r>
                <a:rPr sz="900" i="1" u="sng" spc="-2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s</a:t>
              </a:r>
              <a:r>
                <a:rPr sz="900" u="sng" spc="-20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)</a:t>
              </a:r>
              <a:endParaRPr sz="900">
                <a:latin typeface="Times New Roman"/>
                <a:cs typeface="Times New Roman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1528724" y="1808297"/>
              <a:ext cx="1146810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  <a:tabLst>
                  <a:tab pos="1016635" algn="l"/>
                </a:tabLst>
              </a:pPr>
              <a:r>
                <a:rPr lang="en-US" sz="1350" i="1" spc="450" baseline="6172" dirty="0">
                  <a:latin typeface="Hack"/>
                  <a:cs typeface="Hack"/>
                </a:rPr>
                <a:t>  </a:t>
              </a:r>
              <a:r>
                <a:rPr sz="1350" i="1" spc="-427" baseline="6172" dirty="0">
                  <a:latin typeface="Hack"/>
                  <a:cs typeface="Hack"/>
                </a:rPr>
                <a:t> </a:t>
              </a:r>
              <a:r>
                <a:rPr sz="1350" i="1" baseline="6172" dirty="0">
                  <a:latin typeface="Arial"/>
                  <a:cs typeface="Arial"/>
                </a:rPr>
                <a:t>G</a:t>
              </a:r>
              <a:r>
                <a:rPr sz="600" i="1" dirty="0">
                  <a:latin typeface="Arial"/>
                  <a:cs typeface="Arial"/>
                </a:rPr>
                <a:t>yu</a:t>
              </a:r>
              <a:r>
                <a:rPr sz="1350" baseline="6172" dirty="0">
                  <a:latin typeface="Times New Roman"/>
                  <a:cs typeface="Times New Roman"/>
                </a:rPr>
                <a:t>(</a:t>
              </a:r>
              <a:r>
                <a:rPr sz="1350" i="1" baseline="6172" dirty="0">
                  <a:latin typeface="Arial"/>
                  <a:cs typeface="Arial"/>
                </a:rPr>
                <a:t>s</a:t>
              </a:r>
              <a:r>
                <a:rPr sz="1350" baseline="6172" dirty="0">
                  <a:latin typeface="Times New Roman"/>
                  <a:cs typeface="Times New Roman"/>
                </a:rPr>
                <a:t>)</a:t>
              </a:r>
              <a:r>
                <a:rPr sz="1350" spc="-30" baseline="6172" dirty="0">
                  <a:latin typeface="Times New Roman"/>
                  <a:cs typeface="Times New Roman"/>
                </a:rPr>
                <a:t> </a:t>
              </a:r>
              <a:r>
                <a:rPr sz="1350" spc="217" baseline="6172" dirty="0">
                  <a:latin typeface="Times New Roman"/>
                  <a:cs typeface="Times New Roman"/>
                </a:rPr>
                <a:t>=</a:t>
              </a:r>
              <a:r>
                <a:rPr sz="1350" baseline="6172" dirty="0">
                  <a:latin typeface="Times New Roman"/>
                  <a:cs typeface="Times New Roman"/>
                </a:rPr>
                <a:t>	</a:t>
              </a:r>
              <a:r>
                <a:rPr sz="1350" spc="217" baseline="6172" dirty="0">
                  <a:latin typeface="Times New Roman"/>
                  <a:cs typeface="Times New Roman"/>
                </a:rPr>
                <a:t>=</a:t>
              </a:r>
              <a:endParaRPr sz="1350" baseline="6172" dirty="0">
                <a:latin typeface="Times New Roman"/>
                <a:cs typeface="Times New Roman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2849321" y="1734649"/>
              <a:ext cx="1141095" cy="1625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1350" i="1" baseline="6172" dirty="0">
                  <a:latin typeface="Arial"/>
                  <a:cs typeface="Arial"/>
                </a:rPr>
                <a:t>b</a:t>
              </a:r>
              <a:r>
                <a:rPr sz="600" i="1" dirty="0">
                  <a:latin typeface="Arial"/>
                  <a:cs typeface="Arial"/>
                </a:rPr>
                <a:t>m</a:t>
              </a:r>
              <a:r>
                <a:rPr sz="1350" i="1" baseline="6172" dirty="0">
                  <a:latin typeface="Arial"/>
                  <a:cs typeface="Arial"/>
                </a:rPr>
                <a:t>s</a:t>
              </a:r>
              <a:r>
                <a:rPr sz="900" i="1" baseline="46296" dirty="0">
                  <a:latin typeface="Arial"/>
                  <a:cs typeface="Arial"/>
                </a:rPr>
                <a:t>m</a:t>
              </a:r>
              <a:r>
                <a:rPr sz="900" i="1" spc="60" baseline="46296" dirty="0">
                  <a:latin typeface="Arial"/>
                  <a:cs typeface="Arial"/>
                </a:rPr>
                <a:t> </a:t>
              </a:r>
              <a:r>
                <a:rPr sz="1350" spc="292" baseline="6172" dirty="0">
                  <a:latin typeface="Times New Roman"/>
                  <a:cs typeface="Times New Roman"/>
                </a:rPr>
                <a:t>+</a:t>
              </a:r>
              <a:r>
                <a:rPr sz="1350" spc="-44" baseline="6172" dirty="0">
                  <a:latin typeface="Times New Roman"/>
                  <a:cs typeface="Times New Roman"/>
                </a:rPr>
                <a:t> </a:t>
              </a:r>
              <a:r>
                <a:rPr sz="1350" i="1" spc="-427" baseline="6172" dirty="0">
                  <a:latin typeface="Hack"/>
                  <a:cs typeface="Hack"/>
                </a:rPr>
                <a:t>·</a:t>
              </a:r>
              <a:r>
                <a:rPr sz="1350" i="1" spc="-585" baseline="6172" dirty="0">
                  <a:latin typeface="Hack"/>
                  <a:cs typeface="Hack"/>
                </a:rPr>
                <a:t> </a:t>
              </a:r>
              <a:r>
                <a:rPr sz="1350" i="1" spc="-427" baseline="6172" dirty="0">
                  <a:latin typeface="Hack"/>
                  <a:cs typeface="Hack"/>
                </a:rPr>
                <a:t>·</a:t>
              </a:r>
              <a:r>
                <a:rPr sz="1350" i="1" spc="-585" baseline="6172" dirty="0">
                  <a:latin typeface="Hack"/>
                  <a:cs typeface="Hack"/>
                </a:rPr>
                <a:t> </a:t>
              </a:r>
              <a:r>
                <a:rPr sz="1350" i="1" spc="-427" baseline="6172" dirty="0">
                  <a:latin typeface="Hack"/>
                  <a:cs typeface="Hack"/>
                </a:rPr>
                <a:t>·</a:t>
              </a:r>
              <a:r>
                <a:rPr sz="1350" i="1" spc="-509" baseline="6172" dirty="0">
                  <a:latin typeface="Hack"/>
                  <a:cs typeface="Hack"/>
                </a:rPr>
                <a:t> </a:t>
              </a:r>
              <a:r>
                <a:rPr sz="1350" spc="292" baseline="6172" dirty="0">
                  <a:latin typeface="Times New Roman"/>
                  <a:cs typeface="Times New Roman"/>
                </a:rPr>
                <a:t>+</a:t>
              </a:r>
              <a:r>
                <a:rPr sz="1350" spc="-37" baseline="6172" dirty="0">
                  <a:latin typeface="Times New Roman"/>
                  <a:cs typeface="Times New Roman"/>
                </a:rPr>
                <a:t> </a:t>
              </a:r>
              <a:r>
                <a:rPr sz="1350" i="1" spc="-52" baseline="6172" dirty="0">
                  <a:latin typeface="Arial"/>
                  <a:cs typeface="Arial"/>
                </a:rPr>
                <a:t>b</a:t>
              </a:r>
              <a:r>
                <a:rPr sz="600" spc="-35" dirty="0">
                  <a:latin typeface="Arial"/>
                  <a:cs typeface="Arial"/>
                </a:rPr>
                <a:t>1</a:t>
              </a:r>
              <a:r>
                <a:rPr sz="1350" i="1" spc="-52" baseline="6172" dirty="0">
                  <a:latin typeface="Arial"/>
                  <a:cs typeface="Arial"/>
                </a:rPr>
                <a:t>s</a:t>
              </a:r>
              <a:r>
                <a:rPr sz="1350" i="1" spc="-75" baseline="6172" dirty="0">
                  <a:latin typeface="Arial"/>
                  <a:cs typeface="Arial"/>
                </a:rPr>
                <a:t> </a:t>
              </a:r>
              <a:r>
                <a:rPr sz="1350" spc="292" baseline="6172" dirty="0">
                  <a:latin typeface="Times New Roman"/>
                  <a:cs typeface="Times New Roman"/>
                </a:rPr>
                <a:t>+</a:t>
              </a:r>
              <a:r>
                <a:rPr sz="1350" spc="-44" baseline="6172" dirty="0">
                  <a:latin typeface="Times New Roman"/>
                  <a:cs typeface="Times New Roman"/>
                </a:rPr>
                <a:t> </a:t>
              </a:r>
              <a:r>
                <a:rPr sz="1350" i="1" spc="-37" baseline="6172" dirty="0">
                  <a:latin typeface="Arial"/>
                  <a:cs typeface="Arial"/>
                </a:rPr>
                <a:t>b</a:t>
              </a:r>
              <a:r>
                <a:rPr sz="600" spc="-25" dirty="0">
                  <a:latin typeface="Arial"/>
                  <a:cs typeface="Arial"/>
                </a:rPr>
                <a:t>0</a:t>
              </a:r>
              <a:endParaRPr sz="600"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684767" y="1893747"/>
              <a:ext cx="1476375" cy="0"/>
            </a:xfrm>
            <a:custGeom>
              <a:avLst/>
              <a:gdLst/>
              <a:ahLst/>
              <a:cxnLst/>
              <a:rect l="l" t="t" r="r" b="b"/>
              <a:pathLst>
                <a:path w="1476375">
                  <a:moveTo>
                    <a:pt x="0" y="0"/>
                  </a:moveTo>
                  <a:lnTo>
                    <a:pt x="1476184" y="0"/>
                  </a:lnTo>
                </a:path>
              </a:pathLst>
            </a:custGeom>
            <a:ln w="48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2716936" y="1878144"/>
              <a:ext cx="67310" cy="11683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600" i="1" spc="-50" dirty="0">
                  <a:latin typeface="Arial"/>
                  <a:cs typeface="Arial"/>
                </a:rPr>
                <a:t>n</a:t>
              </a:r>
              <a:endParaRPr sz="600">
                <a:latin typeface="Arial"/>
                <a:cs typeface="Arial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3170516" y="1878144"/>
              <a:ext cx="180975" cy="11683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600" i="1" spc="-25" dirty="0">
                  <a:latin typeface="Arial"/>
                  <a:cs typeface="Arial"/>
                </a:rPr>
                <a:t>n</a:t>
              </a:r>
              <a:r>
                <a:rPr sz="600" i="1" spc="-25" dirty="0">
                  <a:latin typeface="Times New Roman"/>
                  <a:cs typeface="Times New Roman"/>
                </a:rPr>
                <a:t>−</a:t>
              </a:r>
              <a:r>
                <a:rPr sz="600" spc="-25" dirty="0">
                  <a:latin typeface="Arial"/>
                  <a:cs typeface="Arial"/>
                </a:rPr>
                <a:t>1</a:t>
              </a:r>
              <a:endParaRPr sz="600">
                <a:latin typeface="Arial"/>
                <a:cs typeface="Arial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2271534" y="1872863"/>
              <a:ext cx="1856105" cy="1625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412750" algn="l"/>
                  <a:tab pos="866140" algn="l"/>
                  <a:tab pos="1098550" algn="l"/>
                </a:tabLst>
              </a:pPr>
              <a:r>
                <a:rPr sz="900" i="1" spc="-20" dirty="0">
                  <a:latin typeface="Arial"/>
                  <a:cs typeface="Arial"/>
                </a:rPr>
                <a:t>A</a:t>
              </a:r>
              <a:r>
                <a:rPr sz="900" spc="-20" dirty="0">
                  <a:latin typeface="Times New Roman"/>
                  <a:cs typeface="Times New Roman"/>
                </a:rPr>
                <a:t>(</a:t>
              </a:r>
              <a:r>
                <a:rPr sz="900" i="1" spc="-20" dirty="0">
                  <a:latin typeface="Arial"/>
                  <a:cs typeface="Arial"/>
                </a:rPr>
                <a:t>s</a:t>
              </a:r>
              <a:r>
                <a:rPr sz="900" spc="-20" dirty="0">
                  <a:latin typeface="Times New Roman"/>
                  <a:cs typeface="Times New Roman"/>
                </a:rPr>
                <a:t>)</a:t>
              </a:r>
              <a:r>
                <a:rPr sz="900" dirty="0">
                  <a:latin typeface="Times New Roman"/>
                  <a:cs typeface="Times New Roman"/>
                </a:rPr>
                <a:t>	</a:t>
              </a:r>
              <a:r>
                <a:rPr sz="900" i="1" dirty="0">
                  <a:latin typeface="Arial"/>
                  <a:cs typeface="Arial"/>
                </a:rPr>
                <a:t>s</a:t>
              </a:r>
              <a:r>
                <a:rPr sz="900" i="1" spc="260" dirty="0">
                  <a:latin typeface="Arial"/>
                  <a:cs typeface="Arial"/>
                </a:rPr>
                <a:t> </a:t>
              </a:r>
              <a:r>
                <a:rPr sz="900" spc="195" dirty="0">
                  <a:latin typeface="Times New Roman"/>
                  <a:cs typeface="Times New Roman"/>
                </a:rPr>
                <a:t>+</a:t>
              </a:r>
              <a:r>
                <a:rPr sz="900" spc="-45" dirty="0">
                  <a:latin typeface="Times New Roman"/>
                  <a:cs typeface="Times New Roman"/>
                </a:rPr>
                <a:t> </a:t>
              </a:r>
              <a:r>
                <a:rPr sz="900" i="1" spc="-50" dirty="0">
                  <a:latin typeface="Arial"/>
                  <a:cs typeface="Arial"/>
                </a:rPr>
                <a:t>a</a:t>
              </a:r>
              <a:r>
                <a:rPr sz="900" i="1" dirty="0">
                  <a:latin typeface="Arial"/>
                  <a:cs typeface="Arial"/>
                </a:rPr>
                <a:t>	</a:t>
              </a:r>
              <a:r>
                <a:rPr sz="900" i="1" spc="-50" dirty="0">
                  <a:latin typeface="Arial"/>
                  <a:cs typeface="Arial"/>
                </a:rPr>
                <a:t>s</a:t>
              </a:r>
              <a:r>
                <a:rPr sz="900" i="1" dirty="0">
                  <a:latin typeface="Arial"/>
                  <a:cs typeface="Arial"/>
                </a:rPr>
                <a:t>	</a:t>
              </a:r>
              <a:r>
                <a:rPr sz="900" spc="195" dirty="0">
                  <a:latin typeface="Times New Roman"/>
                  <a:cs typeface="Times New Roman"/>
                </a:rPr>
                <a:t>+</a:t>
              </a:r>
              <a:r>
                <a:rPr sz="900" spc="-45" dirty="0">
                  <a:latin typeface="Times New Roman"/>
                  <a:cs typeface="Times New Roman"/>
                </a:rPr>
                <a:t> </a:t>
              </a:r>
              <a:r>
                <a:rPr sz="900" i="1" spc="-285" dirty="0">
                  <a:latin typeface="Hack"/>
                  <a:cs typeface="Hack"/>
                </a:rPr>
                <a:t>·</a:t>
              </a:r>
              <a:r>
                <a:rPr sz="900" i="1" spc="-390" dirty="0">
                  <a:latin typeface="Hack"/>
                  <a:cs typeface="Hack"/>
                </a:rPr>
                <a:t> </a:t>
              </a:r>
              <a:r>
                <a:rPr sz="900" i="1" spc="-285" dirty="0">
                  <a:latin typeface="Hack"/>
                  <a:cs typeface="Hack"/>
                </a:rPr>
                <a:t>·</a:t>
              </a:r>
              <a:r>
                <a:rPr sz="900" i="1" spc="-390" dirty="0">
                  <a:latin typeface="Hack"/>
                  <a:cs typeface="Hack"/>
                </a:rPr>
                <a:t> </a:t>
              </a:r>
              <a:r>
                <a:rPr sz="900" i="1" spc="-285" dirty="0">
                  <a:latin typeface="Hack"/>
                  <a:cs typeface="Hack"/>
                </a:rPr>
                <a:t>·</a:t>
              </a:r>
              <a:r>
                <a:rPr sz="900" i="1" spc="-340" dirty="0">
                  <a:latin typeface="Hack"/>
                  <a:cs typeface="Hack"/>
                </a:rPr>
                <a:t> </a:t>
              </a:r>
              <a:r>
                <a:rPr sz="900" spc="195" dirty="0">
                  <a:latin typeface="Times New Roman"/>
                  <a:cs typeface="Times New Roman"/>
                </a:rPr>
                <a:t>+</a:t>
              </a:r>
              <a:r>
                <a:rPr sz="900" spc="-25" dirty="0">
                  <a:latin typeface="Times New Roman"/>
                  <a:cs typeface="Times New Roman"/>
                </a:rPr>
                <a:t> </a:t>
              </a:r>
              <a:r>
                <a:rPr sz="900" i="1" dirty="0">
                  <a:latin typeface="Arial"/>
                  <a:cs typeface="Arial"/>
                </a:rPr>
                <a:t>a</a:t>
              </a:r>
              <a:r>
                <a:rPr sz="900" i="1" spc="110" dirty="0">
                  <a:latin typeface="Arial"/>
                  <a:cs typeface="Arial"/>
                </a:rPr>
                <a:t> </a:t>
              </a:r>
              <a:r>
                <a:rPr sz="900" i="1" spc="-105" dirty="0">
                  <a:latin typeface="Arial"/>
                  <a:cs typeface="Arial"/>
                </a:rPr>
                <a:t>s</a:t>
              </a:r>
              <a:r>
                <a:rPr sz="900" i="1" spc="-50" dirty="0">
                  <a:latin typeface="Arial"/>
                  <a:cs typeface="Arial"/>
                </a:rPr>
                <a:t> </a:t>
              </a:r>
              <a:r>
                <a:rPr sz="900" spc="195" dirty="0">
                  <a:latin typeface="Times New Roman"/>
                  <a:cs typeface="Times New Roman"/>
                </a:rPr>
                <a:t>+</a:t>
              </a:r>
              <a:r>
                <a:rPr sz="900" spc="-25" dirty="0">
                  <a:latin typeface="Times New Roman"/>
                  <a:cs typeface="Times New Roman"/>
                </a:rPr>
                <a:t> </a:t>
              </a:r>
              <a:r>
                <a:rPr sz="900" i="1" spc="-50" dirty="0">
                  <a:latin typeface="Arial"/>
                  <a:cs typeface="Arial"/>
                </a:rPr>
                <a:t>a</a:t>
              </a:r>
              <a:endParaRPr sz="900">
                <a:latin typeface="Arial"/>
                <a:cs typeface="Arial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2964230" y="1923483"/>
              <a:ext cx="1203325" cy="11683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859155" algn="l"/>
                  <a:tab pos="1149985" algn="l"/>
                </a:tabLst>
              </a:pPr>
              <a:r>
                <a:rPr sz="600" i="1" spc="-25" dirty="0">
                  <a:latin typeface="Arial"/>
                  <a:cs typeface="Arial"/>
                </a:rPr>
                <a:t>n</a:t>
              </a:r>
              <a:r>
                <a:rPr sz="600" i="1" spc="-25" dirty="0">
                  <a:latin typeface="Times New Roman"/>
                  <a:cs typeface="Times New Roman"/>
                </a:rPr>
                <a:t>−</a:t>
              </a:r>
              <a:r>
                <a:rPr sz="600" spc="-25" dirty="0">
                  <a:latin typeface="Arial"/>
                  <a:cs typeface="Arial"/>
                </a:rPr>
                <a:t>1</a:t>
              </a:r>
              <a:r>
                <a:rPr sz="600" dirty="0">
                  <a:latin typeface="Arial"/>
                  <a:cs typeface="Arial"/>
                </a:rPr>
                <a:t>	</a:t>
              </a:r>
              <a:r>
                <a:rPr sz="600" spc="-50" dirty="0">
                  <a:latin typeface="Arial"/>
                  <a:cs typeface="Arial"/>
                </a:rPr>
                <a:t>1</a:t>
              </a:r>
              <a:r>
                <a:rPr sz="600" dirty="0">
                  <a:latin typeface="Arial"/>
                  <a:cs typeface="Arial"/>
                </a:rPr>
                <a:t>	</a:t>
              </a:r>
              <a:r>
                <a:rPr sz="600" spc="-50" dirty="0">
                  <a:latin typeface="Arial"/>
                  <a:cs typeface="Arial"/>
                </a:rPr>
                <a:t>0</a:t>
              </a:r>
              <a:endParaRPr sz="600">
                <a:latin typeface="Arial"/>
                <a:cs typeface="Arial"/>
              </a:endParaRPr>
            </a:p>
          </p:txBody>
        </p:sp>
      </p:grpSp>
      <p:sp>
        <p:nvSpPr>
          <p:cNvPr id="33" name="object 33"/>
          <p:cNvSpPr/>
          <p:nvPr/>
        </p:nvSpPr>
        <p:spPr>
          <a:xfrm>
            <a:off x="404507" y="2159978"/>
            <a:ext cx="3799204" cy="0"/>
          </a:xfrm>
          <a:custGeom>
            <a:avLst/>
            <a:gdLst/>
            <a:ahLst/>
            <a:cxnLst/>
            <a:rect l="l" t="t" r="r" b="b"/>
            <a:pathLst>
              <a:path w="3799204">
                <a:moveTo>
                  <a:pt x="0" y="0"/>
                </a:moveTo>
                <a:lnTo>
                  <a:pt x="3798976" y="0"/>
                </a:lnTo>
              </a:path>
            </a:pathLst>
          </a:custGeom>
          <a:ln w="11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67728" y="2176355"/>
            <a:ext cx="5219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latin typeface="Arial"/>
                <a:cs typeface="Arial"/>
              </a:rPr>
              <a:t>Properties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18995" y="2189005"/>
            <a:ext cx="3752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-15" baseline="6172" dirty="0">
                <a:latin typeface="Arial"/>
                <a:cs typeface="Arial"/>
              </a:rPr>
              <a:t>G</a:t>
            </a:r>
            <a:r>
              <a:rPr sz="600" i="1" spc="-10" dirty="0">
                <a:latin typeface="Arial"/>
                <a:cs typeface="Arial"/>
              </a:rPr>
              <a:t>yu</a:t>
            </a:r>
            <a:r>
              <a:rPr sz="1350" spc="-15" baseline="6172" dirty="0">
                <a:latin typeface="Times New Roman"/>
                <a:cs typeface="Times New Roman"/>
              </a:rPr>
              <a:t>(</a:t>
            </a:r>
            <a:r>
              <a:rPr sz="1350" i="1" spc="-15" baseline="6172" dirty="0">
                <a:latin typeface="Arial"/>
                <a:cs typeface="Arial"/>
              </a:rPr>
              <a:t>s</a:t>
            </a:r>
            <a:r>
              <a:rPr sz="1350" spc="-15" baseline="6172" dirty="0">
                <a:latin typeface="Times New Roman"/>
                <a:cs typeface="Times New Roman"/>
              </a:rPr>
              <a:t>)</a:t>
            </a:r>
            <a:endParaRPr sz="1350" baseline="6172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74111" y="2189005"/>
            <a:ext cx="3816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-15" baseline="6172" dirty="0">
                <a:latin typeface="Arial"/>
                <a:cs typeface="Arial"/>
              </a:rPr>
              <a:t>G</a:t>
            </a:r>
            <a:r>
              <a:rPr sz="600" i="1" spc="-10" dirty="0">
                <a:latin typeface="Arial"/>
                <a:cs typeface="Arial"/>
              </a:rPr>
              <a:t>yu</a:t>
            </a:r>
            <a:r>
              <a:rPr sz="1350" spc="-15" baseline="6172" dirty="0">
                <a:latin typeface="Times New Roman"/>
                <a:cs typeface="Times New Roman"/>
              </a:rPr>
              <a:t>(</a:t>
            </a:r>
            <a:r>
              <a:rPr sz="1350" i="1" spc="-15" baseline="6172" dirty="0">
                <a:latin typeface="Arial"/>
                <a:cs typeface="Arial"/>
              </a:rPr>
              <a:t>z</a:t>
            </a:r>
            <a:r>
              <a:rPr sz="1350" spc="-15" baseline="6172" dirty="0">
                <a:latin typeface="Times New Roman"/>
                <a:cs typeface="Times New Roman"/>
              </a:rPr>
              <a:t>)</a:t>
            </a:r>
            <a:endParaRPr sz="1350" baseline="6172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04507" y="2372753"/>
            <a:ext cx="3799204" cy="0"/>
          </a:xfrm>
          <a:custGeom>
            <a:avLst/>
            <a:gdLst/>
            <a:ahLst/>
            <a:cxnLst/>
            <a:rect l="l" t="t" r="r" b="b"/>
            <a:pathLst>
              <a:path w="3799204">
                <a:moveTo>
                  <a:pt x="0" y="0"/>
                </a:moveTo>
                <a:lnTo>
                  <a:pt x="3798976" y="0"/>
                </a:lnTo>
              </a:path>
            </a:pathLst>
          </a:custGeom>
          <a:ln w="69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67728" y="2387048"/>
            <a:ext cx="7747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latin typeface="Arial"/>
                <a:cs typeface="Arial"/>
              </a:rPr>
              <a:t>poles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45" dirty="0">
                <a:latin typeface="Arial"/>
                <a:cs typeface="Arial"/>
              </a:rPr>
              <a:t>zeros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44395" y="2387048"/>
            <a:ext cx="11290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roots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A</a:t>
            </a:r>
            <a:r>
              <a:rPr sz="900" dirty="0">
                <a:latin typeface="Times New Roman"/>
                <a:cs typeface="Times New Roman"/>
              </a:rPr>
              <a:t>(</a:t>
            </a:r>
            <a:r>
              <a:rPr sz="900" i="1" dirty="0">
                <a:latin typeface="Arial"/>
                <a:cs typeface="Arial"/>
              </a:rPr>
              <a:t>s</a:t>
            </a:r>
            <a:r>
              <a:rPr sz="900" dirty="0">
                <a:latin typeface="Times New Roman"/>
                <a:cs typeface="Times New Roman"/>
              </a:rPr>
              <a:t>)</a:t>
            </a:r>
            <a:r>
              <a:rPr sz="900" spc="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B</a:t>
            </a:r>
            <a:r>
              <a:rPr sz="900" spc="-20" dirty="0">
                <a:latin typeface="Times New Roman"/>
                <a:cs typeface="Times New Roman"/>
              </a:rPr>
              <a:t>(</a:t>
            </a:r>
            <a:r>
              <a:rPr sz="900" i="1" spc="-20" dirty="0">
                <a:latin typeface="Arial"/>
                <a:cs typeface="Arial"/>
              </a:rPr>
              <a:t>s</a:t>
            </a:r>
            <a:r>
              <a:rPr sz="900" spc="-2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99511" y="2387048"/>
            <a:ext cx="11410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roots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A</a:t>
            </a:r>
            <a:r>
              <a:rPr sz="900" dirty="0">
                <a:latin typeface="Times New Roman"/>
                <a:cs typeface="Times New Roman"/>
              </a:rPr>
              <a:t>(</a:t>
            </a:r>
            <a:r>
              <a:rPr sz="900" i="1" dirty="0">
                <a:latin typeface="Arial"/>
                <a:cs typeface="Arial"/>
              </a:rPr>
              <a:t>z</a:t>
            </a:r>
            <a:r>
              <a:rPr sz="900" dirty="0">
                <a:latin typeface="Times New Roman"/>
                <a:cs typeface="Times New Roman"/>
              </a:rPr>
              <a:t>)</a:t>
            </a:r>
            <a:r>
              <a:rPr sz="900" spc="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B</a:t>
            </a:r>
            <a:r>
              <a:rPr sz="900" spc="-20" dirty="0">
                <a:latin typeface="Times New Roman"/>
                <a:cs typeface="Times New Roman"/>
              </a:rPr>
              <a:t>(</a:t>
            </a:r>
            <a:r>
              <a:rPr sz="900" i="1" spc="-20" dirty="0">
                <a:latin typeface="Arial"/>
                <a:cs typeface="Arial"/>
              </a:rPr>
              <a:t>z</a:t>
            </a:r>
            <a:r>
              <a:rPr sz="900" spc="-2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04507" y="2583446"/>
            <a:ext cx="3799204" cy="0"/>
          </a:xfrm>
          <a:custGeom>
            <a:avLst/>
            <a:gdLst/>
            <a:ahLst/>
            <a:cxnLst/>
            <a:rect l="l" t="t" r="r" b="b"/>
            <a:pathLst>
              <a:path w="3799204">
                <a:moveTo>
                  <a:pt x="0" y="0"/>
                </a:moveTo>
                <a:lnTo>
                  <a:pt x="3798976" y="0"/>
                </a:lnTo>
              </a:path>
            </a:pathLst>
          </a:custGeom>
          <a:ln w="69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67728" y="2597741"/>
            <a:ext cx="9321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latin typeface="Arial"/>
                <a:cs typeface="Arial"/>
              </a:rPr>
              <a:t>causality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condition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44395" y="2597741"/>
            <a:ext cx="335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dirty="0">
                <a:latin typeface="Arial"/>
                <a:cs typeface="Arial"/>
              </a:rPr>
              <a:t>n</a:t>
            </a:r>
            <a:r>
              <a:rPr sz="900" i="1" spc="-20" dirty="0">
                <a:latin typeface="Arial"/>
                <a:cs typeface="Arial"/>
              </a:rPr>
              <a:t> </a:t>
            </a:r>
            <a:r>
              <a:rPr sz="900" i="1" spc="175" dirty="0">
                <a:latin typeface="Hack"/>
                <a:cs typeface="Hack"/>
              </a:rPr>
              <a:t>≥</a:t>
            </a:r>
            <a:r>
              <a:rPr sz="900" i="1" spc="-290" dirty="0">
                <a:latin typeface="Hack"/>
                <a:cs typeface="Hack"/>
              </a:rPr>
              <a:t> </a:t>
            </a:r>
            <a:r>
              <a:rPr sz="900" i="1" spc="-50" dirty="0"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99511" y="2597741"/>
            <a:ext cx="335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dirty="0">
                <a:latin typeface="Arial"/>
                <a:cs typeface="Arial"/>
              </a:rPr>
              <a:t>n</a:t>
            </a:r>
            <a:r>
              <a:rPr sz="900" i="1" spc="-20" dirty="0">
                <a:latin typeface="Arial"/>
                <a:cs typeface="Arial"/>
              </a:rPr>
              <a:t> </a:t>
            </a:r>
            <a:r>
              <a:rPr sz="900" i="1" spc="175" dirty="0">
                <a:latin typeface="Hack"/>
                <a:cs typeface="Hack"/>
              </a:rPr>
              <a:t>≥</a:t>
            </a:r>
            <a:r>
              <a:rPr sz="900" i="1" spc="-290" dirty="0">
                <a:latin typeface="Hack"/>
                <a:cs typeface="Hack"/>
              </a:rPr>
              <a:t> </a:t>
            </a:r>
            <a:r>
              <a:rPr sz="900" i="1" spc="-50" dirty="0"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04507" y="2794139"/>
            <a:ext cx="3799204" cy="0"/>
          </a:xfrm>
          <a:custGeom>
            <a:avLst/>
            <a:gdLst/>
            <a:ahLst/>
            <a:cxnLst/>
            <a:rect l="l" t="t" r="r" b="b"/>
            <a:pathLst>
              <a:path w="3799204">
                <a:moveTo>
                  <a:pt x="0" y="0"/>
                </a:moveTo>
                <a:lnTo>
                  <a:pt x="3798976" y="0"/>
                </a:lnTo>
              </a:path>
            </a:pathLst>
          </a:custGeom>
          <a:ln w="69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67728" y="2808434"/>
            <a:ext cx="1150620" cy="3016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900" dirty="0">
                <a:latin typeface="Arial"/>
                <a:cs typeface="Arial"/>
              </a:rPr>
              <a:t>DC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gain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spc="210" dirty="0">
                <a:latin typeface="Arial"/>
                <a:cs typeface="Arial"/>
              </a:rPr>
              <a:t>/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spc="-35" dirty="0">
                <a:latin typeface="Arial"/>
                <a:cs typeface="Arial"/>
              </a:rPr>
              <a:t>steady-</a:t>
            </a:r>
            <a:r>
              <a:rPr sz="900" spc="-30" dirty="0">
                <a:latin typeface="Arial"/>
                <a:cs typeface="Arial"/>
              </a:rPr>
              <a:t>state </a:t>
            </a:r>
            <a:r>
              <a:rPr sz="900" spc="-50" dirty="0">
                <a:latin typeface="Arial"/>
                <a:cs typeface="Arial"/>
              </a:rPr>
              <a:t>response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unit</a:t>
            </a:r>
            <a:r>
              <a:rPr sz="900" spc="7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step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18995" y="2960276"/>
            <a:ext cx="3892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-15" baseline="6172" dirty="0">
                <a:latin typeface="Arial"/>
                <a:cs typeface="Arial"/>
              </a:rPr>
              <a:t>G</a:t>
            </a:r>
            <a:r>
              <a:rPr sz="600" i="1" spc="-10" dirty="0">
                <a:latin typeface="Arial"/>
                <a:cs typeface="Arial"/>
              </a:rPr>
              <a:t>yu</a:t>
            </a:r>
            <a:r>
              <a:rPr sz="1350" spc="-15" baseline="6172" dirty="0">
                <a:latin typeface="Times New Roman"/>
                <a:cs typeface="Times New Roman"/>
              </a:rPr>
              <a:t>(</a:t>
            </a:r>
            <a:r>
              <a:rPr sz="1350" spc="-15" baseline="6172" dirty="0">
                <a:latin typeface="Arial"/>
                <a:cs typeface="Arial"/>
              </a:rPr>
              <a:t>0</a:t>
            </a:r>
            <a:r>
              <a:rPr sz="1350" spc="-15" baseline="6172" dirty="0">
                <a:latin typeface="Times New Roman"/>
                <a:cs typeface="Times New Roman"/>
              </a:rPr>
              <a:t>)</a:t>
            </a:r>
            <a:endParaRPr sz="1350" baseline="6172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974111" y="2960276"/>
            <a:ext cx="3892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-15" baseline="6172" dirty="0">
                <a:latin typeface="Arial"/>
                <a:cs typeface="Arial"/>
              </a:rPr>
              <a:t>G</a:t>
            </a:r>
            <a:r>
              <a:rPr sz="600" i="1" spc="-10" dirty="0">
                <a:latin typeface="Arial"/>
                <a:cs typeface="Arial"/>
              </a:rPr>
              <a:t>yu</a:t>
            </a:r>
            <a:r>
              <a:rPr sz="1350" spc="-15" baseline="6172" dirty="0">
                <a:latin typeface="Times New Roman"/>
                <a:cs typeface="Times New Roman"/>
              </a:rPr>
              <a:t>(</a:t>
            </a:r>
            <a:r>
              <a:rPr sz="1350" spc="-15" baseline="6172" dirty="0">
                <a:latin typeface="Arial"/>
                <a:cs typeface="Arial"/>
              </a:rPr>
              <a:t>1</a:t>
            </a:r>
            <a:r>
              <a:rPr sz="1350" spc="-15" baseline="6172" dirty="0">
                <a:latin typeface="Times New Roman"/>
                <a:cs typeface="Times New Roman"/>
              </a:rPr>
              <a:t>)</a:t>
            </a:r>
            <a:endParaRPr sz="1350" baseline="6172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04507" y="3146094"/>
            <a:ext cx="3799204" cy="0"/>
          </a:xfrm>
          <a:custGeom>
            <a:avLst/>
            <a:gdLst/>
            <a:ahLst/>
            <a:cxnLst/>
            <a:rect l="l" t="t" r="r" b="b"/>
            <a:pathLst>
              <a:path w="3799204">
                <a:moveTo>
                  <a:pt x="0" y="0"/>
                </a:moveTo>
                <a:lnTo>
                  <a:pt x="3798976" y="0"/>
                </a:lnTo>
              </a:path>
            </a:pathLst>
          </a:custGeom>
          <a:ln w="11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13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2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-20" dirty="0"/>
              <a:t> </a:t>
            </a:r>
            <a:r>
              <a:rPr spc="-25" dirty="0"/>
              <a:t>transfer</a:t>
            </a:r>
            <a:r>
              <a:rPr spc="-15" dirty="0"/>
              <a:t> </a:t>
            </a:r>
            <a:r>
              <a:rPr spc="-10" dirty="0"/>
              <a:t>function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594"/>
            <a:ext cx="4331335" cy="2448560"/>
            <a:chOff x="138544" y="594594"/>
            <a:chExt cx="4331335" cy="2448560"/>
          </a:xfrm>
        </p:grpSpPr>
        <p:sp>
          <p:nvSpPr>
            <p:cNvPr id="4" name="object 4"/>
            <p:cNvSpPr/>
            <p:nvPr/>
          </p:nvSpPr>
          <p:spPr>
            <a:xfrm>
              <a:off x="138544" y="594594"/>
              <a:ext cx="4331335" cy="2448560"/>
            </a:xfrm>
            <a:custGeom>
              <a:avLst/>
              <a:gdLst/>
              <a:ahLst/>
              <a:cxnLst/>
              <a:rect l="l" t="t" r="r" b="b"/>
              <a:pathLst>
                <a:path w="4331335" h="244856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416668"/>
                  </a:lnTo>
                  <a:lnTo>
                    <a:pt x="2485" y="2428981"/>
                  </a:lnTo>
                  <a:lnTo>
                    <a:pt x="9264" y="2439035"/>
                  </a:lnTo>
                  <a:lnTo>
                    <a:pt x="19319" y="2445814"/>
                  </a:lnTo>
                  <a:lnTo>
                    <a:pt x="31631" y="2448300"/>
                  </a:lnTo>
                  <a:lnTo>
                    <a:pt x="4299334" y="2448300"/>
                  </a:lnTo>
                  <a:lnTo>
                    <a:pt x="4311646" y="2445814"/>
                  </a:lnTo>
                  <a:lnTo>
                    <a:pt x="4321701" y="2439035"/>
                  </a:lnTo>
                  <a:lnTo>
                    <a:pt x="4328480" y="2428981"/>
                  </a:lnTo>
                  <a:lnTo>
                    <a:pt x="4330965" y="241666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20"/>
              <a:ext cx="4318635" cy="2435860"/>
            </a:xfrm>
            <a:custGeom>
              <a:avLst/>
              <a:gdLst/>
              <a:ahLst/>
              <a:cxnLst/>
              <a:rect l="l" t="t" r="r" b="b"/>
              <a:pathLst>
                <a:path w="4318635" h="243586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404016"/>
                  </a:lnTo>
                  <a:lnTo>
                    <a:pt x="2485" y="2416328"/>
                  </a:lnTo>
                  <a:lnTo>
                    <a:pt x="9264" y="2426383"/>
                  </a:lnTo>
                  <a:lnTo>
                    <a:pt x="19319" y="2433162"/>
                  </a:lnTo>
                  <a:lnTo>
                    <a:pt x="31631" y="2435647"/>
                  </a:lnTo>
                  <a:lnTo>
                    <a:pt x="4286681" y="2435647"/>
                  </a:lnTo>
                  <a:lnTo>
                    <a:pt x="4298993" y="2433162"/>
                  </a:lnTo>
                  <a:lnTo>
                    <a:pt x="4309048" y="2426383"/>
                  </a:lnTo>
                  <a:lnTo>
                    <a:pt x="4315827" y="2416328"/>
                  </a:lnTo>
                  <a:lnTo>
                    <a:pt x="4318313" y="2404016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num = [0.09952,</a:t>
            </a:r>
            <a:r>
              <a:rPr spc="-65" dirty="0"/>
              <a:t> </a:t>
            </a:r>
            <a:r>
              <a:rPr spc="-75" dirty="0">
                <a:solidFill>
                  <a:srgbClr val="218A21"/>
                </a:solidFill>
              </a:rPr>
              <a:t>-</a:t>
            </a:r>
            <a:r>
              <a:rPr spc="-10" dirty="0"/>
              <a:t>0.08144];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/>
              <a:t>den</a:t>
            </a:r>
            <a:r>
              <a:rPr spc="-65" dirty="0"/>
              <a:t> </a:t>
            </a:r>
            <a:r>
              <a:rPr spc="-70" dirty="0"/>
              <a:t>=</a:t>
            </a:r>
            <a:r>
              <a:rPr spc="-60" dirty="0"/>
              <a:t> </a:t>
            </a:r>
            <a:r>
              <a:rPr spc="-70" dirty="0"/>
              <a:t>[1,</a:t>
            </a:r>
            <a:r>
              <a:rPr spc="-60" dirty="0"/>
              <a:t> </a:t>
            </a:r>
            <a:r>
              <a:rPr spc="-75" dirty="0">
                <a:solidFill>
                  <a:srgbClr val="218A21"/>
                </a:solidFill>
              </a:rPr>
              <a:t>-</a:t>
            </a:r>
            <a:r>
              <a:rPr spc="-75" dirty="0"/>
              <a:t>1.792,</a:t>
            </a:r>
            <a:r>
              <a:rPr spc="-60" dirty="0"/>
              <a:t> </a:t>
            </a:r>
            <a:r>
              <a:rPr spc="-10" dirty="0"/>
              <a:t>0.8187];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5" dirty="0"/>
              <a:t>Ts</a:t>
            </a:r>
            <a:r>
              <a:rPr spc="-65" dirty="0"/>
              <a:t> </a:t>
            </a:r>
            <a:r>
              <a:rPr spc="-70" dirty="0"/>
              <a:t>=</a:t>
            </a:r>
            <a:r>
              <a:rPr spc="-65" dirty="0"/>
              <a:t> </a:t>
            </a:r>
            <a:r>
              <a:rPr spc="-20" dirty="0"/>
              <a:t>0.1;</a:t>
            </a:r>
          </a:p>
          <a:p>
            <a:pPr marL="12700" marR="1080770">
              <a:lnSpc>
                <a:spcPct val="101499"/>
              </a:lnSpc>
            </a:pPr>
            <a:r>
              <a:rPr spc="-75" dirty="0"/>
              <a:t>sys_tf</a:t>
            </a:r>
            <a:r>
              <a:rPr spc="-55" dirty="0"/>
              <a:t> </a:t>
            </a:r>
            <a:r>
              <a:rPr spc="-70" dirty="0"/>
              <a:t>=</a:t>
            </a:r>
            <a:r>
              <a:rPr spc="-55" dirty="0"/>
              <a:t> </a:t>
            </a:r>
            <a:r>
              <a:rPr spc="-75" dirty="0"/>
              <a:t>tf(num,den,Ts) poles</a:t>
            </a:r>
            <a:r>
              <a:rPr spc="-60" dirty="0"/>
              <a:t> </a:t>
            </a:r>
            <a:r>
              <a:rPr spc="-70" dirty="0"/>
              <a:t>=</a:t>
            </a:r>
            <a:r>
              <a:rPr spc="-55" dirty="0"/>
              <a:t> </a:t>
            </a:r>
            <a:r>
              <a:rPr spc="-10" dirty="0"/>
              <a:t>pole(sys_tf); </a:t>
            </a:r>
            <a:r>
              <a:rPr spc="-75" dirty="0"/>
              <a:t>zeros</a:t>
            </a:r>
            <a:r>
              <a:rPr spc="-60" dirty="0"/>
              <a:t> </a:t>
            </a:r>
            <a:r>
              <a:rPr spc="-70" dirty="0"/>
              <a:t>=</a:t>
            </a:r>
            <a:r>
              <a:rPr spc="-55" dirty="0"/>
              <a:t> </a:t>
            </a:r>
            <a:r>
              <a:rPr spc="-10" dirty="0"/>
              <a:t>zero(sys_tf);</a:t>
            </a:r>
          </a:p>
          <a:p>
            <a:pPr marL="12700" marR="5080">
              <a:lnSpc>
                <a:spcPct val="101499"/>
              </a:lnSpc>
            </a:pPr>
            <a:r>
              <a:rPr spc="-70" dirty="0"/>
              <a:t>disp([</a:t>
            </a:r>
            <a:r>
              <a:rPr spc="-70" dirty="0">
                <a:solidFill>
                  <a:srgbClr val="8A2152"/>
                </a:solidFill>
              </a:rPr>
              <a:t>'System</a:t>
            </a:r>
            <a:r>
              <a:rPr spc="-65" dirty="0">
                <a:solidFill>
                  <a:srgbClr val="8A2152"/>
                </a:solidFill>
              </a:rPr>
              <a:t> </a:t>
            </a:r>
            <a:r>
              <a:rPr spc="-75" dirty="0">
                <a:solidFill>
                  <a:srgbClr val="8A2152"/>
                </a:solidFill>
              </a:rPr>
              <a:t>Poles</a:t>
            </a:r>
            <a:r>
              <a:rPr spc="-60" dirty="0">
                <a:solidFill>
                  <a:srgbClr val="8A2152"/>
                </a:solidFill>
              </a:rPr>
              <a:t> </a:t>
            </a:r>
            <a:r>
              <a:rPr spc="-70" dirty="0">
                <a:solidFill>
                  <a:srgbClr val="8A2152"/>
                </a:solidFill>
              </a:rPr>
              <a:t>=</a:t>
            </a:r>
            <a:r>
              <a:rPr spc="-60" dirty="0">
                <a:solidFill>
                  <a:srgbClr val="8A2152"/>
                </a:solidFill>
              </a:rPr>
              <a:t> </a:t>
            </a:r>
            <a:r>
              <a:rPr spc="-65" dirty="0">
                <a:solidFill>
                  <a:srgbClr val="8A2152"/>
                </a:solidFill>
              </a:rPr>
              <a:t>'</a:t>
            </a:r>
            <a:r>
              <a:rPr spc="-65" dirty="0"/>
              <a:t>,num2str(poles</a:t>
            </a:r>
            <a:r>
              <a:rPr spc="-65" dirty="0">
                <a:solidFill>
                  <a:srgbClr val="218A21"/>
                </a:solidFill>
              </a:rPr>
              <a:t>'</a:t>
            </a:r>
            <a:r>
              <a:rPr spc="-65" dirty="0"/>
              <a:t>)]) </a:t>
            </a:r>
            <a:r>
              <a:rPr spc="-70" dirty="0"/>
              <a:t>disp([</a:t>
            </a:r>
            <a:r>
              <a:rPr spc="-70" dirty="0">
                <a:solidFill>
                  <a:srgbClr val="8A2152"/>
                </a:solidFill>
              </a:rPr>
              <a:t>'System</a:t>
            </a:r>
            <a:r>
              <a:rPr spc="-65" dirty="0">
                <a:solidFill>
                  <a:srgbClr val="8A2152"/>
                </a:solidFill>
              </a:rPr>
              <a:t> </a:t>
            </a:r>
            <a:r>
              <a:rPr spc="-75" dirty="0">
                <a:solidFill>
                  <a:srgbClr val="8A2152"/>
                </a:solidFill>
              </a:rPr>
              <a:t>Zeros</a:t>
            </a:r>
            <a:r>
              <a:rPr spc="-60" dirty="0">
                <a:solidFill>
                  <a:srgbClr val="8A2152"/>
                </a:solidFill>
              </a:rPr>
              <a:t> </a:t>
            </a:r>
            <a:r>
              <a:rPr spc="-70" dirty="0">
                <a:solidFill>
                  <a:srgbClr val="8A2152"/>
                </a:solidFill>
              </a:rPr>
              <a:t>=</a:t>
            </a:r>
            <a:r>
              <a:rPr spc="-60" dirty="0">
                <a:solidFill>
                  <a:srgbClr val="8A2152"/>
                </a:solidFill>
              </a:rPr>
              <a:t> </a:t>
            </a:r>
            <a:r>
              <a:rPr spc="-65" dirty="0">
                <a:solidFill>
                  <a:srgbClr val="8A2152"/>
                </a:solidFill>
              </a:rPr>
              <a:t>'</a:t>
            </a:r>
            <a:r>
              <a:rPr spc="-65" dirty="0"/>
              <a:t>,num2str(zeros</a:t>
            </a:r>
            <a:r>
              <a:rPr spc="-65" dirty="0">
                <a:solidFill>
                  <a:srgbClr val="218A21"/>
                </a:solidFill>
              </a:rPr>
              <a:t>'</a:t>
            </a:r>
            <a:r>
              <a:rPr spc="-65" dirty="0"/>
              <a:t>)])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65" dirty="0"/>
          </a:p>
          <a:p>
            <a:pPr marL="12700" marR="961390">
              <a:lnSpc>
                <a:spcPct val="101499"/>
              </a:lnSpc>
            </a:pPr>
            <a:r>
              <a:rPr spc="-75" dirty="0"/>
              <a:t>[yout,</a:t>
            </a:r>
            <a:r>
              <a:rPr spc="-60" dirty="0"/>
              <a:t> </a:t>
            </a:r>
            <a:r>
              <a:rPr spc="-75" dirty="0"/>
              <a:t>T]</a:t>
            </a:r>
            <a:r>
              <a:rPr spc="-55" dirty="0"/>
              <a:t> </a:t>
            </a:r>
            <a:r>
              <a:rPr spc="-70" dirty="0"/>
              <a:t>=</a:t>
            </a:r>
            <a:r>
              <a:rPr spc="-55" dirty="0"/>
              <a:t> </a:t>
            </a:r>
            <a:r>
              <a:rPr spc="-75" dirty="0"/>
              <a:t>step(sys_tf); </a:t>
            </a:r>
            <a:r>
              <a:rPr spc="-70" dirty="0">
                <a:solidFill>
                  <a:srgbClr val="218A21"/>
                </a:solidFill>
              </a:rPr>
              <a:t>figure</a:t>
            </a:r>
            <a:r>
              <a:rPr spc="-70" dirty="0"/>
              <a:t>, stairs(T, </a:t>
            </a:r>
            <a:r>
              <a:rPr spc="-10" dirty="0"/>
              <a:t>yout) </a:t>
            </a:r>
            <a:r>
              <a:rPr spc="-70" dirty="0">
                <a:solidFill>
                  <a:srgbClr val="218A21"/>
                </a:solidFill>
              </a:rPr>
              <a:t>figure</a:t>
            </a:r>
            <a:r>
              <a:rPr spc="-70" dirty="0"/>
              <a:t>, </a:t>
            </a:r>
            <a:r>
              <a:rPr spc="-10" dirty="0"/>
              <a:t>impulse(sys_tf)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10" dirty="0"/>
          </a:p>
          <a:p>
            <a:pPr marL="12700" marR="961390">
              <a:lnSpc>
                <a:spcPct val="101499"/>
              </a:lnSpc>
              <a:spcBef>
                <a:spcPts val="5"/>
              </a:spcBef>
            </a:pPr>
            <a:r>
              <a:rPr spc="-75" dirty="0"/>
              <a:t>u1</a:t>
            </a:r>
            <a:r>
              <a:rPr spc="-65" dirty="0"/>
              <a:t> </a:t>
            </a:r>
            <a:r>
              <a:rPr spc="-70" dirty="0"/>
              <a:t>=</a:t>
            </a:r>
            <a:r>
              <a:rPr spc="-65" dirty="0"/>
              <a:t> </a:t>
            </a:r>
            <a:r>
              <a:rPr spc="-75" dirty="0"/>
              <a:t>2</a:t>
            </a:r>
            <a:r>
              <a:rPr spc="-75" dirty="0">
                <a:solidFill>
                  <a:srgbClr val="218A21"/>
                </a:solidFill>
              </a:rPr>
              <a:t>*</a:t>
            </a:r>
            <a:r>
              <a:rPr spc="-75" dirty="0"/>
              <a:t>ones(length(T),1); u2</a:t>
            </a:r>
            <a:r>
              <a:rPr spc="-65" dirty="0"/>
              <a:t> </a:t>
            </a:r>
            <a:r>
              <a:rPr spc="-70" dirty="0"/>
              <a:t>=</a:t>
            </a:r>
            <a:r>
              <a:rPr spc="-65" dirty="0"/>
              <a:t> </a:t>
            </a:r>
            <a:r>
              <a:rPr spc="-10" dirty="0"/>
              <a:t>sin(T);</a:t>
            </a:r>
          </a:p>
          <a:p>
            <a:pPr marL="12700" marR="961390">
              <a:lnSpc>
                <a:spcPct val="101499"/>
              </a:lnSpc>
            </a:pPr>
            <a:r>
              <a:rPr spc="-70" dirty="0">
                <a:solidFill>
                  <a:srgbClr val="218A21"/>
                </a:solidFill>
              </a:rPr>
              <a:t>figure</a:t>
            </a:r>
            <a:r>
              <a:rPr spc="-70" dirty="0"/>
              <a:t>, </a:t>
            </a:r>
            <a:r>
              <a:rPr spc="-75" dirty="0"/>
              <a:t>lsim(sys_tf,u1,T) </a:t>
            </a:r>
            <a:r>
              <a:rPr spc="-70" dirty="0">
                <a:solidFill>
                  <a:srgbClr val="218A21"/>
                </a:solidFill>
              </a:rPr>
              <a:t>figure</a:t>
            </a:r>
            <a:r>
              <a:rPr spc="-70" dirty="0"/>
              <a:t>, </a:t>
            </a:r>
            <a:r>
              <a:rPr spc="-75" dirty="0"/>
              <a:t>lsim(sys_tf,u2,T)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14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544" y="209668"/>
            <a:ext cx="4331335" cy="2866390"/>
            <a:chOff x="138544" y="209668"/>
            <a:chExt cx="4331335" cy="2866390"/>
          </a:xfrm>
        </p:grpSpPr>
        <p:sp>
          <p:nvSpPr>
            <p:cNvPr id="3" name="object 3"/>
            <p:cNvSpPr/>
            <p:nvPr/>
          </p:nvSpPr>
          <p:spPr>
            <a:xfrm>
              <a:off x="138544" y="209668"/>
              <a:ext cx="4331335" cy="2866390"/>
            </a:xfrm>
            <a:custGeom>
              <a:avLst/>
              <a:gdLst/>
              <a:ahLst/>
              <a:cxnLst/>
              <a:rect l="l" t="t" r="r" b="b"/>
              <a:pathLst>
                <a:path w="4331335" h="286639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834208"/>
                  </a:lnTo>
                  <a:lnTo>
                    <a:pt x="2485" y="2846521"/>
                  </a:lnTo>
                  <a:lnTo>
                    <a:pt x="9264" y="2856575"/>
                  </a:lnTo>
                  <a:lnTo>
                    <a:pt x="19319" y="2863354"/>
                  </a:lnTo>
                  <a:lnTo>
                    <a:pt x="31631" y="2865840"/>
                  </a:lnTo>
                  <a:lnTo>
                    <a:pt x="4299334" y="2865840"/>
                  </a:lnTo>
                  <a:lnTo>
                    <a:pt x="4311646" y="2863354"/>
                  </a:lnTo>
                  <a:lnTo>
                    <a:pt x="4321701" y="2856575"/>
                  </a:lnTo>
                  <a:lnTo>
                    <a:pt x="4328480" y="2846521"/>
                  </a:lnTo>
                  <a:lnTo>
                    <a:pt x="4330965" y="283420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870" y="215994"/>
              <a:ext cx="4318635" cy="2853690"/>
            </a:xfrm>
            <a:custGeom>
              <a:avLst/>
              <a:gdLst/>
              <a:ahLst/>
              <a:cxnLst/>
              <a:rect l="l" t="t" r="r" b="b"/>
              <a:pathLst>
                <a:path w="4318635" h="285369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821555"/>
                  </a:lnTo>
                  <a:lnTo>
                    <a:pt x="2485" y="2833868"/>
                  </a:lnTo>
                  <a:lnTo>
                    <a:pt x="9264" y="2843922"/>
                  </a:lnTo>
                  <a:lnTo>
                    <a:pt x="19319" y="2850701"/>
                  </a:lnTo>
                  <a:lnTo>
                    <a:pt x="31631" y="2853187"/>
                  </a:lnTo>
                  <a:lnTo>
                    <a:pt x="4286681" y="2853187"/>
                  </a:lnTo>
                  <a:lnTo>
                    <a:pt x="4298993" y="2850701"/>
                  </a:lnTo>
                  <a:lnTo>
                    <a:pt x="4309048" y="2843922"/>
                  </a:lnTo>
                  <a:lnTo>
                    <a:pt x="4315827" y="2833868"/>
                  </a:lnTo>
                  <a:lnTo>
                    <a:pt x="4318313" y="2821555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2778" y="224835"/>
            <a:ext cx="3672204" cy="266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co</a:t>
            </a:r>
            <a:endParaRPr sz="900">
              <a:latin typeface="Courier New"/>
              <a:cs typeface="Courier New"/>
            </a:endParaRPr>
          </a:p>
          <a:p>
            <a:pPr marL="12700" marR="1798320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matplotlib.pyplot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latin typeface="Courier New"/>
                <a:cs typeface="Courier New"/>
              </a:rPr>
              <a:t>plt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5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numpy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4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Ts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0.1</a:t>
            </a:r>
            <a:r>
              <a:rPr sz="900" spc="-65" dirty="0">
                <a:solidFill>
                  <a:srgbClr val="008A8A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sampling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20" dirty="0">
                <a:solidFill>
                  <a:srgbClr val="B12121"/>
                </a:solidFill>
                <a:latin typeface="Courier New"/>
                <a:cs typeface="Courier New"/>
              </a:rPr>
              <a:t>time</a:t>
            </a:r>
            <a:endParaRPr sz="900">
              <a:latin typeface="Courier New"/>
              <a:cs typeface="Courier New"/>
            </a:endParaRPr>
          </a:p>
          <a:p>
            <a:pPr marL="12700" marR="483870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num</a:t>
            </a:r>
            <a:r>
              <a:rPr sz="900" spc="-4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80" dirty="0">
                <a:latin typeface="Courier New"/>
                <a:cs typeface="Courier New"/>
              </a:rPr>
              <a:t>[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0.09952</a:t>
            </a:r>
            <a:r>
              <a:rPr sz="900" spc="-80" dirty="0">
                <a:latin typeface="Courier New"/>
                <a:cs typeface="Courier New"/>
              </a:rPr>
              <a:t>,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-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0.08144</a:t>
            </a:r>
            <a:r>
              <a:rPr sz="900" spc="-80" dirty="0">
                <a:latin typeface="Courier New"/>
                <a:cs typeface="Courier New"/>
              </a:rPr>
              <a:t>]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4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Numerator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co-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efficients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den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-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1.792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0.8187</a:t>
            </a:r>
            <a:r>
              <a:rPr sz="900" spc="-70" dirty="0">
                <a:latin typeface="Courier New"/>
                <a:cs typeface="Courier New"/>
              </a:rPr>
              <a:t>]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Denominator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co-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efficients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sys_tf</a:t>
            </a:r>
            <a:r>
              <a:rPr sz="900" spc="-4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co.tf(num,den,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Ts)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(sys_tf)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2276475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poles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co.pole(sys_tf)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zeros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co.zero(sys_tf)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5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75" dirty="0">
                <a:latin typeface="Courier New"/>
                <a:cs typeface="Courier New"/>
              </a:rPr>
              <a:t>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\n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System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Poles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=</a:t>
            </a:r>
            <a:r>
              <a:rPr sz="900" spc="-50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poles,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\n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System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Zeros</a:t>
            </a:r>
            <a:r>
              <a:rPr sz="900" spc="-50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=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zeros)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1558925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yout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co.step_response(sys_tf) </a:t>
            </a:r>
            <a:r>
              <a:rPr sz="900" spc="-75" dirty="0">
                <a:latin typeface="Courier New"/>
                <a:cs typeface="Courier New"/>
              </a:rPr>
              <a:t>plt.figure(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,figsize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6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)) </a:t>
            </a:r>
            <a:r>
              <a:rPr sz="900" spc="-80" dirty="0">
                <a:latin typeface="Courier New"/>
                <a:cs typeface="Courier New"/>
              </a:rPr>
              <a:t>plt.step(T,np.append(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80" dirty="0">
                <a:latin typeface="Courier New"/>
                <a:cs typeface="Courier New"/>
              </a:rPr>
              <a:t>,yout[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80" dirty="0">
                <a:latin typeface="Courier New"/>
                <a:cs typeface="Courier New"/>
              </a:rPr>
              <a:t>:-</a:t>
            </a:r>
            <a:r>
              <a:rPr sz="900" spc="-6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60" dirty="0">
                <a:latin typeface="Courier New"/>
                <a:cs typeface="Courier New"/>
              </a:rPr>
              <a:t>])) </a:t>
            </a:r>
            <a:r>
              <a:rPr sz="900" spc="-10" dirty="0">
                <a:latin typeface="Courier New"/>
                <a:cs typeface="Courier New"/>
              </a:rPr>
              <a:t>plt.grid(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True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0" dirty="0">
                <a:latin typeface="Courier New"/>
                <a:cs typeface="Courier New"/>
              </a:rPr>
              <a:t>plt.ylabel(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"y"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latin typeface="Courier New"/>
                <a:cs typeface="Courier New"/>
              </a:rPr>
              <a:t>plt.xlabel(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"Time</a:t>
            </a:r>
            <a:r>
              <a:rPr sz="900" spc="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(sec)"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2778" y="2867395"/>
            <a:ext cx="623570" cy="177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70" dirty="0">
                <a:latin typeface="Courier New"/>
                <a:cs typeface="Courier New"/>
              </a:rPr>
              <a:t>plt.show()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15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544" y="209668"/>
            <a:ext cx="4331335" cy="2866390"/>
            <a:chOff x="138544" y="209668"/>
            <a:chExt cx="4331335" cy="2866390"/>
          </a:xfrm>
        </p:grpSpPr>
        <p:sp>
          <p:nvSpPr>
            <p:cNvPr id="3" name="object 3"/>
            <p:cNvSpPr/>
            <p:nvPr/>
          </p:nvSpPr>
          <p:spPr>
            <a:xfrm>
              <a:off x="138544" y="209668"/>
              <a:ext cx="4331335" cy="2866390"/>
            </a:xfrm>
            <a:custGeom>
              <a:avLst/>
              <a:gdLst/>
              <a:ahLst/>
              <a:cxnLst/>
              <a:rect l="l" t="t" r="r" b="b"/>
              <a:pathLst>
                <a:path w="4331335" h="286639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834208"/>
                  </a:lnTo>
                  <a:lnTo>
                    <a:pt x="2485" y="2846521"/>
                  </a:lnTo>
                  <a:lnTo>
                    <a:pt x="9264" y="2856575"/>
                  </a:lnTo>
                  <a:lnTo>
                    <a:pt x="19319" y="2863354"/>
                  </a:lnTo>
                  <a:lnTo>
                    <a:pt x="31631" y="2865840"/>
                  </a:lnTo>
                  <a:lnTo>
                    <a:pt x="4299334" y="2865840"/>
                  </a:lnTo>
                  <a:lnTo>
                    <a:pt x="4311646" y="2863354"/>
                  </a:lnTo>
                  <a:lnTo>
                    <a:pt x="4321701" y="2856575"/>
                  </a:lnTo>
                  <a:lnTo>
                    <a:pt x="4328480" y="2846521"/>
                  </a:lnTo>
                  <a:lnTo>
                    <a:pt x="4330965" y="283420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870" y="215994"/>
              <a:ext cx="4318635" cy="2853690"/>
            </a:xfrm>
            <a:custGeom>
              <a:avLst/>
              <a:gdLst/>
              <a:ahLst/>
              <a:cxnLst/>
              <a:rect l="l" t="t" r="r" b="b"/>
              <a:pathLst>
                <a:path w="4318635" h="285369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821555"/>
                  </a:lnTo>
                  <a:lnTo>
                    <a:pt x="2485" y="2833868"/>
                  </a:lnTo>
                  <a:lnTo>
                    <a:pt x="9264" y="2843922"/>
                  </a:lnTo>
                  <a:lnTo>
                    <a:pt x="19319" y="2850701"/>
                  </a:lnTo>
                  <a:lnTo>
                    <a:pt x="31631" y="2853187"/>
                  </a:lnTo>
                  <a:lnTo>
                    <a:pt x="4286681" y="2853187"/>
                  </a:lnTo>
                  <a:lnTo>
                    <a:pt x="4298993" y="2850701"/>
                  </a:lnTo>
                  <a:lnTo>
                    <a:pt x="4309048" y="2843922"/>
                  </a:lnTo>
                  <a:lnTo>
                    <a:pt x="4315827" y="2833868"/>
                  </a:lnTo>
                  <a:lnTo>
                    <a:pt x="4318313" y="2821555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2778" y="224835"/>
            <a:ext cx="3672204" cy="2806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co</a:t>
            </a:r>
            <a:endParaRPr sz="900">
              <a:latin typeface="Courier New"/>
              <a:cs typeface="Courier New"/>
            </a:endParaRPr>
          </a:p>
          <a:p>
            <a:pPr marL="12700" marR="1798320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matplotlib.pyplot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latin typeface="Courier New"/>
                <a:cs typeface="Courier New"/>
              </a:rPr>
              <a:t>plt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5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numpy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4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Ts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0.1</a:t>
            </a:r>
            <a:r>
              <a:rPr sz="900" spc="-65" dirty="0">
                <a:solidFill>
                  <a:srgbClr val="008A8A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sampling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20" dirty="0">
                <a:solidFill>
                  <a:srgbClr val="B12121"/>
                </a:solidFill>
                <a:latin typeface="Courier New"/>
                <a:cs typeface="Courier New"/>
              </a:rPr>
              <a:t>time</a:t>
            </a:r>
            <a:endParaRPr sz="900">
              <a:latin typeface="Courier New"/>
              <a:cs typeface="Courier New"/>
            </a:endParaRPr>
          </a:p>
          <a:p>
            <a:pPr marL="12700" marR="483870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num</a:t>
            </a:r>
            <a:r>
              <a:rPr sz="900" spc="-4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80" dirty="0">
                <a:latin typeface="Courier New"/>
                <a:cs typeface="Courier New"/>
              </a:rPr>
              <a:t>[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0.09952</a:t>
            </a:r>
            <a:r>
              <a:rPr sz="900" spc="-80" dirty="0">
                <a:latin typeface="Courier New"/>
                <a:cs typeface="Courier New"/>
              </a:rPr>
              <a:t>,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-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0.08144</a:t>
            </a:r>
            <a:r>
              <a:rPr sz="900" spc="-80" dirty="0">
                <a:latin typeface="Courier New"/>
                <a:cs typeface="Courier New"/>
              </a:rPr>
              <a:t>]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4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Numerator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co-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efficients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den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-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1.792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0.8187</a:t>
            </a:r>
            <a:r>
              <a:rPr sz="900" spc="-70" dirty="0">
                <a:latin typeface="Courier New"/>
                <a:cs typeface="Courier New"/>
              </a:rPr>
              <a:t>]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Denominator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co-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efficients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sys_tf</a:t>
            </a:r>
            <a:r>
              <a:rPr sz="900" spc="-4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co.tf(num,den,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Ts)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(sys_tf)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2276475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poles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co.pole(sys_tf)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zeros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co.zero(sys_tf)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5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75" dirty="0">
                <a:latin typeface="Courier New"/>
                <a:cs typeface="Courier New"/>
              </a:rPr>
              <a:t>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\n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System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Poles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=</a:t>
            </a:r>
            <a:r>
              <a:rPr sz="900" spc="-50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poles,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\n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System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Zeros</a:t>
            </a:r>
            <a:r>
              <a:rPr sz="900" spc="-50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=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zeros)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1379855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yout_i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75" dirty="0">
                <a:latin typeface="Courier New"/>
                <a:cs typeface="Courier New"/>
              </a:rPr>
              <a:t>co.impulse_response(sys_tf) plt.figure(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,figsize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6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)) </a:t>
            </a:r>
            <a:r>
              <a:rPr sz="900" spc="-80" dirty="0">
                <a:latin typeface="Courier New"/>
                <a:cs typeface="Courier New"/>
              </a:rPr>
              <a:t>plt.step(T,np.append(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80" dirty="0">
                <a:latin typeface="Courier New"/>
                <a:cs typeface="Courier New"/>
              </a:rPr>
              <a:t>,yout_i[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80" dirty="0">
                <a:latin typeface="Courier New"/>
                <a:cs typeface="Courier New"/>
              </a:rPr>
              <a:t>:-</a:t>
            </a:r>
            <a:r>
              <a:rPr sz="900" spc="-2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20" dirty="0">
                <a:latin typeface="Courier New"/>
                <a:cs typeface="Courier New"/>
              </a:rPr>
              <a:t>])) </a:t>
            </a:r>
            <a:r>
              <a:rPr sz="900" spc="-10" dirty="0">
                <a:latin typeface="Courier New"/>
                <a:cs typeface="Courier New"/>
              </a:rPr>
              <a:t>plt.grid(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True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0" dirty="0">
                <a:latin typeface="Courier New"/>
                <a:cs typeface="Courier New"/>
              </a:rPr>
              <a:t>plt.ylabel(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"y"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 marR="2216785">
              <a:lnSpc>
                <a:spcPct val="101499"/>
              </a:lnSpc>
            </a:pPr>
            <a:r>
              <a:rPr sz="900" spc="-75" dirty="0">
                <a:latin typeface="Courier New"/>
                <a:cs typeface="Courier New"/>
              </a:rPr>
              <a:t>plt.xlabel(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"Time</a:t>
            </a:r>
            <a:r>
              <a:rPr sz="900" spc="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(sec)"</a:t>
            </a:r>
            <a:r>
              <a:rPr sz="900" spc="-70" dirty="0">
                <a:latin typeface="Courier New"/>
                <a:cs typeface="Courier New"/>
              </a:rPr>
              <a:t>) </a:t>
            </a:r>
            <a:r>
              <a:rPr sz="900" spc="-10" dirty="0">
                <a:latin typeface="Courier New"/>
                <a:cs typeface="Courier New"/>
              </a:rPr>
              <a:t>plt.show()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61534"/>
            <a:ext cx="4608195" cy="294640"/>
            <a:chOff x="0" y="3161534"/>
            <a:chExt cx="4608195" cy="294640"/>
          </a:xfrm>
        </p:grpSpPr>
        <p:sp>
          <p:nvSpPr>
            <p:cNvPr id="7" name="object 7"/>
            <p:cNvSpPr/>
            <p:nvPr/>
          </p:nvSpPr>
          <p:spPr>
            <a:xfrm>
              <a:off x="138544" y="3161534"/>
              <a:ext cx="4331335" cy="294640"/>
            </a:xfrm>
            <a:custGeom>
              <a:avLst/>
              <a:gdLst/>
              <a:ahLst/>
              <a:cxnLst/>
              <a:rect l="l" t="t" r="r" b="b"/>
              <a:pathLst>
                <a:path w="4331335" h="294639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94516"/>
                  </a:lnTo>
                  <a:lnTo>
                    <a:pt x="4330965" y="294516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870" y="3167861"/>
              <a:ext cx="4318635" cy="288290"/>
            </a:xfrm>
            <a:custGeom>
              <a:avLst/>
              <a:gdLst/>
              <a:ahLst/>
              <a:cxnLst/>
              <a:rect l="l" t="t" r="r" b="b"/>
              <a:pathLst>
                <a:path w="4318635" h="288289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88189"/>
                  </a:lnTo>
                  <a:lnTo>
                    <a:pt x="4318313" y="288189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10426" y="3330575"/>
            <a:ext cx="13157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16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Additional</a:t>
            </a:r>
            <a:r>
              <a:rPr dirty="0"/>
              <a:t> </a:t>
            </a:r>
            <a:r>
              <a:rPr spc="-45" dirty="0"/>
              <a:t>useful</a:t>
            </a:r>
            <a:r>
              <a:rPr dirty="0"/>
              <a:t> </a:t>
            </a:r>
            <a:r>
              <a:rPr spc="-45" dirty="0"/>
              <a:t>properties</a:t>
            </a:r>
            <a:r>
              <a:rPr dirty="0"/>
              <a:t> of Z </a:t>
            </a:r>
            <a:r>
              <a:rPr spc="-20" dirty="0"/>
              <a:t>transform</a:t>
            </a:r>
          </a:p>
        </p:txBody>
      </p:sp>
      <p:sp>
        <p:nvSpPr>
          <p:cNvPr id="27" name="object 2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17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18B7D009-7BC1-6B3C-8685-E4D9ED78D0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358775"/>
                <a:ext cx="4533900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time shifting (assuming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&lt;0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):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e>
                          <m:sub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𝑋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Z-domain scaling: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sup>
                        </m:s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𝑋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differentiation: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𝑘𝑥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𝑧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𝑑𝑋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𝑑𝑧</m:t>
                        </m:r>
                      </m:den>
                    </m:f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time reversal: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𝑋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convolution: let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∗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𝑔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≜</m:t>
                    </m:r>
                    <m:nary>
                      <m:naryPr>
                        <m:chr m:val="∑"/>
                        <m:limLoc m:val="undOvr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=0</m:t>
                        </m:r>
                      </m:sub>
                      <m: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p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</m:e>
                    </m:nary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𝑔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then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𝑔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𝐹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initial value theorem: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→∞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𝐹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final value 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→∞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→1</m:t>
                        </m:r>
                      </m:sub>
                    </m:sSub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𝐹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→∞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exists and is finite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18B7D009-7BC1-6B3C-8685-E4D9ED78D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358775"/>
                <a:ext cx="4533900" cy="3394472"/>
              </a:xfrm>
              <a:prstGeom prst="rect">
                <a:avLst/>
              </a:prstGeom>
              <a:blipFill>
                <a:blip r:embed="rId3"/>
                <a:stretch>
                  <a:fillRect t="-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423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Mortgage</a:t>
            </a:r>
            <a:r>
              <a:rPr spc="-25" dirty="0"/>
              <a:t> </a:t>
            </a:r>
            <a:r>
              <a:rPr spc="-50" dirty="0"/>
              <a:t>payment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471980"/>
            <a:ext cx="3260725" cy="107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0360">
              <a:lnSpc>
                <a:spcPct val="125299"/>
              </a:lnSpc>
              <a:spcBef>
                <a:spcPts val="100"/>
              </a:spcBef>
            </a:pPr>
            <a:r>
              <a:rPr sz="1100" spc="-50" dirty="0">
                <a:latin typeface="Arial"/>
                <a:cs typeface="Arial"/>
              </a:rPr>
              <a:t>image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you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borrow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$100,000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(e.g.,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mortgage) </a:t>
            </a:r>
            <a:r>
              <a:rPr sz="1100" spc="-50" dirty="0">
                <a:latin typeface="Arial"/>
                <a:cs typeface="Arial"/>
              </a:rPr>
              <a:t>annual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percent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rate: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APR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4</a:t>
            </a:r>
            <a:r>
              <a:rPr sz="1100" i="1" spc="-20" dirty="0">
                <a:latin typeface="Times New Roman"/>
                <a:cs typeface="Times New Roman"/>
              </a:rPr>
              <a:t>.</a:t>
            </a:r>
            <a:r>
              <a:rPr sz="1100" spc="-20" dirty="0">
                <a:latin typeface="Arial"/>
                <a:cs typeface="Arial"/>
              </a:rPr>
              <a:t>0%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25299"/>
              </a:lnSpc>
            </a:pPr>
            <a:r>
              <a:rPr sz="1100" spc="-25" dirty="0">
                <a:latin typeface="Arial"/>
                <a:cs typeface="Arial"/>
              </a:rPr>
              <a:t>plan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0" dirty="0">
                <a:latin typeface="Arial"/>
                <a:cs typeface="Arial"/>
              </a:rPr>
              <a:t>pay</a:t>
            </a:r>
            <a:r>
              <a:rPr sz="1100" dirty="0">
                <a:latin typeface="Arial"/>
                <a:cs typeface="Arial"/>
              </a:rPr>
              <a:t> off in </a:t>
            </a:r>
            <a:r>
              <a:rPr sz="1100" spc="-10" dirty="0">
                <a:latin typeface="Arial"/>
                <a:cs typeface="Arial"/>
              </a:rPr>
              <a:t>30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years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25" dirty="0">
                <a:latin typeface="Arial"/>
                <a:cs typeface="Arial"/>
              </a:rPr>
              <a:t>fixed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monthly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payments </a:t>
            </a:r>
            <a:r>
              <a:rPr sz="1100" spc="-25" dirty="0">
                <a:latin typeface="Arial"/>
                <a:cs typeface="Arial"/>
              </a:rPr>
              <a:t>interest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computed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monthly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Arial"/>
                <a:cs typeface="Arial"/>
              </a:rPr>
              <a:t>what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your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monthly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payment?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809294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019327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1229360"/>
            <a:ext cx="65201" cy="652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1439392"/>
            <a:ext cx="65201" cy="6520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7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7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18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78485"/>
          </a:xfrm>
          <a:custGeom>
            <a:avLst/>
            <a:gdLst/>
            <a:ahLst/>
            <a:cxnLst/>
            <a:rect l="l" t="t" r="r" b="b"/>
            <a:pathLst>
              <a:path w="4608195" h="578485">
                <a:moveTo>
                  <a:pt x="4608004" y="0"/>
                </a:moveTo>
                <a:lnTo>
                  <a:pt x="0" y="0"/>
                </a:lnTo>
                <a:lnTo>
                  <a:pt x="0" y="578027"/>
                </a:lnTo>
                <a:lnTo>
                  <a:pt x="4608004" y="57802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3663950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/>
              <a:t>The</a:t>
            </a:r>
            <a:r>
              <a:rPr spc="15" dirty="0"/>
              <a:t> </a:t>
            </a:r>
            <a:r>
              <a:rPr dirty="0"/>
              <a:t>Z</a:t>
            </a:r>
            <a:r>
              <a:rPr spc="15" dirty="0"/>
              <a:t> </a:t>
            </a:r>
            <a:r>
              <a:rPr spc="-30" dirty="0"/>
              <a:t>transform</a:t>
            </a:r>
            <a:r>
              <a:rPr spc="15" dirty="0"/>
              <a:t> </a:t>
            </a:r>
            <a:r>
              <a:rPr spc="-60" dirty="0"/>
              <a:t>approach</a:t>
            </a:r>
            <a:r>
              <a:rPr spc="20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30" dirty="0"/>
              <a:t>Ordinary</a:t>
            </a:r>
            <a:r>
              <a:rPr spc="15" dirty="0"/>
              <a:t> </a:t>
            </a:r>
            <a:r>
              <a:rPr spc="-50" dirty="0"/>
              <a:t>difference </a:t>
            </a:r>
            <a:r>
              <a:rPr spc="-45" dirty="0"/>
              <a:t>Equations</a:t>
            </a:r>
            <a:r>
              <a:rPr spc="-20" dirty="0"/>
              <a:t> </a:t>
            </a:r>
            <a:r>
              <a:rPr spc="-10" dirty="0"/>
              <a:t>(OdEs)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38029" y="1052288"/>
            <a:ext cx="1127760" cy="40640"/>
            <a:chOff x="1338029" y="1052288"/>
            <a:chExt cx="1127760" cy="40640"/>
          </a:xfrm>
        </p:grpSpPr>
        <p:sp>
          <p:nvSpPr>
            <p:cNvPr id="5" name="object 5"/>
            <p:cNvSpPr/>
            <p:nvPr/>
          </p:nvSpPr>
          <p:spPr>
            <a:xfrm>
              <a:off x="1338029" y="1072532"/>
              <a:ext cx="1102360" cy="0"/>
            </a:xfrm>
            <a:custGeom>
              <a:avLst/>
              <a:gdLst/>
              <a:ahLst/>
              <a:cxnLst/>
              <a:rect l="l" t="t" r="r" b="b"/>
              <a:pathLst>
                <a:path w="1102360">
                  <a:moveTo>
                    <a:pt x="0" y="0"/>
                  </a:moveTo>
                  <a:lnTo>
                    <a:pt x="1101998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4845" y="1052288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0"/>
                  </a:moveTo>
                  <a:lnTo>
                    <a:pt x="15182" y="20243"/>
                  </a:lnTo>
                  <a:lnTo>
                    <a:pt x="0" y="40487"/>
                  </a:lnTo>
                  <a:lnTo>
                    <a:pt x="40487" y="20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030945" y="1183586"/>
            <a:ext cx="40640" cy="1038225"/>
            <a:chOff x="3030945" y="1183586"/>
            <a:chExt cx="40640" cy="1038225"/>
          </a:xfrm>
        </p:grpSpPr>
        <p:sp>
          <p:nvSpPr>
            <p:cNvPr id="8" name="object 8"/>
            <p:cNvSpPr/>
            <p:nvPr/>
          </p:nvSpPr>
          <p:spPr>
            <a:xfrm>
              <a:off x="3051188" y="1183586"/>
              <a:ext cx="0" cy="1012825"/>
            </a:xfrm>
            <a:custGeom>
              <a:avLst/>
              <a:gdLst/>
              <a:ahLst/>
              <a:cxnLst/>
              <a:rect l="l" t="t" r="r" b="b"/>
              <a:pathLst>
                <a:path h="1012825">
                  <a:moveTo>
                    <a:pt x="0" y="0"/>
                  </a:moveTo>
                  <a:lnTo>
                    <a:pt x="0" y="101260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30945" y="2181006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40487" y="0"/>
                  </a:moveTo>
                  <a:lnTo>
                    <a:pt x="20243" y="15182"/>
                  </a:lnTo>
                  <a:lnTo>
                    <a:pt x="0" y="0"/>
                  </a:lnTo>
                  <a:lnTo>
                    <a:pt x="20243" y="40487"/>
                  </a:lnTo>
                  <a:lnTo>
                    <a:pt x="40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140921" y="1172364"/>
            <a:ext cx="40640" cy="1060450"/>
            <a:chOff x="1140921" y="1172364"/>
            <a:chExt cx="40640" cy="1060450"/>
          </a:xfrm>
        </p:grpSpPr>
        <p:sp>
          <p:nvSpPr>
            <p:cNvPr id="11" name="object 11"/>
            <p:cNvSpPr/>
            <p:nvPr/>
          </p:nvSpPr>
          <p:spPr>
            <a:xfrm>
              <a:off x="1161165" y="1172364"/>
              <a:ext cx="0" cy="1035050"/>
            </a:xfrm>
            <a:custGeom>
              <a:avLst/>
              <a:gdLst/>
              <a:ahLst/>
              <a:cxnLst/>
              <a:rect l="l" t="t" r="r" b="b"/>
              <a:pathLst>
                <a:path h="1035050">
                  <a:moveTo>
                    <a:pt x="0" y="0"/>
                  </a:moveTo>
                  <a:lnTo>
                    <a:pt x="0" y="1035047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40921" y="2192228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40" h="40639">
                  <a:moveTo>
                    <a:pt x="40487" y="0"/>
                  </a:moveTo>
                  <a:lnTo>
                    <a:pt x="20243" y="15182"/>
                  </a:lnTo>
                  <a:lnTo>
                    <a:pt x="0" y="0"/>
                  </a:lnTo>
                  <a:lnTo>
                    <a:pt x="20243" y="40487"/>
                  </a:lnTo>
                  <a:lnTo>
                    <a:pt x="40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586652" y="2312304"/>
            <a:ext cx="901065" cy="40640"/>
            <a:chOff x="1586652" y="2312304"/>
            <a:chExt cx="901065" cy="40640"/>
          </a:xfrm>
        </p:grpSpPr>
        <p:sp>
          <p:nvSpPr>
            <p:cNvPr id="14" name="object 14"/>
            <p:cNvSpPr/>
            <p:nvPr/>
          </p:nvSpPr>
          <p:spPr>
            <a:xfrm>
              <a:off x="1611957" y="2332548"/>
              <a:ext cx="875665" cy="0"/>
            </a:xfrm>
            <a:custGeom>
              <a:avLst/>
              <a:gdLst/>
              <a:ahLst/>
              <a:cxnLst/>
              <a:rect l="l" t="t" r="r" b="b"/>
              <a:pathLst>
                <a:path w="875664">
                  <a:moveTo>
                    <a:pt x="875543" y="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86652" y="2312304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40487" y="40487"/>
                  </a:moveTo>
                  <a:lnTo>
                    <a:pt x="25305" y="20243"/>
                  </a:lnTo>
                  <a:lnTo>
                    <a:pt x="40487" y="0"/>
                  </a:lnTo>
                  <a:lnTo>
                    <a:pt x="0" y="20243"/>
                  </a:lnTo>
                  <a:lnTo>
                    <a:pt x="40487" y="40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86832" y="969620"/>
            <a:ext cx="349250" cy="180178"/>
          </a:xfrm>
          <a:prstGeom prst="rect">
            <a:avLst/>
          </a:prstGeom>
          <a:solidFill>
            <a:srgbClr val="03352D"/>
          </a:solidFill>
          <a:ln w="5060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5"/>
              </a:spcBef>
            </a:pP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OdE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78948" y="969620"/>
            <a:ext cx="1144905" cy="166712"/>
          </a:xfrm>
          <a:prstGeom prst="rect">
            <a:avLst/>
          </a:prstGeom>
          <a:solidFill>
            <a:srgbClr val="03352D"/>
          </a:solidFill>
          <a:ln w="50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925">
              <a:lnSpc>
                <a:spcPts val="1295"/>
              </a:lnSpc>
            </a:pP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Algebraic</a:t>
            </a:r>
            <a:r>
              <a:rPr sz="11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equation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8209" y="2229635"/>
            <a:ext cx="846455" cy="180178"/>
          </a:xfrm>
          <a:prstGeom prst="rect">
            <a:avLst/>
          </a:prstGeom>
          <a:solidFill>
            <a:srgbClr val="03352D"/>
          </a:solidFill>
          <a:ln w="5060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5"/>
              </a:spcBef>
            </a:pP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OdE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solution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78948" y="2229635"/>
            <a:ext cx="1144905" cy="166712"/>
          </a:xfrm>
          <a:prstGeom prst="rect">
            <a:avLst/>
          </a:prstGeom>
          <a:solidFill>
            <a:srgbClr val="03352D"/>
          </a:solidFill>
          <a:ln w="50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ts val="1295"/>
              </a:lnSpc>
            </a:pP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Algebraic</a:t>
            </a:r>
            <a:r>
              <a:rPr sz="11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solution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20837" y="761205"/>
            <a:ext cx="6813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Z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Transform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49577" y="1144059"/>
            <a:ext cx="2559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latin typeface="Arial"/>
                <a:cs typeface="Arial"/>
              </a:rPr>
              <a:t>Easy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59595" y="1504066"/>
            <a:ext cx="2559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latin typeface="Arial"/>
                <a:cs typeface="Arial"/>
              </a:rPr>
              <a:t>Easy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09632" y="1516524"/>
            <a:ext cx="5835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Arithmetic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08468" y="1510130"/>
            <a:ext cx="781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2932" y="2409811"/>
            <a:ext cx="3441065" cy="4349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127760">
              <a:lnSpc>
                <a:spcPct val="100000"/>
              </a:lnSpc>
              <a:spcBef>
                <a:spcPts val="434"/>
              </a:spcBef>
            </a:pPr>
            <a:r>
              <a:rPr sz="1000" spc="-60" dirty="0">
                <a:latin typeface="Arial"/>
                <a:cs typeface="Arial"/>
              </a:rPr>
              <a:t>Inverse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Z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Transform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100" spc="-70" dirty="0">
                <a:latin typeface="Arial"/>
                <a:cs typeface="Arial"/>
              </a:rPr>
              <a:t>analogous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Laplace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transform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continuous-</a:t>
            </a:r>
            <a:r>
              <a:rPr sz="1100" spc="-10" dirty="0">
                <a:latin typeface="Arial"/>
                <a:cs typeface="Arial"/>
              </a:rPr>
              <a:t>time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signals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49577" y="2044070"/>
            <a:ext cx="2559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latin typeface="Arial"/>
                <a:cs typeface="Arial"/>
              </a:rPr>
              <a:t>Easy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736138"/>
            <a:ext cx="65201" cy="65201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423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Mortgage</a:t>
            </a:r>
            <a:r>
              <a:rPr spc="-25" dirty="0"/>
              <a:t> </a:t>
            </a:r>
            <a:r>
              <a:rPr spc="-50" dirty="0"/>
              <a:t>payment</a:t>
            </a:r>
          </a:p>
        </p:txBody>
      </p:sp>
      <p:sp>
        <p:nvSpPr>
          <p:cNvPr id="71" name="object 7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19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E39FA884-00A1-52A5-8D66-DACAC21C13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393303"/>
                <a:ext cx="4608194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borrow $100,000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initial debt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=100,000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𝐴𝑃𝑅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=4.0%</m:t>
                    </m:r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𝑀𝑃𝑅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4.0%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12</m:t>
                        </m:r>
                      </m:den>
                    </m:f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=0.0033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pay off in 30 years (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=30×12=360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months)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lvl="0"/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debt at month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+1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+1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ctrlPr>
                          <a:rPr lang="ar-AE" sz="11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ar-AE" sz="1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𝑀𝑃𝑅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kumimoji="0" lang="en-US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1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</m:oMath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  <a:p>
                <a:pPr lvl="0"/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lvl="0"/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𝑌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den>
                    </m:f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den>
                    </m:f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𝑌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den>
                    </m:f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1−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f>
                          <m:f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p>
                    </m:sSup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den>
                    </m:f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sup>
                        </m:s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need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=0⇒</m:t>
                    </m:r>
                    <m:sSup>
                      <m:sSup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sup>
                    </m:sSup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den>
                    </m:f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sup>
                        </m:s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sup>
                        </m:s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sup>
                        </m:s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den>
                    </m:f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=$477.42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E39FA884-00A1-52A5-8D66-DACAC21C1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393303"/>
                <a:ext cx="4608194" cy="3394472"/>
              </a:xfrm>
              <a:prstGeom prst="rect">
                <a:avLst/>
              </a:prstGeom>
              <a:blipFill>
                <a:blip r:embed="rId3"/>
                <a:stretch>
                  <a:fillRect t="-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Left Brace 76">
            <a:extLst>
              <a:ext uri="{FF2B5EF4-FFF2-40B4-BE49-F238E27FC236}">
                <a16:creationId xmlns:a16="http://schemas.microsoft.com/office/drawing/2014/main" id="{521060A9-1628-48C5-1C7E-F27FF6DDCD04}"/>
              </a:ext>
            </a:extLst>
          </p:cNvPr>
          <p:cNvSpPr/>
          <p:nvPr/>
        </p:nvSpPr>
        <p:spPr>
          <a:xfrm rot="16200000">
            <a:off x="2699952" y="1106873"/>
            <a:ext cx="109855" cy="5948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303C08F-DEDD-8648-64F9-368352274F9B}"/>
                  </a:ext>
                </a:extLst>
              </p:cNvPr>
              <p:cNvSpPr txBox="1"/>
              <p:nvPr/>
            </p:nvSpPr>
            <p:spPr>
              <a:xfrm>
                <a:off x="2609850" y="1425575"/>
                <a:ext cx="30014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050" i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303C08F-DEDD-8648-64F9-368352274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850" y="1425575"/>
                <a:ext cx="300147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3F222B6D-E79A-B292-DB78-3F7DFF67FE9F}"/>
              </a:ext>
            </a:extLst>
          </p:cNvPr>
          <p:cNvSpPr txBox="1"/>
          <p:nvPr/>
        </p:nvSpPr>
        <p:spPr>
          <a:xfrm>
            <a:off x="3143250" y="1425575"/>
            <a:ext cx="9124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monthly </a:t>
            </a:r>
            <a:r>
              <a:rPr lang="en-US" sz="1050" dirty="0"/>
              <a:t>pay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5904410-4FF9-4EBB-1AE0-08ECC46237A2}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3524250" y="1273175"/>
            <a:ext cx="75215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7493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Definition</a:t>
            </a:r>
          </a:p>
        </p:txBody>
      </p:sp>
      <p:sp>
        <p:nvSpPr>
          <p:cNvPr id="28" name="object 2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D116F7BC-6D87-5059-1D34-3B4F95235B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7229" y="469503"/>
                <a:ext cx="4261421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ar-AE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be a real discrete-time sequence that is zero if </a:t>
                </a:r>
                <a14:m>
                  <m:oMath xmlns:m="http://schemas.openxmlformats.org/officeDocument/2006/math"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&lt;0</m:t>
                    </m:r>
                  </m:oMath>
                </a14:m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 (one-sided) Z transform of </a:t>
                </a:r>
                <a14:m>
                  <m:oMath xmlns:m="http://schemas.openxmlformats.org/officeDocument/2006/math"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ar-AE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ar-AE" sz="105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ar-AE" sz="105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05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≜</m:t>
                            </m:r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𝒵</m:t>
                            </m:r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{</m:t>
                            </m:r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}=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naryPr>
                              <m:sub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</m:nary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+…</m:t>
                            </m:r>
                          </m:e>
                        </m:mr>
                      </m:m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𝑧</m:t>
                    </m:r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ℂ</m:t>
                    </m:r>
                  </m:oMath>
                </a14:m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a linear operator: </a:t>
                </a:r>
                <a14:m>
                  <m:oMath xmlns:m="http://schemas.openxmlformats.org/officeDocument/2006/math"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𝛼</m:t>
                        </m:r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  <m:d>
                          <m:dPr>
                            <m:ctrlPr>
                              <a:rPr kumimoji="0" lang="ar-AE" sz="10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𝛽</m:t>
                        </m:r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𝑔</m:t>
                        </m:r>
                        <m:d>
                          <m:dPr>
                            <m:ctrlPr>
                              <a:rPr kumimoji="0" lang="ar-AE" sz="10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𝛼</m:t>
                    </m:r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  <m:d>
                          <m:dPr>
                            <m:ctrlPr>
                              <a:rPr kumimoji="0" lang="ar-AE" sz="10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𝛽</m:t>
                    </m:r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𝑔</m:t>
                        </m:r>
                        <m:d>
                          <m:dPr>
                            <m:ctrlPr>
                              <a:rPr kumimoji="0" lang="ar-AE" sz="10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 series </a:t>
                </a:r>
                <a14:m>
                  <m:oMath xmlns:m="http://schemas.openxmlformats.org/officeDocument/2006/math"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1+</m:t>
                    </m:r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𝛾</m:t>
                    </m:r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p>
                      <m:sSupPr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𝛾</m:t>
                        </m:r>
                      </m:e>
                      <m:sup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+…</m:t>
                    </m:r>
                  </m:oMath>
                </a14:m>
                <a:r>
                  <a:rPr kumimoji="0" lang="ar-AE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converges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𝛾</m:t>
                        </m:r>
                      </m:den>
                    </m:f>
                  </m:oMath>
                </a14:m>
                <a:r>
                  <a:rPr kumimoji="0" lang="ar-AE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𝛾</m:t>
                        </m:r>
                      </m:e>
                    </m:d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&lt;1</m:t>
                    </m:r>
                  </m:oMath>
                </a14:m>
                <a:r>
                  <a:rPr kumimoji="0" lang="ar-AE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[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region of convergence (ROC)]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(also, recall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=0</m:t>
                        </m:r>
                      </m:sub>
                      <m:sup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kumimoji="0" lang="ar-AE" sz="10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𝛾</m:t>
                            </m:r>
                          </m:e>
                          <m:sup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sSup>
                          <m:sSupPr>
                            <m:ctrlPr>
                              <a:rPr kumimoji="0" lang="ar-AE" sz="10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𝛾</m:t>
                            </m:r>
                          </m:e>
                          <m:sup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𝛾</m:t>
                        </m:r>
                      </m:den>
                    </m:f>
                  </m:oMath>
                </a14:m>
                <a:r>
                  <a:rPr kumimoji="0" lang="ar-AE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𝛾</m:t>
                    </m:r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≠1</m:t>
                    </m:r>
                  </m:oMath>
                </a14:m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D116F7BC-6D87-5059-1D34-3B4F95235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29" y="469503"/>
                <a:ext cx="4261421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95300" y="60004"/>
                <a:ext cx="3733750" cy="240259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r>
                  <a:rPr spc="-45" dirty="0"/>
                  <a:t>Example:</a:t>
                </a:r>
                <a:r>
                  <a:rPr spc="35" dirty="0"/>
                  <a:t> </a:t>
                </a:r>
                <a:r>
                  <a:rPr spc="-35" dirty="0"/>
                  <a:t>geometric</a:t>
                </a:r>
                <a:r>
                  <a:rPr spc="-30" dirty="0"/>
                  <a:t> </a:t>
                </a:r>
                <a:r>
                  <a:rPr spc="-110" dirty="0"/>
                  <a:t>sequence</a:t>
                </a:r>
                <a:r>
                  <a:rPr lang="en-US" spc="-110" dirty="0"/>
                  <a:t>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endParaRPr i="1" spc="-50" dirty="0">
                  <a:latin typeface="Hack"/>
                  <a:cs typeface="Hack"/>
                </a:endParaRPr>
              </a:p>
            </p:txBody>
          </p:sp>
        </mc:Choice>
        <mc:Fallback xmlns=""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5300" y="60004"/>
                <a:ext cx="3733750" cy="240259"/>
              </a:xfrm>
              <a:prstGeom prst="rect">
                <a:avLst/>
              </a:prstGeom>
              <a:blipFill>
                <a:blip r:embed="rId2"/>
                <a:stretch>
                  <a:fillRect l="-2373" t="-15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bject 2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A9AEFC42-4C6F-775B-6574-15F11AE016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056" y="865432"/>
                <a:ext cx="4152900" cy="95795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900" b="0" i="0">
                    <a:solidFill>
                      <a:schemeClr val="tx1"/>
                    </a:solidFill>
                    <a:latin typeface="Courier New"/>
                    <a:ea typeface="+mn-ea"/>
                    <a:cs typeface="Courier New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den>
                          </m:f>
                        </m:e>
                      </m:borderBox>
                    </m:oMath>
                  </m:oMathPara>
                </a14:m>
                <a:endParaRPr lang="ar-A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𝒵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}=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borderBox>
                        <m:borderBox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borderBox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A9AEFC42-4C6F-775B-6574-15F11AE0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56" y="865432"/>
                <a:ext cx="4152900" cy="957955"/>
              </a:xfrm>
              <a:prstGeom prst="rect">
                <a:avLst/>
              </a:prstGeom>
              <a:blipFill>
                <a:blip r:embed="rId4"/>
                <a:stretch>
                  <a:fillRect t="-43421" b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105" dirty="0"/>
              <a:t> </a:t>
            </a:r>
            <a:r>
              <a:rPr spc="-35" dirty="0"/>
              <a:t>step</a:t>
            </a:r>
            <a:r>
              <a:rPr spc="-5" dirty="0"/>
              <a:t> </a:t>
            </a:r>
            <a:r>
              <a:rPr spc="-110" dirty="0"/>
              <a:t>sequence</a:t>
            </a:r>
            <a:r>
              <a:rPr spc="15" dirty="0"/>
              <a:t> </a:t>
            </a:r>
            <a:r>
              <a:rPr spc="-35" dirty="0"/>
              <a:t>(discrete-</a:t>
            </a:r>
            <a:r>
              <a:rPr dirty="0"/>
              <a:t>time unit</a:t>
            </a:r>
            <a:r>
              <a:rPr spc="-5" dirty="0"/>
              <a:t> </a:t>
            </a:r>
            <a:r>
              <a:rPr spc="-35" dirty="0"/>
              <a:t>step</a:t>
            </a:r>
            <a:r>
              <a:rPr dirty="0"/>
              <a:t> </a:t>
            </a:r>
            <a:r>
              <a:rPr spc="-10" dirty="0"/>
              <a:t>function)</a:t>
            </a: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41CF904C-3995-B651-6F66-A473C63CD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74563" y="1044575"/>
                <a:ext cx="4667250" cy="95115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900" b="0" i="0">
                    <a:solidFill>
                      <a:schemeClr val="tx1"/>
                    </a:solidFill>
                    <a:latin typeface="Courier New"/>
                    <a:ea typeface="+mn-ea"/>
                    <a:cs typeface="Courier New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{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}=</m:t>
                          </m:r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borderBox>
                    </m:oMath>
                  </m:oMathPara>
                </a14:m>
                <a:endParaRPr lang="ar-A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=1,2,…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=…,−1,0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𝒵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{1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}=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𝒵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borderBox>
                        <m:borderBox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borderBox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41CF904C-3995-B651-6F66-A473C63CD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4563" y="1044575"/>
                <a:ext cx="4667250" cy="951158"/>
              </a:xfrm>
              <a:prstGeom prst="rect">
                <a:avLst/>
              </a:prstGeom>
              <a:blipFill>
                <a:blip r:embed="rId3"/>
                <a:stretch>
                  <a:fillRect t="-42667" b="-7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23469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191919"/>
                </a:solidFill>
                <a:latin typeface="Arial"/>
                <a:cs typeface="Arial"/>
              </a:rPr>
              <a:t>Example:</a:t>
            </a:r>
            <a:r>
              <a:rPr sz="1400" spc="9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191919"/>
                </a:solidFill>
                <a:latin typeface="Arial"/>
                <a:cs typeface="Arial"/>
              </a:rPr>
              <a:t>discrete-</a:t>
            </a:r>
            <a:r>
              <a:rPr sz="1400" spc="-10" dirty="0">
                <a:solidFill>
                  <a:srgbClr val="191919"/>
                </a:solidFill>
                <a:latin typeface="Arial"/>
                <a:cs typeface="Arial"/>
              </a:rPr>
              <a:t>time</a:t>
            </a:r>
            <a:r>
              <a:rPr sz="1400" spc="-2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191919"/>
                </a:solidFill>
                <a:latin typeface="Arial"/>
                <a:cs typeface="Arial"/>
              </a:rPr>
              <a:t>impulse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682307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598791"/>
            <a:ext cx="4140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Times New Roman"/>
                <a:cs typeface="Times New Roman"/>
              </a:rPr>
              <a:t>δ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150" dirty="0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1590" y="461972"/>
            <a:ext cx="814069" cy="43878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58445" algn="l"/>
              </a:tabLst>
            </a:pPr>
            <a:r>
              <a:rPr sz="1100" spc="-25" dirty="0">
                <a:latin typeface="Arial"/>
                <a:cs typeface="Arial"/>
              </a:rPr>
              <a:t>1</a:t>
            </a:r>
            <a:r>
              <a:rPr sz="1100" i="1" spc="-25" dirty="0">
                <a:latin typeface="Times New Roman"/>
                <a:cs typeface="Times New Roman"/>
              </a:rPr>
              <a:t>,</a:t>
            </a:r>
            <a:r>
              <a:rPr sz="1100" i="1" dirty="0">
                <a:latin typeface="Times New Roman"/>
                <a:cs typeface="Times New Roman"/>
              </a:rPr>
              <a:t>	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258445" algn="l"/>
              </a:tabLst>
            </a:pPr>
            <a:r>
              <a:rPr sz="1100" spc="-25" dirty="0">
                <a:latin typeface="Arial"/>
                <a:cs typeface="Arial"/>
              </a:rPr>
              <a:t>0</a:t>
            </a:r>
            <a:r>
              <a:rPr sz="1100" i="1" spc="-25" dirty="0">
                <a:latin typeface="Times New Roman"/>
                <a:cs typeface="Times New Roman"/>
              </a:rPr>
              <a:t>,</a:t>
            </a:r>
            <a:r>
              <a:rPr sz="1100" i="1" dirty="0">
                <a:latin typeface="Times New Roman"/>
                <a:cs typeface="Times New Roman"/>
              </a:rPr>
              <a:t>	</a:t>
            </a:r>
            <a:r>
              <a:rPr sz="1100" spc="-50" dirty="0">
                <a:latin typeface="Arial"/>
                <a:cs typeface="Arial"/>
              </a:rPr>
              <a:t>otherwise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010005"/>
            <a:ext cx="65201" cy="65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402932" y="926489"/>
                <a:ext cx="772160" cy="18081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100" smtClean="0">
                          <a:latin typeface="Cambria Math" panose="02040503050406030204" pitchFamily="18" charset="0"/>
                        </a:rPr>
                        <m:t>𝒵</m:t>
                      </m:r>
                      <m:r>
                        <a:rPr lang="ar-AE" sz="110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ar-AE" sz="1100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ar-AE" sz="1100">
                          <a:latin typeface="Cambria Math" panose="02040503050406030204" pitchFamily="18" charset="0"/>
                        </a:rPr>
                        <m:t>}=1</m:t>
                      </m:r>
                    </m:oMath>
                  </m:oMathPara>
                </a14:m>
                <a:endParaRPr lang="ar-AE" sz="1100" dirty="0"/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32" y="926489"/>
                <a:ext cx="772160" cy="180819"/>
              </a:xfrm>
              <a:prstGeom prst="rect">
                <a:avLst/>
              </a:prstGeom>
              <a:blipFill>
                <a:blip r:embed="rId4"/>
                <a:stretch>
                  <a:fillRect l="-4839" t="-12500" r="-14516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FAE92F74-945E-281F-60B0-B478D36264AF}"/>
              </a:ext>
            </a:extLst>
          </p:cNvPr>
          <p:cNvSpPr/>
          <p:nvPr/>
        </p:nvSpPr>
        <p:spPr>
          <a:xfrm>
            <a:off x="825201" y="553725"/>
            <a:ext cx="84340" cy="3048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900" y="60004"/>
            <a:ext cx="1444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191919"/>
                </a:solidFill>
                <a:latin typeface="Arial"/>
                <a:cs typeface="Arial"/>
              </a:rPr>
              <a:t>Exercise:</a:t>
            </a:r>
            <a:r>
              <a:rPr sz="1400" spc="8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91919"/>
                </a:solidFill>
                <a:latin typeface="Times New Roman"/>
                <a:cs typeface="Times New Roman"/>
              </a:rPr>
              <a:t>cos(</a:t>
            </a:r>
            <a:r>
              <a:rPr sz="1400" i="1" spc="-10" dirty="0">
                <a:solidFill>
                  <a:srgbClr val="191919"/>
                </a:solidFill>
                <a:latin typeface="Times New Roman"/>
                <a:cs typeface="Times New Roman"/>
              </a:rPr>
              <a:t>ω</a:t>
            </a:r>
            <a:r>
              <a:rPr sz="1500" spc="-15" baseline="-11111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r>
              <a:rPr sz="1400" i="1" spc="-10" dirty="0">
                <a:solidFill>
                  <a:srgbClr val="191919"/>
                </a:solidFill>
                <a:latin typeface="Arial"/>
                <a:cs typeface="Arial"/>
              </a:rPr>
              <a:t>k</a:t>
            </a:r>
            <a:r>
              <a:rPr sz="1400" spc="-10" dirty="0">
                <a:solidFill>
                  <a:srgbClr val="191919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2381" y="130175"/>
            <a:ext cx="3383279" cy="0"/>
          </a:xfrm>
          <a:custGeom>
            <a:avLst/>
            <a:gdLst/>
            <a:ahLst/>
            <a:cxnLst/>
            <a:rect l="l" t="t" r="r" b="b"/>
            <a:pathLst>
              <a:path w="3383279">
                <a:moveTo>
                  <a:pt x="0" y="0"/>
                </a:moveTo>
                <a:lnTo>
                  <a:pt x="3383241" y="0"/>
                </a:lnTo>
              </a:path>
            </a:pathLst>
          </a:custGeom>
          <a:ln w="11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5589" y="144905"/>
            <a:ext cx="24320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f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9567" y="144905"/>
            <a:ext cx="272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F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z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1433" y="144905"/>
            <a:ext cx="3054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Arial"/>
                <a:cs typeface="Arial"/>
              </a:rPr>
              <a:t>ROC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2381" y="375843"/>
            <a:ext cx="3383279" cy="0"/>
          </a:xfrm>
          <a:custGeom>
            <a:avLst/>
            <a:gdLst/>
            <a:ahLst/>
            <a:cxnLst/>
            <a:rect l="l" t="t" r="r" b="b"/>
            <a:pathLst>
              <a:path w="3383279">
                <a:moveTo>
                  <a:pt x="0" y="0"/>
                </a:moveTo>
                <a:lnTo>
                  <a:pt x="3383241" y="0"/>
                </a:lnTo>
              </a:path>
            </a:pathLst>
          </a:custGeom>
          <a:ln w="69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789" y="315478"/>
            <a:ext cx="939165" cy="111760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665"/>
              </a:spcBef>
            </a:pPr>
            <a:r>
              <a:rPr sz="1100" i="1" spc="-20" dirty="0">
                <a:latin typeface="Times New Roman"/>
                <a:cs typeface="Times New Roman"/>
              </a:rPr>
              <a:t>δ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65"/>
              </a:spcBef>
            </a:pPr>
            <a:r>
              <a:rPr sz="1100" i="1" spc="-40" dirty="0">
                <a:latin typeface="Arial"/>
                <a:cs typeface="Arial"/>
              </a:rPr>
              <a:t>a</a:t>
            </a:r>
            <a:r>
              <a:rPr sz="1200" i="1" spc="-60" baseline="27777" dirty="0">
                <a:latin typeface="Arial"/>
                <a:cs typeface="Arial"/>
              </a:rPr>
              <a:t>k</a:t>
            </a:r>
            <a:r>
              <a:rPr sz="1100" spc="-40" dirty="0">
                <a:latin typeface="Arial"/>
                <a:cs typeface="Arial"/>
              </a:rPr>
              <a:t>1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</a:t>
            </a:r>
            <a:r>
              <a:rPr sz="1100" i="1" spc="-25" dirty="0">
                <a:latin typeface="Arial"/>
                <a:cs typeface="Arial"/>
              </a:rPr>
              <a:t>k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994"/>
              </a:spcBef>
            </a:pPr>
            <a:r>
              <a:rPr sz="1100" i="1" spc="10" dirty="0">
                <a:latin typeface="Hack"/>
                <a:cs typeface="Hack"/>
              </a:rPr>
              <a:t>−</a:t>
            </a:r>
            <a:r>
              <a:rPr sz="1100" i="1" spc="10" dirty="0">
                <a:latin typeface="Arial"/>
                <a:cs typeface="Arial"/>
              </a:rPr>
              <a:t>a</a:t>
            </a:r>
            <a:r>
              <a:rPr sz="1200" i="1" spc="15" baseline="27777" dirty="0">
                <a:latin typeface="Arial"/>
                <a:cs typeface="Arial"/>
              </a:rPr>
              <a:t>k</a:t>
            </a:r>
            <a:r>
              <a:rPr sz="1100" spc="10" dirty="0">
                <a:latin typeface="Arial"/>
                <a:cs typeface="Arial"/>
              </a:rPr>
              <a:t>1(</a:t>
            </a:r>
            <a:r>
              <a:rPr sz="1100" i="1" spc="10" dirty="0">
                <a:latin typeface="Hack"/>
                <a:cs typeface="Hack"/>
              </a:rPr>
              <a:t>−</a:t>
            </a:r>
            <a:r>
              <a:rPr sz="1100" i="1" spc="10" dirty="0">
                <a:latin typeface="Arial"/>
                <a:cs typeface="Arial"/>
              </a:rPr>
              <a:t>k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spc="-25" dirty="0">
                <a:latin typeface="Arial"/>
                <a:cs typeface="Arial"/>
              </a:rPr>
              <a:t>1)</a:t>
            </a:r>
            <a:endParaRPr sz="11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195"/>
              </a:spcBef>
            </a:pPr>
            <a:r>
              <a:rPr sz="1100" i="1" spc="-35" dirty="0">
                <a:latin typeface="Arial"/>
                <a:cs typeface="Arial"/>
              </a:rPr>
              <a:t>ka</a:t>
            </a:r>
            <a:r>
              <a:rPr sz="1200" i="1" spc="-52" baseline="27777" dirty="0">
                <a:latin typeface="Arial"/>
                <a:cs typeface="Arial"/>
              </a:rPr>
              <a:t>k</a:t>
            </a:r>
            <a:r>
              <a:rPr sz="1100" spc="-35" dirty="0">
                <a:latin typeface="Arial"/>
                <a:cs typeface="Arial"/>
              </a:rPr>
              <a:t>1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</a:t>
            </a:r>
            <a:r>
              <a:rPr sz="1100" i="1" spc="-25" dirty="0">
                <a:latin typeface="Arial"/>
                <a:cs typeface="Arial"/>
              </a:rPr>
              <a:t>k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19567" y="388504"/>
            <a:ext cx="549910" cy="3378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35"/>
              </a:lnSpc>
              <a:spcBef>
                <a:spcPts val="90"/>
              </a:spcBef>
            </a:pP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27305">
              <a:lnSpc>
                <a:spcPts val="1235"/>
              </a:lnSpc>
              <a:tabLst>
                <a:tab pos="247650" algn="l"/>
                <a:tab pos="536575" algn="l"/>
              </a:tabLst>
            </a:pP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9356" y="722819"/>
            <a:ext cx="5791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latin typeface="Arial"/>
                <a:cs typeface="Arial"/>
              </a:rPr>
              <a:t>1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15" dirty="0">
                <a:latin typeface="Hack"/>
                <a:cs typeface="Hack"/>
              </a:rPr>
              <a:t> </a:t>
            </a:r>
            <a:r>
              <a:rPr sz="1100" i="1" spc="-20" dirty="0">
                <a:latin typeface="Arial"/>
                <a:cs typeface="Arial"/>
              </a:rPr>
              <a:t>az</a:t>
            </a:r>
            <a:r>
              <a:rPr sz="1200" i="1" spc="-30" baseline="20833" dirty="0">
                <a:latin typeface="Times New Roman"/>
                <a:cs typeface="Times New Roman"/>
              </a:rPr>
              <a:t>−</a:t>
            </a:r>
            <a:r>
              <a:rPr sz="1200" spc="-30" baseline="20833" dirty="0">
                <a:latin typeface="Arial"/>
                <a:cs typeface="Arial"/>
              </a:rPr>
              <a:t>1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4756" y="828305"/>
            <a:ext cx="534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2410" algn="l"/>
                <a:tab pos="521334" algn="l"/>
              </a:tabLst>
            </a:pP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09356" y="1017065"/>
            <a:ext cx="5791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latin typeface="Arial"/>
                <a:cs typeface="Arial"/>
              </a:rPr>
              <a:t>1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15" dirty="0">
                <a:latin typeface="Hack"/>
                <a:cs typeface="Hack"/>
              </a:rPr>
              <a:t> </a:t>
            </a:r>
            <a:r>
              <a:rPr sz="1100" i="1" spc="-20" dirty="0">
                <a:latin typeface="Arial"/>
                <a:cs typeface="Arial"/>
              </a:rPr>
              <a:t>az</a:t>
            </a:r>
            <a:r>
              <a:rPr sz="1200" i="1" spc="-30" baseline="20833" dirty="0">
                <a:latin typeface="Times New Roman"/>
                <a:cs typeface="Times New Roman"/>
              </a:rPr>
              <a:t>−</a:t>
            </a:r>
            <a:r>
              <a:rPr sz="1200" spc="-30" baseline="20833" dirty="0">
                <a:latin typeface="Arial"/>
                <a:cs typeface="Arial"/>
              </a:rPr>
              <a:t>1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47456" y="1357744"/>
            <a:ext cx="677545" cy="0"/>
          </a:xfrm>
          <a:custGeom>
            <a:avLst/>
            <a:gdLst/>
            <a:ahLst/>
            <a:cxnLst/>
            <a:rect l="l" t="t" r="r" b="b"/>
            <a:pathLst>
              <a:path w="677544">
                <a:moveTo>
                  <a:pt x="0" y="0"/>
                </a:moveTo>
                <a:lnTo>
                  <a:pt x="677062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09356" y="1024354"/>
            <a:ext cx="747395" cy="50355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sz="1650" i="1" spc="-30" baseline="-20202" dirty="0">
                <a:latin typeface="Arial"/>
                <a:cs typeface="Arial"/>
              </a:rPr>
              <a:t>az</a:t>
            </a:r>
            <a:r>
              <a:rPr sz="800" i="1" spc="-20" dirty="0">
                <a:latin typeface="Times New Roman"/>
                <a:cs typeface="Times New Roman"/>
              </a:rPr>
              <a:t>−</a:t>
            </a:r>
            <a:r>
              <a:rPr sz="800" spc="-2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1100" dirty="0">
                <a:latin typeface="Arial"/>
                <a:cs typeface="Arial"/>
              </a:rPr>
              <a:t>(1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spc="-10" dirty="0">
                <a:latin typeface="Arial"/>
                <a:cs typeface="Arial"/>
              </a:rPr>
              <a:t>az</a:t>
            </a:r>
            <a:r>
              <a:rPr sz="1200" i="1" spc="-15" baseline="20833" dirty="0">
                <a:latin typeface="Times New Roman"/>
                <a:cs typeface="Times New Roman"/>
              </a:rPr>
              <a:t>−</a:t>
            </a:r>
            <a:r>
              <a:rPr sz="1200" spc="-15" baseline="20833" dirty="0">
                <a:latin typeface="Arial"/>
                <a:cs typeface="Arial"/>
              </a:rPr>
              <a:t>1</a:t>
            </a:r>
            <a:r>
              <a:rPr sz="1100" spc="-10" dirty="0">
                <a:latin typeface="Arial"/>
                <a:cs typeface="Arial"/>
              </a:rPr>
              <a:t>)</a:t>
            </a:r>
            <a:r>
              <a:rPr sz="1200" spc="-15" baseline="20833" dirty="0">
                <a:latin typeface="Arial"/>
                <a:cs typeface="Arial"/>
              </a:rPr>
              <a:t>2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7740" y="1570391"/>
            <a:ext cx="78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0189" y="1583345"/>
            <a:ext cx="968375" cy="8180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Hack"/>
                <a:cs typeface="Hack"/>
              </a:rPr>
              <a:t>−</a:t>
            </a:r>
            <a:r>
              <a:rPr sz="1100" i="1" dirty="0">
                <a:latin typeface="Arial"/>
                <a:cs typeface="Arial"/>
              </a:rPr>
              <a:t>ka</a:t>
            </a:r>
            <a:r>
              <a:rPr sz="1100" i="1" spc="25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1(</a:t>
            </a:r>
            <a:r>
              <a:rPr sz="1100" i="1" dirty="0">
                <a:latin typeface="Hack"/>
                <a:cs typeface="Hack"/>
              </a:rPr>
              <a:t>−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spc="-25" dirty="0">
                <a:latin typeface="Arial"/>
                <a:cs typeface="Arial"/>
              </a:rPr>
              <a:t>1)</a:t>
            </a:r>
            <a:endParaRPr sz="1100" dirty="0">
              <a:latin typeface="Arial"/>
              <a:cs typeface="Arial"/>
            </a:endParaRPr>
          </a:p>
          <a:p>
            <a:pPr marL="38100" marR="416559">
              <a:lnSpc>
                <a:spcPct val="204100"/>
              </a:lnSpc>
            </a:pPr>
            <a:r>
              <a:rPr sz="1100" spc="-40" dirty="0">
                <a:latin typeface="Arial"/>
                <a:cs typeface="Arial"/>
              </a:rPr>
              <a:t>cos(</a:t>
            </a:r>
            <a:r>
              <a:rPr sz="1100" i="1" spc="-40" dirty="0">
                <a:latin typeface="Times New Roman"/>
                <a:cs typeface="Times New Roman"/>
              </a:rPr>
              <a:t>ω</a:t>
            </a:r>
            <a:r>
              <a:rPr sz="1200" spc="-60" baseline="-10416" dirty="0">
                <a:latin typeface="Arial"/>
                <a:cs typeface="Arial"/>
              </a:rPr>
              <a:t>0</a:t>
            </a:r>
            <a:r>
              <a:rPr sz="1100" i="1" spc="-40" dirty="0">
                <a:latin typeface="Arial"/>
                <a:cs typeface="Arial"/>
              </a:rPr>
              <a:t>k</a:t>
            </a:r>
            <a:r>
              <a:rPr sz="1100" spc="-40" dirty="0">
                <a:latin typeface="Arial"/>
                <a:cs typeface="Arial"/>
              </a:rPr>
              <a:t>) </a:t>
            </a:r>
            <a:r>
              <a:rPr sz="1100" spc="-10" dirty="0">
                <a:latin typeface="Arial"/>
                <a:cs typeface="Arial"/>
              </a:rPr>
              <a:t>sin(</a:t>
            </a:r>
            <a:r>
              <a:rPr sz="1100" i="1" spc="-10" dirty="0">
                <a:latin typeface="Times New Roman"/>
                <a:cs typeface="Times New Roman"/>
              </a:rPr>
              <a:t>ω</a:t>
            </a:r>
            <a:r>
              <a:rPr sz="1200" spc="-15" baseline="-10416" dirty="0">
                <a:latin typeface="Arial"/>
                <a:cs typeface="Arial"/>
              </a:rPr>
              <a:t>0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spc="-1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47456" y="1699945"/>
            <a:ext cx="677545" cy="0"/>
          </a:xfrm>
          <a:custGeom>
            <a:avLst/>
            <a:gdLst/>
            <a:ahLst/>
            <a:cxnLst/>
            <a:rect l="l" t="t" r="r" b="b"/>
            <a:pathLst>
              <a:path w="677544">
                <a:moveTo>
                  <a:pt x="0" y="0"/>
                </a:moveTo>
                <a:lnTo>
                  <a:pt x="677062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09356" y="1366555"/>
            <a:ext cx="747395" cy="50355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sz="1650" i="1" spc="-30" baseline="-20202" dirty="0">
                <a:latin typeface="Arial"/>
                <a:cs typeface="Arial"/>
              </a:rPr>
              <a:t>az</a:t>
            </a:r>
            <a:r>
              <a:rPr sz="800" i="1" spc="-20" dirty="0">
                <a:latin typeface="Times New Roman"/>
                <a:cs typeface="Times New Roman"/>
              </a:rPr>
              <a:t>−</a:t>
            </a:r>
            <a:r>
              <a:rPr sz="800" spc="-2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1100" dirty="0">
                <a:latin typeface="Arial"/>
                <a:cs typeface="Arial"/>
              </a:rPr>
              <a:t>(1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spc="-10" dirty="0">
                <a:latin typeface="Arial"/>
                <a:cs typeface="Arial"/>
              </a:rPr>
              <a:t>az</a:t>
            </a:r>
            <a:r>
              <a:rPr sz="1200" i="1" spc="-15" baseline="20833" dirty="0">
                <a:latin typeface="Times New Roman"/>
                <a:cs typeface="Times New Roman"/>
              </a:rPr>
              <a:t>−</a:t>
            </a:r>
            <a:r>
              <a:rPr sz="1200" spc="-15" baseline="20833" dirty="0">
                <a:latin typeface="Arial"/>
                <a:cs typeface="Arial"/>
              </a:rPr>
              <a:t>1</a:t>
            </a:r>
            <a:r>
              <a:rPr sz="1100" spc="-10" dirty="0">
                <a:latin typeface="Arial"/>
                <a:cs typeface="Arial"/>
              </a:rPr>
              <a:t>)</a:t>
            </a:r>
            <a:r>
              <a:rPr sz="1200" spc="-15" baseline="20833" dirty="0">
                <a:latin typeface="Arial"/>
                <a:cs typeface="Arial"/>
              </a:rPr>
              <a:t>2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30654" y="1831821"/>
            <a:ext cx="979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latin typeface="Arial"/>
                <a:cs typeface="Arial"/>
              </a:rPr>
              <a:t>1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09" dirty="0">
                <a:latin typeface="Hack"/>
                <a:cs typeface="Hack"/>
              </a:rPr>
              <a:t> 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200" i="1" baseline="27777" dirty="0">
                <a:latin typeface="Times New Roman"/>
                <a:cs typeface="Times New Roman"/>
              </a:rPr>
              <a:t>−</a:t>
            </a:r>
            <a:r>
              <a:rPr sz="1200" baseline="27777" dirty="0">
                <a:latin typeface="Arial"/>
                <a:cs typeface="Arial"/>
              </a:rPr>
              <a:t>1</a:t>
            </a:r>
            <a:r>
              <a:rPr sz="1200" spc="22" baseline="27777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cos(</a:t>
            </a:r>
            <a:r>
              <a:rPr sz="1100" i="1" spc="-10" dirty="0">
                <a:latin typeface="Times New Roman"/>
                <a:cs typeface="Times New Roman"/>
              </a:rPr>
              <a:t>ω</a:t>
            </a:r>
            <a:r>
              <a:rPr sz="1200" spc="-15" baseline="-10416" dirty="0">
                <a:latin typeface="Arial"/>
                <a:cs typeface="Arial"/>
              </a:rPr>
              <a:t>0</a:t>
            </a:r>
            <a:r>
              <a:rPr sz="1100" spc="-1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47456" y="2042147"/>
            <a:ext cx="1346835" cy="0"/>
          </a:xfrm>
          <a:custGeom>
            <a:avLst/>
            <a:gdLst/>
            <a:ahLst/>
            <a:cxnLst/>
            <a:rect l="l" t="t" r="r" b="b"/>
            <a:pathLst>
              <a:path w="1346835">
                <a:moveTo>
                  <a:pt x="0" y="0"/>
                </a:moveTo>
                <a:lnTo>
                  <a:pt x="1346314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09356" y="2020581"/>
            <a:ext cx="1416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latin typeface="Arial"/>
                <a:cs typeface="Arial"/>
              </a:rPr>
              <a:t>1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dirty="0">
                <a:latin typeface="Arial"/>
                <a:cs typeface="Arial"/>
              </a:rPr>
              <a:t>2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200" i="1" baseline="20833" dirty="0">
                <a:latin typeface="Times New Roman"/>
                <a:cs typeface="Times New Roman"/>
              </a:rPr>
              <a:t>−</a:t>
            </a:r>
            <a:r>
              <a:rPr sz="1200" baseline="20833" dirty="0">
                <a:latin typeface="Arial"/>
                <a:cs typeface="Arial"/>
              </a:rPr>
              <a:t>1</a:t>
            </a:r>
            <a:r>
              <a:rPr sz="1200" spc="7" baseline="20833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cos(</a:t>
            </a:r>
            <a:r>
              <a:rPr sz="1100" i="1" spc="-40" dirty="0">
                <a:latin typeface="Times New Roman"/>
                <a:cs typeface="Times New Roman"/>
              </a:rPr>
              <a:t>ω</a:t>
            </a:r>
            <a:r>
              <a:rPr sz="1200" spc="-60" baseline="-10416" dirty="0">
                <a:latin typeface="Arial"/>
                <a:cs typeface="Arial"/>
              </a:rPr>
              <a:t>0</a:t>
            </a:r>
            <a:r>
              <a:rPr sz="1100" spc="-40" dirty="0">
                <a:latin typeface="Arial"/>
                <a:cs typeface="Arial"/>
              </a:rPr>
              <a:t>)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z</a:t>
            </a:r>
            <a:r>
              <a:rPr sz="1200" i="1" spc="-37" baseline="20833" dirty="0">
                <a:latin typeface="Times New Roman"/>
                <a:cs typeface="Times New Roman"/>
              </a:rPr>
              <a:t>−</a:t>
            </a:r>
            <a:r>
              <a:rPr sz="1200" spc="-37" baseline="20833" dirty="0">
                <a:latin typeface="Arial"/>
                <a:cs typeface="Arial"/>
              </a:rPr>
              <a:t>2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63038" y="2174022"/>
            <a:ext cx="7156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z</a:t>
            </a:r>
            <a:r>
              <a:rPr sz="1200" i="1" baseline="27777" dirty="0">
                <a:latin typeface="Times New Roman"/>
                <a:cs typeface="Times New Roman"/>
              </a:rPr>
              <a:t>−</a:t>
            </a:r>
            <a:r>
              <a:rPr sz="1200" baseline="27777" dirty="0">
                <a:latin typeface="Arial"/>
                <a:cs typeface="Arial"/>
              </a:rPr>
              <a:t>1</a:t>
            </a:r>
            <a:r>
              <a:rPr sz="1200" spc="22" baseline="27777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sin(</a:t>
            </a:r>
            <a:r>
              <a:rPr sz="1100" i="1" spc="-10" dirty="0">
                <a:latin typeface="Times New Roman"/>
                <a:cs typeface="Times New Roman"/>
              </a:rPr>
              <a:t>ω</a:t>
            </a:r>
            <a:r>
              <a:rPr sz="1200" spc="-15" baseline="-10416" dirty="0">
                <a:latin typeface="Arial"/>
                <a:cs typeface="Arial"/>
              </a:rPr>
              <a:t>0</a:t>
            </a:r>
            <a:r>
              <a:rPr sz="1100" spc="-1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47456" y="2384348"/>
            <a:ext cx="1346835" cy="0"/>
          </a:xfrm>
          <a:custGeom>
            <a:avLst/>
            <a:gdLst/>
            <a:ahLst/>
            <a:cxnLst/>
            <a:rect l="l" t="t" r="r" b="b"/>
            <a:pathLst>
              <a:path w="1346835">
                <a:moveTo>
                  <a:pt x="0" y="0"/>
                </a:moveTo>
                <a:lnTo>
                  <a:pt x="1346314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09356" y="2362782"/>
            <a:ext cx="1416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latin typeface="Arial"/>
                <a:cs typeface="Arial"/>
              </a:rPr>
              <a:t>1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dirty="0">
                <a:latin typeface="Arial"/>
                <a:cs typeface="Arial"/>
              </a:rPr>
              <a:t>2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200" i="1" baseline="20833" dirty="0">
                <a:latin typeface="Times New Roman"/>
                <a:cs typeface="Times New Roman"/>
              </a:rPr>
              <a:t>−</a:t>
            </a:r>
            <a:r>
              <a:rPr sz="1200" baseline="20833" dirty="0">
                <a:latin typeface="Arial"/>
                <a:cs typeface="Arial"/>
              </a:rPr>
              <a:t>1</a:t>
            </a:r>
            <a:r>
              <a:rPr sz="1200" spc="7" baseline="20833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cos(</a:t>
            </a:r>
            <a:r>
              <a:rPr sz="1100" i="1" spc="-40" dirty="0">
                <a:latin typeface="Times New Roman"/>
                <a:cs typeface="Times New Roman"/>
              </a:rPr>
              <a:t>ω</a:t>
            </a:r>
            <a:r>
              <a:rPr sz="1200" spc="-60" baseline="-10416" dirty="0">
                <a:latin typeface="Arial"/>
                <a:cs typeface="Arial"/>
              </a:rPr>
              <a:t>0</a:t>
            </a:r>
            <a:r>
              <a:rPr sz="1100" spc="-40" dirty="0">
                <a:latin typeface="Arial"/>
                <a:cs typeface="Arial"/>
              </a:rPr>
              <a:t>)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z</a:t>
            </a:r>
            <a:r>
              <a:rPr sz="1200" i="1" spc="-37" baseline="20833" dirty="0">
                <a:latin typeface="Times New Roman"/>
                <a:cs typeface="Times New Roman"/>
              </a:rPr>
              <a:t>−</a:t>
            </a:r>
            <a:r>
              <a:rPr sz="1200" spc="-37" baseline="20833" dirty="0">
                <a:latin typeface="Arial"/>
                <a:cs typeface="Arial"/>
              </a:rPr>
              <a:t>2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0189" y="2559671"/>
            <a:ext cx="195580" cy="534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-37" baseline="-20202" dirty="0">
                <a:latin typeface="Arial"/>
                <a:cs typeface="Arial"/>
              </a:rPr>
              <a:t>a</a:t>
            </a:r>
            <a:r>
              <a:rPr sz="800" i="1" spc="-25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650" i="1" spc="-37" baseline="-20202" dirty="0">
                <a:latin typeface="Arial"/>
                <a:cs typeface="Arial"/>
              </a:rPr>
              <a:t>a</a:t>
            </a:r>
            <a:r>
              <a:rPr sz="800" i="1" spc="-25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8779" y="2609950"/>
            <a:ext cx="582295" cy="534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cos(</a:t>
            </a:r>
            <a:r>
              <a:rPr sz="1100" i="1" spc="-10" dirty="0">
                <a:latin typeface="Times New Roman"/>
                <a:cs typeface="Times New Roman"/>
              </a:rPr>
              <a:t>ω</a:t>
            </a:r>
            <a:r>
              <a:rPr sz="1200" spc="-15" baseline="-10416" dirty="0">
                <a:latin typeface="Arial"/>
                <a:cs typeface="Arial"/>
              </a:rPr>
              <a:t>0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spc="-1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sin(</a:t>
            </a:r>
            <a:r>
              <a:rPr sz="1100" i="1" spc="-10" dirty="0">
                <a:latin typeface="Times New Roman"/>
                <a:cs typeface="Times New Roman"/>
              </a:rPr>
              <a:t>ω</a:t>
            </a:r>
            <a:r>
              <a:rPr sz="1200" spc="-15" baseline="-10416" dirty="0">
                <a:latin typeface="Arial"/>
                <a:cs typeface="Arial"/>
              </a:rPr>
              <a:t>0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spc="-1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94014" y="2516224"/>
            <a:ext cx="10464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latin typeface="Arial"/>
                <a:cs typeface="Arial"/>
              </a:rPr>
              <a:t>1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spc="-10" dirty="0">
                <a:latin typeface="Arial"/>
                <a:cs typeface="Arial"/>
              </a:rPr>
              <a:t>az</a:t>
            </a:r>
            <a:r>
              <a:rPr sz="1200" i="1" spc="-15" baseline="27777" dirty="0">
                <a:latin typeface="Times New Roman"/>
                <a:cs typeface="Times New Roman"/>
              </a:rPr>
              <a:t>−</a:t>
            </a:r>
            <a:r>
              <a:rPr sz="1200" spc="-15" baseline="27777" dirty="0">
                <a:latin typeface="Arial"/>
                <a:cs typeface="Arial"/>
              </a:rPr>
              <a:t>1</a:t>
            </a:r>
            <a:r>
              <a:rPr sz="1200" spc="-52" baseline="27777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cos(</a:t>
            </a:r>
            <a:r>
              <a:rPr sz="1100" i="1" spc="-10" dirty="0">
                <a:latin typeface="Times New Roman"/>
                <a:cs typeface="Times New Roman"/>
              </a:rPr>
              <a:t>ω</a:t>
            </a:r>
            <a:r>
              <a:rPr sz="1200" spc="-15" baseline="-10416" dirty="0">
                <a:latin typeface="Arial"/>
                <a:cs typeface="Arial"/>
              </a:rPr>
              <a:t>0</a:t>
            </a:r>
            <a:r>
              <a:rPr sz="1100" spc="-1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47456" y="2726550"/>
            <a:ext cx="1539875" cy="0"/>
          </a:xfrm>
          <a:custGeom>
            <a:avLst/>
            <a:gdLst/>
            <a:ahLst/>
            <a:cxnLst/>
            <a:rect l="l" t="t" r="r" b="b"/>
            <a:pathLst>
              <a:path w="1539875">
                <a:moveTo>
                  <a:pt x="0" y="0"/>
                </a:moveTo>
                <a:lnTo>
                  <a:pt x="1539659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709356" y="2704984"/>
            <a:ext cx="1609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latin typeface="Arial"/>
                <a:cs typeface="Arial"/>
              </a:rPr>
              <a:t>1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15" dirty="0">
                <a:latin typeface="Hack"/>
                <a:cs typeface="Hack"/>
              </a:rPr>
              <a:t> </a:t>
            </a:r>
            <a:r>
              <a:rPr sz="1100" spc="-25" dirty="0">
                <a:latin typeface="Arial"/>
                <a:cs typeface="Arial"/>
              </a:rPr>
              <a:t>2</a:t>
            </a:r>
            <a:r>
              <a:rPr sz="1100" i="1" spc="-25" dirty="0">
                <a:latin typeface="Arial"/>
                <a:cs typeface="Arial"/>
              </a:rPr>
              <a:t>az</a:t>
            </a:r>
            <a:r>
              <a:rPr sz="1200" i="1" spc="-37" baseline="20833" dirty="0">
                <a:latin typeface="Times New Roman"/>
                <a:cs typeface="Times New Roman"/>
              </a:rPr>
              <a:t>−</a:t>
            </a:r>
            <a:r>
              <a:rPr sz="1200" spc="-37" baseline="20833" dirty="0">
                <a:latin typeface="Arial"/>
                <a:cs typeface="Arial"/>
              </a:rPr>
              <a:t>1</a:t>
            </a:r>
            <a:r>
              <a:rPr sz="1200" spc="15" baseline="20833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cos(</a:t>
            </a:r>
            <a:r>
              <a:rPr sz="1100" i="1" spc="-40" dirty="0">
                <a:latin typeface="Times New Roman"/>
                <a:cs typeface="Times New Roman"/>
              </a:rPr>
              <a:t>ω</a:t>
            </a:r>
            <a:r>
              <a:rPr sz="1200" spc="-60" baseline="-10416" dirty="0">
                <a:latin typeface="Arial"/>
                <a:cs typeface="Arial"/>
              </a:rPr>
              <a:t>0</a:t>
            </a:r>
            <a:r>
              <a:rPr sz="1100" spc="-40" dirty="0">
                <a:latin typeface="Arial"/>
                <a:cs typeface="Arial"/>
              </a:rPr>
              <a:t>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200" spc="-30" baseline="20833" dirty="0">
                <a:latin typeface="Arial"/>
                <a:cs typeface="Arial"/>
              </a:rPr>
              <a:t>2</a:t>
            </a:r>
            <a:r>
              <a:rPr sz="1100" i="1" spc="-20" dirty="0">
                <a:latin typeface="Arial"/>
                <a:cs typeface="Arial"/>
              </a:rPr>
              <a:t>z</a:t>
            </a:r>
            <a:r>
              <a:rPr sz="1200" i="1" spc="-30" baseline="20833" dirty="0">
                <a:latin typeface="Times New Roman"/>
                <a:cs typeface="Times New Roman"/>
              </a:rPr>
              <a:t>−</a:t>
            </a:r>
            <a:r>
              <a:rPr sz="1200" spc="-30" baseline="20833" dirty="0">
                <a:latin typeface="Arial"/>
                <a:cs typeface="Arial"/>
              </a:rPr>
              <a:t>2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47456" y="3068751"/>
            <a:ext cx="1539875" cy="0"/>
          </a:xfrm>
          <a:custGeom>
            <a:avLst/>
            <a:gdLst/>
            <a:ahLst/>
            <a:cxnLst/>
            <a:rect l="l" t="t" r="r" b="b"/>
            <a:pathLst>
              <a:path w="1539875">
                <a:moveTo>
                  <a:pt x="0" y="0"/>
                </a:moveTo>
                <a:lnTo>
                  <a:pt x="1539659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709356" y="2835920"/>
            <a:ext cx="1609725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265"/>
              </a:spcBef>
            </a:pPr>
            <a:r>
              <a:rPr sz="1100" i="1" spc="-10" dirty="0">
                <a:latin typeface="Arial"/>
                <a:cs typeface="Arial"/>
              </a:rPr>
              <a:t>az</a:t>
            </a:r>
            <a:r>
              <a:rPr sz="1200" i="1" spc="-15" baseline="27777" dirty="0">
                <a:latin typeface="Times New Roman"/>
                <a:cs typeface="Times New Roman"/>
              </a:rPr>
              <a:t>−</a:t>
            </a:r>
            <a:r>
              <a:rPr sz="1200" spc="-15" baseline="27777" dirty="0">
                <a:latin typeface="Arial"/>
                <a:cs typeface="Arial"/>
              </a:rPr>
              <a:t>1</a:t>
            </a:r>
            <a:r>
              <a:rPr sz="1200" spc="-60" baseline="27777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sin(</a:t>
            </a:r>
            <a:r>
              <a:rPr sz="1100" i="1" spc="-10" dirty="0">
                <a:latin typeface="Times New Roman"/>
                <a:cs typeface="Times New Roman"/>
              </a:rPr>
              <a:t>ω</a:t>
            </a:r>
            <a:r>
              <a:rPr sz="1200" spc="-15" baseline="-10416" dirty="0">
                <a:latin typeface="Arial"/>
                <a:cs typeface="Arial"/>
              </a:rPr>
              <a:t>0</a:t>
            </a:r>
            <a:r>
              <a:rPr sz="1100" spc="-1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100" spc="-75" dirty="0">
                <a:latin typeface="Arial"/>
                <a:cs typeface="Arial"/>
              </a:rPr>
              <a:t>1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15" dirty="0">
                <a:latin typeface="Hack"/>
                <a:cs typeface="Hack"/>
              </a:rPr>
              <a:t> </a:t>
            </a:r>
            <a:r>
              <a:rPr sz="1100" spc="-25" dirty="0">
                <a:latin typeface="Arial"/>
                <a:cs typeface="Arial"/>
              </a:rPr>
              <a:t>2</a:t>
            </a:r>
            <a:r>
              <a:rPr sz="1100" i="1" spc="-25" dirty="0">
                <a:latin typeface="Arial"/>
                <a:cs typeface="Arial"/>
              </a:rPr>
              <a:t>az</a:t>
            </a:r>
            <a:r>
              <a:rPr sz="1200" i="1" spc="-37" baseline="20833" dirty="0">
                <a:latin typeface="Times New Roman"/>
                <a:cs typeface="Times New Roman"/>
              </a:rPr>
              <a:t>−</a:t>
            </a:r>
            <a:r>
              <a:rPr sz="1200" spc="-37" baseline="20833" dirty="0">
                <a:latin typeface="Arial"/>
                <a:cs typeface="Arial"/>
              </a:rPr>
              <a:t>1</a:t>
            </a:r>
            <a:r>
              <a:rPr sz="1200" spc="15" baseline="20833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cos(</a:t>
            </a:r>
            <a:r>
              <a:rPr sz="1100" i="1" spc="-40" dirty="0">
                <a:latin typeface="Times New Roman"/>
                <a:cs typeface="Times New Roman"/>
              </a:rPr>
              <a:t>ω</a:t>
            </a:r>
            <a:r>
              <a:rPr sz="1200" spc="-60" baseline="-10416" dirty="0">
                <a:latin typeface="Arial"/>
                <a:cs typeface="Arial"/>
              </a:rPr>
              <a:t>0</a:t>
            </a:r>
            <a:r>
              <a:rPr sz="1100" spc="-40" dirty="0">
                <a:latin typeface="Arial"/>
                <a:cs typeface="Arial"/>
              </a:rPr>
              <a:t>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200" spc="-30" baseline="20833" dirty="0">
                <a:latin typeface="Arial"/>
                <a:cs typeface="Arial"/>
              </a:rPr>
              <a:t>2</a:t>
            </a:r>
            <a:r>
              <a:rPr sz="1100" i="1" spc="-20" dirty="0">
                <a:latin typeface="Arial"/>
                <a:cs typeface="Arial"/>
              </a:rPr>
              <a:t>z</a:t>
            </a:r>
            <a:r>
              <a:rPr sz="1200" i="1" spc="-30" baseline="20833" dirty="0">
                <a:latin typeface="Times New Roman"/>
                <a:cs typeface="Times New Roman"/>
              </a:rPr>
              <a:t>−</a:t>
            </a:r>
            <a:r>
              <a:rPr sz="1200" spc="-30" baseline="20833" dirty="0">
                <a:latin typeface="Arial"/>
                <a:cs typeface="Arial"/>
              </a:rPr>
              <a:t>2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2381" y="3263214"/>
            <a:ext cx="3383279" cy="0"/>
          </a:xfrm>
          <a:custGeom>
            <a:avLst/>
            <a:gdLst/>
            <a:ahLst/>
            <a:cxnLst/>
            <a:rect l="l" t="t" r="r" b="b"/>
            <a:pathLst>
              <a:path w="3383279">
                <a:moveTo>
                  <a:pt x="0" y="0"/>
                </a:moveTo>
                <a:lnTo>
                  <a:pt x="3383241" y="0"/>
                </a:lnTo>
              </a:path>
            </a:pathLst>
          </a:custGeom>
          <a:ln w="11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41266" y="3322038"/>
            <a:ext cx="212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7D0040-EB2F-3470-9DCB-355D5099E41D}"/>
              </a:ext>
            </a:extLst>
          </p:cNvPr>
          <p:cNvSpPr txBox="1"/>
          <p:nvPr/>
        </p:nvSpPr>
        <p:spPr>
          <a:xfrm>
            <a:off x="3371850" y="587375"/>
            <a:ext cx="495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|</a:t>
            </a:r>
            <a:r>
              <a:rPr lang="en-US" sz="900" i="1" dirty="0"/>
              <a:t>z</a:t>
            </a:r>
            <a:r>
              <a:rPr lang="en-US" sz="900" dirty="0"/>
              <a:t>|&gt;|</a:t>
            </a:r>
            <a:r>
              <a:rPr lang="en-US" sz="900" i="1" dirty="0"/>
              <a:t>a</a:t>
            </a:r>
            <a:r>
              <a:rPr lang="en-US" sz="900" dirty="0"/>
              <a:t>|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22A7B7-EABA-FBFD-1254-BC9D9A0CD6B5}"/>
              </a:ext>
            </a:extLst>
          </p:cNvPr>
          <p:cNvSpPr txBox="1"/>
          <p:nvPr/>
        </p:nvSpPr>
        <p:spPr>
          <a:xfrm>
            <a:off x="3371850" y="339332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All </a:t>
            </a:r>
            <a:r>
              <a:rPr lang="en-US" sz="900" i="1" dirty="0"/>
              <a:t>z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24A6CE-C386-53D8-5568-0B05F3B4590C}"/>
              </a:ext>
            </a:extLst>
          </p:cNvPr>
          <p:cNvSpPr txBox="1"/>
          <p:nvPr/>
        </p:nvSpPr>
        <p:spPr>
          <a:xfrm>
            <a:off x="3371850" y="889943"/>
            <a:ext cx="495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|</a:t>
            </a:r>
            <a:r>
              <a:rPr lang="en-US" sz="900" i="1" dirty="0"/>
              <a:t>z</a:t>
            </a:r>
            <a:r>
              <a:rPr lang="en-US" sz="900" dirty="0"/>
              <a:t>|&lt;|</a:t>
            </a:r>
            <a:r>
              <a:rPr lang="en-US" sz="900" i="1" dirty="0"/>
              <a:t>a</a:t>
            </a:r>
            <a:r>
              <a:rPr lang="en-US" sz="900" dirty="0"/>
              <a:t>|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B1ED06-8908-DD3A-F831-41C431512DAE}"/>
              </a:ext>
            </a:extLst>
          </p:cNvPr>
          <p:cNvSpPr txBox="1"/>
          <p:nvPr/>
        </p:nvSpPr>
        <p:spPr>
          <a:xfrm>
            <a:off x="3371850" y="1211591"/>
            <a:ext cx="495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|</a:t>
            </a:r>
            <a:r>
              <a:rPr lang="en-US" sz="900" i="1" dirty="0"/>
              <a:t>z</a:t>
            </a:r>
            <a:r>
              <a:rPr lang="en-US" sz="900" dirty="0"/>
              <a:t>|&gt;|</a:t>
            </a:r>
            <a:r>
              <a:rPr lang="en-US" sz="900" i="1" dirty="0"/>
              <a:t>a</a:t>
            </a:r>
            <a:r>
              <a:rPr lang="en-US" sz="900" dirty="0"/>
              <a:t>|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9AC913-DBD1-BFF1-6721-78365FE0E77E}"/>
              </a:ext>
            </a:extLst>
          </p:cNvPr>
          <p:cNvSpPr txBox="1"/>
          <p:nvPr/>
        </p:nvSpPr>
        <p:spPr>
          <a:xfrm>
            <a:off x="3371850" y="1523699"/>
            <a:ext cx="495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|</a:t>
            </a:r>
            <a:r>
              <a:rPr lang="en-US" sz="900" i="1" dirty="0"/>
              <a:t>z</a:t>
            </a:r>
            <a:r>
              <a:rPr lang="en-US" sz="900" dirty="0"/>
              <a:t>|&lt;|</a:t>
            </a:r>
            <a:r>
              <a:rPr lang="en-US" sz="900" i="1" dirty="0"/>
              <a:t>a</a:t>
            </a:r>
            <a:r>
              <a:rPr lang="en-US" sz="900" dirty="0"/>
              <a:t>|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17B1A2-591D-2A7D-E060-69BD03AFE552}"/>
              </a:ext>
            </a:extLst>
          </p:cNvPr>
          <p:cNvSpPr txBox="1"/>
          <p:nvPr/>
        </p:nvSpPr>
        <p:spPr>
          <a:xfrm>
            <a:off x="3371850" y="1882775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|</a:t>
            </a:r>
            <a:r>
              <a:rPr lang="en-US" sz="900" i="1" dirty="0"/>
              <a:t>z</a:t>
            </a:r>
            <a:r>
              <a:rPr lang="en-US" sz="900" dirty="0"/>
              <a:t>|&gt;1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71CAD-1234-3B1D-7445-6032736AC1D5}"/>
              </a:ext>
            </a:extLst>
          </p:cNvPr>
          <p:cNvSpPr txBox="1"/>
          <p:nvPr/>
        </p:nvSpPr>
        <p:spPr>
          <a:xfrm>
            <a:off x="3371850" y="2185343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|</a:t>
            </a:r>
            <a:r>
              <a:rPr lang="en-US" sz="900" i="1" dirty="0"/>
              <a:t>z</a:t>
            </a:r>
            <a:r>
              <a:rPr lang="en-US" sz="900" dirty="0"/>
              <a:t>|&gt;1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F49AED-CDC1-0FD3-730B-889ABE153B18}"/>
              </a:ext>
            </a:extLst>
          </p:cNvPr>
          <p:cNvSpPr txBox="1"/>
          <p:nvPr/>
        </p:nvSpPr>
        <p:spPr>
          <a:xfrm>
            <a:off x="3371850" y="2642543"/>
            <a:ext cx="495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|</a:t>
            </a:r>
            <a:r>
              <a:rPr lang="en-US" sz="900" i="1" dirty="0"/>
              <a:t>z</a:t>
            </a:r>
            <a:r>
              <a:rPr lang="en-US" sz="900" dirty="0"/>
              <a:t>|&gt;|</a:t>
            </a:r>
            <a:r>
              <a:rPr lang="en-US" sz="900" i="1" dirty="0"/>
              <a:t>a</a:t>
            </a:r>
            <a:r>
              <a:rPr lang="en-US" sz="900" dirty="0"/>
              <a:t>|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97156B-8676-41FE-1FC2-BAE3F5602571}"/>
              </a:ext>
            </a:extLst>
          </p:cNvPr>
          <p:cNvSpPr txBox="1"/>
          <p:nvPr/>
        </p:nvSpPr>
        <p:spPr>
          <a:xfrm>
            <a:off x="3371850" y="2947343"/>
            <a:ext cx="495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|</a:t>
            </a:r>
            <a:r>
              <a:rPr lang="en-US" sz="900" i="1" dirty="0"/>
              <a:t>z</a:t>
            </a:r>
            <a:r>
              <a:rPr lang="en-US" sz="900" dirty="0"/>
              <a:t>|&gt;|</a:t>
            </a:r>
            <a:r>
              <a:rPr lang="en-US" sz="900" i="1" dirty="0"/>
              <a:t>a</a:t>
            </a:r>
            <a:r>
              <a:rPr lang="en-US" sz="900" dirty="0"/>
              <a:t>|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Properties</a:t>
            </a:r>
            <a:r>
              <a:rPr spc="10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dirty="0"/>
              <a:t>Z</a:t>
            </a:r>
            <a:r>
              <a:rPr spc="15" dirty="0"/>
              <a:t> </a:t>
            </a:r>
            <a:r>
              <a:rPr spc="-20" dirty="0"/>
              <a:t>transform:</a:t>
            </a:r>
            <a:r>
              <a:rPr spc="140" dirty="0"/>
              <a:t> </a:t>
            </a:r>
            <a:r>
              <a:rPr dirty="0"/>
              <a:t>time</a:t>
            </a:r>
            <a:r>
              <a:rPr spc="15" dirty="0"/>
              <a:t> </a:t>
            </a:r>
            <a:r>
              <a:rPr spc="-10" dirty="0"/>
              <a:t>shift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87463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474342"/>
            <a:ext cx="2391410" cy="3915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let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dirty="0">
                <a:latin typeface="Hack"/>
                <a:cs typeface="Hack"/>
              </a:rPr>
              <a:t>Z</a:t>
            </a:r>
            <a:r>
              <a:rPr sz="1100" dirty="0">
                <a:latin typeface="Hack"/>
                <a:cs typeface="Hack"/>
              </a:rPr>
              <a:t>{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dirty="0">
                <a:latin typeface="Hack"/>
                <a:cs typeface="Hack"/>
              </a:rPr>
              <a:t>}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i="1" spc="-20" dirty="0">
                <a:latin typeface="Hack"/>
                <a:cs typeface="Hack"/>
              </a:rPr>
              <a:t>∀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&lt;</a:t>
            </a:r>
            <a:r>
              <a:rPr sz="1100" i="1" spc="1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Arial"/>
                <a:cs typeface="Arial"/>
              </a:rPr>
              <a:t>0 </a:t>
            </a:r>
            <a:r>
              <a:rPr sz="1100" spc="-70" dirty="0">
                <a:latin typeface="Arial"/>
                <a:cs typeface="Arial"/>
              </a:rPr>
              <a:t>one-</a:t>
            </a:r>
            <a:r>
              <a:rPr sz="1100" spc="-35" dirty="0">
                <a:latin typeface="Arial"/>
                <a:cs typeface="Arial"/>
              </a:rPr>
              <a:t>step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delay: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783348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18184" y="1082369"/>
            <a:ext cx="12255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48080" algn="l"/>
              </a:tabLst>
            </a:pPr>
            <a:r>
              <a:rPr sz="1100" i="1" dirty="0">
                <a:latin typeface="Hack"/>
                <a:cs typeface="Hack"/>
              </a:rPr>
              <a:t>Z</a:t>
            </a:r>
            <a:r>
              <a:rPr sz="1100" dirty="0">
                <a:latin typeface="Hack"/>
                <a:cs typeface="Hack"/>
              </a:rPr>
              <a:t>{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385" dirty="0">
                <a:latin typeface="Hack"/>
                <a:cs typeface="Hack"/>
              </a:rPr>
              <a:t> </a:t>
            </a:r>
            <a:r>
              <a:rPr sz="1100" spc="-50" dirty="0">
                <a:latin typeface="Arial"/>
                <a:cs typeface="Arial"/>
              </a:rPr>
              <a:t>1)</a:t>
            </a:r>
            <a:r>
              <a:rPr sz="1100" spc="-50" dirty="0">
                <a:latin typeface="Hack"/>
                <a:cs typeface="Hack"/>
              </a:rPr>
              <a:t>}</a:t>
            </a:r>
            <a:r>
              <a:rPr sz="1100" i="1" spc="-325" dirty="0">
                <a:latin typeface="Hack"/>
                <a:cs typeface="Hack"/>
              </a:rPr>
              <a:t> </a:t>
            </a:r>
            <a:r>
              <a:rPr sz="1100" spc="150" dirty="0">
                <a:latin typeface="Arial"/>
                <a:cs typeface="Arial"/>
              </a:rPr>
              <a:t>=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i="1" spc="-50" dirty="0">
                <a:latin typeface="Arial"/>
                <a:cs typeface="Arial"/>
              </a:rPr>
              <a:t>x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2311" y="1062493"/>
            <a:ext cx="1619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0" dirty="0">
                <a:latin typeface="Times New Roman"/>
                <a:cs typeface="Times New Roman"/>
              </a:rPr>
              <a:t>−</a:t>
            </a:r>
            <a:r>
              <a:rPr sz="800" i="1" spc="40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59217" y="1963964"/>
            <a:ext cx="135128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spcBef>
                <a:spcPts val="90"/>
              </a:spcBef>
            </a:pPr>
            <a:r>
              <a:rPr sz="1650" spc="300" baseline="5050" dirty="0">
                <a:latin typeface="Arial"/>
                <a:cs typeface="Arial"/>
              </a:rPr>
              <a:t>=</a:t>
            </a:r>
            <a:r>
              <a:rPr sz="1650" spc="44" baseline="5050" dirty="0">
                <a:latin typeface="Arial"/>
                <a:cs typeface="Arial"/>
              </a:rPr>
              <a:t> </a:t>
            </a:r>
            <a:r>
              <a:rPr sz="1650" i="1" baseline="5050" dirty="0">
                <a:latin typeface="Arial"/>
                <a:cs typeface="Arial"/>
              </a:rPr>
              <a:t>z</a:t>
            </a:r>
            <a:r>
              <a:rPr sz="1200" i="1" baseline="38194" dirty="0">
                <a:latin typeface="Times New Roman"/>
                <a:cs typeface="Times New Roman"/>
              </a:rPr>
              <a:t>−</a:t>
            </a:r>
            <a:r>
              <a:rPr sz="1200" baseline="38194" dirty="0">
                <a:latin typeface="Arial"/>
                <a:cs typeface="Arial"/>
              </a:rPr>
              <a:t>1</a:t>
            </a:r>
            <a:r>
              <a:rPr sz="1650" i="1" baseline="5050" dirty="0">
                <a:latin typeface="Arial"/>
                <a:cs typeface="Arial"/>
              </a:rPr>
              <a:t>X</a:t>
            </a:r>
            <a:r>
              <a:rPr sz="1650" baseline="5050" dirty="0">
                <a:latin typeface="Arial"/>
                <a:cs typeface="Arial"/>
              </a:rPr>
              <a:t>(</a:t>
            </a:r>
            <a:r>
              <a:rPr sz="1650" i="1" baseline="5050" dirty="0">
                <a:latin typeface="Arial"/>
                <a:cs typeface="Arial"/>
              </a:rPr>
              <a:t>z</a:t>
            </a:r>
            <a:r>
              <a:rPr sz="1650" baseline="5050" dirty="0">
                <a:latin typeface="Arial"/>
                <a:cs typeface="Arial"/>
              </a:rPr>
              <a:t>)</a:t>
            </a:r>
            <a:r>
              <a:rPr sz="1650" spc="-60" baseline="5050" dirty="0">
                <a:latin typeface="Arial"/>
                <a:cs typeface="Arial"/>
              </a:rPr>
              <a:t> </a:t>
            </a:r>
            <a:r>
              <a:rPr sz="1650" spc="300" baseline="5050" dirty="0">
                <a:latin typeface="Arial"/>
                <a:cs typeface="Arial"/>
              </a:rPr>
              <a:t>+</a:t>
            </a:r>
            <a:r>
              <a:rPr lang="en-US" sz="1650" i="1" spc="300" baseline="5050" dirty="0">
                <a:latin typeface="Arial"/>
                <a:cs typeface="Arial"/>
              </a:rPr>
              <a:t>x</a:t>
            </a:r>
            <a:r>
              <a:rPr lang="en-US" sz="1650" spc="300" baseline="5050" dirty="0">
                <a:latin typeface="Arial"/>
                <a:cs typeface="Arial"/>
              </a:rPr>
              <a:t>(</a:t>
            </a:r>
            <a:r>
              <a:rPr kumimoji="0" lang="en-US" sz="1100" b="0" i="1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ack"/>
                <a:cs typeface="Hack"/>
              </a:rPr>
              <a:t>−</a:t>
            </a:r>
            <a:r>
              <a:rPr kumimoji="0" lang="en-US" sz="1100" b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1</a:t>
            </a:r>
            <a:r>
              <a:rPr lang="en-US" sz="1650" spc="300" baseline="5050" dirty="0">
                <a:latin typeface="Arial"/>
                <a:cs typeface="Arial"/>
              </a:rPr>
              <a:t>)</a:t>
            </a:r>
            <a:r>
              <a:rPr sz="1650" spc="44" baseline="5050" dirty="0">
                <a:latin typeface="Arial"/>
                <a:cs typeface="Arial"/>
              </a:rPr>
              <a:t> </a:t>
            </a:r>
            <a:r>
              <a:rPr sz="1650" spc="225" baseline="5050" dirty="0">
                <a:latin typeface="Arial"/>
                <a:cs typeface="Arial"/>
              </a:rPr>
              <a:t>=</a:t>
            </a:r>
            <a:endParaRPr sz="1650" baseline="505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13227" y="1936889"/>
            <a:ext cx="545465" cy="24193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204"/>
              </a:spcBef>
            </a:pPr>
            <a:r>
              <a:rPr sz="1100" i="1" spc="-10" dirty="0">
                <a:latin typeface="Arial"/>
                <a:cs typeface="Arial"/>
              </a:rPr>
              <a:t>z</a:t>
            </a:r>
            <a:r>
              <a:rPr sz="1200" i="1" spc="-15" baseline="31250" dirty="0">
                <a:latin typeface="Times New Roman"/>
                <a:cs typeface="Times New Roman"/>
              </a:rPr>
              <a:t>−</a:t>
            </a:r>
            <a:r>
              <a:rPr sz="1200" spc="-15" baseline="31250" dirty="0">
                <a:latin typeface="Arial"/>
                <a:cs typeface="Arial"/>
              </a:rPr>
              <a:t>1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z</a:t>
            </a:r>
            <a:r>
              <a:rPr sz="1100" spc="-1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383472"/>
            <a:ext cx="65201" cy="6520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02932" y="2299968"/>
            <a:ext cx="164020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Arial"/>
                <a:cs typeface="Arial"/>
              </a:rPr>
              <a:t>analogously,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Hack"/>
                <a:cs typeface="Hack"/>
              </a:rPr>
              <a:t>Z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Hack"/>
                <a:cs typeface="Hack"/>
              </a:rPr>
              <a:t>{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11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2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+</a:t>
            </a:r>
            <a:r>
              <a:rPr sz="1100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1)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Hack"/>
                <a:cs typeface="Hack"/>
              </a:rPr>
              <a:t>}</a:t>
            </a:r>
            <a:r>
              <a:rPr sz="1100" i="1" spc="-340" dirty="0">
                <a:latin typeface="Hack"/>
                <a:cs typeface="Hack"/>
              </a:rPr>
              <a:t> </a:t>
            </a:r>
            <a:r>
              <a:rPr sz="1100" spc="140" dirty="0">
                <a:latin typeface="Arial"/>
                <a:cs typeface="Arial"/>
              </a:rPr>
              <a:t>=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02510" y="2187575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10" dirty="0">
                <a:latin typeface="Times New Roman"/>
                <a:cs typeface="Times New Roman"/>
              </a:rPr>
              <a:t>∞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02510" y="2421255"/>
            <a:ext cx="2159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k</a:t>
            </a:r>
            <a:r>
              <a:rPr sz="800" spc="35" dirty="0">
                <a:latin typeface="Times New Roman"/>
                <a:cs typeface="Times New Roman"/>
              </a:rPr>
              <a:t>=</a:t>
            </a:r>
            <a:r>
              <a:rPr sz="800" spc="35" dirty="0">
                <a:latin typeface="Arial"/>
                <a:cs typeface="Arial"/>
              </a:rPr>
              <a:t>0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96451" y="2299968"/>
            <a:ext cx="7512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1)</a:t>
            </a:r>
            <a:r>
              <a:rPr sz="1100" i="1" spc="-10" dirty="0">
                <a:latin typeface="Arial"/>
                <a:cs typeface="Arial"/>
              </a:rPr>
              <a:t>z</a:t>
            </a:r>
            <a:r>
              <a:rPr sz="1200" i="1" spc="-15" baseline="27777" dirty="0">
                <a:latin typeface="Times New Roman"/>
                <a:cs typeface="Times New Roman"/>
              </a:rPr>
              <a:t>−</a:t>
            </a:r>
            <a:r>
              <a:rPr sz="1200" i="1" spc="-15" baseline="27777" dirty="0">
                <a:latin typeface="Arial"/>
                <a:cs typeface="Arial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17850" y="2306815"/>
            <a:ext cx="1018540" cy="21971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5"/>
              </a:spcBef>
            </a:pP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zX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z</a:t>
            </a:r>
            <a:r>
              <a:rPr sz="1100" spc="-20" dirty="0">
                <a:latin typeface="Arial"/>
                <a:cs typeface="Arial"/>
              </a:rPr>
              <a:t>)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00" dirty="0">
                <a:latin typeface="Hack"/>
                <a:cs typeface="Hack"/>
              </a:rPr>
              <a:t> </a:t>
            </a:r>
            <a:r>
              <a:rPr sz="1100" i="1" spc="-20" dirty="0">
                <a:latin typeface="Arial"/>
                <a:cs typeface="Arial"/>
              </a:rPr>
              <a:t>zx</a:t>
            </a:r>
            <a:r>
              <a:rPr sz="1100" spc="-20" dirty="0">
                <a:latin typeface="Arial"/>
                <a:cs typeface="Arial"/>
              </a:rPr>
              <a:t>(0)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601493"/>
            <a:ext cx="65201" cy="65201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364832" y="2517976"/>
            <a:ext cx="3634740" cy="757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thus,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1)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(0)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0,</a:t>
            </a:r>
            <a:endParaRPr sz="11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  <a:spcBef>
                <a:spcPts val="905"/>
              </a:spcBef>
            </a:pPr>
            <a:r>
              <a:rPr sz="1100" i="1" dirty="0">
                <a:latin typeface="Arial"/>
                <a:cs typeface="Arial"/>
              </a:rPr>
              <a:t>zX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420" dirty="0">
                <a:latin typeface="Hack"/>
                <a:cs typeface="Hack"/>
              </a:rPr>
              <a:t>⇒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zI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)</a:t>
            </a:r>
            <a:r>
              <a:rPr sz="1200" i="1" spc="-15" baseline="31250" dirty="0">
                <a:latin typeface="Times New Roman"/>
                <a:cs typeface="Times New Roman"/>
              </a:rPr>
              <a:t>−</a:t>
            </a:r>
            <a:r>
              <a:rPr sz="1200" spc="-15" baseline="31250" dirty="0">
                <a:latin typeface="Arial"/>
                <a:cs typeface="Arial"/>
              </a:rPr>
              <a:t>1</a:t>
            </a:r>
            <a:r>
              <a:rPr sz="1100" i="1" spc="-10" dirty="0">
                <a:latin typeface="Arial"/>
                <a:cs typeface="Arial"/>
              </a:rPr>
              <a:t>BU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z</a:t>
            </a:r>
            <a:r>
              <a:rPr sz="1100" spc="-1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910"/>
              </a:spcBef>
            </a:pPr>
            <a:r>
              <a:rPr sz="1100" spc="-45" dirty="0">
                <a:latin typeface="Arial"/>
                <a:cs typeface="Arial"/>
              </a:rPr>
              <a:t>provided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zI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invertible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41266" y="3322038"/>
            <a:ext cx="212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E0F104-71D4-B21B-E094-03960D4D36A6}"/>
              </a:ext>
            </a:extLst>
          </p:cNvPr>
          <p:cNvGrpSpPr/>
          <p:nvPr/>
        </p:nvGrpSpPr>
        <p:grpSpPr>
          <a:xfrm>
            <a:off x="1630835" y="992351"/>
            <a:ext cx="1401518" cy="377796"/>
            <a:chOff x="1630835" y="992351"/>
            <a:chExt cx="1401518" cy="377796"/>
          </a:xfrm>
        </p:grpSpPr>
        <p:sp>
          <p:nvSpPr>
            <p:cNvPr id="12" name="object 12"/>
            <p:cNvSpPr txBox="1"/>
            <p:nvPr/>
          </p:nvSpPr>
          <p:spPr>
            <a:xfrm>
              <a:off x="1917928" y="1082369"/>
              <a:ext cx="1114425" cy="19177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  <a:tabLst>
                  <a:tab pos="668020" algn="l"/>
                  <a:tab pos="1036955" algn="l"/>
                </a:tabLst>
              </a:pPr>
              <a:r>
                <a:rPr sz="1100" dirty="0">
                  <a:latin typeface="Arial"/>
                  <a:cs typeface="Arial"/>
                </a:rPr>
                <a:t>(</a:t>
              </a:r>
              <a:r>
                <a:rPr sz="1100" i="1" dirty="0">
                  <a:latin typeface="Arial"/>
                  <a:cs typeface="Arial"/>
                </a:rPr>
                <a:t>k</a:t>
              </a:r>
              <a:r>
                <a:rPr sz="1100" i="1" spc="-50" dirty="0">
                  <a:latin typeface="Arial"/>
                  <a:cs typeface="Arial"/>
                </a:rPr>
                <a:t> </a:t>
              </a:r>
              <a:r>
                <a:rPr sz="1100" i="1" spc="175" dirty="0">
                  <a:latin typeface="Hack"/>
                  <a:cs typeface="Hack"/>
                </a:rPr>
                <a:t>−</a:t>
              </a:r>
              <a:r>
                <a:rPr sz="1100" i="1" spc="-400" dirty="0">
                  <a:latin typeface="Hack"/>
                  <a:cs typeface="Hack"/>
                </a:rPr>
                <a:t> </a:t>
              </a:r>
              <a:r>
                <a:rPr sz="1100" spc="-25" dirty="0">
                  <a:latin typeface="Arial"/>
                  <a:cs typeface="Arial"/>
                </a:rPr>
                <a:t>1)</a:t>
              </a:r>
              <a:r>
                <a:rPr sz="1100" i="1" spc="-25" dirty="0">
                  <a:latin typeface="Arial"/>
                  <a:cs typeface="Arial"/>
                </a:rPr>
                <a:t>z</a:t>
              </a:r>
              <a:r>
                <a:rPr sz="1100" i="1" dirty="0">
                  <a:latin typeface="Arial"/>
                  <a:cs typeface="Arial"/>
                </a:rPr>
                <a:t>	</a:t>
              </a:r>
              <a:r>
                <a:rPr sz="1100" spc="150" dirty="0">
                  <a:latin typeface="Arial"/>
                  <a:cs typeface="Arial"/>
                </a:rPr>
                <a:t>=</a:t>
              </a:r>
              <a:r>
                <a:rPr sz="1100" dirty="0">
                  <a:latin typeface="Arial"/>
                  <a:cs typeface="Arial"/>
                </a:rPr>
                <a:t>	</a:t>
              </a:r>
              <a:r>
                <a:rPr sz="1100" i="1" spc="-50" dirty="0">
                  <a:latin typeface="Arial"/>
                  <a:cs typeface="Arial"/>
                </a:rPr>
                <a:t>x</a:t>
              </a:r>
              <a:endParaRPr sz="1100" dirty="0">
                <a:latin typeface="Arial"/>
                <a:cs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BED6DD0-38E9-E1BB-E770-AC451F10B857}"/>
                    </a:ext>
                  </a:extLst>
                </p:cNvPr>
                <p:cNvSpPr txBox="1"/>
                <p:nvPr/>
              </p:nvSpPr>
              <p:spPr>
                <a:xfrm>
                  <a:off x="1630835" y="992351"/>
                  <a:ext cx="239681" cy="3777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BED6DD0-38E9-E1BB-E770-AC451F10B8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835" y="992351"/>
                  <a:ext cx="239681" cy="377796"/>
                </a:xfrm>
                <a:prstGeom prst="rect">
                  <a:avLst/>
                </a:prstGeom>
                <a:blipFill>
                  <a:blip r:embed="rId7"/>
                  <a:stretch>
                    <a:fillRect l="-160000" t="-116129" r="-85000" b="-17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240E889-5D22-573F-D5F6-0E7DF223C6D4}"/>
              </a:ext>
            </a:extLst>
          </p:cNvPr>
          <p:cNvGrpSpPr/>
          <p:nvPr/>
        </p:nvGrpSpPr>
        <p:grpSpPr>
          <a:xfrm>
            <a:off x="1484617" y="1456170"/>
            <a:ext cx="2018652" cy="377667"/>
            <a:chOff x="1484617" y="1456170"/>
            <a:chExt cx="2018652" cy="377667"/>
          </a:xfrm>
        </p:grpSpPr>
        <p:sp>
          <p:nvSpPr>
            <p:cNvPr id="20" name="object 20"/>
            <p:cNvSpPr txBox="1"/>
            <p:nvPr/>
          </p:nvSpPr>
          <p:spPr>
            <a:xfrm>
              <a:off x="1484617" y="1549119"/>
              <a:ext cx="933450" cy="19177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  <a:tabLst>
                  <a:tab pos="381635" algn="l"/>
                </a:tabLst>
              </a:pPr>
              <a:r>
                <a:rPr sz="1100" spc="150" dirty="0">
                  <a:latin typeface="Arial"/>
                  <a:cs typeface="Arial"/>
                </a:rPr>
                <a:t>=</a:t>
              </a:r>
              <a:r>
                <a:rPr sz="1100" dirty="0">
                  <a:latin typeface="Arial"/>
                  <a:cs typeface="Arial"/>
                </a:rPr>
                <a:t>	</a:t>
              </a:r>
              <a:r>
                <a:rPr sz="1100" i="1" spc="-10" dirty="0">
                  <a:latin typeface="Arial"/>
                  <a:cs typeface="Arial"/>
                </a:rPr>
                <a:t>x</a:t>
              </a:r>
              <a:r>
                <a:rPr sz="1100" spc="-10" dirty="0">
                  <a:latin typeface="Arial"/>
                  <a:cs typeface="Arial"/>
                </a:rPr>
                <a:t>(</a:t>
              </a:r>
              <a:r>
                <a:rPr sz="1100" i="1" spc="-10" dirty="0">
                  <a:latin typeface="Arial"/>
                  <a:cs typeface="Arial"/>
                </a:rPr>
                <a:t>k</a:t>
              </a:r>
              <a:r>
                <a:rPr sz="1100" i="1" spc="-55" dirty="0">
                  <a:latin typeface="Arial"/>
                  <a:cs typeface="Arial"/>
                </a:rPr>
                <a:t> </a:t>
              </a:r>
              <a:r>
                <a:rPr sz="1100" i="1" spc="175" dirty="0">
                  <a:latin typeface="Hack"/>
                  <a:cs typeface="Hack"/>
                </a:rPr>
                <a:t>−</a:t>
              </a:r>
              <a:r>
                <a:rPr sz="1100" i="1" spc="-409" dirty="0">
                  <a:latin typeface="Hack"/>
                  <a:cs typeface="Hack"/>
                </a:rPr>
                <a:t> </a:t>
              </a:r>
              <a:r>
                <a:rPr sz="1100" spc="-25" dirty="0">
                  <a:latin typeface="Arial"/>
                  <a:cs typeface="Arial"/>
                </a:rPr>
                <a:t>1)</a:t>
              </a:r>
              <a:r>
                <a:rPr sz="1100" i="1" spc="-25" dirty="0">
                  <a:latin typeface="Arial"/>
                  <a:cs typeface="Arial"/>
                </a:rPr>
                <a:t>z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2392311" y="1529231"/>
              <a:ext cx="586740" cy="1473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800" i="1" spc="55" dirty="0">
                  <a:latin typeface="Times New Roman"/>
                  <a:cs typeface="Times New Roman"/>
                </a:rPr>
                <a:t>−</a:t>
              </a:r>
              <a:r>
                <a:rPr sz="800" spc="55" dirty="0">
                  <a:latin typeface="Times New Roman"/>
                  <a:cs typeface="Times New Roman"/>
                </a:rPr>
                <a:t>(</a:t>
              </a:r>
              <a:r>
                <a:rPr sz="800" i="1" spc="55" dirty="0">
                  <a:latin typeface="Arial"/>
                  <a:cs typeface="Arial"/>
                </a:rPr>
                <a:t>k</a:t>
              </a:r>
              <a:r>
                <a:rPr sz="800" i="1" spc="55" dirty="0">
                  <a:latin typeface="Times New Roman"/>
                  <a:cs typeface="Times New Roman"/>
                </a:rPr>
                <a:t>−</a:t>
              </a:r>
              <a:r>
                <a:rPr sz="800" spc="55" dirty="0">
                  <a:latin typeface="Arial"/>
                  <a:cs typeface="Arial"/>
                </a:rPr>
                <a:t>1</a:t>
              </a:r>
              <a:r>
                <a:rPr sz="800" spc="55" dirty="0">
                  <a:latin typeface="Times New Roman"/>
                  <a:cs typeface="Times New Roman"/>
                </a:rPr>
                <a:t>)</a:t>
              </a:r>
              <a:r>
                <a:rPr sz="800" spc="340" dirty="0">
                  <a:latin typeface="Times New Roman"/>
                  <a:cs typeface="Times New Roman"/>
                </a:rPr>
                <a:t> </a:t>
              </a:r>
              <a:r>
                <a:rPr sz="800" i="1" spc="-25" dirty="0">
                  <a:latin typeface="Times New Roman"/>
                  <a:cs typeface="Times New Roman"/>
                </a:rPr>
                <a:t>−</a:t>
              </a:r>
              <a:r>
                <a:rPr sz="800" spc="-25" dirty="0">
                  <a:latin typeface="Arial"/>
                  <a:cs typeface="Arial"/>
                </a:rPr>
                <a:t>1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2755874" y="1549119"/>
              <a:ext cx="747395" cy="19177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  <a:tabLst>
                  <a:tab pos="247015" algn="l"/>
                </a:tabLst>
              </a:pPr>
              <a:r>
                <a:rPr sz="1100" i="1" spc="-50" dirty="0">
                  <a:latin typeface="Arial"/>
                  <a:cs typeface="Arial"/>
                </a:rPr>
                <a:t>z</a:t>
              </a:r>
              <a:r>
                <a:rPr sz="1100" i="1" dirty="0">
                  <a:latin typeface="Arial"/>
                  <a:cs typeface="Arial"/>
                </a:rPr>
                <a:t>	</a:t>
              </a:r>
              <a:r>
                <a:rPr sz="1100" spc="200" dirty="0">
                  <a:latin typeface="Arial"/>
                  <a:cs typeface="Arial"/>
                </a:rPr>
                <a:t>+</a:t>
              </a:r>
              <a:r>
                <a:rPr sz="1100" spc="-65" dirty="0">
                  <a:latin typeface="Arial"/>
                  <a:cs typeface="Arial"/>
                </a:rPr>
                <a:t> </a:t>
              </a:r>
              <a:r>
                <a:rPr sz="1100" i="1" spc="-10" dirty="0">
                  <a:latin typeface="Arial"/>
                  <a:cs typeface="Arial"/>
                </a:rPr>
                <a:t>x</a:t>
              </a:r>
              <a:r>
                <a:rPr sz="1100" spc="-10" dirty="0">
                  <a:latin typeface="Arial"/>
                  <a:cs typeface="Arial"/>
                </a:rPr>
                <a:t>(</a:t>
              </a:r>
              <a:r>
                <a:rPr sz="1100" i="1" spc="-10" dirty="0">
                  <a:latin typeface="Hack"/>
                  <a:cs typeface="Hack"/>
                </a:rPr>
                <a:t>−</a:t>
              </a:r>
              <a:r>
                <a:rPr sz="1100" spc="-10" dirty="0">
                  <a:latin typeface="Arial"/>
                  <a:cs typeface="Arial"/>
                </a:rPr>
                <a:t>1)</a:t>
              </a:r>
              <a:endParaRPr sz="1100" dirty="0">
                <a:latin typeface="Arial"/>
                <a:cs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BE32B54-D2A7-5C2E-E4AB-013080F0A2F2}"/>
                    </a:ext>
                  </a:extLst>
                </p:cNvPr>
                <p:cNvSpPr txBox="1"/>
                <p:nvPr/>
              </p:nvSpPr>
              <p:spPr>
                <a:xfrm>
                  <a:off x="1614546" y="1456170"/>
                  <a:ext cx="239681" cy="377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BE32B54-D2A7-5C2E-E4AB-013080F0A2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546" y="1456170"/>
                  <a:ext cx="239681" cy="377667"/>
                </a:xfrm>
                <a:prstGeom prst="rect">
                  <a:avLst/>
                </a:prstGeom>
                <a:blipFill>
                  <a:blip r:embed="rId8"/>
                  <a:stretch>
                    <a:fillRect l="-173684" t="-112903" r="-94737" b="-17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6430081-575F-250A-EF43-4D2B1CFAA85E}"/>
              </a:ext>
            </a:extLst>
          </p:cNvPr>
          <p:cNvGrpSpPr/>
          <p:nvPr/>
        </p:nvGrpSpPr>
        <p:grpSpPr>
          <a:xfrm>
            <a:off x="2716286" y="1003676"/>
            <a:ext cx="1450952" cy="377667"/>
            <a:chOff x="2716286" y="1003676"/>
            <a:chExt cx="1450952" cy="377667"/>
          </a:xfrm>
        </p:grpSpPr>
        <p:sp>
          <p:nvSpPr>
            <p:cNvPr id="14" name="object 14"/>
            <p:cNvSpPr txBox="1"/>
            <p:nvPr/>
          </p:nvSpPr>
          <p:spPr>
            <a:xfrm>
              <a:off x="3006623" y="1082369"/>
              <a:ext cx="386080" cy="19177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100" dirty="0">
                  <a:latin typeface="Arial"/>
                  <a:cs typeface="Arial"/>
                </a:rPr>
                <a:t>(</a:t>
              </a:r>
              <a:r>
                <a:rPr sz="1100" i="1" dirty="0">
                  <a:latin typeface="Arial"/>
                  <a:cs typeface="Arial"/>
                </a:rPr>
                <a:t>k</a:t>
              </a:r>
              <a:r>
                <a:rPr sz="1100" i="1" spc="-50" dirty="0">
                  <a:latin typeface="Arial"/>
                  <a:cs typeface="Arial"/>
                </a:rPr>
                <a:t> </a:t>
              </a:r>
              <a:r>
                <a:rPr sz="1100" i="1" spc="175" dirty="0">
                  <a:latin typeface="Hack"/>
                  <a:cs typeface="Hack"/>
                </a:rPr>
                <a:t>−</a:t>
              </a:r>
              <a:r>
                <a:rPr sz="1100" i="1" spc="-400" dirty="0">
                  <a:latin typeface="Hack"/>
                  <a:cs typeface="Hack"/>
                </a:rPr>
                <a:t> </a:t>
              </a:r>
              <a:r>
                <a:rPr sz="1100" spc="-50" dirty="0">
                  <a:latin typeface="Arial"/>
                  <a:cs typeface="Arial"/>
                </a:rPr>
                <a:t>1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3481006" y="1062493"/>
              <a:ext cx="161925" cy="1473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800" i="1" spc="40" dirty="0">
                  <a:latin typeface="Times New Roman"/>
                  <a:cs typeface="Times New Roman"/>
                </a:rPr>
                <a:t>−</a:t>
              </a:r>
              <a:r>
                <a:rPr sz="800" i="1" spc="40" dirty="0">
                  <a:latin typeface="Arial"/>
                  <a:cs typeface="Arial"/>
                </a:rPr>
                <a:t>k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3366858" y="1082369"/>
              <a:ext cx="515620" cy="19177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  <a:tabLst>
                  <a:tab pos="299720" algn="l"/>
                </a:tabLst>
              </a:pPr>
              <a:r>
                <a:rPr sz="1100" spc="-25" dirty="0">
                  <a:latin typeface="Arial"/>
                  <a:cs typeface="Arial"/>
                </a:rPr>
                <a:t>)</a:t>
              </a:r>
              <a:r>
                <a:rPr sz="1100" i="1" spc="-25" dirty="0">
                  <a:latin typeface="Arial"/>
                  <a:cs typeface="Arial"/>
                </a:rPr>
                <a:t>z</a:t>
              </a:r>
              <a:r>
                <a:rPr sz="1100" i="1" dirty="0">
                  <a:latin typeface="Arial"/>
                  <a:cs typeface="Arial"/>
                </a:rPr>
                <a:t>	</a:t>
              </a:r>
              <a:r>
                <a:rPr sz="1100" spc="200" dirty="0">
                  <a:latin typeface="Arial"/>
                  <a:cs typeface="Arial"/>
                </a:rPr>
                <a:t>+</a:t>
              </a:r>
              <a:r>
                <a:rPr sz="1100" spc="-65" dirty="0">
                  <a:latin typeface="Arial"/>
                  <a:cs typeface="Arial"/>
                </a:rPr>
                <a:t> </a:t>
              </a:r>
              <a:r>
                <a:rPr sz="1100" i="1" spc="-50" dirty="0">
                  <a:latin typeface="Arial"/>
                  <a:cs typeface="Arial"/>
                </a:rPr>
                <a:t>x</a:t>
              </a:r>
              <a:endParaRPr sz="1100" dirty="0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3856723" y="1082369"/>
              <a:ext cx="310515" cy="19177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100" spc="35" dirty="0">
                  <a:latin typeface="Arial"/>
                  <a:cs typeface="Arial"/>
                </a:rPr>
                <a:t>(</a:t>
              </a:r>
              <a:r>
                <a:rPr sz="1100" i="1" spc="35" dirty="0">
                  <a:latin typeface="Hack"/>
                  <a:cs typeface="Hack"/>
                </a:rPr>
                <a:t>−</a:t>
              </a:r>
              <a:r>
                <a:rPr sz="1100" spc="35" dirty="0">
                  <a:latin typeface="Arial"/>
                  <a:cs typeface="Arial"/>
                </a:rPr>
                <a:t>1)</a:t>
              </a:r>
              <a:endParaRPr sz="1100">
                <a:latin typeface="Arial"/>
                <a:cs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8BCABA2-E7F2-F91D-5E02-CBBE8BEF532A}"/>
                    </a:ext>
                  </a:extLst>
                </p:cNvPr>
                <p:cNvSpPr txBox="1"/>
                <p:nvPr/>
              </p:nvSpPr>
              <p:spPr>
                <a:xfrm>
                  <a:off x="2716286" y="1003676"/>
                  <a:ext cx="239681" cy="377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8BCABA2-E7F2-F91D-5E02-CBBE8BEF5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286" y="1003676"/>
                  <a:ext cx="239681" cy="377667"/>
                </a:xfrm>
                <a:prstGeom prst="rect">
                  <a:avLst/>
                </a:prstGeom>
                <a:blipFill>
                  <a:blip r:embed="rId9"/>
                  <a:stretch>
                    <a:fillRect l="-173684" t="-120000" r="-94737" b="-18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9BEE352-0A75-7B63-B8B2-2B5C2545C617}"/>
                  </a:ext>
                </a:extLst>
              </p:cNvPr>
              <p:cNvSpPr txBox="1"/>
              <p:nvPr/>
            </p:nvSpPr>
            <p:spPr>
              <a:xfrm>
                <a:off x="2029127" y="2246795"/>
                <a:ext cx="22993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9BEE352-0A75-7B63-B8B2-2B5C2545C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27" y="2246795"/>
                <a:ext cx="229935" cy="338554"/>
              </a:xfrm>
              <a:prstGeom prst="rect">
                <a:avLst/>
              </a:prstGeom>
              <a:blipFill>
                <a:blip r:embed="rId10"/>
                <a:stretch>
                  <a:fillRect l="-165000" t="-144444" r="-85000" b="-20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4B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2258</Words>
  <Application>Microsoft Macintosh PowerPoint</Application>
  <PresentationFormat>Custom</PresentationFormat>
  <Paragraphs>312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Hack</vt:lpstr>
      <vt:lpstr>Times New Roman</vt:lpstr>
      <vt:lpstr>Office Theme</vt:lpstr>
      <vt:lpstr>PowerPoint Presentation</vt:lpstr>
      <vt:lpstr>The Z transform approach to Ordinary difference Equations (OdEs)</vt:lpstr>
      <vt:lpstr>Definition</vt:lpstr>
      <vt:lpstr>Example: geometric sequence {a^k }_(k=0)^∞</vt:lpstr>
      <vt:lpstr>Example: step sequence (discrete-time unit step function)</vt:lpstr>
      <vt:lpstr>PowerPoint Presentation</vt:lpstr>
      <vt:lpstr>PowerPoint Presentation</vt:lpstr>
      <vt:lpstr>PowerPoint Presentation</vt:lpstr>
      <vt:lpstr>Properties of Z transform: time shift</vt:lpstr>
      <vt:lpstr>Solving difference equations</vt:lpstr>
      <vt:lpstr>Solving difference equations</vt:lpstr>
      <vt:lpstr>From difference equation to transfer functions</vt:lpstr>
      <vt:lpstr>DC gain of discrete-time transfer functions</vt:lpstr>
      <vt:lpstr>Transfer functions in two domains</vt:lpstr>
      <vt:lpstr>Coding a discrete-time transfer function</vt:lpstr>
      <vt:lpstr>PowerPoint Presentation</vt:lpstr>
      <vt:lpstr>PowerPoint Presentation</vt:lpstr>
      <vt:lpstr>Additional useful properties of Z transform</vt:lpstr>
      <vt:lpstr>Mortgage payment</vt:lpstr>
      <vt:lpstr>Mortgage payment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Z transform</dc:title>
  <dc:subject>scripts for Org-Coursepack </dc:subject>
  <dc:creator> Xu Chen </dc:creator>
  <cp:lastModifiedBy>Xu Chen</cp:lastModifiedBy>
  <cp:revision>3</cp:revision>
  <dcterms:created xsi:type="dcterms:W3CDTF">2025-07-12T07:17:51Z</dcterms:created>
  <dcterms:modified xsi:type="dcterms:W3CDTF">2025-07-20T09:31:20Z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2025-01-13T00:00:00Z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2025-01-13T00:00:00Z</vt:filetime>
  </property>
</Properties>
</file>