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30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02" r:id="rId1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/>
    <p:restoredTop sz="94694"/>
  </p:normalViewPr>
  <p:slideViewPr>
    <p:cSldViewPr>
      <p:cViewPr varScale="1">
        <p:scale>
          <a:sx n="240" d="100"/>
          <a:sy n="240" d="100"/>
        </p:scale>
        <p:origin x="10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7909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9326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1711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10272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9013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68795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1189819"/>
            <a:ext cx="229997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68795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1189819"/>
            <a:ext cx="229997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9201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1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173514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Arial"/>
                <a:cs typeface="Arial"/>
              </a:rPr>
              <a:t>Controls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Inverse</a:t>
            </a:r>
            <a:r>
              <a:rPr sz="11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transform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950" y="1635935"/>
            <a:ext cx="4330116" cy="16474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1282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444" y="892885"/>
            <a:ext cx="4149725" cy="8286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lang="en-US" sz="1100" spc="-7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xample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1100" spc="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Let</a:t>
            </a:r>
            <a:r>
              <a:rPr sz="11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chemeClr val="tx1"/>
                </a:solidFill>
                <a:latin typeface="Times New Roman"/>
                <a:cs typeface="Times New Roman"/>
              </a:rPr>
              <a:t>&gt;</a:t>
            </a:r>
            <a:r>
              <a:rPr sz="1100" i="1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100" i="1" spc="-3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100" i="1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chemeClr val="tx1"/>
                </a:solidFill>
                <a:latin typeface="Times New Roman"/>
                <a:cs typeface="Times New Roman"/>
              </a:rPr>
              <a:t>&gt;</a:t>
            </a:r>
            <a:r>
              <a:rPr sz="1100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100" i="1" spc="-3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100" i="1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(0)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200" spc="165" baseline="-1041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chemeClr val="tx1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obtain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solution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1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ODE: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57175" algn="ctr">
              <a:lnSpc>
                <a:spcPct val="100000"/>
              </a:lnSpc>
              <a:spcBef>
                <a:spcPts val="35"/>
              </a:spcBef>
            </a:pPr>
            <a:r>
              <a:rPr sz="1100" i="1" spc="-41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spc="135" dirty="0">
                <a:solidFill>
                  <a:schemeClr val="tx1"/>
                </a:solidFill>
                <a:latin typeface="Arial"/>
                <a:cs typeface="Arial"/>
              </a:rPr>
              <a:t>˙</a:t>
            </a:r>
            <a:r>
              <a:rPr sz="1100" spc="3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3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ay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1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1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δ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98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transform:</a:t>
            </a:r>
            <a:r>
              <a:rPr sz="1100" spc="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tx1"/>
                </a:solidFill>
                <a:latin typeface="Hack"/>
                <a:cs typeface="Hack"/>
              </a:rPr>
              <a:t>L</a:t>
            </a:r>
            <a:r>
              <a:rPr sz="1100" spc="-10" dirty="0">
                <a:solidFill>
                  <a:schemeClr val="tx1"/>
                </a:solidFill>
                <a:latin typeface="Hack"/>
                <a:cs typeface="Hack"/>
              </a:rPr>
              <a:t>{</a:t>
            </a:r>
            <a:r>
              <a:rPr sz="1100" i="1" spc="-459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spc="90" dirty="0">
                <a:solidFill>
                  <a:schemeClr val="tx1"/>
                </a:solidFill>
                <a:latin typeface="Arial"/>
                <a:cs typeface="Arial"/>
              </a:rPr>
              <a:t>˙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chemeClr val="tx1"/>
                </a:solidFill>
                <a:latin typeface="Hack"/>
                <a:cs typeface="Hack"/>
              </a:rPr>
              <a:t>}</a:t>
            </a:r>
            <a:r>
              <a:rPr sz="1100" i="1" spc="-360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chemeClr val="tx1"/>
                </a:solidFill>
                <a:latin typeface="Arial"/>
                <a:cs typeface="Arial"/>
              </a:rPr>
              <a:t>sY</a:t>
            </a:r>
            <a:r>
              <a:rPr sz="1100" spc="-4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4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4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spc="-37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12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22856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06166" y="185595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66" y="0"/>
                </a:lnTo>
              </a:path>
            </a:pathLst>
          </a:custGeom>
          <a:ln w="554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4665" y="1824442"/>
            <a:ext cx="16129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sz="800" i="1" spc="5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739339"/>
            <a:ext cx="30314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20" dirty="0">
                <a:solidFill>
                  <a:schemeClr val="tx1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solution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in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domain:</a:t>
            </a:r>
            <a:r>
              <a:rPr sz="1100" spc="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27" baseline="-27777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-97" baseline="-2777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spc="509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200" spc="75" baseline="-1041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5059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7532" y="1923298"/>
            <a:ext cx="4059554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apply</a:t>
            </a:r>
            <a:r>
              <a:rPr sz="1100" spc="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inverse</a:t>
            </a:r>
            <a:r>
              <a:rPr sz="1100" spc="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transform:</a:t>
            </a:r>
            <a:r>
              <a:rPr sz="110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)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tx1"/>
                </a:solidFill>
                <a:latin typeface="Hack"/>
                <a:cs typeface="Hack"/>
              </a:rPr>
              <a:t>L</a:t>
            </a:r>
            <a:r>
              <a:rPr sz="1200" i="1" spc="-15" baseline="27777" dirty="0">
                <a:solidFill>
                  <a:schemeClr val="tx1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100" spc="-10" dirty="0">
                <a:solidFill>
                  <a:schemeClr val="tx1"/>
                </a:solidFill>
                <a:latin typeface="Hack"/>
                <a:cs typeface="Hack"/>
              </a:rPr>
              <a:t>{</a:t>
            </a:r>
            <a:r>
              <a:rPr sz="1100" i="1" spc="-10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chemeClr val="tx1"/>
                </a:solidFill>
                <a:latin typeface="Hack"/>
                <a:cs typeface="Hack"/>
              </a:rPr>
              <a:t>}</a:t>
            </a:r>
            <a:r>
              <a:rPr sz="1100" i="1" spc="-355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chemeClr val="tx1"/>
                </a:solidFill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solidFill>
                  <a:schemeClr val="tx1"/>
                </a:solidFill>
                <a:latin typeface="Arial"/>
                <a:cs typeface="Arial"/>
              </a:rPr>
              <a:t>at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200" spc="112" baseline="-1041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Q: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what’s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 initial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 from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initial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theorem?</a:t>
            </a:r>
            <a:r>
              <a:rPr sz="1100" spc="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what </a:t>
            </a:r>
            <a:r>
              <a:rPr sz="1100" spc="-80" dirty="0">
                <a:solidFill>
                  <a:schemeClr val="tx1"/>
                </a:solidFill>
                <a:latin typeface="Arial"/>
                <a:cs typeface="Arial"/>
              </a:rPr>
              <a:t>does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1100" spc="-50" dirty="0">
                <a:solidFill>
                  <a:schemeClr val="tx1"/>
                </a:solidFill>
                <a:latin typeface="Arial"/>
                <a:cs typeface="Arial"/>
              </a:rPr>
              <a:t>impulse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 do to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 initial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condition?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6062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Connecting</a:t>
            </a:r>
            <a:r>
              <a:rPr spc="-10" dirty="0"/>
              <a:t> </a:t>
            </a:r>
            <a:r>
              <a:rPr dirty="0"/>
              <a:t>two</a:t>
            </a:r>
            <a:r>
              <a:rPr spc="-5" dirty="0"/>
              <a:t> </a:t>
            </a:r>
            <a:r>
              <a:rPr spc="-60" dirty="0"/>
              <a:t>domains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95A7B300-E0CA-757B-8B65-1E6302FFE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469503"/>
                <a:ext cx="42100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n-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order differential equation: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e>
                      </m:acc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𝑜</m:t>
                          </m:r>
                        </m:sub>
                      </m:sSub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=0,</m:t>
                    </m:r>
                    <m:f>
                      <m:f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𝑑𝑦</m:t>
                        </m:r>
                      </m:num>
                      <m:den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=0,…,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lang="en-US" sz="1000" dirty="0">
                  <a:latin typeface="Calibri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applying Laplace transform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95A7B300-E0CA-757B-8B65-1E6302FF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9503"/>
                <a:ext cx="42100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Transfer </a:t>
            </a:r>
            <a:r>
              <a:rPr spc="-30" dirty="0"/>
              <a:t>functions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57757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1230462"/>
            <a:ext cx="238887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0:</a:t>
            </a:r>
            <a:r>
              <a:rPr sz="1100" spc="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characteristic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equation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(C.E.) roots</a:t>
            </a:r>
            <a:r>
              <a:rPr sz="11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C.E.:</a:t>
            </a:r>
            <a:r>
              <a:rPr sz="1100" spc="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chemeClr val="tx1"/>
                </a:solidFill>
                <a:latin typeface="Arial"/>
                <a:cs typeface="Arial"/>
              </a:rPr>
              <a:t>poles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  <a:p>
            <a:pPr marL="38100" marR="489584">
              <a:lnSpc>
                <a:spcPct val="119200"/>
              </a:lnSpc>
              <a:spcBef>
                <a:spcPts val="80"/>
              </a:spcBef>
            </a:pP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roots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0:</a:t>
            </a:r>
            <a:r>
              <a:rPr sz="1100" spc="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chemeClr val="tx1"/>
                </a:solidFill>
                <a:latin typeface="Arial"/>
                <a:cs typeface="Arial"/>
              </a:rPr>
              <a:t>zeros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sz="1100" i="1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tx1"/>
                </a:solidFill>
                <a:latin typeface="Hack"/>
                <a:cs typeface="Hack"/>
              </a:rPr>
              <a:t>≤</a:t>
            </a:r>
            <a:r>
              <a:rPr sz="1100" i="1" spc="-360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1100" spc="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realizability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condition </a:t>
            </a:r>
            <a:r>
              <a:rPr sz="1100" i="1" spc="-1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called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chemeClr val="tx1"/>
                </a:solidFill>
                <a:latin typeface="Lucida Grande"/>
                <a:cs typeface="Lucida Grande"/>
              </a:rPr>
              <a:t>▶</a:t>
            </a:r>
            <a:r>
              <a:rPr sz="900" spc="487" baseline="13888" dirty="0">
                <a:solidFill>
                  <a:schemeClr val="tx1"/>
                </a:solidFill>
                <a:latin typeface="Lucida Grande"/>
                <a:cs typeface="Lucida Grande"/>
              </a:rPr>
              <a:t> </a:t>
            </a:r>
            <a:r>
              <a:rPr sz="1000" i="1" spc="-30" dirty="0">
                <a:solidFill>
                  <a:schemeClr val="tx1"/>
                </a:solidFill>
                <a:latin typeface="Arial"/>
                <a:cs typeface="Arial"/>
              </a:rPr>
              <a:t>proper</a:t>
            </a:r>
            <a:r>
              <a:rPr sz="1000" i="1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sz="10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000" i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i="1" spc="170" dirty="0">
                <a:solidFill>
                  <a:schemeClr val="tx1"/>
                </a:solidFill>
                <a:latin typeface="Hack"/>
                <a:cs typeface="Hack"/>
              </a:rPr>
              <a:t>≥</a:t>
            </a:r>
            <a:r>
              <a:rPr sz="1000" i="1" spc="-325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000" i="1" spc="-5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sz="1000">
              <a:solidFill>
                <a:schemeClr val="tx1"/>
              </a:solidFill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chemeClr val="tx1"/>
                </a:solidFill>
                <a:latin typeface="Lucida Grande"/>
                <a:cs typeface="Lucida Grande"/>
              </a:rPr>
              <a:t>▶</a:t>
            </a:r>
            <a:r>
              <a:rPr sz="900" spc="494" baseline="13888" dirty="0">
                <a:solidFill>
                  <a:schemeClr val="tx1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solidFill>
                  <a:schemeClr val="tx1"/>
                </a:solidFill>
                <a:latin typeface="Arial"/>
                <a:cs typeface="Arial"/>
              </a:rPr>
              <a:t>strictly</a:t>
            </a:r>
            <a:r>
              <a:rPr sz="1000" i="1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chemeClr val="tx1"/>
                </a:solidFill>
                <a:latin typeface="Arial"/>
                <a:cs typeface="Arial"/>
              </a:rPr>
              <a:t>proper</a:t>
            </a:r>
            <a:r>
              <a:rPr sz="1000" i="1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sz="10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000" i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i="1" spc="90" dirty="0">
                <a:solidFill>
                  <a:schemeClr val="tx1"/>
                </a:solidFill>
                <a:latin typeface="Times New Roman"/>
                <a:cs typeface="Times New Roman"/>
              </a:rPr>
              <a:t>&gt;</a:t>
            </a:r>
            <a:r>
              <a:rPr sz="1000" i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000" i="1" spc="-5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sz="10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7789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77822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87854"/>
            <a:ext cx="65201" cy="652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177643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716644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229053" y="2749740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79" y="0"/>
                </a:lnTo>
              </a:path>
            </a:pathLst>
          </a:custGeom>
          <a:ln w="554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532" y="2633127"/>
            <a:ext cx="20046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chemeClr val="tx1"/>
                </a:solidFill>
                <a:latin typeface="Arial"/>
                <a:cs typeface="Arial"/>
              </a:rPr>
              <a:t>examples:</a:t>
            </a:r>
            <a:r>
              <a:rPr sz="1100" spc="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200" spc="-30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sz="11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200" spc="-30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27" baseline="-27777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-89" baseline="-2777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75" baseline="3125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endParaRPr sz="1200" baseline="312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7551" y="2718230"/>
            <a:ext cx="16129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sz="800" i="1" spc="5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BE0C13-AF70-45E0-156B-E210DD961A46}"/>
                  </a:ext>
                </a:extLst>
              </p:cNvPr>
              <p:cNvSpPr txBox="1"/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den>
                      </m:f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BE0C13-AF70-45E0-156B-E210DD96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spc="-25" dirty="0"/>
              <a:t>functions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62513"/>
            <a:ext cx="4331335" cy="2587625"/>
            <a:chOff x="138544" y="562513"/>
            <a:chExt cx="4331335" cy="2587625"/>
          </a:xfrm>
        </p:grpSpPr>
        <p:sp>
          <p:nvSpPr>
            <p:cNvPr id="4" name="object 4"/>
            <p:cNvSpPr/>
            <p:nvPr/>
          </p:nvSpPr>
          <p:spPr>
            <a:xfrm>
              <a:off x="138544" y="562513"/>
              <a:ext cx="4331335" cy="2587625"/>
            </a:xfrm>
            <a:custGeom>
              <a:avLst/>
              <a:gdLst/>
              <a:ahLst/>
              <a:cxnLst/>
              <a:rect l="l" t="t" r="r" b="b"/>
              <a:pathLst>
                <a:path w="4331335" h="258762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555848"/>
                  </a:lnTo>
                  <a:lnTo>
                    <a:pt x="2485" y="2568161"/>
                  </a:lnTo>
                  <a:lnTo>
                    <a:pt x="9264" y="2578215"/>
                  </a:lnTo>
                  <a:lnTo>
                    <a:pt x="19319" y="2584994"/>
                  </a:lnTo>
                  <a:lnTo>
                    <a:pt x="31631" y="2587480"/>
                  </a:lnTo>
                  <a:lnTo>
                    <a:pt x="4299334" y="2587480"/>
                  </a:lnTo>
                  <a:lnTo>
                    <a:pt x="4311646" y="2584994"/>
                  </a:lnTo>
                  <a:lnTo>
                    <a:pt x="4321701" y="2578215"/>
                  </a:lnTo>
                  <a:lnTo>
                    <a:pt x="4328480" y="2568161"/>
                  </a:lnTo>
                  <a:lnTo>
                    <a:pt x="4330965" y="255584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568839"/>
              <a:ext cx="4318635" cy="2574925"/>
            </a:xfrm>
            <a:custGeom>
              <a:avLst/>
              <a:gdLst/>
              <a:ahLst/>
              <a:cxnLst/>
              <a:rect l="l" t="t" r="r" b="b"/>
              <a:pathLst>
                <a:path w="4318635" h="25749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543195"/>
                  </a:lnTo>
                  <a:lnTo>
                    <a:pt x="2485" y="2555508"/>
                  </a:lnTo>
                  <a:lnTo>
                    <a:pt x="9264" y="2565563"/>
                  </a:lnTo>
                  <a:lnTo>
                    <a:pt x="19319" y="2572341"/>
                  </a:lnTo>
                  <a:lnTo>
                    <a:pt x="31631" y="2574827"/>
                  </a:lnTo>
                  <a:lnTo>
                    <a:pt x="4286681" y="2574827"/>
                  </a:lnTo>
                  <a:lnTo>
                    <a:pt x="4298993" y="2572341"/>
                  </a:lnTo>
                  <a:lnTo>
                    <a:pt x="4309048" y="2565563"/>
                  </a:lnTo>
                  <a:lnTo>
                    <a:pt x="4315827" y="2555508"/>
                  </a:lnTo>
                  <a:lnTo>
                    <a:pt x="4318313" y="254319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577667"/>
            <a:ext cx="3672204" cy="252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120015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Denominator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co.tf(num,den)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678939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co.step_response(sys_tf) 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plt.plot(T,yout)</a:t>
            </a:r>
            <a:endParaRPr sz="900">
              <a:latin typeface="Courier New"/>
              <a:cs typeface="Courier New"/>
            </a:endParaRPr>
          </a:p>
          <a:p>
            <a:pPr marL="12700" marR="2754630">
              <a:lnSpc>
                <a:spcPct val="101499"/>
              </a:lnSpc>
            </a:pPr>
            <a:r>
              <a:rPr sz="900" spc="-45" dirty="0">
                <a:latin typeface="Courier New"/>
                <a:cs typeface="Courier New"/>
              </a:rPr>
              <a:t>plt.grid(</a:t>
            </a:r>
            <a:r>
              <a:rPr sz="900" spc="-45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45" dirty="0">
                <a:latin typeface="Courier New"/>
                <a:cs typeface="Courier New"/>
              </a:rPr>
              <a:t>) </a:t>
            </a:r>
            <a:r>
              <a:rPr sz="900" spc="-75" dirty="0">
                <a:latin typeface="Courier New"/>
                <a:cs typeface="Courier New"/>
              </a:rPr>
              <a:t>plt.ylabel(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7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221678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spc="-25" dirty="0"/>
              <a:t>functions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896552"/>
            <a:ext cx="4331335" cy="1752600"/>
            <a:chOff x="138544" y="896552"/>
            <a:chExt cx="4331335" cy="1752600"/>
          </a:xfrm>
        </p:grpSpPr>
        <p:sp>
          <p:nvSpPr>
            <p:cNvPr id="4" name="object 4"/>
            <p:cNvSpPr/>
            <p:nvPr/>
          </p:nvSpPr>
          <p:spPr>
            <a:xfrm>
              <a:off x="138544" y="896552"/>
              <a:ext cx="4331335" cy="1752600"/>
            </a:xfrm>
            <a:custGeom>
              <a:avLst/>
              <a:gdLst/>
              <a:ahLst/>
              <a:cxnLst/>
              <a:rect l="l" t="t" r="r" b="b"/>
              <a:pathLst>
                <a:path w="4331335" h="175260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20769"/>
                  </a:lnTo>
                  <a:lnTo>
                    <a:pt x="2485" y="1733081"/>
                  </a:lnTo>
                  <a:lnTo>
                    <a:pt x="9264" y="1743136"/>
                  </a:lnTo>
                  <a:lnTo>
                    <a:pt x="19319" y="1749915"/>
                  </a:lnTo>
                  <a:lnTo>
                    <a:pt x="31631" y="1752401"/>
                  </a:lnTo>
                  <a:lnTo>
                    <a:pt x="4299334" y="1752401"/>
                  </a:lnTo>
                  <a:lnTo>
                    <a:pt x="4311646" y="1749915"/>
                  </a:lnTo>
                  <a:lnTo>
                    <a:pt x="4321701" y="1743136"/>
                  </a:lnTo>
                  <a:lnTo>
                    <a:pt x="4328480" y="1733081"/>
                  </a:lnTo>
                  <a:lnTo>
                    <a:pt x="4330965" y="172076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902878"/>
              <a:ext cx="4318635" cy="1739900"/>
            </a:xfrm>
            <a:custGeom>
              <a:avLst/>
              <a:gdLst/>
              <a:ahLst/>
              <a:cxnLst/>
              <a:rect l="l" t="t" r="r" b="b"/>
              <a:pathLst>
                <a:path w="4318635" h="173990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08116"/>
                  </a:lnTo>
                  <a:lnTo>
                    <a:pt x="2485" y="1720429"/>
                  </a:lnTo>
                  <a:lnTo>
                    <a:pt x="9264" y="1730483"/>
                  </a:lnTo>
                  <a:lnTo>
                    <a:pt x="19319" y="1737262"/>
                  </a:lnTo>
                  <a:lnTo>
                    <a:pt x="31631" y="1739748"/>
                  </a:lnTo>
                  <a:lnTo>
                    <a:pt x="4286681" y="1739748"/>
                  </a:lnTo>
                  <a:lnTo>
                    <a:pt x="4298993" y="1737262"/>
                  </a:lnTo>
                  <a:lnTo>
                    <a:pt x="4309048" y="1730483"/>
                  </a:lnTo>
                  <a:lnTo>
                    <a:pt x="4315827" y="1720429"/>
                  </a:lnTo>
                  <a:lnTo>
                    <a:pt x="4318313" y="170811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911702"/>
            <a:ext cx="3911600" cy="169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203835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1439545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Denominator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co.tf(num,den)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co.step_response(sys_tf)</a:t>
            </a:r>
            <a:endParaRPr sz="900">
              <a:latin typeface="Courier New"/>
              <a:cs typeface="Courier New"/>
            </a:endParaRPr>
          </a:p>
          <a:p>
            <a:pPr marL="12700" marR="842010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u1</a:t>
            </a:r>
            <a:r>
              <a:rPr sz="900" spc="-5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np.full((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len</a:t>
            </a:r>
            <a:r>
              <a:rPr sz="900" spc="-75" dirty="0">
                <a:latin typeface="Courier New"/>
                <a:cs typeface="Courier New"/>
              </a:rPr>
              <a:t>(T)),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Create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an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array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2's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u2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np.sin(T)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yout_u1</a:t>
            </a:r>
            <a:r>
              <a:rPr sz="900" spc="-4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co.forced_response(sys_tf,T,u1)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Response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input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1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yout_u2</a:t>
            </a:r>
            <a:r>
              <a:rPr sz="900" spc="-4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co.forced_response(sys_tf,T,u2)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Response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input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DC</a:t>
            </a:r>
            <a:r>
              <a:rPr spc="-45" dirty="0"/>
              <a:t> </a:t>
            </a:r>
            <a:r>
              <a:rPr spc="-40" dirty="0"/>
              <a:t>gain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73466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0232" y="1289950"/>
            <a:ext cx="3919220" cy="7712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DC gain:</a:t>
            </a:r>
            <a:r>
              <a:rPr sz="1100" spc="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ratio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stable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system’s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output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its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input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after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all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transients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have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decayed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can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chemeClr val="tx1"/>
                </a:solidFill>
                <a:latin typeface="Arial"/>
                <a:cs typeface="Arial"/>
              </a:rPr>
              <a:t>use</a:t>
            </a:r>
            <a:r>
              <a:rPr sz="11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Final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Theorem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find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DC gain: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55571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35542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5740" y="256863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466" y="0"/>
                </a:lnTo>
              </a:path>
            </a:pathLst>
          </a:custGeom>
          <a:ln w="554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4239" y="2537128"/>
            <a:ext cx="16129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sz="800" i="1" spc="5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532" y="2452025"/>
            <a:ext cx="38995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chemeClr val="tx1"/>
                </a:solidFill>
                <a:latin typeface="Arial"/>
                <a:cs typeface="Arial"/>
              </a:rPr>
              <a:t>example:</a:t>
            </a:r>
            <a:r>
              <a:rPr sz="1100" spc="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find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DC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gain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200" spc="-30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i="1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200" spc="-30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27" baseline="-27777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-89" baseline="-2777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baseline="3125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487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r>
              <a:rPr sz="1100" spc="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Try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(i)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932" y="2624098"/>
            <a:ext cx="28270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solve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ODE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(ii)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Final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Theorem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AE13D2-6F60-477E-4E34-8BF767678862}"/>
                  </a:ext>
                </a:extLst>
              </p:cNvPr>
              <p:cNvSpPr txBox="1"/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den>
                      </m:f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AE13D2-6F60-477E-4E34-8BF767678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089D38-D172-8256-F895-2521C43692C0}"/>
                  </a:ext>
                </a:extLst>
              </p:cNvPr>
              <p:cNvSpPr txBox="1"/>
              <p:nvPr/>
            </p:nvSpPr>
            <p:spPr>
              <a:xfrm>
                <a:off x="616695" y="1916873"/>
                <a:ext cx="2918259" cy="420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DC</m:t>
                          </m:r>
                          <m: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gain</m:t>
                          </m:r>
                          <m: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of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) =  </m:t>
                          </m:r>
                          <m:limLow>
                            <m:limLow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𝑠𝑌</m:t>
                          </m:r>
                          <m:d>
                            <m:d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1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1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𝑠𝐺</m:t>
                              </m:r>
                              <m:d>
                                <m:dPr>
                                  <m:ctrlPr>
                                    <a:rPr lang="en-US" sz="11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func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1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𝐺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089D38-D172-8256-F895-2521C436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5" y="1916873"/>
                <a:ext cx="2918259" cy="420884"/>
              </a:xfrm>
              <a:prstGeom prst="rect">
                <a:avLst/>
              </a:prstGeom>
              <a:blipFill>
                <a:blip r:embed="rId7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DC</a:t>
            </a:r>
            <a:r>
              <a:rPr spc="-30" dirty="0"/>
              <a:t> </a:t>
            </a:r>
            <a:r>
              <a:rPr spc="-25" dirty="0"/>
              <a:t>gain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2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996264"/>
            <a:ext cx="4331335" cy="639445"/>
            <a:chOff x="138544" y="996264"/>
            <a:chExt cx="4331335" cy="639445"/>
          </a:xfrm>
        </p:grpSpPr>
        <p:sp>
          <p:nvSpPr>
            <p:cNvPr id="4" name="object 4"/>
            <p:cNvSpPr/>
            <p:nvPr/>
          </p:nvSpPr>
          <p:spPr>
            <a:xfrm>
              <a:off x="138544" y="996264"/>
              <a:ext cx="4331335" cy="639445"/>
            </a:xfrm>
            <a:custGeom>
              <a:avLst/>
              <a:gdLst/>
              <a:ahLst/>
              <a:cxnLst/>
              <a:rect l="l" t="t" r="r" b="b"/>
              <a:pathLst>
                <a:path w="4331335" h="63944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299334" y="638962"/>
                  </a:lnTo>
                  <a:lnTo>
                    <a:pt x="4311646" y="636476"/>
                  </a:lnTo>
                  <a:lnTo>
                    <a:pt x="4321701" y="629697"/>
                  </a:lnTo>
                  <a:lnTo>
                    <a:pt x="4328480" y="619642"/>
                  </a:lnTo>
                  <a:lnTo>
                    <a:pt x="4330965" y="60733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1002590"/>
              <a:ext cx="4318635" cy="626745"/>
            </a:xfrm>
            <a:custGeom>
              <a:avLst/>
              <a:gdLst/>
              <a:ahLst/>
              <a:cxnLst/>
              <a:rect l="l" t="t" r="r" b="b"/>
              <a:pathLst>
                <a:path w="4318635" h="62674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286681" y="626309"/>
                  </a:lnTo>
                  <a:lnTo>
                    <a:pt x="4298993" y="623823"/>
                  </a:lnTo>
                  <a:lnTo>
                    <a:pt x="4309048" y="617044"/>
                  </a:lnTo>
                  <a:lnTo>
                    <a:pt x="4315827" y="606990"/>
                  </a:lnTo>
                  <a:lnTo>
                    <a:pt x="4318313" y="59467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1721256"/>
            <a:ext cx="4331335" cy="778510"/>
            <a:chOff x="138544" y="1721256"/>
            <a:chExt cx="4331335" cy="778510"/>
          </a:xfrm>
        </p:grpSpPr>
        <p:sp>
          <p:nvSpPr>
            <p:cNvPr id="7" name="object 7"/>
            <p:cNvSpPr/>
            <p:nvPr/>
          </p:nvSpPr>
          <p:spPr>
            <a:xfrm>
              <a:off x="138544" y="1721256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727582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778" y="1011397"/>
            <a:ext cx="1639570" cy="144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MATLAB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 = </a:t>
            </a:r>
            <a:r>
              <a:rPr sz="900" spc="-10" dirty="0">
                <a:latin typeface="Courier New"/>
                <a:cs typeface="Courier New"/>
              </a:rPr>
              <a:t>tf(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12700" marR="64769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75" dirty="0">
                <a:latin typeface="Courier New"/>
                <a:cs typeface="Courier New"/>
              </a:rPr>
              <a:t>(2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3)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(4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^</a:t>
            </a:r>
            <a:r>
              <a:rPr sz="900" spc="-75" dirty="0">
                <a:latin typeface="Courier New"/>
                <a:cs typeface="Courier New"/>
              </a:rPr>
              <a:t>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3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1); </a:t>
            </a:r>
            <a:r>
              <a:rPr sz="900" spc="-10" dirty="0">
                <a:latin typeface="Courier New"/>
                <a:cs typeface="Courier New"/>
              </a:rPr>
              <a:t>dcgain(G)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</a:t>
            </a:r>
            <a:endParaRPr sz="900">
              <a:latin typeface="Courier New"/>
              <a:cs typeface="Courier New"/>
            </a:endParaRPr>
          </a:p>
          <a:p>
            <a:pPr marL="12700" marR="423545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latin typeface="Courier New"/>
                <a:cs typeface="Courier New"/>
              </a:rPr>
              <a:t>co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*s+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)/(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5" dirty="0">
                <a:latin typeface="Courier New"/>
                <a:cs typeface="Courier New"/>
              </a:rPr>
              <a:t>*s**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*s+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); </a:t>
            </a:r>
            <a:r>
              <a:rPr sz="900" spc="-2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25" dirty="0">
                <a:latin typeface="Courier New"/>
                <a:cs typeface="Courier New"/>
              </a:rPr>
              <a:t>(co.dcgain(G))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DC</a:t>
            </a:r>
            <a:r>
              <a:rPr spc="-30" dirty="0"/>
              <a:t> </a:t>
            </a:r>
            <a:r>
              <a:rPr spc="-25" dirty="0"/>
              <a:t>gain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25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3500805" y="995692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600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879092"/>
            <a:ext cx="35547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find</a:t>
            </a:r>
            <a:r>
              <a:rPr kumimoji="0" sz="11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DC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gain</a:t>
            </a:r>
            <a:r>
              <a:rPr kumimoji="0" sz="11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system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corresponding</a:t>
            </a:r>
            <a:r>
              <a:rPr kumimoji="0" sz="11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Y</a:t>
            </a:r>
            <a:r>
              <a:rPr kumimoji="0" sz="1200" b="0" i="0" u="none" strike="noStrike" kern="0" cap="none" spc="0" normalizeH="0" baseline="-10416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=</a:t>
            </a:r>
            <a:r>
              <a:rPr kumimoji="0" sz="11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200" b="0" i="1" u="none" strike="noStrike" kern="0" cap="none" spc="-127" normalizeH="0" baseline="-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200" b="0" i="1" u="none" strike="noStrike" kern="0" cap="none" spc="-89" normalizeH="0" baseline="-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200" b="0" i="0" u="none" strike="noStrike" kern="0" cap="none" spc="-75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3</a:t>
            </a:r>
            <a:endParaRPr kumimoji="0" sz="1200" b="0" i="0" u="none" strike="noStrike" kern="0" cap="none" spc="0" normalizeH="0" baseline="3125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9304" y="964182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−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8544" y="1174685"/>
            <a:ext cx="4331335" cy="917575"/>
            <a:chOff x="138544" y="1174685"/>
            <a:chExt cx="4331335" cy="917575"/>
          </a:xfrm>
        </p:grpSpPr>
        <p:sp>
          <p:nvSpPr>
            <p:cNvPr id="7" name="object 7"/>
            <p:cNvSpPr/>
            <p:nvPr/>
          </p:nvSpPr>
          <p:spPr>
            <a:xfrm>
              <a:off x="138544" y="1174685"/>
              <a:ext cx="4331335" cy="917575"/>
            </a:xfrm>
            <a:custGeom>
              <a:avLst/>
              <a:gdLst/>
              <a:ahLst/>
              <a:cxnLst/>
              <a:rect l="l" t="t" r="r" b="b"/>
              <a:pathLst>
                <a:path w="4331335" h="91757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85690"/>
                  </a:lnTo>
                  <a:lnTo>
                    <a:pt x="2485" y="898002"/>
                  </a:lnTo>
                  <a:lnTo>
                    <a:pt x="9264" y="908057"/>
                  </a:lnTo>
                  <a:lnTo>
                    <a:pt x="19319" y="914836"/>
                  </a:lnTo>
                  <a:lnTo>
                    <a:pt x="31631" y="917321"/>
                  </a:lnTo>
                  <a:lnTo>
                    <a:pt x="4299334" y="917321"/>
                  </a:lnTo>
                  <a:lnTo>
                    <a:pt x="4311646" y="914836"/>
                  </a:lnTo>
                  <a:lnTo>
                    <a:pt x="4321701" y="908057"/>
                  </a:lnTo>
                  <a:lnTo>
                    <a:pt x="4328480" y="898002"/>
                  </a:lnTo>
                  <a:lnTo>
                    <a:pt x="4330965" y="8856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181012"/>
              <a:ext cx="4318635" cy="904875"/>
            </a:xfrm>
            <a:custGeom>
              <a:avLst/>
              <a:gdLst/>
              <a:ahLst/>
              <a:cxnLst/>
              <a:rect l="l" t="t" r="r" b="b"/>
              <a:pathLst>
                <a:path w="4318635" h="90487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73037"/>
                  </a:lnTo>
                  <a:lnTo>
                    <a:pt x="2485" y="885349"/>
                  </a:lnTo>
                  <a:lnTo>
                    <a:pt x="9264" y="895404"/>
                  </a:lnTo>
                  <a:lnTo>
                    <a:pt x="19319" y="902183"/>
                  </a:lnTo>
                  <a:lnTo>
                    <a:pt x="31631" y="904669"/>
                  </a:lnTo>
                  <a:lnTo>
                    <a:pt x="4286681" y="904669"/>
                  </a:lnTo>
                  <a:lnTo>
                    <a:pt x="4298993" y="902183"/>
                  </a:lnTo>
                  <a:lnTo>
                    <a:pt x="4309048" y="895404"/>
                  </a:lnTo>
                  <a:lnTo>
                    <a:pt x="4315827" y="885349"/>
                  </a:lnTo>
                  <a:lnTo>
                    <a:pt x="4318313" y="8730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268715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78747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82778" y="1247140"/>
            <a:ext cx="2299970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# </a:t>
            </a:r>
            <a:r>
              <a:rPr spc="-10" dirty="0"/>
              <a:t>Python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>
                <a:solidFill>
                  <a:srgbClr val="926FDB"/>
                </a:solidFill>
              </a:rPr>
              <a:t>import</a:t>
            </a:r>
            <a:r>
              <a:rPr spc="-60" dirty="0">
                <a:solidFill>
                  <a:srgbClr val="926FDB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926FDB"/>
                </a:solidFill>
              </a:rPr>
              <a:t>as</a:t>
            </a:r>
            <a:r>
              <a:rPr spc="-55" dirty="0">
                <a:solidFill>
                  <a:srgbClr val="926FDB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co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H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co.tf([</a:t>
            </a:r>
            <a:r>
              <a:rPr spc="-70" dirty="0">
                <a:solidFill>
                  <a:srgbClr val="008A8A"/>
                </a:solidFill>
              </a:rPr>
              <a:t>0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8A8A"/>
                </a:solidFill>
              </a:rPr>
              <a:t>3</a:t>
            </a:r>
            <a:r>
              <a:rPr spc="-70" dirty="0">
                <a:solidFill>
                  <a:srgbClr val="000000"/>
                </a:solidFill>
              </a:rPr>
              <a:t>],[</a:t>
            </a:r>
            <a:r>
              <a:rPr spc="-70" dirty="0">
                <a:solidFill>
                  <a:srgbClr val="008A8A"/>
                </a:solidFill>
              </a:rPr>
              <a:t>1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0000"/>
                </a:solidFill>
              </a:rPr>
              <a:t> -</a:t>
            </a:r>
            <a:r>
              <a:rPr spc="-25" dirty="0">
                <a:solidFill>
                  <a:srgbClr val="008A8A"/>
                </a:solidFill>
              </a:rPr>
              <a:t>2</a:t>
            </a:r>
            <a:r>
              <a:rPr spc="-25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(co.dcgain(H))</a:t>
            </a:r>
          </a:p>
          <a:p>
            <a:pPr marL="12700" marR="54546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T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9F522C"/>
                </a:solidFill>
              </a:rPr>
              <a:t>yout</a:t>
            </a:r>
            <a:r>
              <a:rPr spc="-6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co.step_response(H)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(yout)</a:t>
            </a:r>
          </a:p>
          <a:p>
            <a:pPr marL="232410" marR="5080">
              <a:lnSpc>
                <a:spcPct val="125299"/>
              </a:lnSpc>
              <a:spcBef>
                <a:spcPts val="935"/>
              </a:spcBef>
            </a:pPr>
            <a:r>
              <a:rPr sz="1100" spc="-60" dirty="0">
                <a:solidFill>
                  <a:srgbClr val="000000"/>
                </a:solidFill>
                <a:latin typeface="Arial"/>
                <a:cs typeface="Arial"/>
              </a:rPr>
              <a:t>exercise:</a:t>
            </a:r>
            <a:r>
              <a:rPr sz="11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Arial"/>
                <a:cs typeface="Arial"/>
              </a:rPr>
              <a:t>verify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Arial"/>
                <a:cs typeface="Arial"/>
              </a:rPr>
              <a:t>result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Matlab is</a:t>
            </a:r>
            <a:r>
              <a:rPr sz="11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Arial"/>
                <a:cs typeface="Arial"/>
              </a:rPr>
              <a:t>result</a:t>
            </a:r>
            <a:r>
              <a:rPr sz="11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correct?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Mod</a:t>
            </a:r>
            <a:r>
              <a:rPr kumimoji="0" sz="600" b="0" i="0" u="none" strike="noStrike" kern="0" cap="none" spc="8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Ctrl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Intro</a:t>
            </a:r>
            <a:r>
              <a:rPr kumimoji="0" sz="600" b="0" i="0" u="none" strike="noStrike" kern="0" cap="none" spc="32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(w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Matlab</a:t>
            </a:r>
            <a:r>
              <a:rPr kumimoji="0" sz="600" b="0" i="0" u="none" strike="noStrike" kern="0" cap="none" spc="8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&amp;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4" action="ppaction://hlinksldjump"/>
              </a:rPr>
              <a:t>Inverse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4" action="ppaction://hlinksldjump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4" action="ppaction://hlinksldjump"/>
              </a:rPr>
              <a:t>Laplace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4" action="ppaction://hlinksldjump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4" action="ppaction://hlinksldjump"/>
              </a:rPr>
              <a:t>Transform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600" b="0" i="0" u="none" strike="noStrike" kern="0" cap="none" spc="-3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sz="600" b="0" i="0" u="none" strike="noStrike" kern="0" cap="none" spc="-6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1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kumimoji="0" sz="600" b="0" i="0" u="none" strike="noStrike" kern="0" cap="none" spc="-6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-3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87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Common</a:t>
            </a:r>
            <a:r>
              <a:rPr spc="-10" dirty="0"/>
              <a:t> </a:t>
            </a:r>
            <a:r>
              <a:rPr spc="-55" dirty="0"/>
              <a:t>Laplace</a:t>
            </a:r>
            <a:r>
              <a:rPr spc="-5" dirty="0"/>
              <a:t> </a:t>
            </a:r>
            <a:r>
              <a:rPr spc="-30" dirty="0"/>
              <a:t>transform</a:t>
            </a:r>
            <a:r>
              <a:rPr spc="-5" dirty="0"/>
              <a:t> </a:t>
            </a:r>
            <a:r>
              <a:rPr spc="-30" dirty="0"/>
              <a:t>pairs</a:t>
            </a:r>
          </a:p>
        </p:txBody>
      </p:sp>
      <p:sp>
        <p:nvSpPr>
          <p:cNvPr id="3" name="object 3"/>
          <p:cNvSpPr/>
          <p:nvPr/>
        </p:nvSpPr>
        <p:spPr>
          <a:xfrm>
            <a:off x="711923" y="704672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131" y="71940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5245" y="719403"/>
            <a:ext cx="265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6678" y="71940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923" y="950341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121" y="114681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75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5021" y="936471"/>
            <a:ext cx="334010" cy="340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 marR="0" lvl="0" indent="0" defTabSz="914400" eaLnBrk="1" fontAlgn="auto" latinLnBrk="0" hangingPunct="1">
              <a:lnSpc>
                <a:spcPts val="1245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slo LG L DZ for Powerline"/>
              <a:cs typeface="Meslo LG L DZ for Powerline"/>
            </a:endParaRPr>
          </a:p>
          <a:p>
            <a:pPr marL="38100" marR="0" lvl="0" indent="0" defTabSz="914400" eaLnBrk="1" fontAlgn="auto" latinLnBrk="0" hangingPunct="1">
              <a:lnSpc>
                <a:spcPts val="12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-37" normalizeH="0" baseline="-1515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4106" y="11225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9613" y="668589"/>
            <a:ext cx="330200" cy="4597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7305" marR="0" lvl="0" indent="0" defTabSz="91440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sng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kumimoji="0" sz="11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kumimoji="0" sz="1100" b="0" i="0" u="sng" strike="noStrike" kern="0" cap="none" spc="5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1159" y="979918"/>
            <a:ext cx="797560" cy="1774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-30" normalizeH="0" baseline="-2020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8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−</a:t>
            </a:r>
            <a:r>
              <a:rPr kumimoji="0" sz="8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8100" marR="648335" lvl="0" indent="0" defTabSz="914400" eaLnBrk="1" fontAlgn="auto" latinLnBrk="0" hangingPunct="1">
              <a:lnSpc>
                <a:spcPct val="1515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 </a:t>
            </a:r>
            <a:r>
              <a:rPr kumimoji="0" sz="1650" b="0" i="1" u="none" strike="noStrike" kern="0" cap="none" spc="-37" normalizeH="0" baseline="-2020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-15" normalizeH="0" baseline="-2020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</a:t>
            </a:r>
            <a:r>
              <a:rPr kumimoji="0" sz="8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−</a:t>
            </a:r>
            <a:r>
              <a:rPr kumimoji="0" sz="8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8100" marR="30480" lvl="0" indent="0" defTabSz="914400" eaLnBrk="1" fontAlgn="auto" latinLnBrk="0" hangingPunct="1">
              <a:lnSpc>
                <a:spcPct val="2025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1200" b="0" i="1" u="none" strike="noStrike" kern="0" cap="none" spc="0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−</a:t>
            </a:r>
            <a:r>
              <a:rPr kumimoji="0" sz="1200" b="0" i="1" u="none" strike="noStrike" kern="0" cap="none" spc="0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</a:t>
            </a:r>
            <a:r>
              <a:rPr kumimoji="0" sz="1200" b="0" i="1" u="none" strike="noStrike" kern="0" cap="none" spc="44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sin</a:t>
            </a:r>
            <a:r>
              <a:rPr kumimoji="0" sz="11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1200" b="0" i="1" u="none" strike="noStrike" kern="0" cap="none" spc="0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−</a:t>
            </a:r>
            <a:r>
              <a:rPr kumimoji="0" sz="1200" b="0" i="1" u="none" strike="noStrike" kern="0" cap="none" spc="0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</a:t>
            </a:r>
            <a:r>
              <a:rPr kumimoji="0" sz="1200" b="0" i="1" u="none" strike="noStrike" kern="0" cap="none" spc="44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</a:t>
            </a:r>
            <a:r>
              <a:rPr kumimoji="0" sz="11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4802" y="1125231"/>
            <a:ext cx="314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1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8950" y="1125231"/>
            <a:ext cx="300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650" b="0" i="1" u="none" strike="noStrike" kern="0" cap="none" spc="-322" normalizeH="0" baseline="-42929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650" b="0" i="1" u="none" strike="noStrike" kern="0" cap="none" spc="15" normalizeH="0" baseline="-42929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slo LG L DZ for Powerline"/>
              <a:cs typeface="Meslo LG L DZ for Powerlin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3121" y="1441056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75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5021" y="1419477"/>
            <a:ext cx="504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200" b="0" i="0" u="none" strike="noStrike" kern="0" cap="none" spc="-60" normalizeH="0" baseline="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sz="1200" b="0" i="0" u="none" strike="noStrike" kern="0" cap="none" spc="-7" normalizeH="0" baseline="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200" b="0" i="0" u="none" strike="noStrike" kern="0" cap="none" spc="-52" normalizeH="0" baseline="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1200" b="0" i="0" u="none" strike="noStrike" kern="0" cap="none" spc="0" normalizeH="0" baseline="20833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6735" y="123071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27502" y="1441056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13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9402" y="1379447"/>
            <a:ext cx="183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-37" normalizeH="0" baseline="-1515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9402" y="1534933"/>
            <a:ext cx="183515" cy="340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5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sng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1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8100" marR="0" lvl="0" indent="0" defTabSz="914400" eaLnBrk="1" fontAlgn="auto" latinLnBrk="0" hangingPunct="1">
              <a:lnSpc>
                <a:spcPts val="12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-37" normalizeH="0" baseline="-1515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4802" y="1823579"/>
            <a:ext cx="482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375" algn="l"/>
                <a:tab pos="469265" algn="l"/>
              </a:tabLst>
              <a:defRPr/>
            </a:pP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kumimoji="0" sz="11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1463" y="1073786"/>
            <a:ext cx="1097915" cy="17233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sin</a:t>
            </a:r>
            <a:r>
              <a:rPr kumimoji="0" sz="11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100" b="0" i="1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3500" marR="0" lvl="0" indent="0" defTabSz="91440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 </a:t>
            </a:r>
            <a:r>
              <a:rPr kumimoji="0" sz="1100" b="0" i="1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100" b="0" i="1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3500" marR="0" lvl="0" indent="0" defTabSz="914400" eaLnBrk="1" fontAlgn="auto" latinLnBrk="0" hangingPunct="1">
              <a:lnSpc>
                <a:spcPts val="1035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63245" algn="l"/>
              </a:tabLst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tx</a:t>
            </a:r>
            <a:r>
              <a:rPr kumimoji="0" sz="1100" b="0" i="1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sz="1100" b="0" i="1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ack"/>
                <a:cs typeface="Hack"/>
              </a:rPr>
              <a:t>−</a:t>
            </a:r>
            <a:r>
              <a:rPr kumimoji="0" sz="1650" b="0" i="1" u="sng" strike="noStrike" kern="0" cap="none" spc="112" normalizeH="0" baseline="37878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kumimoji="0" sz="1650" b="0" i="1" u="sng" strike="noStrike" kern="0" cap="none" spc="-172" normalizeH="0" baseline="37878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650" b="0" i="0" u="sng" strike="noStrike" kern="0" cap="none" spc="-37" normalizeH="0" baseline="37878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kumimoji="0" sz="1650" b="0" i="1" u="sng" strike="noStrike" kern="0" cap="none" spc="-37" normalizeH="0" baseline="37878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kumimoji="0" sz="1650" b="0" i="0" u="sng" strike="noStrike" kern="0" cap="none" spc="-37" normalizeH="0" baseline="37878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kumimoji="0" lang="en-US" sz="1650" b="0" i="0" u="none" strike="noStrike" kern="0" cap="none" spc="0" normalizeH="0" baseline="37878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167005" lvl="0" indent="0" algn="r" defTabSz="914400" eaLnBrk="1" fontAlgn="auto" latinLnBrk="0" hangingPunct="1">
              <a:lnSpc>
                <a:spcPts val="3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44780" marR="0" lvl="0" indent="0" defTabSz="914400" eaLnBrk="1" fontAlgn="auto" latinLnBrk="0" hangingPunct="1">
              <a:lnSpc>
                <a:spcPts val="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3245" algn="l"/>
              </a:tabLst>
              <a:defRPr/>
            </a:pPr>
            <a:r>
              <a:rPr kumimoji="0" sz="1200" b="0" i="1" u="none" strike="noStrike" kern="0" cap="none" spc="44" normalizeH="0" baseline="-12847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200" b="0" i="1" u="none" strike="noStrike" kern="0" cap="none" spc="0" normalizeH="0" baseline="-12847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78105" marR="0" lvl="0" indent="0" defTabSz="914400" eaLnBrk="1" fontAlgn="auto" latinLnBrk="0" hangingPunct="1">
              <a:lnSpc>
                <a:spcPts val="9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kumimoji="0" sz="8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kumimoji="0" sz="800" b="0" i="1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kumimoji="0" sz="8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63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3245" algn="l"/>
              </a:tabLst>
              <a:defRPr/>
            </a:pPr>
            <a:r>
              <a:rPr kumimoji="0" sz="1100" b="0" i="1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δ</a:t>
            </a:r>
            <a:r>
              <a:rPr kumimoji="0" sz="1100" b="0" i="1" u="none" strike="noStrike" kern="0" cap="none" spc="-43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3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kumimoji="0" sz="11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9402" y="2034437"/>
            <a:ext cx="527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1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200" b="0" i="0" u="none" strike="noStrike" kern="0" cap="none" spc="-37" normalizeH="0" baseline="3472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1200" b="0" i="0" u="none" strike="noStrike" kern="0" cap="none" spc="0" normalizeH="0" baseline="34722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57930" y="2128722"/>
            <a:ext cx="111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slo LG L DZ for Powerline"/>
              <a:cs typeface="Meslo LG L DZ for Powerlin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27502" y="2339060"/>
            <a:ext cx="777875" cy="0"/>
          </a:xfrm>
          <a:custGeom>
            <a:avLst/>
            <a:gdLst/>
            <a:ahLst/>
            <a:cxnLst/>
            <a:rect l="l" t="t" r="r" b="b"/>
            <a:pathLst>
              <a:path w="777875">
                <a:moveTo>
                  <a:pt x="0" y="0"/>
                </a:moveTo>
                <a:lnTo>
                  <a:pt x="77748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89402" y="2339580"/>
            <a:ext cx="847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1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200" b="0" i="0" u="none" strike="noStrike" kern="0" cap="none" spc="0" normalizeH="0" baseline="3472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sz="1200" b="0" i="0" u="none" strike="noStrike" kern="0" cap="none" spc="52" normalizeH="0" baseline="3472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200" b="0" i="0" u="none" strike="noStrike" kern="0" cap="none" spc="-37" normalizeH="0" baseline="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1200" b="0" i="0" u="none" strike="noStrike" kern="0" cap="none" spc="0" normalizeH="0" baseline="20833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421" y="2492375"/>
            <a:ext cx="952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0320" marR="0" lvl="0" indent="0" defTabSz="91440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9402" y="2423564"/>
            <a:ext cx="854075" cy="4476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815340" algn="l"/>
              </a:tabLst>
              <a:defRPr/>
            </a:pPr>
            <a:r>
              <a:rPr kumimoji="0" sz="11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kumimoji="0" sz="1100" b="0" i="1" u="sng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kumimoji="0" sz="1100" b="0" i="1" u="sng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100" b="0" i="0" u="sng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kumimoji="0" sz="1100" b="0" i="0" u="sng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100" b="0" i="1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kumimoji="0" sz="11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1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200" b="0" i="0" u="none" strike="noStrike" kern="0" cap="none" spc="0" normalizeH="0" baseline="3472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sz="1200" b="0" i="0" u="none" strike="noStrike" kern="0" cap="none" spc="52" normalizeH="0" baseline="3472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200" b="0" i="0" u="none" strike="noStrike" kern="0" cap="none" spc="-37" normalizeH="0" baseline="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1200" b="0" i="0" u="none" strike="noStrike" kern="0" cap="none" spc="0" normalizeH="0" baseline="20833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1923" y="2895028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Mod</a:t>
            </a:r>
            <a:r>
              <a:rPr kumimoji="0" sz="600" b="0" i="0" u="none" strike="noStrike" kern="0" cap="none" spc="8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Ctrl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Intro</a:t>
            </a:r>
            <a:r>
              <a:rPr kumimoji="0" sz="600" b="0" i="0" u="none" strike="noStrike" kern="0" cap="none" spc="32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(w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Matlab</a:t>
            </a:r>
            <a:r>
              <a:rPr kumimoji="0" sz="600" b="0" i="0" u="none" strike="noStrike" kern="0" cap="none" spc="8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&amp;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80120" y="3322038"/>
            <a:ext cx="6483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2" action="ppaction://hlinksldjump"/>
              </a:rPr>
              <a:t>Laplace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2" action="ppaction://hlinksldjump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2" action="ppaction://hlinksldjump"/>
              </a:rPr>
              <a:t>Transform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600" b="0" i="0" u="none" strike="noStrike" kern="0" cap="none" spc="-3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sz="600" b="0" i="0" u="none" strike="noStrike" kern="0" cap="none" spc="-6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1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kumimoji="0" sz="600" b="0" i="0" u="none" strike="noStrike" kern="0" cap="none" spc="-6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-3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D10D74-13D1-4E39-7251-EBB2655D2847}"/>
                  </a:ext>
                </a:extLst>
              </p:cNvPr>
              <p:cNvSpPr txBox="1"/>
              <p:nvPr/>
            </p:nvSpPr>
            <p:spPr>
              <a:xfrm>
                <a:off x="1202482" y="1840593"/>
                <a:ext cx="647613" cy="349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en-US" sz="10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0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0" lang="en-US" sz="10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10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kumimoji="0" lang="en-US" sz="105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05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en-US" sz="10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D10D74-13D1-4E39-7251-EBB2655D2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82" y="1840593"/>
                <a:ext cx="647613" cy="349519"/>
              </a:xfrm>
              <a:prstGeom prst="rect">
                <a:avLst/>
              </a:prstGeom>
              <a:blipFill>
                <a:blip r:embed="rId3"/>
                <a:stretch>
                  <a:fillRect l="-88462" t="-200000" r="-3846" b="-28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7654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55" dirty="0"/>
              <a:t>Overview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70" dirty="0"/>
              <a:t>inverse</a:t>
            </a:r>
            <a:r>
              <a:rPr spc="-10" dirty="0"/>
              <a:t> </a:t>
            </a:r>
            <a:r>
              <a:rPr spc="-55" dirty="0"/>
              <a:t>Laplace</a:t>
            </a:r>
            <a:r>
              <a:rPr spc="-15" dirty="0"/>
              <a:t> </a:t>
            </a:r>
            <a:r>
              <a:rPr spc="-20" dirty="0"/>
              <a:t>transform:</a:t>
            </a:r>
            <a:r>
              <a:rPr spc="110" dirty="0"/>
              <a:t> </a:t>
            </a:r>
            <a:r>
              <a:rPr spc="-20" dirty="0"/>
              <a:t>modularity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spc="-10" dirty="0"/>
              <a:t>decomposition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78470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4832" y="1194954"/>
            <a:ext cx="4137025" cy="13879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3937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goal:</a:t>
            </a:r>
            <a:r>
              <a:rPr sz="1100" spc="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break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Arial"/>
                <a:cs typeface="Arial"/>
              </a:rPr>
              <a:t>large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transform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into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small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blocks,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chemeClr val="tx1"/>
                </a:solidFill>
                <a:latin typeface="Arial"/>
                <a:cs typeface="Arial"/>
              </a:rPr>
              <a:t>so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that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we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can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chemeClr val="tx1"/>
                </a:solidFill>
                <a:latin typeface="Arial"/>
                <a:cs typeface="Arial"/>
              </a:rPr>
              <a:t>use</a:t>
            </a:r>
            <a:r>
              <a:rPr sz="11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elemental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examples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transfer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functions: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endParaRPr lang="en-US" sz="1100" spc="-9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endParaRPr lang="en-US" sz="1100" spc="-9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r>
              <a:rPr sz="1100" spc="-90" dirty="0">
                <a:solidFill>
                  <a:schemeClr val="tx1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will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chemeClr val="tx1"/>
                </a:solidFill>
                <a:latin typeface="Arial"/>
                <a:cs typeface="Arial"/>
              </a:rPr>
              <a:t>use</a:t>
            </a:r>
            <a:r>
              <a:rPr sz="11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examples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demonstrate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strategies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Arial"/>
                <a:cs typeface="Arial"/>
              </a:rPr>
              <a:t>common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fractional expansions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300254"/>
            <a:ext cx="65201" cy="652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A1E37-B96F-E222-22FD-57C88E2E2940}"/>
                  </a:ext>
                </a:extLst>
              </p:cNvPr>
              <p:cNvSpPr txBox="1"/>
              <p:nvPr/>
            </p:nvSpPr>
            <p:spPr>
              <a:xfrm>
                <a:off x="1153135" y="1662854"/>
                <a:ext cx="2306270" cy="448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A1E37-B96F-E222-22FD-57C88E2E2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35" y="1662854"/>
                <a:ext cx="2306270" cy="448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Real</a:t>
            </a:r>
            <a:r>
              <a:rPr spc="-25" dirty="0"/>
              <a:t> </a:t>
            </a:r>
            <a:r>
              <a:rPr spc="-40" dirty="0"/>
              <a:t>and</a:t>
            </a:r>
            <a:r>
              <a:rPr spc="-20" dirty="0"/>
              <a:t> </a:t>
            </a:r>
            <a:r>
              <a:rPr dirty="0"/>
              <a:t>distinct</a:t>
            </a:r>
            <a:r>
              <a:rPr spc="-25" dirty="0"/>
              <a:t> </a:t>
            </a:r>
            <a:r>
              <a:rPr dirty="0"/>
              <a:t>roots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i="1" spc="-20" dirty="0">
                <a:latin typeface="Arial"/>
                <a:cs typeface="Arial"/>
              </a:rPr>
              <a:t>A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i="1" spc="-20"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EF59917-3AF7-49E2-A9C1-3E42C6987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46" y="801684"/>
                <a:ext cx="3981450" cy="2054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example 1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32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+4</m:t>
                              </m:r>
                            </m:e>
                          </m:d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+8</m:t>
                              </m:r>
                            </m:e>
                          </m:d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+4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+8</m:t>
                          </m:r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residues: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→−4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+4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→−8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+8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EF59917-3AF7-49E2-A9C1-3E42C6987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6" y="801684"/>
                <a:ext cx="3981450" cy="2054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5" dirty="0"/>
              <a:t> </a:t>
            </a:r>
            <a:r>
              <a:rPr dirty="0"/>
              <a:t>partial</a:t>
            </a:r>
            <a:r>
              <a:rPr spc="-55" dirty="0"/>
              <a:t> </a:t>
            </a:r>
            <a:r>
              <a:rPr dirty="0"/>
              <a:t>fraction</a:t>
            </a:r>
            <a:r>
              <a:rPr spc="-55" dirty="0"/>
              <a:t> </a:t>
            </a:r>
            <a:r>
              <a:rPr spc="-80" dirty="0"/>
              <a:t>expansions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873277"/>
            <a:ext cx="4331335" cy="639445"/>
            <a:chOff x="138544" y="873277"/>
            <a:chExt cx="4331335" cy="639445"/>
          </a:xfrm>
        </p:grpSpPr>
        <p:sp>
          <p:nvSpPr>
            <p:cNvPr id="4" name="object 4"/>
            <p:cNvSpPr/>
            <p:nvPr/>
          </p:nvSpPr>
          <p:spPr>
            <a:xfrm>
              <a:off x="138544" y="873277"/>
              <a:ext cx="4331335" cy="639445"/>
            </a:xfrm>
            <a:custGeom>
              <a:avLst/>
              <a:gdLst/>
              <a:ahLst/>
              <a:cxnLst/>
              <a:rect l="l" t="t" r="r" b="b"/>
              <a:pathLst>
                <a:path w="4331335" h="63944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299334" y="638962"/>
                  </a:lnTo>
                  <a:lnTo>
                    <a:pt x="4311646" y="636476"/>
                  </a:lnTo>
                  <a:lnTo>
                    <a:pt x="4321701" y="629697"/>
                  </a:lnTo>
                  <a:lnTo>
                    <a:pt x="4328480" y="619642"/>
                  </a:lnTo>
                  <a:lnTo>
                    <a:pt x="4330965" y="60733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879604"/>
              <a:ext cx="4318635" cy="626745"/>
            </a:xfrm>
            <a:custGeom>
              <a:avLst/>
              <a:gdLst/>
              <a:ahLst/>
              <a:cxnLst/>
              <a:rect l="l" t="t" r="r" b="b"/>
              <a:pathLst>
                <a:path w="4318635" h="62674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286681" y="626309"/>
                  </a:lnTo>
                  <a:lnTo>
                    <a:pt x="4298993" y="623823"/>
                  </a:lnTo>
                  <a:lnTo>
                    <a:pt x="4309048" y="617044"/>
                  </a:lnTo>
                  <a:lnTo>
                    <a:pt x="4315827" y="606990"/>
                  </a:lnTo>
                  <a:lnTo>
                    <a:pt x="4318313" y="59467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1598269"/>
            <a:ext cx="4331335" cy="778510"/>
            <a:chOff x="138544" y="1598269"/>
            <a:chExt cx="4331335" cy="778510"/>
          </a:xfrm>
        </p:grpSpPr>
        <p:sp>
          <p:nvSpPr>
            <p:cNvPr id="7" name="object 7"/>
            <p:cNvSpPr/>
            <p:nvPr/>
          </p:nvSpPr>
          <p:spPr>
            <a:xfrm>
              <a:off x="138544" y="1598269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604595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8544" y="2462443"/>
            <a:ext cx="4331335" cy="221615"/>
            <a:chOff x="138544" y="2462443"/>
            <a:chExt cx="4331335" cy="221615"/>
          </a:xfrm>
        </p:grpSpPr>
        <p:sp>
          <p:nvSpPr>
            <p:cNvPr id="10" name="object 10"/>
            <p:cNvSpPr/>
            <p:nvPr/>
          </p:nvSpPr>
          <p:spPr>
            <a:xfrm>
              <a:off x="138544" y="2462443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70" y="2468769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2778" y="888423"/>
            <a:ext cx="1639570" cy="175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MATLAB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syms</a:t>
            </a:r>
            <a:r>
              <a:rPr sz="900" spc="-50" dirty="0">
                <a:latin typeface="Courier New"/>
                <a:cs typeface="Courier New"/>
              </a:rPr>
              <a:t> s</a:t>
            </a:r>
            <a:endParaRPr sz="900">
              <a:latin typeface="Courier New"/>
              <a:cs typeface="Courier New"/>
            </a:endParaRPr>
          </a:p>
          <a:p>
            <a:pPr marL="12700" marR="423545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75" dirty="0">
                <a:latin typeface="Courier New"/>
                <a:cs typeface="Courier New"/>
              </a:rPr>
              <a:t>32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4)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8) </a:t>
            </a:r>
            <a:r>
              <a:rPr sz="900" spc="-10" dirty="0">
                <a:latin typeface="Courier New"/>
                <a:cs typeface="Courier New"/>
              </a:rPr>
              <a:t>partfrac(G)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90170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sympy</a:t>
            </a:r>
            <a:endParaRPr sz="900">
              <a:latin typeface="Courier New"/>
              <a:cs typeface="Courier New"/>
            </a:endParaRPr>
          </a:p>
          <a:p>
            <a:pPr marL="12700" marR="30353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sympy.symbols(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32</a:t>
            </a:r>
            <a:r>
              <a:rPr sz="900" spc="-10" dirty="0">
                <a:latin typeface="Courier New"/>
                <a:cs typeface="Courier New"/>
              </a:rPr>
              <a:t>/s/(s+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8</a:t>
            </a:r>
            <a:r>
              <a:rPr sz="900" spc="-10" dirty="0">
                <a:latin typeface="Courier New"/>
                <a:cs typeface="Courier New"/>
              </a:rPr>
              <a:t>) </a:t>
            </a:r>
            <a:r>
              <a:rPr sz="900" spc="-5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55" dirty="0">
                <a:latin typeface="Courier New"/>
                <a:cs typeface="Courier New"/>
              </a:rPr>
              <a:t>(sympy.apart(G))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8</a:t>
            </a:r>
            <a:r>
              <a:rPr sz="900" spc="-70" dirty="0">
                <a:latin typeface="Courier New"/>
                <a:cs typeface="Courier New"/>
              </a:rPr>
              <a:t>) -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70" dirty="0">
                <a:latin typeface="Courier New"/>
                <a:cs typeface="Courier New"/>
              </a:rPr>
              <a:t> 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30" dirty="0">
                <a:latin typeface="Courier New"/>
                <a:cs typeface="Courier New"/>
              </a:rPr>
              <a:t>/s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Real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50" dirty="0"/>
              <a:t>repeated</a:t>
            </a:r>
            <a:r>
              <a:rPr spc="-25" dirty="0"/>
              <a:t> </a:t>
            </a:r>
            <a:r>
              <a:rPr dirty="0"/>
              <a:t>roots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i="1" spc="-20" dirty="0">
                <a:latin typeface="Arial"/>
                <a:cs typeface="Arial"/>
              </a:rPr>
              <a:t>A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i="1" spc="-20"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0C3F956F-C353-D9F7-C2EF-1E621783B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26" y="587375"/>
                <a:ext cx="4443259" cy="2362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example 2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+2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→−2</m:t>
                        </m:r>
                      </m:sub>
                    </m:sSub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→−1</m:t>
                        </m:r>
                      </m:sub>
                    </m:sSub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hit both sides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differentiate once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w.r.t.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to get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0C3F956F-C353-D9F7-C2EF-1E621783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6" y="587375"/>
                <a:ext cx="4443259" cy="236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5" dirty="0"/>
              <a:t> </a:t>
            </a:r>
            <a:r>
              <a:rPr dirty="0"/>
              <a:t>partial</a:t>
            </a:r>
            <a:r>
              <a:rPr spc="-55" dirty="0"/>
              <a:t> </a:t>
            </a:r>
            <a:r>
              <a:rPr dirty="0"/>
              <a:t>fraction</a:t>
            </a:r>
            <a:r>
              <a:rPr spc="-55" dirty="0"/>
              <a:t> </a:t>
            </a:r>
            <a:r>
              <a:rPr spc="-80" dirty="0"/>
              <a:t>expansions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1163281"/>
            <a:ext cx="4331335" cy="778510"/>
            <a:chOff x="138544" y="1163281"/>
            <a:chExt cx="4331335" cy="778510"/>
          </a:xfrm>
        </p:grpSpPr>
        <p:sp>
          <p:nvSpPr>
            <p:cNvPr id="4" name="object 4"/>
            <p:cNvSpPr/>
            <p:nvPr/>
          </p:nvSpPr>
          <p:spPr>
            <a:xfrm>
              <a:off x="138544" y="1163281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1169607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2027455"/>
            <a:ext cx="4331335" cy="221615"/>
            <a:chOff x="138544" y="2027455"/>
            <a:chExt cx="4331335" cy="221615"/>
          </a:xfrm>
        </p:grpSpPr>
        <p:sp>
          <p:nvSpPr>
            <p:cNvPr id="7" name="object 7"/>
            <p:cNvSpPr/>
            <p:nvPr/>
          </p:nvSpPr>
          <p:spPr>
            <a:xfrm>
              <a:off x="138544" y="2027455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2033781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778" y="1178415"/>
            <a:ext cx="2237740" cy="102679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499235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sympy</a:t>
            </a:r>
            <a:endParaRPr sz="900">
              <a:latin typeface="Courier New"/>
              <a:cs typeface="Courier New"/>
            </a:endParaRPr>
          </a:p>
          <a:p>
            <a:pPr marL="12700" marR="90170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sympy.symbols(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)/(s+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)**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 </a:t>
            </a:r>
            <a:r>
              <a:rPr sz="900" spc="-5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55" dirty="0">
                <a:latin typeface="Courier New"/>
                <a:cs typeface="Courier New"/>
              </a:rPr>
              <a:t>(sympy.apart(G))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-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)**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D718C13-92BA-B4B2-02C6-7CD1804A5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3624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Example 3: Let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solution to the ODE: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𝑎𝑦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1,</m:t>
                              </m:r>
                            </m:e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0,</m:t>
                              </m:r>
                            </m:e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Laplace transform: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ℒ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acc>
                      <m:accPr>
                        <m:chr m:val="̇"/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𝑠𝑌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solution in Laplace domain: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apply inverse Laplace transform: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ℒ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}=…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solution: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D718C13-92BA-B4B2-02C6-7CD1804A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362450" cy="3394472"/>
              </a:xfrm>
              <a:prstGeom prst="rect">
                <a:avLst/>
              </a:prstGeom>
              <a:blipFill>
                <a:blip r:embed="rId3"/>
                <a:stretch>
                  <a:fillRect t="-10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ECAECB-21C5-1CD6-1121-BF89D88C0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455" y="4695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Example 4: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𝑎𝑦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observations: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from the ODE,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∞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using final value theorem,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lim>
                    </m:limLow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ECAECB-21C5-1CD6-1121-BF89D88C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" y="469503"/>
                <a:ext cx="41509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1686</Words>
  <Application>Microsoft Macintosh PowerPoint</Application>
  <PresentationFormat>Custom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Hack</vt:lpstr>
      <vt:lpstr>Lucida Grande</vt:lpstr>
      <vt:lpstr>Meslo LG L DZ for Powerline</vt:lpstr>
      <vt:lpstr>Times New Roman</vt:lpstr>
      <vt:lpstr>Office Theme</vt:lpstr>
      <vt:lpstr>1_Office Theme</vt:lpstr>
      <vt:lpstr>PowerPoint Presentation</vt:lpstr>
      <vt:lpstr>Common Laplace transform pairs</vt:lpstr>
      <vt:lpstr>Overview of inverse Laplace transform: modularity and decomposition</vt:lpstr>
      <vt:lpstr>Real and distinct roots in A(s)</vt:lpstr>
      <vt:lpstr>Coding partial fraction expansions</vt:lpstr>
      <vt:lpstr>Real and repeated roots in A(s)</vt:lpstr>
      <vt:lpstr>Coding partial fraction expansions</vt:lpstr>
      <vt:lpstr>Solution of a first-order ODE</vt:lpstr>
      <vt:lpstr>Solution of a first-order ODE</vt:lpstr>
      <vt:lpstr>Solution of a first-order ODE</vt:lpstr>
      <vt:lpstr>Connecting two domains</vt:lpstr>
      <vt:lpstr>Transfer functions</vt:lpstr>
      <vt:lpstr>Coding transfer functions in Python</vt:lpstr>
      <vt:lpstr>Coding transfer functions in Python</vt:lpstr>
      <vt:lpstr>The DC gain</vt:lpstr>
      <vt:lpstr>The DC gain in Matlab and Python</vt:lpstr>
      <vt:lpstr>The DC gain in Matlab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Inverse Laplace transform</dc:title>
  <dc:subject>scripts for Org-Coursepack </dc:subject>
  <dc:creator> Xu Chen </dc:creator>
  <cp:lastModifiedBy>Xu Chen</cp:lastModifiedBy>
  <cp:revision>5</cp:revision>
  <dcterms:created xsi:type="dcterms:W3CDTF">2025-07-12T07:14:35Z</dcterms:created>
  <dcterms:modified xsi:type="dcterms:W3CDTF">2025-07-20T08:00:48Z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