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8A368F-66AE-4D6A-99B9-8047DA80EF75}" v="9" dt="2025-10-06T02:42:43.96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190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custSel modSld">
      <pc:chgData name="Shuan Cheng" userId="b14087c0-bac9-44dd-b3f8-5d50e1ee75e5" providerId="ADAL" clId="{75A9BF88-81BC-4677-82BB-DF96F3D360A6}" dt="2025-10-06T02:42:47.776" v="25" actId="1076"/>
      <pc:docMkLst>
        <pc:docMk/>
      </pc:docMkLst>
      <pc:sldChg chg="addSp delSp modSp mod">
        <pc:chgData name="Shuan Cheng" userId="b14087c0-bac9-44dd-b3f8-5d50e1ee75e5" providerId="ADAL" clId="{75A9BF88-81BC-4677-82BB-DF96F3D360A6}" dt="2025-10-06T02:33:41.686" v="2" actId="207"/>
        <pc:sldMkLst>
          <pc:docMk/>
          <pc:sldMk cId="0" sldId="264"/>
        </pc:sldMkLst>
        <pc:spChg chg="del">
          <ac:chgData name="Shuan Cheng" userId="b14087c0-bac9-44dd-b3f8-5d50e1ee75e5" providerId="ADAL" clId="{75A9BF88-81BC-4677-82BB-DF96F3D360A6}" dt="2025-10-06T02:33:38.106" v="0" actId="478"/>
          <ac:spMkLst>
            <pc:docMk/>
            <pc:sldMk cId="0" sldId="264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3:38.106" v="0" actId="478"/>
          <ac:spMkLst>
            <pc:docMk/>
            <pc:sldMk cId="0" sldId="264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3:38.106" v="0" actId="478"/>
          <ac:spMkLst>
            <pc:docMk/>
            <pc:sldMk cId="0" sldId="264"/>
            <ac:spMk id="5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3:38.106" v="0" actId="478"/>
          <ac:spMkLst>
            <pc:docMk/>
            <pc:sldMk cId="0" sldId="264"/>
            <ac:spMk id="6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3:38.106" v="0" actId="478"/>
          <ac:spMkLst>
            <pc:docMk/>
            <pc:sldMk cId="0" sldId="264"/>
            <ac:spMk id="7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3:38.106" v="0" actId="478"/>
          <ac:spMkLst>
            <pc:docMk/>
            <pc:sldMk cId="0" sldId="264"/>
            <ac:spMk id="7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3:38.106" v="0" actId="478"/>
          <ac:spMkLst>
            <pc:docMk/>
            <pc:sldMk cId="0" sldId="264"/>
            <ac:spMk id="7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3:38.106" v="0" actId="478"/>
          <ac:spMkLst>
            <pc:docMk/>
            <pc:sldMk cId="0" sldId="264"/>
            <ac:spMk id="8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3:38.106" v="0" actId="478"/>
          <ac:spMkLst>
            <pc:docMk/>
            <pc:sldMk cId="0" sldId="264"/>
            <ac:spMk id="8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3:38.106" v="0" actId="478"/>
          <ac:spMkLst>
            <pc:docMk/>
            <pc:sldMk cId="0" sldId="264"/>
            <ac:spMk id="8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33:41.686" v="2" actId="207"/>
          <ac:spMkLst>
            <pc:docMk/>
            <pc:sldMk cId="0" sldId="264"/>
            <ac:spMk id="96" creationId="{AD1D7321-452D-4C14-0900-86DE4B723899}"/>
          </ac:spMkLst>
        </pc:spChg>
      </pc:sldChg>
      <pc:sldChg chg="addSp delSp modSp mod">
        <pc:chgData name="Shuan Cheng" userId="b14087c0-bac9-44dd-b3f8-5d50e1ee75e5" providerId="ADAL" clId="{75A9BF88-81BC-4677-82BB-DF96F3D360A6}" dt="2025-10-06T02:34:30.104" v="10" actId="1076"/>
        <pc:sldMkLst>
          <pc:docMk/>
          <pc:sldMk cId="0" sldId="265"/>
        </pc:sldMkLst>
        <pc:spChg chg="del">
          <ac:chgData name="Shuan Cheng" userId="b14087c0-bac9-44dd-b3f8-5d50e1ee75e5" providerId="ADAL" clId="{75A9BF88-81BC-4677-82BB-DF96F3D360A6}" dt="2025-10-06T02:34:00.538" v="3" actId="478"/>
          <ac:spMkLst>
            <pc:docMk/>
            <pc:sldMk cId="0" sldId="265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4:00.538" v="3" actId="478"/>
          <ac:spMkLst>
            <pc:docMk/>
            <pc:sldMk cId="0" sldId="265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4:00.538" v="3" actId="478"/>
          <ac:spMkLst>
            <pc:docMk/>
            <pc:sldMk cId="0" sldId="265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4:00.538" v="3" actId="478"/>
          <ac:spMkLst>
            <pc:docMk/>
            <pc:sldMk cId="0" sldId="265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4:00.538" v="3" actId="478"/>
          <ac:spMkLst>
            <pc:docMk/>
            <pc:sldMk cId="0" sldId="265"/>
            <ac:spMk id="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2:34:15.976" v="9" actId="6549"/>
          <ac:spMkLst>
            <pc:docMk/>
            <pc:sldMk cId="0" sldId="265"/>
            <ac:spMk id="1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34:30.104" v="10" actId="1076"/>
          <ac:spMkLst>
            <pc:docMk/>
            <pc:sldMk cId="0" sldId="265"/>
            <ac:spMk id="18" creationId="{1D4E3BC1-9B00-BAC0-CCE7-5E5B677E1187}"/>
          </ac:spMkLst>
        </pc:spChg>
      </pc:sldChg>
      <pc:sldChg chg="addSp delSp modSp mod">
        <pc:chgData name="Shuan Cheng" userId="b14087c0-bac9-44dd-b3f8-5d50e1ee75e5" providerId="ADAL" clId="{75A9BF88-81BC-4677-82BB-DF96F3D360A6}" dt="2025-10-06T02:38:12.314" v="13" actId="207"/>
        <pc:sldMkLst>
          <pc:docMk/>
          <pc:sldMk cId="0" sldId="266"/>
        </pc:sldMkLst>
        <pc:spChg chg="del">
          <ac:chgData name="Shuan Cheng" userId="b14087c0-bac9-44dd-b3f8-5d50e1ee75e5" providerId="ADAL" clId="{75A9BF88-81BC-4677-82BB-DF96F3D360A6}" dt="2025-10-06T02:38:09.617" v="11" actId="478"/>
          <ac:spMkLst>
            <pc:docMk/>
            <pc:sldMk cId="0" sldId="266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8:09.617" v="11" actId="478"/>
          <ac:spMkLst>
            <pc:docMk/>
            <pc:sldMk cId="0" sldId="266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8:09.617" v="11" actId="478"/>
          <ac:spMkLst>
            <pc:docMk/>
            <pc:sldMk cId="0" sldId="266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8:09.617" v="11" actId="478"/>
          <ac:spMkLst>
            <pc:docMk/>
            <pc:sldMk cId="0" sldId="266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8:09.617" v="11" actId="478"/>
          <ac:spMkLst>
            <pc:docMk/>
            <pc:sldMk cId="0" sldId="266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8:09.617" v="11" actId="478"/>
          <ac:spMkLst>
            <pc:docMk/>
            <pc:sldMk cId="0" sldId="266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8:09.617" v="11" actId="478"/>
          <ac:spMkLst>
            <pc:docMk/>
            <pc:sldMk cId="0" sldId="266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8:09.617" v="11" actId="478"/>
          <ac:spMkLst>
            <pc:docMk/>
            <pc:sldMk cId="0" sldId="266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8:09.617" v="11" actId="478"/>
          <ac:spMkLst>
            <pc:docMk/>
            <pc:sldMk cId="0" sldId="266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8:09.617" v="11" actId="478"/>
          <ac:spMkLst>
            <pc:docMk/>
            <pc:sldMk cId="0" sldId="266"/>
            <ac:spMk id="3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38:12.314" v="13" actId="207"/>
          <ac:spMkLst>
            <pc:docMk/>
            <pc:sldMk cId="0" sldId="266"/>
            <ac:spMk id="46" creationId="{C18D0A02-33F1-042E-3389-64B2E59F78E9}"/>
          </ac:spMkLst>
        </pc:spChg>
      </pc:sldChg>
      <pc:sldChg chg="addSp delSp modSp mod">
        <pc:chgData name="Shuan Cheng" userId="b14087c0-bac9-44dd-b3f8-5d50e1ee75e5" providerId="ADAL" clId="{75A9BF88-81BC-4677-82BB-DF96F3D360A6}" dt="2025-10-06T02:42:15.203" v="16" actId="207"/>
        <pc:sldMkLst>
          <pc:docMk/>
          <pc:sldMk cId="0" sldId="268"/>
        </pc:sldMkLst>
        <pc:spChg chg="del">
          <ac:chgData name="Shuan Cheng" userId="b14087c0-bac9-44dd-b3f8-5d50e1ee75e5" providerId="ADAL" clId="{75A9BF88-81BC-4677-82BB-DF96F3D360A6}" dt="2025-10-06T02:42:13.662" v="14" actId="478"/>
          <ac:spMkLst>
            <pc:docMk/>
            <pc:sldMk cId="0" sldId="268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2:13.662" v="14" actId="478"/>
          <ac:spMkLst>
            <pc:docMk/>
            <pc:sldMk cId="0" sldId="26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2:13.662" v="14" actId="478"/>
          <ac:spMkLst>
            <pc:docMk/>
            <pc:sldMk cId="0" sldId="268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2:13.662" v="14" actId="478"/>
          <ac:spMkLst>
            <pc:docMk/>
            <pc:sldMk cId="0" sldId="268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2:13.662" v="14" actId="478"/>
          <ac:spMkLst>
            <pc:docMk/>
            <pc:sldMk cId="0" sldId="268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2:13.662" v="14" actId="478"/>
          <ac:spMkLst>
            <pc:docMk/>
            <pc:sldMk cId="0" sldId="268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2:13.662" v="14" actId="478"/>
          <ac:spMkLst>
            <pc:docMk/>
            <pc:sldMk cId="0" sldId="268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2:13.662" v="14" actId="478"/>
          <ac:spMkLst>
            <pc:docMk/>
            <pc:sldMk cId="0" sldId="268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2:13.662" v="14" actId="478"/>
          <ac:spMkLst>
            <pc:docMk/>
            <pc:sldMk cId="0" sldId="268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2:13.662" v="14" actId="478"/>
          <ac:spMkLst>
            <pc:docMk/>
            <pc:sldMk cId="0" sldId="268"/>
            <ac:spMk id="3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42:15.203" v="16" actId="207"/>
          <ac:spMkLst>
            <pc:docMk/>
            <pc:sldMk cId="0" sldId="268"/>
            <ac:spMk id="39" creationId="{60FC895B-B71E-F76A-255F-B44244D9E34F}"/>
          </ac:spMkLst>
        </pc:spChg>
        <pc:spChg chg="add mod">
          <ac:chgData name="Shuan Cheng" userId="b14087c0-bac9-44dd-b3f8-5d50e1ee75e5" providerId="ADAL" clId="{75A9BF88-81BC-4677-82BB-DF96F3D360A6}" dt="2025-10-06T02:42:15.203" v="16" actId="207"/>
          <ac:spMkLst>
            <pc:docMk/>
            <pc:sldMk cId="0" sldId="268"/>
            <ac:spMk id="40" creationId="{511933EA-A2DF-1BF7-A932-313EF8B9D830}"/>
          </ac:spMkLst>
        </pc:spChg>
        <pc:spChg chg="add mod">
          <ac:chgData name="Shuan Cheng" userId="b14087c0-bac9-44dd-b3f8-5d50e1ee75e5" providerId="ADAL" clId="{75A9BF88-81BC-4677-82BB-DF96F3D360A6}" dt="2025-10-06T02:42:15.203" v="16" actId="207"/>
          <ac:spMkLst>
            <pc:docMk/>
            <pc:sldMk cId="0" sldId="268"/>
            <ac:spMk id="41" creationId="{12D9C45C-869B-DF8A-1A43-CF0F478256AF}"/>
          </ac:spMkLst>
        </pc:spChg>
        <pc:spChg chg="add mod">
          <ac:chgData name="Shuan Cheng" userId="b14087c0-bac9-44dd-b3f8-5d50e1ee75e5" providerId="ADAL" clId="{75A9BF88-81BC-4677-82BB-DF96F3D360A6}" dt="2025-10-06T02:42:15.203" v="16" actId="207"/>
          <ac:spMkLst>
            <pc:docMk/>
            <pc:sldMk cId="0" sldId="268"/>
            <ac:spMk id="42" creationId="{C50A4846-1159-BD6D-65B6-289CD73C5021}"/>
          </ac:spMkLst>
        </pc:spChg>
        <pc:spChg chg="add mod">
          <ac:chgData name="Shuan Cheng" userId="b14087c0-bac9-44dd-b3f8-5d50e1ee75e5" providerId="ADAL" clId="{75A9BF88-81BC-4677-82BB-DF96F3D360A6}" dt="2025-10-06T02:42:15.203" v="16" actId="207"/>
          <ac:spMkLst>
            <pc:docMk/>
            <pc:sldMk cId="0" sldId="268"/>
            <ac:spMk id="43" creationId="{582D2846-7096-8767-7690-357F2AA308CA}"/>
          </ac:spMkLst>
        </pc:spChg>
        <pc:spChg chg="add mod">
          <ac:chgData name="Shuan Cheng" userId="b14087c0-bac9-44dd-b3f8-5d50e1ee75e5" providerId="ADAL" clId="{75A9BF88-81BC-4677-82BB-DF96F3D360A6}" dt="2025-10-06T02:42:15.203" v="16" actId="207"/>
          <ac:spMkLst>
            <pc:docMk/>
            <pc:sldMk cId="0" sldId="268"/>
            <ac:spMk id="44" creationId="{88FE427E-14DA-65FB-2A28-7B06A11F7361}"/>
          </ac:spMkLst>
        </pc:spChg>
      </pc:sldChg>
      <pc:sldChg chg="addSp delSp modSp mod">
        <pc:chgData name="Shuan Cheng" userId="b14087c0-bac9-44dd-b3f8-5d50e1ee75e5" providerId="ADAL" clId="{75A9BF88-81BC-4677-82BB-DF96F3D360A6}" dt="2025-10-06T02:42:47.776" v="25" actId="1076"/>
        <pc:sldMkLst>
          <pc:docMk/>
          <pc:sldMk cId="0" sldId="269"/>
        </pc:sldMkLst>
        <pc:spChg chg="del">
          <ac:chgData name="Shuan Cheng" userId="b14087c0-bac9-44dd-b3f8-5d50e1ee75e5" providerId="ADAL" clId="{75A9BF88-81BC-4677-82BB-DF96F3D360A6}" dt="2025-10-06T02:42:31.685" v="17" actId="478"/>
          <ac:spMkLst>
            <pc:docMk/>
            <pc:sldMk cId="0" sldId="26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2:36.878" v="21" actId="478"/>
          <ac:spMkLst>
            <pc:docMk/>
            <pc:sldMk cId="0" sldId="26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2:34.004" v="19" actId="478"/>
          <ac:spMkLst>
            <pc:docMk/>
            <pc:sldMk cId="0" sldId="26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2:35.731" v="20" actId="478"/>
          <ac:spMkLst>
            <pc:docMk/>
            <pc:sldMk cId="0" sldId="269"/>
            <ac:spMk id="1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42:47.776" v="25" actId="1076"/>
          <ac:spMkLst>
            <pc:docMk/>
            <pc:sldMk cId="0" sldId="269"/>
            <ac:spMk id="22" creationId="{51453AB1-E025-5951-D39D-923AB88D7C26}"/>
          </ac:spMkLst>
        </pc:spChg>
        <pc:grpChg chg="del">
          <ac:chgData name="Shuan Cheng" userId="b14087c0-bac9-44dd-b3f8-5d50e1ee75e5" providerId="ADAL" clId="{75A9BF88-81BC-4677-82BB-DF96F3D360A6}" dt="2025-10-06T02:42:32.981" v="18" actId="478"/>
          <ac:grpSpMkLst>
            <pc:docMk/>
            <pc:sldMk cId="0" sldId="269"/>
            <ac:grpSpMk id="4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926FD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26FD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004"/>
            <a:ext cx="1983739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8" y="726943"/>
            <a:ext cx="2118360" cy="1026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926FD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slide" Target="slide1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slide" Target="slide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slide" Target="slide1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slide" Target="slide1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8415" y="235473"/>
            <a:ext cx="2631440" cy="5092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57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Modern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Controls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Discretization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State-Space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699437"/>
            <a:ext cx="4608195" cy="1757045"/>
            <a:chOff x="0" y="1699437"/>
            <a:chExt cx="4608195" cy="17570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946" y="1699437"/>
              <a:ext cx="2670416" cy="16479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SS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Mapping</a:t>
            </a:r>
            <a:r>
              <a:rPr spc="10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spc="-85" dirty="0"/>
              <a:t>eigenvalues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300137"/>
            <a:ext cx="65201" cy="652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510169"/>
            <a:ext cx="65201" cy="6520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720202"/>
            <a:ext cx="65201" cy="6520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64832" y="915224"/>
            <a:ext cx="4155440" cy="913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092835" algn="r">
              <a:lnSpc>
                <a:spcPct val="100000"/>
              </a:lnSpc>
              <a:spcBef>
                <a:spcPts val="95"/>
              </a:spcBef>
            </a:pPr>
            <a:r>
              <a:rPr lang="en-US" sz="800" spc="-5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800" dirty="0">
              <a:latin typeface="Arial"/>
              <a:cs typeface="Arial"/>
            </a:endParaRPr>
          </a:p>
          <a:p>
            <a:pPr marL="50800" marR="1576070">
              <a:lnSpc>
                <a:spcPct val="125299"/>
              </a:lnSpc>
            </a:pP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diagonalization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4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Jordan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form:</a:t>
            </a:r>
            <a:r>
              <a:rPr sz="1100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30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1200" spc="-30" baseline="2777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Λ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i="1" spc="202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0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9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37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-37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 baseline="27777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34"/>
              </a:spcBef>
            </a:pPr>
            <a:r>
              <a:rPr sz="1100" i="1" spc="420" dirty="0">
                <a:solidFill>
                  <a:srgbClr val="FFFFFF"/>
                </a:solidFill>
                <a:latin typeface="Hack"/>
                <a:cs typeface="Hack"/>
              </a:rPr>
              <a:t>⇒</a:t>
            </a:r>
            <a:r>
              <a:rPr sz="1100" i="1" spc="-30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i="1" spc="21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∆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292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900" i="1" baseline="27777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∆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’s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9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135" baseline="-10416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292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eigenvalue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SS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D4E3BC1-9B00-BAC0-CCE7-5E5B677E1187}"/>
                  </a:ext>
                </a:extLst>
              </p:cNvPr>
              <p:cNvSpPr txBox="1"/>
              <p:nvPr/>
            </p:nvSpPr>
            <p:spPr>
              <a:xfrm>
                <a:off x="476250" y="486324"/>
                <a:ext cx="2305664" cy="549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, </m:t>
                          </m:r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, </m:t>
                          </m:r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subSup"/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p>
                              </m:sSup>
                            </m:e>
                          </m:nary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𝐵𝑑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borderBox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D4E3BC1-9B00-BAC0-CCE7-5E5B677E1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" y="486324"/>
                <a:ext cx="2305664" cy="549061"/>
              </a:xfrm>
              <a:prstGeom prst="rect">
                <a:avLst/>
              </a:prstGeom>
              <a:blipFill>
                <a:blip r:embed="rId6"/>
                <a:stretch>
                  <a:fillRect t="-111111" r="-70106" b="-17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42" name="object 4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SS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18D0A02-33F1-042E-3389-64B2E59F78E9}"/>
                  </a:ext>
                </a:extLst>
              </p:cNvPr>
              <p:cNvSpPr txBox="1"/>
              <p:nvPr/>
            </p:nvSpPr>
            <p:spPr>
              <a:xfrm>
                <a:off x="95300" y="702497"/>
                <a:ext cx="4267200" cy="20557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acc>
                              <m:accPr>
                                <m:chr m:val="̇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altLang="zh-CN" sz="11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lang="en-US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lim>
                            </m:limLow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limLow>
                              <m:limLow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altLang="zh-CN" sz="11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lang="en-US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lim>
                            </m:limLow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altLang="zh-CN" sz="11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ar-AE" altLang="zh-CN" sz="11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ar-AE" altLang="zh-CN" sz="110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zh-CN" altLang="ar-AE" sz="110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lang="en-US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lim>
                            </m:limLow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discretization at a sampling time of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𝛥</m:t>
                    </m:r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altLang="zh-CN" sz="1100" dirty="0">
                  <a:solidFill>
                    <a:schemeClr val="bg1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m:rPr>
                              <m:sty m:val="p"/>
                            </m:rPr>
                            <a:rPr lang="en-US" altLang="zh-CN" sz="11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1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ar-AE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</m:e>
                      </m:nary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𝐵𝑑</m:t>
                      </m:r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11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ar-AE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ar-AE" altLang="zh-CN" sz="11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altLang="zh-CN" sz="11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100" b="0" i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11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1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1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1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CN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1100" dirty="0">
                  <a:solidFill>
                    <a:schemeClr val="bg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18D0A02-33F1-042E-3389-64B2E59F7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00" y="702497"/>
                <a:ext cx="4267200" cy="20557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12750"/>
            <a:ext cx="4432935" cy="200025"/>
          </a:xfrm>
          <a:custGeom>
            <a:avLst/>
            <a:gdLst/>
            <a:ahLst/>
            <a:cxnLst/>
            <a:rect l="l" t="t" r="r" b="b"/>
            <a:pathLst>
              <a:path w="4432935" h="20002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9751"/>
                </a:lnTo>
                <a:lnTo>
                  <a:pt x="4432567" y="199751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844" y="-8308"/>
            <a:ext cx="185038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solidFill>
                  <a:srgbClr val="5AA800"/>
                </a:solidFill>
              </a:rPr>
              <a:t>Numerical</a:t>
            </a:r>
            <a:r>
              <a:rPr sz="1200" dirty="0">
                <a:solidFill>
                  <a:srgbClr val="5AA800"/>
                </a:solidFill>
              </a:rPr>
              <a:t> </a:t>
            </a:r>
            <a:r>
              <a:rPr sz="1200" spc="-80" dirty="0">
                <a:solidFill>
                  <a:srgbClr val="5AA800"/>
                </a:solidFill>
              </a:rPr>
              <a:t>example</a:t>
            </a:r>
            <a:r>
              <a:rPr sz="1200" dirty="0">
                <a:solidFill>
                  <a:srgbClr val="5AA800"/>
                </a:solidFill>
              </a:rPr>
              <a:t> in </a:t>
            </a:r>
            <a:r>
              <a:rPr sz="1200" spc="-35" dirty="0">
                <a:solidFill>
                  <a:srgbClr val="5AA800"/>
                </a:solidFill>
              </a:rPr>
              <a:t>Python</a:t>
            </a:r>
            <a:endParaRPr sz="1200"/>
          </a:p>
        </p:txBody>
      </p:sp>
      <p:grpSp>
        <p:nvGrpSpPr>
          <p:cNvPr id="4" name="object 4"/>
          <p:cNvGrpSpPr/>
          <p:nvPr/>
        </p:nvGrpSpPr>
        <p:grpSpPr>
          <a:xfrm>
            <a:off x="87743" y="199847"/>
            <a:ext cx="4432935" cy="2840990"/>
            <a:chOff x="87743" y="199847"/>
            <a:chExt cx="4432935" cy="28409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3" y="199847"/>
              <a:ext cx="4432567" cy="506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7743" y="244089"/>
              <a:ext cx="4432935" cy="2796540"/>
            </a:xfrm>
            <a:custGeom>
              <a:avLst/>
              <a:gdLst/>
              <a:ahLst/>
              <a:cxnLst/>
              <a:rect l="l" t="t" r="r" b="b"/>
              <a:pathLst>
                <a:path w="4432935" h="2796540">
                  <a:moveTo>
                    <a:pt x="4432567" y="0"/>
                  </a:moveTo>
                  <a:lnTo>
                    <a:pt x="0" y="0"/>
                  </a:lnTo>
                  <a:lnTo>
                    <a:pt x="0" y="2745592"/>
                  </a:lnTo>
                  <a:lnTo>
                    <a:pt x="4008" y="2765316"/>
                  </a:lnTo>
                  <a:lnTo>
                    <a:pt x="14922" y="2781469"/>
                  </a:lnTo>
                  <a:lnTo>
                    <a:pt x="31075" y="2792383"/>
                  </a:lnTo>
                  <a:lnTo>
                    <a:pt x="50800" y="2796392"/>
                  </a:lnTo>
                  <a:lnTo>
                    <a:pt x="4381766" y="2796392"/>
                  </a:lnTo>
                  <a:lnTo>
                    <a:pt x="4401491" y="2792383"/>
                  </a:lnTo>
                  <a:lnTo>
                    <a:pt x="4417644" y="2781469"/>
                  </a:lnTo>
                  <a:lnTo>
                    <a:pt x="4428558" y="2765316"/>
                  </a:lnTo>
                  <a:lnTo>
                    <a:pt x="4432567" y="2745592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8544" y="269396"/>
              <a:ext cx="4331335" cy="2726690"/>
            </a:xfrm>
            <a:custGeom>
              <a:avLst/>
              <a:gdLst/>
              <a:ahLst/>
              <a:cxnLst/>
              <a:rect l="l" t="t" r="r" b="b"/>
              <a:pathLst>
                <a:path w="4331335" h="272669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695028"/>
                  </a:lnTo>
                  <a:lnTo>
                    <a:pt x="2485" y="2707341"/>
                  </a:lnTo>
                  <a:lnTo>
                    <a:pt x="9264" y="2717395"/>
                  </a:lnTo>
                  <a:lnTo>
                    <a:pt x="19319" y="2724174"/>
                  </a:lnTo>
                  <a:lnTo>
                    <a:pt x="31631" y="2726660"/>
                  </a:lnTo>
                  <a:lnTo>
                    <a:pt x="4299334" y="2726660"/>
                  </a:lnTo>
                  <a:lnTo>
                    <a:pt x="4311646" y="2724174"/>
                  </a:lnTo>
                  <a:lnTo>
                    <a:pt x="4321701" y="2717395"/>
                  </a:lnTo>
                  <a:lnTo>
                    <a:pt x="4328480" y="2707341"/>
                  </a:lnTo>
                  <a:lnTo>
                    <a:pt x="4330965" y="2695028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4870" y="275723"/>
              <a:ext cx="4318635" cy="2714625"/>
            </a:xfrm>
            <a:custGeom>
              <a:avLst/>
              <a:gdLst/>
              <a:ahLst/>
              <a:cxnLst/>
              <a:rect l="l" t="t" r="r" b="b"/>
              <a:pathLst>
                <a:path w="4318635" h="2714625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682375"/>
                  </a:lnTo>
                  <a:lnTo>
                    <a:pt x="2485" y="2694688"/>
                  </a:lnTo>
                  <a:lnTo>
                    <a:pt x="9264" y="2704742"/>
                  </a:lnTo>
                  <a:lnTo>
                    <a:pt x="19319" y="2711521"/>
                  </a:lnTo>
                  <a:lnTo>
                    <a:pt x="31631" y="2714007"/>
                  </a:lnTo>
                  <a:lnTo>
                    <a:pt x="4286681" y="2714007"/>
                  </a:lnTo>
                  <a:lnTo>
                    <a:pt x="4298993" y="2711521"/>
                  </a:lnTo>
                  <a:lnTo>
                    <a:pt x="4309048" y="2704742"/>
                  </a:lnTo>
                  <a:lnTo>
                    <a:pt x="4315827" y="2694688"/>
                  </a:lnTo>
                  <a:lnTo>
                    <a:pt x="4318313" y="2682375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2778" y="284563"/>
            <a:ext cx="2476500" cy="266763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1618615">
              <a:lnSpc>
                <a:spcPct val="101499"/>
              </a:lnSpc>
              <a:spcBef>
                <a:spcPts val="80"/>
              </a:spcBef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4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control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4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numpy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m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5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dt</a:t>
            </a:r>
            <a:r>
              <a:rPr sz="900" spc="-6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25" dirty="0">
                <a:solidFill>
                  <a:srgbClr val="008A8A"/>
                </a:solidFill>
                <a:latin typeface="Courier New"/>
                <a:cs typeface="Courier New"/>
              </a:rPr>
              <a:t>0.1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A</a:t>
            </a:r>
            <a:r>
              <a:rPr sz="900" spc="-6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75" dirty="0">
                <a:latin typeface="Courier New"/>
                <a:cs typeface="Courier New"/>
              </a:rPr>
              <a:t>[[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],</a:t>
            </a:r>
            <a:r>
              <a:rPr sz="900" spc="-70" dirty="0">
                <a:latin typeface="Courier New"/>
                <a:cs typeface="Courier New"/>
              </a:rPr>
              <a:t> [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25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25" dirty="0">
                <a:latin typeface="Courier New"/>
                <a:cs typeface="Courier New"/>
              </a:rPr>
              <a:t>]]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B</a:t>
            </a:r>
            <a:r>
              <a:rPr sz="900" spc="-6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[[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75" dirty="0">
                <a:latin typeface="Courier New"/>
                <a:cs typeface="Courier New"/>
              </a:rPr>
              <a:t>],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[</a:t>
            </a:r>
            <a:r>
              <a:rPr sz="900" spc="-2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20" dirty="0">
                <a:latin typeface="Courier New"/>
                <a:cs typeface="Courier New"/>
              </a:rPr>
              <a:t>]]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C</a:t>
            </a:r>
            <a:r>
              <a:rPr sz="900" spc="-6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[[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/m,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25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25" dirty="0">
                <a:latin typeface="Courier New"/>
                <a:cs typeface="Courier New"/>
              </a:rPr>
              <a:t>]]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D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5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G_s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control.ss(A,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B,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C,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D)</a:t>
            </a:r>
            <a:endParaRPr sz="900">
              <a:latin typeface="Courier New"/>
              <a:cs typeface="Courier New"/>
            </a:endParaRPr>
          </a:p>
          <a:p>
            <a:pPr marL="12700" marR="483234">
              <a:lnSpc>
                <a:spcPct val="101499"/>
              </a:lnSpc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G_z</a:t>
            </a:r>
            <a:r>
              <a:rPr sz="900" spc="-5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control.c2d(G_s,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dt,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65" dirty="0">
                <a:solidFill>
                  <a:srgbClr val="8A2152"/>
                </a:solidFill>
                <a:latin typeface="Courier New"/>
                <a:cs typeface="Courier New"/>
              </a:rPr>
              <a:t>'zoh'</a:t>
            </a:r>
            <a:r>
              <a:rPr sz="900" spc="-65" dirty="0">
                <a:latin typeface="Courier New"/>
                <a:cs typeface="Courier New"/>
              </a:rPr>
              <a:t>) </a:t>
            </a:r>
            <a:r>
              <a:rPr sz="900" spc="-10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10" dirty="0">
                <a:latin typeface="Courier New"/>
                <a:cs typeface="Courier New"/>
              </a:rPr>
              <a:t>(G_z.A)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124460">
              <a:lnSpc>
                <a:spcPct val="101499"/>
              </a:lnSpc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</a:t>
            </a:r>
            <a:r>
              <a:rPr sz="900" spc="-5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eigenvalues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of</a:t>
            </a:r>
            <a:r>
              <a:rPr sz="900" spc="-4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continuous-time</a:t>
            </a:r>
            <a:r>
              <a:rPr sz="900" spc="-5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65" dirty="0">
                <a:solidFill>
                  <a:srgbClr val="B12121"/>
                </a:solidFill>
                <a:latin typeface="Courier New"/>
                <a:cs typeface="Courier New"/>
              </a:rPr>
              <a:t>system 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eigA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eigvecA</a:t>
            </a:r>
            <a:r>
              <a:rPr sz="900" spc="-6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numpy.linalg.eig(A) </a:t>
            </a:r>
            <a:r>
              <a:rPr sz="900" spc="-10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10" dirty="0">
                <a:latin typeface="Courier New"/>
                <a:cs typeface="Courier New"/>
              </a:rPr>
              <a:t>(eigA)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01499"/>
              </a:lnSpc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 eigenvalues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of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 discretized</a:t>
            </a:r>
            <a:r>
              <a:rPr sz="900" spc="-6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system 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eigAd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eigvecAd</a:t>
            </a:r>
            <a:r>
              <a:rPr sz="900" spc="-6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numpy.linalg.eig(G_z.A) </a:t>
            </a:r>
            <a:r>
              <a:rPr sz="900" spc="-10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10" dirty="0">
                <a:latin typeface="Courier New"/>
                <a:cs typeface="Courier New"/>
              </a:rPr>
              <a:t>(eigAd)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SS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E5E5E5"/>
                </a:solidFill>
                <a:latin typeface="Arial"/>
                <a:cs typeface="Arial"/>
              </a:rPr>
              <a:t>12</a:t>
            </a:r>
            <a:r>
              <a:rPr sz="600" spc="-6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6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E5E5E5"/>
                </a:solidFill>
                <a:latin typeface="Arial"/>
                <a:cs typeface="Arial"/>
              </a:rPr>
              <a:t>12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Spectral</a:t>
            </a:r>
            <a:r>
              <a:rPr spc="-30" dirty="0"/>
              <a:t> </a:t>
            </a:r>
            <a:r>
              <a:rPr spc="-40" dirty="0"/>
              <a:t>mapping</a:t>
            </a:r>
            <a:r>
              <a:rPr spc="-30" dirty="0"/>
              <a:t> </a:t>
            </a:r>
            <a:r>
              <a:rPr spc="-45" dirty="0"/>
              <a:t>theorem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68071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753668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111338"/>
            <a:ext cx="65201" cy="6520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1966061"/>
            <a:ext cx="65201" cy="6520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2361781"/>
            <a:ext cx="65201" cy="65201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7" action="ppaction://hlinksldjump"/>
              </a:rPr>
              <a:t>SS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7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E5E5E5"/>
                </a:solidFill>
                <a:latin typeface="Arial"/>
                <a:cs typeface="Arial"/>
              </a:rPr>
              <a:t>12</a:t>
            </a:r>
            <a:r>
              <a:rPr sz="600" spc="-6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6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E5E5E5"/>
                </a:solidFill>
                <a:latin typeface="Arial"/>
                <a:cs typeface="Arial"/>
              </a:rPr>
              <a:t>12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bject 9">
                <a:extLst>
                  <a:ext uri="{FF2B5EF4-FFF2-40B4-BE49-F238E27FC236}">
                    <a16:creationId xmlns:a16="http://schemas.microsoft.com/office/drawing/2014/main" id="{60FC895B-B71E-F76A-255F-B44244D9E34F}"/>
                  </a:ext>
                </a:extLst>
              </p:cNvPr>
              <p:cNvSpPr txBox="1"/>
              <p:nvPr/>
            </p:nvSpPr>
            <p:spPr>
              <a:xfrm>
                <a:off x="377532" y="465211"/>
                <a:ext cx="3930015" cy="858248"/>
              </a:xfrm>
              <a:prstGeom prst="rect">
                <a:avLst/>
              </a:prstGeom>
            </p:spPr>
            <p:txBody>
              <a:bodyPr vert="horz" wrap="square" lIns="0" tIns="19685" rIns="0" bIns="0" rtlCol="0">
                <a:spAutoFit/>
              </a:bodyPr>
              <a:lstStyle/>
              <a:p>
                <a:pPr marL="38100" marR="30480">
                  <a:lnSpc>
                    <a:spcPct val="106700"/>
                  </a:lnSpc>
                  <a:spcBef>
                    <a:spcPts val="155"/>
                  </a:spcBef>
                </a:pPr>
                <a:r>
                  <a:rPr lang="en-US" sz="1100" spc="-70" dirty="0">
                    <a:solidFill>
                      <a:schemeClr val="bg1"/>
                    </a:solidFill>
                    <a:latin typeface="Arial"/>
                    <a:cs typeface="Arial"/>
                  </a:rPr>
                  <a:t>eigenvalues</a:t>
                </a:r>
                <a:r>
                  <a:rPr lang="en-US" sz="1100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of</a:t>
                </a:r>
                <a:r>
                  <a:rPr lang="en-US" sz="1100" spc="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d</a:t>
                </a:r>
                <a:r>
                  <a:rPr lang="en-US" sz="1200" i="1" spc="150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100" spc="-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e</a:t>
                </a:r>
                <a:r>
                  <a:rPr lang="en-US" sz="1200" i="1" baseline="27777" dirty="0">
                    <a:solidFill>
                      <a:schemeClr val="bg1"/>
                    </a:solidFill>
                    <a:latin typeface="Arial"/>
                    <a:cs typeface="Arial"/>
                  </a:rPr>
                  <a:t>AT</a:t>
                </a:r>
                <a:r>
                  <a:rPr lang="en-US" sz="1200" i="1" spc="232" baseline="27777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60" dirty="0">
                    <a:solidFill>
                      <a:schemeClr val="bg1"/>
                    </a:solidFill>
                    <a:latin typeface="Arial"/>
                    <a:cs typeface="Arial"/>
                  </a:rPr>
                  <a:t>are</a:t>
                </a:r>
                <a:r>
                  <a:rPr lang="en-US" sz="1100" spc="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e</a:t>
                </a:r>
                <a:r>
                  <a:rPr lang="el-GR" sz="1200" i="1" baseline="27777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n-US" sz="900" i="1" baseline="27777" dirty="0">
                    <a:solidFill>
                      <a:schemeClr val="bg1"/>
                    </a:solidFill>
                    <a:latin typeface="Arial"/>
                    <a:cs typeface="Arial"/>
                  </a:rPr>
                  <a:t>i</a:t>
                </a:r>
                <a:r>
                  <a:rPr lang="en-US" sz="1200" i="1" baseline="27777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’s</a:t>
                </a:r>
                <a:r>
                  <a:rPr lang="en-US" sz="1100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65" dirty="0">
                    <a:solidFill>
                      <a:schemeClr val="bg1"/>
                    </a:solidFill>
                    <a:latin typeface="Arial"/>
                    <a:cs typeface="Arial"/>
                  </a:rPr>
                  <a:t>where</a:t>
                </a:r>
                <a:r>
                  <a:rPr lang="en-US" sz="1100" spc="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100" i="1" spc="9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n-US" sz="1200" i="1" spc="135" baseline="-10416" dirty="0">
                    <a:solidFill>
                      <a:schemeClr val="bg1"/>
                    </a:solidFill>
                    <a:latin typeface="Arial"/>
                    <a:cs typeface="Arial"/>
                  </a:rPr>
                  <a:t>i</a:t>
                </a:r>
                <a:r>
                  <a:rPr lang="en-US" sz="1200" i="1" spc="232" baseline="-10416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is</a:t>
                </a:r>
                <a:r>
                  <a:rPr lang="en-US" sz="1100" spc="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20" dirty="0">
                    <a:solidFill>
                      <a:schemeClr val="bg1"/>
                    </a:solidFill>
                    <a:latin typeface="Arial"/>
                    <a:cs typeface="Arial"/>
                  </a:rPr>
                  <a:t>an</a:t>
                </a:r>
                <a:r>
                  <a:rPr lang="en-US" sz="1100" spc="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65" dirty="0">
                    <a:solidFill>
                      <a:schemeClr val="bg1"/>
                    </a:solidFill>
                    <a:latin typeface="Arial"/>
                    <a:cs typeface="Arial"/>
                  </a:rPr>
                  <a:t>eigenvalue</a:t>
                </a:r>
                <a:r>
                  <a:rPr lang="en-US" sz="1100" spc="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of</a:t>
                </a:r>
                <a:r>
                  <a:rPr lang="en-US" sz="1100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spc="-50" dirty="0">
                    <a:solidFill>
                      <a:schemeClr val="bg1"/>
                    </a:solidFill>
                    <a:latin typeface="Arial"/>
                    <a:cs typeface="Arial"/>
                  </a:rPr>
                  <a:t>A </a:t>
                </a:r>
                <a:r>
                  <a:rPr lang="en-US" sz="1100" spc="-55" dirty="0">
                    <a:solidFill>
                      <a:schemeClr val="bg1"/>
                    </a:solidFill>
                    <a:latin typeface="Arial"/>
                    <a:cs typeface="Arial"/>
                  </a:rPr>
                  <a:t>more</a:t>
                </a:r>
                <a:r>
                  <a:rPr lang="en-US" sz="1100" spc="-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40" dirty="0">
                    <a:solidFill>
                      <a:schemeClr val="bg1"/>
                    </a:solidFill>
                    <a:latin typeface="Arial"/>
                    <a:cs typeface="Arial"/>
                  </a:rPr>
                  <a:t>generally:</a:t>
                </a:r>
                <a:r>
                  <a:rPr lang="en-US" sz="1100" spc="1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20" dirty="0">
                    <a:solidFill>
                      <a:schemeClr val="bg1"/>
                    </a:solidFill>
                    <a:latin typeface="Arial"/>
                    <a:cs typeface="Arial"/>
                  </a:rPr>
                  <a:t>take</a:t>
                </a:r>
                <a:r>
                  <a:rPr lang="en-US" sz="1100" spc="1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40" dirty="0">
                    <a:solidFill>
                      <a:schemeClr val="bg1"/>
                    </a:solidFill>
                    <a:latin typeface="Arial"/>
                    <a:cs typeface="Arial"/>
                  </a:rPr>
                  <a:t>any </a:t>
                </a:r>
                <a14:m>
                  <m:oMath xmlns:m="http://schemas.openxmlformats.org/officeDocument/2006/math">
                    <m:r>
                      <a:rPr lang="zh-CN" altLang="en-US" sz="1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1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sz="1100" spc="-4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45" dirty="0">
                    <a:solidFill>
                      <a:schemeClr val="bg1"/>
                    </a:solidFill>
                    <a:latin typeface="Arial"/>
                    <a:cs typeface="Arial"/>
                  </a:rPr>
                  <a:t>and</a:t>
                </a:r>
                <a:r>
                  <a:rPr lang="en-US" sz="1100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100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35" dirty="0">
                    <a:solidFill>
                      <a:schemeClr val="bg1"/>
                    </a:solidFill>
                    <a:latin typeface="Arial"/>
                    <a:cs typeface="Arial"/>
                  </a:rPr>
                  <a:t>polynomial</a:t>
                </a:r>
                <a:r>
                  <a:rPr lang="en-US" sz="1100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function</a:t>
                </a:r>
                <a:r>
                  <a:rPr lang="en-US" sz="1100" spc="1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f</a:t>
                </a:r>
                <a:r>
                  <a:rPr lang="en-US" sz="1100" i="1" spc="-1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(</a:t>
                </a:r>
                <a:r>
                  <a:rPr lang="en-US" sz="1100" i="1" spc="-25" dirty="0">
                    <a:solidFill>
                      <a:schemeClr val="bg1"/>
                    </a:solidFill>
                    <a:latin typeface="Hack"/>
                    <a:cs typeface="Hack"/>
                  </a:rPr>
                  <a:t>·</a:t>
                </a:r>
                <a:r>
                  <a:rPr lang="en-US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) (more</a:t>
                </a:r>
                <a:r>
                  <a:rPr lang="en-US" sz="11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55" dirty="0">
                    <a:solidFill>
                      <a:schemeClr val="bg1"/>
                    </a:solidFill>
                    <a:latin typeface="Arial"/>
                    <a:cs typeface="Arial"/>
                  </a:rPr>
                  <a:t>generally,</a:t>
                </a:r>
                <a:r>
                  <a:rPr lang="en-US" sz="1100" spc="-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20" dirty="0">
                    <a:solidFill>
                      <a:schemeClr val="bg1"/>
                    </a:solidFill>
                    <a:latin typeface="Arial"/>
                    <a:cs typeface="Arial"/>
                  </a:rPr>
                  <a:t>analytic</a:t>
                </a:r>
                <a:r>
                  <a:rPr lang="en-US" sz="1100" spc="-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functions)</a:t>
                </a:r>
                <a:endParaRPr lang="en-US" sz="11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38100">
                  <a:lnSpc>
                    <a:spcPts val="1305"/>
                  </a:lnSpc>
                  <a:spcBef>
                    <a:spcPts val="140"/>
                  </a:spcBef>
                </a:pPr>
                <a:r>
                  <a:rPr lang="en-US" sz="11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e.g.:</a:t>
                </a:r>
                <a:endParaRPr lang="en-US" sz="11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R="670560" algn="r">
                  <a:lnSpc>
                    <a:spcPts val="944"/>
                  </a:lnSpc>
                </a:pPr>
                <a:endParaRPr lang="en-US" sz="8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39" name="object 9">
                <a:extLst>
                  <a:ext uri="{FF2B5EF4-FFF2-40B4-BE49-F238E27FC236}">
                    <a16:creationId xmlns:a16="http://schemas.microsoft.com/office/drawing/2014/main" id="{60FC895B-B71E-F76A-255F-B44244D9E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32" y="465211"/>
                <a:ext cx="3930015" cy="858248"/>
              </a:xfrm>
              <a:prstGeom prst="rect">
                <a:avLst/>
              </a:prstGeom>
              <a:blipFill>
                <a:blip r:embed="rId8"/>
                <a:stretch>
                  <a:fillRect l="-1395" t="-3546" r="-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bject 17">
            <a:extLst>
              <a:ext uri="{FF2B5EF4-FFF2-40B4-BE49-F238E27FC236}">
                <a16:creationId xmlns:a16="http://schemas.microsoft.com/office/drawing/2014/main" id="{511933EA-A2DF-1BF7-A932-313EF8B9D830}"/>
              </a:ext>
            </a:extLst>
          </p:cNvPr>
          <p:cNvSpPr txBox="1"/>
          <p:nvPr/>
        </p:nvSpPr>
        <p:spPr>
          <a:xfrm>
            <a:off x="402932" y="1882545"/>
            <a:ext cx="28067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then</a:t>
            </a:r>
            <a:endParaRPr sz="11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1" name="object 18">
            <a:extLst>
              <a:ext uri="{FF2B5EF4-FFF2-40B4-BE49-F238E27FC236}">
                <a16:creationId xmlns:a16="http://schemas.microsoft.com/office/drawing/2014/main" id="{12D9C45C-869B-DF8A-1A43-CF0F478256AF}"/>
              </a:ext>
            </a:extLst>
          </p:cNvPr>
          <p:cNvSpPr txBox="1"/>
          <p:nvPr/>
        </p:nvSpPr>
        <p:spPr>
          <a:xfrm>
            <a:off x="1777085" y="2054617"/>
            <a:ext cx="133096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0" dirty="0">
                <a:solidFill>
                  <a:schemeClr val="bg1"/>
                </a:solidFill>
                <a:latin typeface="Arial"/>
                <a:cs typeface="Arial"/>
              </a:rPr>
              <a:t>eig</a:t>
            </a:r>
            <a:r>
              <a:rPr sz="1100" spc="-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f</a:t>
            </a:r>
            <a:r>
              <a:rPr sz="1100" i="1" spc="-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))</a:t>
            </a:r>
            <a:r>
              <a:rPr sz="1100" spc="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f</a:t>
            </a:r>
            <a:r>
              <a:rPr sz="1100" i="1" spc="-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(eig</a:t>
            </a:r>
            <a:r>
              <a:rPr sz="1100" spc="-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))</a:t>
            </a:r>
            <a:endParaRPr sz="11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2" name="object 20">
            <a:extLst>
              <a:ext uri="{FF2B5EF4-FFF2-40B4-BE49-F238E27FC236}">
                <a16:creationId xmlns:a16="http://schemas.microsoft.com/office/drawing/2014/main" id="{C50A4846-1159-BD6D-65B6-289CD73C5021}"/>
              </a:ext>
            </a:extLst>
          </p:cNvPr>
          <p:cNvSpPr txBox="1"/>
          <p:nvPr/>
        </p:nvSpPr>
        <p:spPr>
          <a:xfrm>
            <a:off x="402932" y="2278264"/>
            <a:ext cx="27178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e.g.:</a:t>
            </a:r>
            <a:endParaRPr sz="110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82D2846-7096-8767-7690-357F2AA308CA}"/>
                  </a:ext>
                </a:extLst>
              </p:cNvPr>
              <p:cNvSpPr txBox="1"/>
              <p:nvPr/>
            </p:nvSpPr>
            <p:spPr>
              <a:xfrm>
                <a:off x="1035241" y="1275872"/>
                <a:ext cx="2779928" cy="454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1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99</m:t>
                              </m:r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99</m:t>
                              </m:r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1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1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99</m:t>
                    </m:r>
                    <m:r>
                      <a:rPr lang="en-US" altLang="zh-CN" sz="11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11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sz="11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11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1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2000</m:t>
                    </m:r>
                    <m:limUpp>
                      <m:limUppPr>
                        <m:ctrlPr>
                          <a:rPr lang="en-US" altLang="zh-CN" sz="11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  <m:ctrlPr>
                              <a:rPr lang="en-US" altLang="zh-CN" sz="11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groupChr>
                      </m:e>
                      <m:lim>
                        <m:r>
                          <a:rPr lang="en-US" altLang="zh-CN" sz="11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lim>
                    </m:limUpp>
                  </m:oMath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82D2846-7096-8767-7690-357F2AA30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241" y="1275872"/>
                <a:ext cx="2779928" cy="454804"/>
              </a:xfrm>
              <a:prstGeom prst="rect">
                <a:avLst/>
              </a:prstGeom>
              <a:blipFill>
                <a:blip r:embed="rId9"/>
                <a:stretch>
                  <a:fillRect l="-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8FE427E-14DA-65FB-2A28-7B06A11F7361}"/>
                  </a:ext>
                </a:extLst>
              </p:cNvPr>
              <p:cNvSpPr txBox="1"/>
              <p:nvPr/>
            </p:nvSpPr>
            <p:spPr>
              <a:xfrm>
                <a:off x="943517" y="2536647"/>
                <a:ext cx="2963375" cy="603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1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99</m:t>
                              </m:r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99</m:t>
                              </m:r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1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1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99</m:t>
                    </m:r>
                    <m:r>
                      <a:rPr lang="en-US" altLang="zh-CN" sz="11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11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sz="11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11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1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2000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100" b="0" dirty="0">
                  <a:solidFill>
                    <a:schemeClr val="bg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99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2000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99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2000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8FE427E-14DA-65FB-2A28-7B06A11F7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17" y="2536647"/>
                <a:ext cx="2963375" cy="603050"/>
              </a:xfrm>
              <a:prstGeom prst="rect">
                <a:avLst/>
              </a:prstGeom>
              <a:blipFill>
                <a:blip r:embed="rId10"/>
                <a:stretch>
                  <a:fillRect l="-1646" r="-412"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12750"/>
            <a:ext cx="4432935" cy="203200"/>
          </a:xfrm>
          <a:custGeom>
            <a:avLst/>
            <a:gdLst/>
            <a:ahLst/>
            <a:cxnLst/>
            <a:rect l="l" t="t" r="r" b="b"/>
            <a:pathLst>
              <a:path w="4432935" h="20320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3091"/>
                </a:lnTo>
                <a:lnTo>
                  <a:pt x="4432567" y="203091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844" y="-5120"/>
            <a:ext cx="16573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solidFill>
                  <a:srgbClr val="5AA800"/>
                </a:solidFill>
              </a:rPr>
              <a:t>Spectral</a:t>
            </a:r>
            <a:r>
              <a:rPr sz="1200" spc="-15" dirty="0">
                <a:solidFill>
                  <a:srgbClr val="5AA800"/>
                </a:solidFill>
              </a:rPr>
              <a:t> </a:t>
            </a:r>
            <a:r>
              <a:rPr sz="1200" spc="-55" dirty="0">
                <a:solidFill>
                  <a:srgbClr val="5AA800"/>
                </a:solidFill>
              </a:rPr>
              <a:t>mapping</a:t>
            </a:r>
            <a:r>
              <a:rPr sz="1200" spc="-15" dirty="0">
                <a:solidFill>
                  <a:srgbClr val="5AA800"/>
                </a:solidFill>
              </a:rPr>
              <a:t> </a:t>
            </a:r>
            <a:r>
              <a:rPr sz="1200" spc="-60" dirty="0">
                <a:solidFill>
                  <a:srgbClr val="5AA800"/>
                </a:solidFill>
              </a:rPr>
              <a:t>theorem</a:t>
            </a:r>
            <a:endParaRPr sz="1200"/>
          </a:p>
        </p:txBody>
      </p:sp>
      <p:grpSp>
        <p:nvGrpSpPr>
          <p:cNvPr id="11" name="object 11"/>
          <p:cNvGrpSpPr/>
          <p:nvPr/>
        </p:nvGrpSpPr>
        <p:grpSpPr>
          <a:xfrm>
            <a:off x="138544" y="711809"/>
            <a:ext cx="4331335" cy="1085850"/>
            <a:chOff x="138544" y="711809"/>
            <a:chExt cx="4331335" cy="1085850"/>
          </a:xfrm>
        </p:grpSpPr>
        <p:sp>
          <p:nvSpPr>
            <p:cNvPr id="12" name="object 12"/>
            <p:cNvSpPr/>
            <p:nvPr/>
          </p:nvSpPr>
          <p:spPr>
            <a:xfrm>
              <a:off x="138544" y="711809"/>
              <a:ext cx="4331335" cy="778510"/>
            </a:xfrm>
            <a:custGeom>
              <a:avLst/>
              <a:gdLst/>
              <a:ahLst/>
              <a:cxnLst/>
              <a:rect l="l" t="t" r="r" b="b"/>
              <a:pathLst>
                <a:path w="4331335" h="77851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746510"/>
                  </a:lnTo>
                  <a:lnTo>
                    <a:pt x="2485" y="758822"/>
                  </a:lnTo>
                  <a:lnTo>
                    <a:pt x="9264" y="768877"/>
                  </a:lnTo>
                  <a:lnTo>
                    <a:pt x="19319" y="775656"/>
                  </a:lnTo>
                  <a:lnTo>
                    <a:pt x="31631" y="778142"/>
                  </a:lnTo>
                  <a:lnTo>
                    <a:pt x="4299334" y="778142"/>
                  </a:lnTo>
                  <a:lnTo>
                    <a:pt x="4311646" y="775656"/>
                  </a:lnTo>
                  <a:lnTo>
                    <a:pt x="4321701" y="768877"/>
                  </a:lnTo>
                  <a:lnTo>
                    <a:pt x="4328480" y="758822"/>
                  </a:lnTo>
                  <a:lnTo>
                    <a:pt x="4330965" y="74651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4870" y="718135"/>
              <a:ext cx="4318635" cy="765810"/>
            </a:xfrm>
            <a:custGeom>
              <a:avLst/>
              <a:gdLst/>
              <a:ahLst/>
              <a:cxnLst/>
              <a:rect l="l" t="t" r="r" b="b"/>
              <a:pathLst>
                <a:path w="4318635" h="765810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733857"/>
                  </a:lnTo>
                  <a:lnTo>
                    <a:pt x="2485" y="746170"/>
                  </a:lnTo>
                  <a:lnTo>
                    <a:pt x="9264" y="756224"/>
                  </a:lnTo>
                  <a:lnTo>
                    <a:pt x="19319" y="763003"/>
                  </a:lnTo>
                  <a:lnTo>
                    <a:pt x="31631" y="765489"/>
                  </a:lnTo>
                  <a:lnTo>
                    <a:pt x="4286681" y="765489"/>
                  </a:lnTo>
                  <a:lnTo>
                    <a:pt x="4298993" y="763003"/>
                  </a:lnTo>
                  <a:lnTo>
                    <a:pt x="4309048" y="756224"/>
                  </a:lnTo>
                  <a:lnTo>
                    <a:pt x="4315827" y="746170"/>
                  </a:lnTo>
                  <a:lnTo>
                    <a:pt x="4318313" y="73385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8544" y="1575983"/>
              <a:ext cx="4331335" cy="221615"/>
            </a:xfrm>
            <a:custGeom>
              <a:avLst/>
              <a:gdLst/>
              <a:ahLst/>
              <a:cxnLst/>
              <a:rect l="l" t="t" r="r" b="b"/>
              <a:pathLst>
                <a:path w="4331335" h="221614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89790"/>
                  </a:lnTo>
                  <a:lnTo>
                    <a:pt x="2485" y="202103"/>
                  </a:lnTo>
                  <a:lnTo>
                    <a:pt x="9264" y="212157"/>
                  </a:lnTo>
                  <a:lnTo>
                    <a:pt x="19319" y="218936"/>
                  </a:lnTo>
                  <a:lnTo>
                    <a:pt x="31631" y="221422"/>
                  </a:lnTo>
                  <a:lnTo>
                    <a:pt x="4299334" y="221422"/>
                  </a:lnTo>
                  <a:lnTo>
                    <a:pt x="4311646" y="218936"/>
                  </a:lnTo>
                  <a:lnTo>
                    <a:pt x="4321701" y="212157"/>
                  </a:lnTo>
                  <a:lnTo>
                    <a:pt x="4328480" y="202103"/>
                  </a:lnTo>
                  <a:lnTo>
                    <a:pt x="4330965" y="18979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4870" y="1582309"/>
              <a:ext cx="4318635" cy="208915"/>
            </a:xfrm>
            <a:custGeom>
              <a:avLst/>
              <a:gdLst/>
              <a:ahLst/>
              <a:cxnLst/>
              <a:rect l="l" t="t" r="r" b="b"/>
              <a:pathLst>
                <a:path w="4318635" h="208914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77137"/>
                  </a:lnTo>
                  <a:lnTo>
                    <a:pt x="2485" y="189450"/>
                  </a:lnTo>
                  <a:lnTo>
                    <a:pt x="9264" y="199505"/>
                  </a:lnTo>
                  <a:lnTo>
                    <a:pt x="19319" y="206283"/>
                  </a:lnTo>
                  <a:lnTo>
                    <a:pt x="31631" y="208769"/>
                  </a:lnTo>
                  <a:lnTo>
                    <a:pt x="4286681" y="208769"/>
                  </a:lnTo>
                  <a:lnTo>
                    <a:pt x="4298993" y="206283"/>
                  </a:lnTo>
                  <a:lnTo>
                    <a:pt x="4309048" y="199505"/>
                  </a:lnTo>
                  <a:lnTo>
                    <a:pt x="4315827" y="189450"/>
                  </a:lnTo>
                  <a:lnTo>
                    <a:pt x="4318313" y="17713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import</a:t>
            </a:r>
            <a:r>
              <a:rPr spc="-40" dirty="0"/>
              <a:t> </a:t>
            </a:r>
            <a:r>
              <a:rPr spc="-20" dirty="0">
                <a:solidFill>
                  <a:srgbClr val="000000"/>
                </a:solidFill>
              </a:rPr>
              <a:t>numpy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A</a:t>
            </a:r>
            <a:r>
              <a:rPr spc="-65" dirty="0">
                <a:solidFill>
                  <a:srgbClr val="9F522C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[[</a:t>
            </a:r>
            <a:r>
              <a:rPr spc="-70" dirty="0">
                <a:solidFill>
                  <a:srgbClr val="008A8A"/>
                </a:solidFill>
              </a:rPr>
              <a:t>99.8</a:t>
            </a:r>
            <a:r>
              <a:rPr spc="-70" dirty="0">
                <a:solidFill>
                  <a:srgbClr val="000000"/>
                </a:solidFill>
              </a:rPr>
              <a:t>,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70" dirty="0">
                <a:solidFill>
                  <a:srgbClr val="008A8A"/>
                </a:solidFill>
              </a:rPr>
              <a:t>2000</a:t>
            </a:r>
            <a:r>
              <a:rPr spc="-70" dirty="0">
                <a:solidFill>
                  <a:srgbClr val="000000"/>
                </a:solidFill>
              </a:rPr>
              <a:t>],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000000"/>
                </a:solidFill>
              </a:rPr>
              <a:t>[-</a:t>
            </a:r>
            <a:r>
              <a:rPr spc="-75" dirty="0">
                <a:solidFill>
                  <a:srgbClr val="008A8A"/>
                </a:solidFill>
              </a:rPr>
              <a:t>2000</a:t>
            </a:r>
            <a:r>
              <a:rPr spc="-75" dirty="0">
                <a:solidFill>
                  <a:srgbClr val="000000"/>
                </a:solidFill>
              </a:rPr>
              <a:t>,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8A8A"/>
                </a:solidFill>
              </a:rPr>
              <a:t>99.8</a:t>
            </a:r>
            <a:r>
              <a:rPr spc="-10" dirty="0">
                <a:solidFill>
                  <a:srgbClr val="000000"/>
                </a:solidFill>
              </a:rPr>
              <a:t>]]</a:t>
            </a: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pc="-10" dirty="0">
              <a:solidFill>
                <a:srgbClr val="000000"/>
              </a:solidFill>
            </a:endParaRPr>
          </a:p>
          <a:p>
            <a:pPr marL="12700" marR="5080">
              <a:lnSpc>
                <a:spcPct val="101499"/>
              </a:lnSpc>
            </a:pPr>
            <a:r>
              <a:rPr spc="-75" dirty="0">
                <a:solidFill>
                  <a:srgbClr val="9F522C"/>
                </a:solidFill>
              </a:rPr>
              <a:t>eigA</a:t>
            </a:r>
            <a:r>
              <a:rPr spc="-75" dirty="0">
                <a:solidFill>
                  <a:srgbClr val="000000"/>
                </a:solidFill>
              </a:rPr>
              <a:t>,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70" dirty="0">
                <a:solidFill>
                  <a:srgbClr val="9F522C"/>
                </a:solidFill>
              </a:rPr>
              <a:t>eigvecA</a:t>
            </a:r>
            <a:r>
              <a:rPr spc="-60" dirty="0">
                <a:solidFill>
                  <a:srgbClr val="9F522C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000000"/>
                </a:solidFill>
              </a:rPr>
              <a:t>numpy.linalg.eig(A) </a:t>
            </a:r>
            <a:r>
              <a:rPr spc="-10" dirty="0">
                <a:solidFill>
                  <a:srgbClr val="473C8A"/>
                </a:solidFill>
              </a:rPr>
              <a:t>print</a:t>
            </a:r>
            <a:r>
              <a:rPr spc="-10" dirty="0">
                <a:solidFill>
                  <a:srgbClr val="000000"/>
                </a:solidFill>
              </a:rPr>
              <a:t>(eigA)</a:t>
            </a: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pc="-10" dirty="0">
              <a:solidFill>
                <a:srgbClr val="000000"/>
              </a:solidFill>
            </a:endParaRPr>
          </a:p>
          <a:p>
            <a:pPr marL="12700">
              <a:lnSpc>
                <a:spcPct val="100000"/>
              </a:lnSpc>
            </a:pPr>
            <a:r>
              <a:rPr spc="-70" dirty="0">
                <a:solidFill>
                  <a:srgbClr val="000000"/>
                </a:solidFill>
              </a:rPr>
              <a:t>[</a:t>
            </a:r>
            <a:r>
              <a:rPr spc="-70" dirty="0">
                <a:solidFill>
                  <a:srgbClr val="008A8A"/>
                </a:solidFill>
              </a:rPr>
              <a:t>99.8</a:t>
            </a:r>
            <a:r>
              <a:rPr spc="-70" dirty="0">
                <a:solidFill>
                  <a:srgbClr val="000000"/>
                </a:solidFill>
              </a:rPr>
              <a:t>+</a:t>
            </a:r>
            <a:r>
              <a:rPr spc="-70" dirty="0">
                <a:solidFill>
                  <a:srgbClr val="008A8A"/>
                </a:solidFill>
              </a:rPr>
              <a:t>2000</a:t>
            </a:r>
            <a:r>
              <a:rPr spc="-70" dirty="0">
                <a:solidFill>
                  <a:srgbClr val="000000"/>
                </a:solidFill>
              </a:rPr>
              <a:t>.j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008A8A"/>
                </a:solidFill>
              </a:rPr>
              <a:t>99.8</a:t>
            </a:r>
            <a:r>
              <a:rPr spc="-75" dirty="0">
                <a:solidFill>
                  <a:srgbClr val="000000"/>
                </a:solidFill>
              </a:rPr>
              <a:t>-</a:t>
            </a:r>
            <a:r>
              <a:rPr spc="-10" dirty="0">
                <a:solidFill>
                  <a:srgbClr val="008A8A"/>
                </a:solidFill>
              </a:rPr>
              <a:t>2000</a:t>
            </a:r>
            <a:r>
              <a:rPr spc="-10" dirty="0">
                <a:solidFill>
                  <a:srgbClr val="000000"/>
                </a:solidFill>
              </a:rPr>
              <a:t>.j]</a:t>
            </a:r>
          </a:p>
        </p:txBody>
      </p:sp>
      <p:sp>
        <p:nvSpPr>
          <p:cNvPr id="17" name="object 1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SS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E5E5E5"/>
                </a:solidFill>
                <a:latin typeface="Arial"/>
                <a:cs typeface="Arial"/>
              </a:rPr>
              <a:t>12</a:t>
            </a:r>
            <a:r>
              <a:rPr sz="600" spc="-6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6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E5E5E5"/>
                </a:solidFill>
                <a:latin typeface="Arial"/>
                <a:cs typeface="Arial"/>
              </a:rPr>
              <a:t>12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1453AB1-E025-5951-D39D-923AB88D7C26}"/>
                  </a:ext>
                </a:extLst>
              </p:cNvPr>
              <p:cNvSpPr txBox="1"/>
              <p:nvPr/>
            </p:nvSpPr>
            <p:spPr>
              <a:xfrm>
                <a:off x="1619250" y="264535"/>
                <a:ext cx="2305664" cy="3935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1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99</m:t>
                              </m:r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99</m:t>
                              </m:r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1453AB1-E025-5951-D39D-923AB88D7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50" y="264535"/>
                <a:ext cx="2305664" cy="3935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27863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E5E5E5"/>
                </a:solidFill>
                <a:latin typeface="Arial"/>
                <a:cs typeface="Arial"/>
              </a:rPr>
              <a:t>1TB</a:t>
            </a:r>
            <a:r>
              <a:rPr sz="1400" spc="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E5E5E5"/>
                </a:solidFill>
                <a:latin typeface="Arial"/>
                <a:cs typeface="Arial"/>
              </a:rPr>
              <a:t>vs</a:t>
            </a:r>
            <a:r>
              <a:rPr sz="1400" spc="1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E5E5E5"/>
                </a:solidFill>
                <a:latin typeface="Arial"/>
                <a:cs typeface="Arial"/>
              </a:rPr>
              <a:t>1,300</a:t>
            </a:r>
            <a:r>
              <a:rPr sz="1400" spc="1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E5E5E5"/>
                </a:solidFill>
                <a:latin typeface="Arial"/>
                <a:cs typeface="Arial"/>
              </a:rPr>
              <a:t>filing</a:t>
            </a:r>
            <a:r>
              <a:rPr sz="1400" spc="1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E5E5E5"/>
                </a:solidFill>
                <a:latin typeface="Arial"/>
                <a:cs typeface="Arial"/>
              </a:rPr>
              <a:t>cabinets</a:t>
            </a:r>
            <a:r>
              <a:rPr sz="1400" spc="1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E5E5E5"/>
                </a:solidFill>
                <a:latin typeface="Arial"/>
                <a:cs typeface="Arial"/>
              </a:rPr>
              <a:t>of</a:t>
            </a:r>
            <a:r>
              <a:rPr sz="1400" spc="1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E5E5E5"/>
                </a:solidFill>
                <a:latin typeface="Arial"/>
                <a:cs typeface="Arial"/>
              </a:rPr>
              <a:t>paper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520192"/>
            <a:ext cx="4608195" cy="2936240"/>
            <a:chOff x="0" y="520192"/>
            <a:chExt cx="4608195" cy="29362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626" y="520192"/>
              <a:ext cx="3464749" cy="293585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SS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21717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E5E5E5"/>
                </a:solidFill>
                <a:latin typeface="Arial"/>
                <a:cs typeface="Arial"/>
              </a:rPr>
              <a:t>Inherent</a:t>
            </a:r>
            <a:r>
              <a:rPr sz="1400" spc="-1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E5E5E5"/>
                </a:solidFill>
                <a:latin typeface="Arial"/>
                <a:cs typeface="Arial"/>
              </a:rPr>
              <a:t>sampling</a:t>
            </a:r>
            <a:r>
              <a:rPr sz="1400" spc="-1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E5E5E5"/>
                </a:solidFill>
                <a:latin typeface="Arial"/>
                <a:cs typeface="Arial"/>
              </a:rPr>
              <a:t>in</a:t>
            </a:r>
            <a:r>
              <a:rPr sz="1400" spc="-1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E5E5E5"/>
                </a:solidFill>
                <a:latin typeface="Arial"/>
                <a:cs typeface="Arial"/>
              </a:rPr>
              <a:t>practice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626" y="535805"/>
            <a:ext cx="3464749" cy="230983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32712" y="2961181"/>
            <a:ext cx="3371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60" dirty="0">
                <a:solidFill>
                  <a:srgbClr val="FFFFFF"/>
                </a:solidFill>
                <a:latin typeface="Arial"/>
                <a:cs typeface="Arial"/>
              </a:rPr>
              <a:t>∆</a:t>
            </a:r>
            <a:r>
              <a:rPr sz="1100" i="1" spc="16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0791" y="3077794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611" y="0"/>
                </a:lnTo>
              </a:path>
            </a:pathLst>
          </a:custGeom>
          <a:ln w="554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98091" y="2844950"/>
            <a:ext cx="1562100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(rpm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60)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100" i="1" spc="-40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sector</a:t>
            </a:r>
            <a:r>
              <a:rPr sz="11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SS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18840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E5E5E5"/>
                </a:solidFill>
                <a:latin typeface="Arial"/>
                <a:cs typeface="Arial"/>
              </a:rPr>
              <a:t>Practical</a:t>
            </a:r>
            <a:r>
              <a:rPr sz="1400" spc="-3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E5E5E5"/>
                </a:solidFill>
                <a:latin typeface="Arial"/>
                <a:cs typeface="Arial"/>
              </a:rPr>
              <a:t>control</a:t>
            </a:r>
            <a:r>
              <a:rPr sz="1400" spc="-3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spc="-80" dirty="0">
                <a:solidFill>
                  <a:srgbClr val="E5E5E5"/>
                </a:solidFill>
                <a:latin typeface="Arial"/>
                <a:cs typeface="Arial"/>
              </a:rPr>
              <a:t>systems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44" y="583132"/>
            <a:ext cx="4330920" cy="259575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SS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Sampler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515758"/>
            <a:ext cx="34455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sampler:</a:t>
            </a:r>
            <a:r>
              <a:rPr sz="11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converts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function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discrete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sequence,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844" y="1651748"/>
            <a:ext cx="271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e.g.,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31009" y="1349484"/>
            <a:ext cx="1586865" cy="38100"/>
            <a:chOff x="431009" y="1349484"/>
            <a:chExt cx="1586865" cy="38100"/>
          </a:xfrm>
        </p:grpSpPr>
        <p:sp>
          <p:nvSpPr>
            <p:cNvPr id="8" name="object 8"/>
            <p:cNvSpPr/>
            <p:nvPr/>
          </p:nvSpPr>
          <p:spPr>
            <a:xfrm>
              <a:off x="433549" y="1368463"/>
              <a:ext cx="1538605" cy="0"/>
            </a:xfrm>
            <a:custGeom>
              <a:avLst/>
              <a:gdLst/>
              <a:ahLst/>
              <a:cxnLst/>
              <a:rect l="l" t="t" r="r" b="b"/>
              <a:pathLst>
                <a:path w="1538605">
                  <a:moveTo>
                    <a:pt x="0" y="0"/>
                  </a:moveTo>
                  <a:lnTo>
                    <a:pt x="1538468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66956" y="1349484"/>
              <a:ext cx="50800" cy="38100"/>
            </a:xfrm>
            <a:custGeom>
              <a:avLst/>
              <a:gdLst/>
              <a:ahLst/>
              <a:cxnLst/>
              <a:rect l="l" t="t" r="r" b="b"/>
              <a:pathLst>
                <a:path w="50800" h="38100">
                  <a:moveTo>
                    <a:pt x="0" y="0"/>
                  </a:moveTo>
                  <a:lnTo>
                    <a:pt x="0" y="37957"/>
                  </a:lnTo>
                  <a:lnTo>
                    <a:pt x="12415" y="31611"/>
                  </a:lnTo>
                  <a:lnTo>
                    <a:pt x="25937" y="26095"/>
                  </a:lnTo>
                  <a:lnTo>
                    <a:pt x="39143" y="21766"/>
                  </a:lnTo>
                  <a:lnTo>
                    <a:pt x="50609" y="18978"/>
                  </a:lnTo>
                  <a:lnTo>
                    <a:pt x="39143" y="16191"/>
                  </a:lnTo>
                  <a:lnTo>
                    <a:pt x="25937" y="11861"/>
                  </a:lnTo>
                  <a:lnTo>
                    <a:pt x="12415" y="6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53577" y="1256015"/>
            <a:ext cx="75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4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86570" y="864459"/>
            <a:ext cx="38100" cy="939165"/>
            <a:chOff x="486570" y="864459"/>
            <a:chExt cx="38100" cy="939165"/>
          </a:xfrm>
        </p:grpSpPr>
        <p:sp>
          <p:nvSpPr>
            <p:cNvPr id="12" name="object 12"/>
            <p:cNvSpPr/>
            <p:nvPr/>
          </p:nvSpPr>
          <p:spPr>
            <a:xfrm>
              <a:off x="505548" y="910008"/>
              <a:ext cx="0" cy="890905"/>
            </a:xfrm>
            <a:custGeom>
              <a:avLst/>
              <a:gdLst/>
              <a:ahLst/>
              <a:cxnLst/>
              <a:rect l="l" t="t" r="r" b="b"/>
              <a:pathLst>
                <a:path h="890905">
                  <a:moveTo>
                    <a:pt x="0" y="890458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6570" y="864459"/>
              <a:ext cx="38100" cy="50800"/>
            </a:xfrm>
            <a:custGeom>
              <a:avLst/>
              <a:gdLst/>
              <a:ahLst/>
              <a:cxnLst/>
              <a:rect l="l" t="t" r="r" b="b"/>
              <a:pathLst>
                <a:path w="38100" h="50800">
                  <a:moveTo>
                    <a:pt x="0" y="50609"/>
                  </a:moveTo>
                  <a:lnTo>
                    <a:pt x="37957" y="50609"/>
                  </a:lnTo>
                  <a:lnTo>
                    <a:pt x="31611" y="38194"/>
                  </a:lnTo>
                  <a:lnTo>
                    <a:pt x="26095" y="24672"/>
                  </a:lnTo>
                  <a:lnTo>
                    <a:pt x="21766" y="11466"/>
                  </a:lnTo>
                  <a:lnTo>
                    <a:pt x="18978" y="0"/>
                  </a:lnTo>
                  <a:lnTo>
                    <a:pt x="16191" y="11466"/>
                  </a:lnTo>
                  <a:lnTo>
                    <a:pt x="11861" y="24672"/>
                  </a:lnTo>
                  <a:lnTo>
                    <a:pt x="6345" y="38194"/>
                  </a:lnTo>
                  <a:lnTo>
                    <a:pt x="0" y="506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41553" y="747850"/>
            <a:ext cx="2470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5548" y="1009359"/>
            <a:ext cx="1440180" cy="631825"/>
          </a:xfrm>
          <a:custGeom>
            <a:avLst/>
            <a:gdLst/>
            <a:ahLst/>
            <a:cxnLst/>
            <a:rect l="l" t="t" r="r" b="b"/>
            <a:pathLst>
              <a:path w="1440180" h="631825">
                <a:moveTo>
                  <a:pt x="0" y="359103"/>
                </a:moveTo>
                <a:lnTo>
                  <a:pt x="60002" y="299380"/>
                </a:lnTo>
                <a:lnTo>
                  <a:pt x="119999" y="241312"/>
                </a:lnTo>
                <a:lnTo>
                  <a:pt x="180002" y="186506"/>
                </a:lnTo>
                <a:lnTo>
                  <a:pt x="240004" y="136490"/>
                </a:lnTo>
                <a:lnTo>
                  <a:pt x="300001" y="92637"/>
                </a:lnTo>
                <a:lnTo>
                  <a:pt x="360004" y="56168"/>
                </a:lnTo>
                <a:lnTo>
                  <a:pt x="420006" y="28103"/>
                </a:lnTo>
                <a:lnTo>
                  <a:pt x="480004" y="9201"/>
                </a:lnTo>
                <a:lnTo>
                  <a:pt x="540006" y="0"/>
                </a:lnTo>
                <a:lnTo>
                  <a:pt x="600009" y="752"/>
                </a:lnTo>
                <a:lnTo>
                  <a:pt x="660006" y="11436"/>
                </a:lnTo>
                <a:lnTo>
                  <a:pt x="720008" y="31750"/>
                </a:lnTo>
                <a:lnTo>
                  <a:pt x="780011" y="61139"/>
                </a:lnTo>
                <a:lnTo>
                  <a:pt x="840008" y="98790"/>
                </a:lnTo>
                <a:lnTo>
                  <a:pt x="900010" y="143653"/>
                </a:lnTo>
                <a:lnTo>
                  <a:pt x="960013" y="194482"/>
                </a:lnTo>
                <a:lnTo>
                  <a:pt x="1020010" y="249876"/>
                </a:lnTo>
                <a:lnTo>
                  <a:pt x="1080013" y="308302"/>
                </a:lnTo>
                <a:lnTo>
                  <a:pt x="1140015" y="368128"/>
                </a:lnTo>
                <a:lnTo>
                  <a:pt x="1200012" y="427708"/>
                </a:lnTo>
                <a:lnTo>
                  <a:pt x="1260015" y="485387"/>
                </a:lnTo>
                <a:lnTo>
                  <a:pt x="1320018" y="539566"/>
                </a:lnTo>
                <a:lnTo>
                  <a:pt x="1380015" y="588742"/>
                </a:lnTo>
                <a:lnTo>
                  <a:pt x="1440017" y="631556"/>
                </a:lnTo>
              </a:path>
            </a:pathLst>
          </a:custGeom>
          <a:ln w="5060">
            <a:solidFill>
              <a:srgbClr val="0098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13635" y="1294752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3999" y="0"/>
                </a:lnTo>
              </a:path>
            </a:pathLst>
          </a:custGeom>
          <a:ln w="10122">
            <a:solidFill>
              <a:srgbClr val="FF5B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62200" y="1290953"/>
            <a:ext cx="191135" cy="5067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35" dirty="0">
                <a:solidFill>
                  <a:srgbClr val="FF5CA8"/>
                </a:solidFill>
                <a:latin typeface="Arial"/>
                <a:cs typeface="Arial"/>
              </a:rPr>
              <a:t>∆</a:t>
            </a:r>
            <a:r>
              <a:rPr sz="1100" i="1" spc="135" dirty="0">
                <a:solidFill>
                  <a:srgbClr val="FF5CA8"/>
                </a:solidFill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  <a:p>
            <a:pPr marL="26034">
              <a:lnSpc>
                <a:spcPct val="100000"/>
              </a:lnSpc>
              <a:spcBef>
                <a:spcPts val="1155"/>
              </a:spcBef>
            </a:pPr>
            <a:r>
              <a:rPr sz="1100" i="1" spc="370" dirty="0">
                <a:solidFill>
                  <a:srgbClr val="FF5CA8"/>
                </a:solidFill>
                <a:latin typeface="Hack"/>
                <a:cs typeface="Hack"/>
              </a:rPr>
              <a:t>⇒</a:t>
            </a:r>
            <a:endParaRPr sz="1100">
              <a:latin typeface="Hack"/>
              <a:cs typeface="Hack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57634" y="1243514"/>
            <a:ext cx="216535" cy="51435"/>
          </a:xfrm>
          <a:custGeom>
            <a:avLst/>
            <a:gdLst/>
            <a:ahLst/>
            <a:cxnLst/>
            <a:rect l="l" t="t" r="r" b="b"/>
            <a:pathLst>
              <a:path w="216535" h="51434">
                <a:moveTo>
                  <a:pt x="0" y="51238"/>
                </a:moveTo>
                <a:lnTo>
                  <a:pt x="51238" y="0"/>
                </a:lnTo>
              </a:path>
              <a:path w="216535" h="51434">
                <a:moveTo>
                  <a:pt x="72005" y="51238"/>
                </a:moveTo>
                <a:lnTo>
                  <a:pt x="216004" y="51238"/>
                </a:lnTo>
              </a:path>
            </a:pathLst>
          </a:custGeom>
          <a:ln w="10122">
            <a:solidFill>
              <a:srgbClr val="FF5B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2665942" y="1349484"/>
            <a:ext cx="1586865" cy="38100"/>
            <a:chOff x="2665942" y="1349484"/>
            <a:chExt cx="1586865" cy="38100"/>
          </a:xfrm>
        </p:grpSpPr>
        <p:sp>
          <p:nvSpPr>
            <p:cNvPr id="20" name="object 20"/>
            <p:cNvSpPr/>
            <p:nvPr/>
          </p:nvSpPr>
          <p:spPr>
            <a:xfrm>
              <a:off x="2668482" y="1368463"/>
              <a:ext cx="1538605" cy="0"/>
            </a:xfrm>
            <a:custGeom>
              <a:avLst/>
              <a:gdLst/>
              <a:ahLst/>
              <a:cxnLst/>
              <a:rect l="l" t="t" r="r" b="b"/>
              <a:pathLst>
                <a:path w="1538604">
                  <a:moveTo>
                    <a:pt x="0" y="0"/>
                  </a:moveTo>
                  <a:lnTo>
                    <a:pt x="1538468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01889" y="1349484"/>
              <a:ext cx="50800" cy="38100"/>
            </a:xfrm>
            <a:custGeom>
              <a:avLst/>
              <a:gdLst/>
              <a:ahLst/>
              <a:cxnLst/>
              <a:rect l="l" t="t" r="r" b="b"/>
              <a:pathLst>
                <a:path w="50800" h="38100">
                  <a:moveTo>
                    <a:pt x="0" y="0"/>
                  </a:moveTo>
                  <a:lnTo>
                    <a:pt x="0" y="37957"/>
                  </a:lnTo>
                  <a:lnTo>
                    <a:pt x="12415" y="31611"/>
                  </a:lnTo>
                  <a:lnTo>
                    <a:pt x="25937" y="26095"/>
                  </a:lnTo>
                  <a:lnTo>
                    <a:pt x="39143" y="21766"/>
                  </a:lnTo>
                  <a:lnTo>
                    <a:pt x="50609" y="18978"/>
                  </a:lnTo>
                  <a:lnTo>
                    <a:pt x="39143" y="16191"/>
                  </a:lnTo>
                  <a:lnTo>
                    <a:pt x="25937" y="11861"/>
                  </a:lnTo>
                  <a:lnTo>
                    <a:pt x="12415" y="6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288510" y="1265287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721503" y="864459"/>
            <a:ext cx="38100" cy="939165"/>
            <a:chOff x="2721503" y="864459"/>
            <a:chExt cx="38100" cy="939165"/>
          </a:xfrm>
        </p:grpSpPr>
        <p:sp>
          <p:nvSpPr>
            <p:cNvPr id="24" name="object 24"/>
            <p:cNvSpPr/>
            <p:nvPr/>
          </p:nvSpPr>
          <p:spPr>
            <a:xfrm>
              <a:off x="2740482" y="910008"/>
              <a:ext cx="0" cy="890905"/>
            </a:xfrm>
            <a:custGeom>
              <a:avLst/>
              <a:gdLst/>
              <a:ahLst/>
              <a:cxnLst/>
              <a:rect l="l" t="t" r="r" b="b"/>
              <a:pathLst>
                <a:path h="890905">
                  <a:moveTo>
                    <a:pt x="0" y="890458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21503" y="864459"/>
              <a:ext cx="38100" cy="50800"/>
            </a:xfrm>
            <a:custGeom>
              <a:avLst/>
              <a:gdLst/>
              <a:ahLst/>
              <a:cxnLst/>
              <a:rect l="l" t="t" r="r" b="b"/>
              <a:pathLst>
                <a:path w="38100" h="50800">
                  <a:moveTo>
                    <a:pt x="0" y="50609"/>
                  </a:moveTo>
                  <a:lnTo>
                    <a:pt x="37957" y="50609"/>
                  </a:lnTo>
                  <a:lnTo>
                    <a:pt x="31611" y="38194"/>
                  </a:lnTo>
                  <a:lnTo>
                    <a:pt x="26095" y="24672"/>
                  </a:lnTo>
                  <a:lnTo>
                    <a:pt x="21766" y="11466"/>
                  </a:lnTo>
                  <a:lnTo>
                    <a:pt x="18978" y="0"/>
                  </a:lnTo>
                  <a:lnTo>
                    <a:pt x="16191" y="11466"/>
                  </a:lnTo>
                  <a:lnTo>
                    <a:pt x="11861" y="24672"/>
                  </a:lnTo>
                  <a:lnTo>
                    <a:pt x="6345" y="38194"/>
                  </a:lnTo>
                  <a:lnTo>
                    <a:pt x="0" y="506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751086" y="767415"/>
            <a:ext cx="12312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0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30" dirty="0">
                <a:solidFill>
                  <a:srgbClr val="FFFFFF"/>
                </a:solidFill>
                <a:latin typeface="Apple Symbols"/>
                <a:cs typeface="Apple Symbols"/>
              </a:rPr>
              <a:t>≜</a:t>
            </a:r>
            <a:r>
              <a:rPr sz="1000" spc="-2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0" i="1" baseline="-11904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4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000" spc="45" dirty="0">
                <a:solidFill>
                  <a:srgbClr val="FFFFFF"/>
                </a:solidFill>
                <a:latin typeface="Arial"/>
                <a:cs typeface="Arial"/>
              </a:rPr>
              <a:t>(∆</a:t>
            </a:r>
            <a:r>
              <a:rPr sz="1000" i="1" spc="45" dirty="0">
                <a:solidFill>
                  <a:srgbClr val="FFFFFF"/>
                </a:solidFill>
                <a:latin typeface="Arial"/>
                <a:cs typeface="Arial"/>
              </a:rPr>
              <a:t>tk</a:t>
            </a:r>
            <a:r>
              <a:rPr sz="1000" spc="4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712646" y="988308"/>
            <a:ext cx="1496060" cy="680720"/>
            <a:chOff x="2712646" y="988308"/>
            <a:chExt cx="1496060" cy="680720"/>
          </a:xfrm>
        </p:grpSpPr>
        <p:sp>
          <p:nvSpPr>
            <p:cNvPr id="28" name="object 28"/>
            <p:cNvSpPr/>
            <p:nvPr/>
          </p:nvSpPr>
          <p:spPr>
            <a:xfrm>
              <a:off x="2737951" y="1365932"/>
              <a:ext cx="5080" cy="5080"/>
            </a:xfrm>
            <a:custGeom>
              <a:avLst/>
              <a:gdLst/>
              <a:ahLst/>
              <a:cxnLst/>
              <a:rect l="l" t="t" r="r" b="b"/>
              <a:pathLst>
                <a:path w="5080" h="5080">
                  <a:moveTo>
                    <a:pt x="0" y="2530"/>
                  </a:moveTo>
                  <a:lnTo>
                    <a:pt x="741" y="741"/>
                  </a:lnTo>
                  <a:lnTo>
                    <a:pt x="2530" y="0"/>
                  </a:lnTo>
                  <a:lnTo>
                    <a:pt x="4319" y="741"/>
                  </a:lnTo>
                  <a:lnTo>
                    <a:pt x="5060" y="2530"/>
                  </a:lnTo>
                  <a:lnTo>
                    <a:pt x="4319" y="4319"/>
                  </a:lnTo>
                  <a:lnTo>
                    <a:pt x="2530" y="5060"/>
                  </a:lnTo>
                  <a:lnTo>
                    <a:pt x="741" y="4319"/>
                  </a:lnTo>
                  <a:lnTo>
                    <a:pt x="0" y="2530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00483" y="1016143"/>
              <a:ext cx="1280160" cy="624840"/>
            </a:xfrm>
            <a:custGeom>
              <a:avLst/>
              <a:gdLst/>
              <a:ahLst/>
              <a:cxnLst/>
              <a:rect l="l" t="t" r="r" b="b"/>
              <a:pathLst>
                <a:path w="1280160" h="624839">
                  <a:moveTo>
                    <a:pt x="0" y="352319"/>
                  </a:moveTo>
                  <a:lnTo>
                    <a:pt x="0" y="197530"/>
                  </a:lnTo>
                </a:path>
                <a:path w="1280160" h="624839">
                  <a:moveTo>
                    <a:pt x="160001" y="352319"/>
                  </a:moveTo>
                  <a:lnTo>
                    <a:pt x="160001" y="72823"/>
                  </a:lnTo>
                </a:path>
                <a:path w="1280160" h="624839">
                  <a:moveTo>
                    <a:pt x="320002" y="352319"/>
                  </a:moveTo>
                  <a:lnTo>
                    <a:pt x="320002" y="2416"/>
                  </a:lnTo>
                </a:path>
                <a:path w="1280160" h="624839">
                  <a:moveTo>
                    <a:pt x="480009" y="352319"/>
                  </a:moveTo>
                  <a:lnTo>
                    <a:pt x="480009" y="0"/>
                  </a:lnTo>
                </a:path>
                <a:path w="1280160" h="624839">
                  <a:moveTo>
                    <a:pt x="640005" y="352319"/>
                  </a:moveTo>
                  <a:lnTo>
                    <a:pt x="640005" y="66034"/>
                  </a:lnTo>
                </a:path>
                <a:path w="1280160" h="624839">
                  <a:moveTo>
                    <a:pt x="800012" y="352319"/>
                  </a:moveTo>
                  <a:lnTo>
                    <a:pt x="800012" y="187698"/>
                  </a:lnTo>
                </a:path>
                <a:path w="1280160" h="624839">
                  <a:moveTo>
                    <a:pt x="960013" y="352319"/>
                  </a:moveTo>
                  <a:lnTo>
                    <a:pt x="960013" y="341343"/>
                  </a:lnTo>
                </a:path>
                <a:path w="1280160" h="624839">
                  <a:moveTo>
                    <a:pt x="1120014" y="352319"/>
                  </a:moveTo>
                  <a:lnTo>
                    <a:pt x="1120014" y="497126"/>
                  </a:lnTo>
                </a:path>
                <a:path w="1280160" h="624839">
                  <a:moveTo>
                    <a:pt x="1280016" y="352319"/>
                  </a:moveTo>
                  <a:lnTo>
                    <a:pt x="1280016" y="624772"/>
                  </a:lnTo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15176" y="134315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15176" y="134315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75177" y="118836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75177" y="118836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35179" y="10636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35179" y="10636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95180" y="99325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195180" y="99325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55187" y="99083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355187" y="99083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15183" y="10568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515183" y="10568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75190" y="117853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675190" y="117853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835191" y="133218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35191" y="133218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995192" y="148796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995192" y="148796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55194" y="161561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155194" y="161561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858833" y="1379949"/>
            <a:ext cx="3898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5CA8"/>
                </a:solidFill>
                <a:latin typeface="Arial"/>
                <a:cs typeface="Arial"/>
              </a:rPr>
              <a:t>1</a:t>
            </a:r>
            <a:r>
              <a:rPr sz="600" spc="305" dirty="0">
                <a:solidFill>
                  <a:srgbClr val="FF5CA8"/>
                </a:solidFill>
                <a:latin typeface="Arial"/>
                <a:cs typeface="Arial"/>
              </a:rPr>
              <a:t>  </a:t>
            </a:r>
            <a:r>
              <a:rPr sz="600" dirty="0">
                <a:solidFill>
                  <a:srgbClr val="FF5CA8"/>
                </a:solidFill>
                <a:latin typeface="Arial"/>
                <a:cs typeface="Arial"/>
              </a:rPr>
              <a:t>2</a:t>
            </a:r>
            <a:r>
              <a:rPr sz="600" spc="275" dirty="0">
                <a:solidFill>
                  <a:srgbClr val="FF5CA8"/>
                </a:solidFill>
                <a:latin typeface="Arial"/>
                <a:cs typeface="Arial"/>
              </a:rPr>
              <a:t>  </a:t>
            </a:r>
            <a:r>
              <a:rPr sz="600" spc="-50" dirty="0">
                <a:solidFill>
                  <a:srgbClr val="FF5CA8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SS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Signal </a:t>
            </a:r>
            <a:r>
              <a:rPr spc="-35" dirty="0"/>
              <a:t>holding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0976" y="2158271"/>
            <a:ext cx="1226820" cy="38100"/>
            <a:chOff x="500976" y="2158271"/>
            <a:chExt cx="1226820" cy="38100"/>
          </a:xfrm>
        </p:grpSpPr>
        <p:sp>
          <p:nvSpPr>
            <p:cNvPr id="6" name="object 6"/>
            <p:cNvSpPr/>
            <p:nvPr/>
          </p:nvSpPr>
          <p:spPr>
            <a:xfrm>
              <a:off x="503516" y="2177249"/>
              <a:ext cx="1193800" cy="0"/>
            </a:xfrm>
            <a:custGeom>
              <a:avLst/>
              <a:gdLst/>
              <a:ahLst/>
              <a:cxnLst/>
              <a:rect l="l" t="t" r="r" b="b"/>
              <a:pathLst>
                <a:path w="1193800">
                  <a:moveTo>
                    <a:pt x="0" y="0"/>
                  </a:moveTo>
                  <a:lnTo>
                    <a:pt x="1193646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76919" y="2158271"/>
              <a:ext cx="50800" cy="38100"/>
            </a:xfrm>
            <a:custGeom>
              <a:avLst/>
              <a:gdLst/>
              <a:ahLst/>
              <a:cxnLst/>
              <a:rect l="l" t="t" r="r" b="b"/>
              <a:pathLst>
                <a:path w="50800" h="38100">
                  <a:moveTo>
                    <a:pt x="0" y="0"/>
                  </a:moveTo>
                  <a:lnTo>
                    <a:pt x="7117" y="9845"/>
                  </a:lnTo>
                  <a:lnTo>
                    <a:pt x="9489" y="18978"/>
                  </a:lnTo>
                  <a:lnTo>
                    <a:pt x="7117" y="28112"/>
                  </a:lnTo>
                  <a:lnTo>
                    <a:pt x="0" y="37957"/>
                  </a:lnTo>
                  <a:lnTo>
                    <a:pt x="12533" y="30543"/>
                  </a:lnTo>
                  <a:lnTo>
                    <a:pt x="26253" y="25146"/>
                  </a:lnTo>
                  <a:lnTo>
                    <a:pt x="39499" y="21410"/>
                  </a:lnTo>
                  <a:lnTo>
                    <a:pt x="50609" y="18978"/>
                  </a:lnTo>
                  <a:lnTo>
                    <a:pt x="39499" y="16546"/>
                  </a:lnTo>
                  <a:lnTo>
                    <a:pt x="26253" y="12810"/>
                  </a:lnTo>
                  <a:lnTo>
                    <a:pt x="12533" y="74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86242" y="2178413"/>
            <a:ext cx="831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4538" y="1097236"/>
            <a:ext cx="1116965" cy="1082675"/>
            <a:chOff x="484538" y="1097236"/>
            <a:chExt cx="1116965" cy="1082675"/>
          </a:xfrm>
        </p:grpSpPr>
        <p:sp>
          <p:nvSpPr>
            <p:cNvPr id="10" name="object 10"/>
            <p:cNvSpPr/>
            <p:nvPr/>
          </p:nvSpPr>
          <p:spPr>
            <a:xfrm>
              <a:off x="503516" y="1127602"/>
              <a:ext cx="0" cy="1049655"/>
            </a:xfrm>
            <a:custGeom>
              <a:avLst/>
              <a:gdLst/>
              <a:ahLst/>
              <a:cxnLst/>
              <a:rect l="l" t="t" r="r" b="b"/>
              <a:pathLst>
                <a:path h="1049655">
                  <a:moveTo>
                    <a:pt x="0" y="1049647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4538" y="1097236"/>
              <a:ext cx="38100" cy="50800"/>
            </a:xfrm>
            <a:custGeom>
              <a:avLst/>
              <a:gdLst/>
              <a:ahLst/>
              <a:cxnLst/>
              <a:rect l="l" t="t" r="r" b="b"/>
              <a:pathLst>
                <a:path w="38100" h="50800">
                  <a:moveTo>
                    <a:pt x="0" y="50609"/>
                  </a:moveTo>
                  <a:lnTo>
                    <a:pt x="9845" y="43492"/>
                  </a:lnTo>
                  <a:lnTo>
                    <a:pt x="18978" y="41120"/>
                  </a:lnTo>
                  <a:lnTo>
                    <a:pt x="28112" y="43492"/>
                  </a:lnTo>
                  <a:lnTo>
                    <a:pt x="37957" y="50609"/>
                  </a:lnTo>
                  <a:lnTo>
                    <a:pt x="30543" y="38076"/>
                  </a:lnTo>
                  <a:lnTo>
                    <a:pt x="25146" y="24356"/>
                  </a:lnTo>
                  <a:lnTo>
                    <a:pt x="21410" y="11110"/>
                  </a:lnTo>
                  <a:lnTo>
                    <a:pt x="18978" y="0"/>
                  </a:lnTo>
                  <a:lnTo>
                    <a:pt x="16546" y="11110"/>
                  </a:lnTo>
                  <a:lnTo>
                    <a:pt x="12810" y="24356"/>
                  </a:lnTo>
                  <a:lnTo>
                    <a:pt x="7413" y="38076"/>
                  </a:lnTo>
                  <a:lnTo>
                    <a:pt x="0" y="506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5609" y="1439354"/>
              <a:ext cx="1116330" cy="575945"/>
            </a:xfrm>
            <a:custGeom>
              <a:avLst/>
              <a:gdLst/>
              <a:ahLst/>
              <a:cxnLst/>
              <a:rect l="l" t="t" r="r" b="b"/>
              <a:pathLst>
                <a:path w="1116330" h="575944">
                  <a:moveTo>
                    <a:pt x="35801" y="368020"/>
                  </a:moveTo>
                  <a:lnTo>
                    <a:pt x="27787" y="360006"/>
                  </a:lnTo>
                  <a:lnTo>
                    <a:pt x="8013" y="360006"/>
                  </a:lnTo>
                  <a:lnTo>
                    <a:pt x="0" y="368020"/>
                  </a:lnTo>
                  <a:lnTo>
                    <a:pt x="0" y="387781"/>
                  </a:lnTo>
                  <a:lnTo>
                    <a:pt x="8013" y="395795"/>
                  </a:lnTo>
                  <a:lnTo>
                    <a:pt x="27787" y="395795"/>
                  </a:lnTo>
                  <a:lnTo>
                    <a:pt x="35801" y="387781"/>
                  </a:lnTo>
                  <a:lnTo>
                    <a:pt x="35801" y="368020"/>
                  </a:lnTo>
                  <a:close/>
                </a:path>
                <a:path w="1116330" h="575944">
                  <a:moveTo>
                    <a:pt x="395795" y="8013"/>
                  </a:moveTo>
                  <a:lnTo>
                    <a:pt x="387781" y="0"/>
                  </a:lnTo>
                  <a:lnTo>
                    <a:pt x="368020" y="0"/>
                  </a:lnTo>
                  <a:lnTo>
                    <a:pt x="360006" y="8013"/>
                  </a:lnTo>
                  <a:lnTo>
                    <a:pt x="360006" y="27774"/>
                  </a:lnTo>
                  <a:lnTo>
                    <a:pt x="368020" y="35788"/>
                  </a:lnTo>
                  <a:lnTo>
                    <a:pt x="387781" y="35788"/>
                  </a:lnTo>
                  <a:lnTo>
                    <a:pt x="395795" y="27774"/>
                  </a:lnTo>
                  <a:lnTo>
                    <a:pt x="395795" y="8013"/>
                  </a:lnTo>
                  <a:close/>
                </a:path>
                <a:path w="1116330" h="575944">
                  <a:moveTo>
                    <a:pt x="755802" y="368020"/>
                  </a:moveTo>
                  <a:lnTo>
                    <a:pt x="747788" y="360006"/>
                  </a:lnTo>
                  <a:lnTo>
                    <a:pt x="728027" y="360006"/>
                  </a:lnTo>
                  <a:lnTo>
                    <a:pt x="720013" y="368020"/>
                  </a:lnTo>
                  <a:lnTo>
                    <a:pt x="720013" y="387781"/>
                  </a:lnTo>
                  <a:lnTo>
                    <a:pt x="728027" y="395795"/>
                  </a:lnTo>
                  <a:lnTo>
                    <a:pt x="747788" y="395795"/>
                  </a:lnTo>
                  <a:lnTo>
                    <a:pt x="755802" y="387781"/>
                  </a:lnTo>
                  <a:lnTo>
                    <a:pt x="755802" y="368020"/>
                  </a:lnTo>
                  <a:close/>
                </a:path>
                <a:path w="1116330" h="575944">
                  <a:moveTo>
                    <a:pt x="1115809" y="548017"/>
                  </a:moveTo>
                  <a:lnTo>
                    <a:pt x="1107795" y="540004"/>
                  </a:lnTo>
                  <a:lnTo>
                    <a:pt x="1088034" y="540004"/>
                  </a:lnTo>
                  <a:lnTo>
                    <a:pt x="1080020" y="548017"/>
                  </a:lnTo>
                  <a:lnTo>
                    <a:pt x="1080020" y="567778"/>
                  </a:lnTo>
                  <a:lnTo>
                    <a:pt x="1088034" y="575792"/>
                  </a:lnTo>
                  <a:lnTo>
                    <a:pt x="1107795" y="575792"/>
                  </a:lnTo>
                  <a:lnTo>
                    <a:pt x="1115809" y="567778"/>
                  </a:lnTo>
                  <a:lnTo>
                    <a:pt x="1115809" y="548017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3516" y="1457240"/>
              <a:ext cx="1080135" cy="720090"/>
            </a:xfrm>
            <a:custGeom>
              <a:avLst/>
              <a:gdLst/>
              <a:ahLst/>
              <a:cxnLst/>
              <a:rect l="l" t="t" r="r" b="b"/>
              <a:pathLst>
                <a:path w="1080135" h="720089">
                  <a:moveTo>
                    <a:pt x="0" y="720008"/>
                  </a:moveTo>
                  <a:lnTo>
                    <a:pt x="0" y="360004"/>
                  </a:lnTo>
                </a:path>
                <a:path w="1080135" h="720089">
                  <a:moveTo>
                    <a:pt x="360004" y="720008"/>
                  </a:moveTo>
                  <a:lnTo>
                    <a:pt x="360004" y="0"/>
                  </a:lnTo>
                </a:path>
                <a:path w="1080135" h="720089">
                  <a:moveTo>
                    <a:pt x="720008" y="720008"/>
                  </a:moveTo>
                  <a:lnTo>
                    <a:pt x="720008" y="360004"/>
                  </a:lnTo>
                </a:path>
                <a:path w="1080135" h="720089">
                  <a:moveTo>
                    <a:pt x="1080013" y="720008"/>
                  </a:moveTo>
                  <a:lnTo>
                    <a:pt x="1080013" y="540006"/>
                  </a:lnTo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0662" y="2188735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5CA8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0668" y="2188735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5CA8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675" y="2188735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5CA8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50669" y="2188735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5CA8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17509" y="1637245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7" y="0"/>
                </a:lnTo>
              </a:path>
            </a:pathLst>
          </a:custGeom>
          <a:ln w="5060">
            <a:solidFill>
              <a:srgbClr val="009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021166" y="1557261"/>
            <a:ext cx="319405" cy="163195"/>
          </a:xfrm>
          <a:prstGeom prst="rect">
            <a:avLst/>
          </a:prstGeom>
          <a:ln w="5060">
            <a:solidFill>
              <a:srgbClr val="0097E9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40"/>
              </a:spcBef>
            </a:pPr>
            <a:r>
              <a:rPr sz="900" spc="-25" dirty="0">
                <a:solidFill>
                  <a:srgbClr val="0097E9"/>
                </a:solidFill>
                <a:latin typeface="Arial"/>
                <a:cs typeface="Arial"/>
              </a:rPr>
              <a:t>ZOH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335263" y="1634706"/>
            <a:ext cx="1768475" cy="561975"/>
            <a:chOff x="2335263" y="1634706"/>
            <a:chExt cx="1768475" cy="561975"/>
          </a:xfrm>
        </p:grpSpPr>
        <p:sp>
          <p:nvSpPr>
            <p:cNvPr id="21" name="object 21"/>
            <p:cNvSpPr/>
            <p:nvPr/>
          </p:nvSpPr>
          <p:spPr>
            <a:xfrm>
              <a:off x="2337803" y="1637246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69" y="0"/>
                  </a:lnTo>
                </a:path>
              </a:pathLst>
            </a:custGeom>
            <a:ln w="5060">
              <a:solidFill>
                <a:srgbClr val="0097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41472" y="1635976"/>
              <a:ext cx="2540" cy="7620"/>
            </a:xfrm>
            <a:custGeom>
              <a:avLst/>
              <a:gdLst/>
              <a:ahLst/>
              <a:cxnLst/>
              <a:rect l="l" t="t" r="r" b="b"/>
              <a:pathLst>
                <a:path w="2539" h="7619">
                  <a:moveTo>
                    <a:pt x="0" y="2527"/>
                  </a:moveTo>
                  <a:lnTo>
                    <a:pt x="0" y="0"/>
                  </a:lnTo>
                </a:path>
                <a:path w="2539" h="7619">
                  <a:moveTo>
                    <a:pt x="2527" y="2527"/>
                  </a:moveTo>
                  <a:lnTo>
                    <a:pt x="2527" y="0"/>
                  </a:lnTo>
                </a:path>
                <a:path w="2539" h="7619">
                  <a:moveTo>
                    <a:pt x="0" y="7594"/>
                  </a:moveTo>
                  <a:lnTo>
                    <a:pt x="0" y="5067"/>
                  </a:lnTo>
                </a:path>
                <a:path w="2539" h="7619">
                  <a:moveTo>
                    <a:pt x="2527" y="7594"/>
                  </a:moveTo>
                  <a:lnTo>
                    <a:pt x="2527" y="5067"/>
                  </a:lnTo>
                </a:path>
              </a:pathLst>
            </a:custGeom>
            <a:ln w="3175">
              <a:solidFill>
                <a:srgbClr val="0097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63543" y="2177250"/>
              <a:ext cx="1409700" cy="0"/>
            </a:xfrm>
            <a:custGeom>
              <a:avLst/>
              <a:gdLst/>
              <a:ahLst/>
              <a:cxnLst/>
              <a:rect l="l" t="t" r="r" b="b"/>
              <a:pathLst>
                <a:path w="1409700">
                  <a:moveTo>
                    <a:pt x="0" y="0"/>
                  </a:moveTo>
                  <a:lnTo>
                    <a:pt x="1409651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52951" y="2158271"/>
              <a:ext cx="50800" cy="38100"/>
            </a:xfrm>
            <a:custGeom>
              <a:avLst/>
              <a:gdLst/>
              <a:ahLst/>
              <a:cxnLst/>
              <a:rect l="l" t="t" r="r" b="b"/>
              <a:pathLst>
                <a:path w="50800" h="38100">
                  <a:moveTo>
                    <a:pt x="0" y="0"/>
                  </a:moveTo>
                  <a:lnTo>
                    <a:pt x="7117" y="9845"/>
                  </a:lnTo>
                  <a:lnTo>
                    <a:pt x="9489" y="18978"/>
                  </a:lnTo>
                  <a:lnTo>
                    <a:pt x="7117" y="28112"/>
                  </a:lnTo>
                  <a:lnTo>
                    <a:pt x="0" y="37957"/>
                  </a:lnTo>
                  <a:lnTo>
                    <a:pt x="12533" y="30543"/>
                  </a:lnTo>
                  <a:lnTo>
                    <a:pt x="26253" y="25146"/>
                  </a:lnTo>
                  <a:lnTo>
                    <a:pt x="39499" y="21410"/>
                  </a:lnTo>
                  <a:lnTo>
                    <a:pt x="50609" y="18978"/>
                  </a:lnTo>
                  <a:lnTo>
                    <a:pt x="39499" y="16546"/>
                  </a:lnTo>
                  <a:lnTo>
                    <a:pt x="26253" y="12810"/>
                  </a:lnTo>
                  <a:lnTo>
                    <a:pt x="12533" y="74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069740" y="2164405"/>
            <a:ext cx="679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644565" y="1097236"/>
            <a:ext cx="38100" cy="1082675"/>
            <a:chOff x="2644565" y="1097236"/>
            <a:chExt cx="38100" cy="1082675"/>
          </a:xfrm>
        </p:grpSpPr>
        <p:sp>
          <p:nvSpPr>
            <p:cNvPr id="27" name="object 27"/>
            <p:cNvSpPr/>
            <p:nvPr/>
          </p:nvSpPr>
          <p:spPr>
            <a:xfrm>
              <a:off x="2663543" y="1127602"/>
              <a:ext cx="0" cy="1049655"/>
            </a:xfrm>
            <a:custGeom>
              <a:avLst/>
              <a:gdLst/>
              <a:ahLst/>
              <a:cxnLst/>
              <a:rect l="l" t="t" r="r" b="b"/>
              <a:pathLst>
                <a:path h="1049655">
                  <a:moveTo>
                    <a:pt x="0" y="1049647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44565" y="1097236"/>
              <a:ext cx="38100" cy="50800"/>
            </a:xfrm>
            <a:custGeom>
              <a:avLst/>
              <a:gdLst/>
              <a:ahLst/>
              <a:cxnLst/>
              <a:rect l="l" t="t" r="r" b="b"/>
              <a:pathLst>
                <a:path w="38100" h="50800">
                  <a:moveTo>
                    <a:pt x="0" y="50609"/>
                  </a:moveTo>
                  <a:lnTo>
                    <a:pt x="9845" y="43492"/>
                  </a:lnTo>
                  <a:lnTo>
                    <a:pt x="18978" y="41120"/>
                  </a:lnTo>
                  <a:lnTo>
                    <a:pt x="28112" y="43492"/>
                  </a:lnTo>
                  <a:lnTo>
                    <a:pt x="37957" y="50609"/>
                  </a:lnTo>
                  <a:lnTo>
                    <a:pt x="30543" y="38076"/>
                  </a:lnTo>
                  <a:lnTo>
                    <a:pt x="25146" y="24356"/>
                  </a:lnTo>
                  <a:lnTo>
                    <a:pt x="21410" y="11110"/>
                  </a:lnTo>
                  <a:lnTo>
                    <a:pt x="18978" y="0"/>
                  </a:lnTo>
                  <a:lnTo>
                    <a:pt x="16546" y="11110"/>
                  </a:lnTo>
                  <a:lnTo>
                    <a:pt x="12810" y="24356"/>
                  </a:lnTo>
                  <a:lnTo>
                    <a:pt x="7413" y="38076"/>
                  </a:lnTo>
                  <a:lnTo>
                    <a:pt x="0" y="506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02932" y="515758"/>
            <a:ext cx="4020185" cy="6457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Zero-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Hold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(ZOH):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converts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0" dirty="0">
                <a:solidFill>
                  <a:srgbClr val="FFFFFF"/>
                </a:solidFill>
                <a:latin typeface="Arial"/>
                <a:cs typeface="Arial"/>
              </a:rPr>
              <a:t>sequence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“stair-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case”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function,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e.g.,</a:t>
            </a:r>
            <a:endParaRPr sz="1100">
              <a:latin typeface="Arial"/>
              <a:cs typeface="Arial"/>
            </a:endParaRPr>
          </a:p>
          <a:p>
            <a:pPr marL="149225">
              <a:lnSpc>
                <a:spcPct val="100000"/>
              </a:lnSpc>
              <a:spcBef>
                <a:spcPts val="1135"/>
              </a:spcBef>
              <a:tabLst>
                <a:tab pos="2308860" algn="l"/>
              </a:tabLst>
            </a:pP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900" spc="-20" dirty="0">
                <a:solidFill>
                  <a:srgbClr val="FFFFFF"/>
                </a:solidFill>
                <a:latin typeface="Times New Roman"/>
                <a:cs typeface="Times New Roman"/>
              </a:rPr>
              <a:t>[</a:t>
            </a: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900" spc="-20" dirty="0">
                <a:solidFill>
                  <a:srgbClr val="FFFFFF"/>
                </a:solidFill>
                <a:latin typeface="Times New Roman"/>
                <a:cs typeface="Times New Roman"/>
              </a:rPr>
              <a:t>]</a:t>
            </a:r>
            <a:r>
              <a:rPr sz="9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900" spc="-2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spc="-2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645648" y="1439346"/>
            <a:ext cx="1457960" cy="575945"/>
            <a:chOff x="2645648" y="1439346"/>
            <a:chExt cx="1457960" cy="575945"/>
          </a:xfrm>
        </p:grpSpPr>
        <p:sp>
          <p:nvSpPr>
            <p:cNvPr id="31" name="object 31"/>
            <p:cNvSpPr/>
            <p:nvPr/>
          </p:nvSpPr>
          <p:spPr>
            <a:xfrm>
              <a:off x="2645638" y="1439354"/>
              <a:ext cx="1116330" cy="575945"/>
            </a:xfrm>
            <a:custGeom>
              <a:avLst/>
              <a:gdLst/>
              <a:ahLst/>
              <a:cxnLst/>
              <a:rect l="l" t="t" r="r" b="b"/>
              <a:pathLst>
                <a:path w="1116329" h="575944">
                  <a:moveTo>
                    <a:pt x="35788" y="368020"/>
                  </a:moveTo>
                  <a:lnTo>
                    <a:pt x="27787" y="360006"/>
                  </a:lnTo>
                  <a:lnTo>
                    <a:pt x="8013" y="360006"/>
                  </a:lnTo>
                  <a:lnTo>
                    <a:pt x="0" y="368020"/>
                  </a:lnTo>
                  <a:lnTo>
                    <a:pt x="0" y="387781"/>
                  </a:lnTo>
                  <a:lnTo>
                    <a:pt x="8013" y="395795"/>
                  </a:lnTo>
                  <a:lnTo>
                    <a:pt x="27787" y="395795"/>
                  </a:lnTo>
                  <a:lnTo>
                    <a:pt x="35788" y="387781"/>
                  </a:lnTo>
                  <a:lnTo>
                    <a:pt x="35788" y="368020"/>
                  </a:lnTo>
                  <a:close/>
                </a:path>
                <a:path w="1116329" h="575944">
                  <a:moveTo>
                    <a:pt x="395795" y="8013"/>
                  </a:moveTo>
                  <a:lnTo>
                    <a:pt x="387781" y="0"/>
                  </a:lnTo>
                  <a:lnTo>
                    <a:pt x="368020" y="0"/>
                  </a:lnTo>
                  <a:lnTo>
                    <a:pt x="360006" y="8013"/>
                  </a:lnTo>
                  <a:lnTo>
                    <a:pt x="360006" y="27774"/>
                  </a:lnTo>
                  <a:lnTo>
                    <a:pt x="368020" y="35788"/>
                  </a:lnTo>
                  <a:lnTo>
                    <a:pt x="387781" y="35788"/>
                  </a:lnTo>
                  <a:lnTo>
                    <a:pt x="395795" y="27774"/>
                  </a:lnTo>
                  <a:lnTo>
                    <a:pt x="395795" y="8013"/>
                  </a:lnTo>
                  <a:close/>
                </a:path>
                <a:path w="1116329" h="575944">
                  <a:moveTo>
                    <a:pt x="755802" y="368020"/>
                  </a:moveTo>
                  <a:lnTo>
                    <a:pt x="747788" y="360006"/>
                  </a:lnTo>
                  <a:lnTo>
                    <a:pt x="728027" y="360006"/>
                  </a:lnTo>
                  <a:lnTo>
                    <a:pt x="720013" y="368020"/>
                  </a:lnTo>
                  <a:lnTo>
                    <a:pt x="720013" y="387781"/>
                  </a:lnTo>
                  <a:lnTo>
                    <a:pt x="728027" y="395795"/>
                  </a:lnTo>
                  <a:lnTo>
                    <a:pt x="747788" y="395795"/>
                  </a:lnTo>
                  <a:lnTo>
                    <a:pt x="755802" y="387781"/>
                  </a:lnTo>
                  <a:lnTo>
                    <a:pt x="755802" y="368020"/>
                  </a:lnTo>
                  <a:close/>
                </a:path>
                <a:path w="1116329" h="575944">
                  <a:moveTo>
                    <a:pt x="1115809" y="548017"/>
                  </a:moveTo>
                  <a:lnTo>
                    <a:pt x="1107795" y="540004"/>
                  </a:lnTo>
                  <a:lnTo>
                    <a:pt x="1088034" y="540004"/>
                  </a:lnTo>
                  <a:lnTo>
                    <a:pt x="1080020" y="548017"/>
                  </a:lnTo>
                  <a:lnTo>
                    <a:pt x="1080020" y="567778"/>
                  </a:lnTo>
                  <a:lnTo>
                    <a:pt x="1088034" y="575792"/>
                  </a:lnTo>
                  <a:lnTo>
                    <a:pt x="1107795" y="575792"/>
                  </a:lnTo>
                  <a:lnTo>
                    <a:pt x="1115809" y="567778"/>
                  </a:lnTo>
                  <a:lnTo>
                    <a:pt x="1115809" y="548017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63543" y="1457241"/>
              <a:ext cx="1440180" cy="540385"/>
            </a:xfrm>
            <a:custGeom>
              <a:avLst/>
              <a:gdLst/>
              <a:ahLst/>
              <a:cxnLst/>
              <a:rect l="l" t="t" r="r" b="b"/>
              <a:pathLst>
                <a:path w="1440179" h="540385">
                  <a:moveTo>
                    <a:pt x="0" y="360004"/>
                  </a:moveTo>
                  <a:lnTo>
                    <a:pt x="360004" y="360004"/>
                  </a:lnTo>
                </a:path>
                <a:path w="1440179" h="540385">
                  <a:moveTo>
                    <a:pt x="360004" y="360004"/>
                  </a:moveTo>
                  <a:lnTo>
                    <a:pt x="360004" y="0"/>
                  </a:lnTo>
                </a:path>
                <a:path w="1440179" h="540385">
                  <a:moveTo>
                    <a:pt x="360004" y="0"/>
                  </a:moveTo>
                  <a:lnTo>
                    <a:pt x="720008" y="0"/>
                  </a:lnTo>
                </a:path>
                <a:path w="1440179" h="540385">
                  <a:moveTo>
                    <a:pt x="720008" y="0"/>
                  </a:moveTo>
                  <a:lnTo>
                    <a:pt x="720008" y="360004"/>
                  </a:lnTo>
                </a:path>
                <a:path w="1440179" h="540385">
                  <a:moveTo>
                    <a:pt x="720008" y="360004"/>
                  </a:moveTo>
                  <a:lnTo>
                    <a:pt x="1080013" y="360004"/>
                  </a:lnTo>
                </a:path>
                <a:path w="1440179" h="540385">
                  <a:moveTo>
                    <a:pt x="1080013" y="360004"/>
                  </a:moveTo>
                  <a:lnTo>
                    <a:pt x="1080013" y="540006"/>
                  </a:lnTo>
                </a:path>
                <a:path w="1440179" h="540385">
                  <a:moveTo>
                    <a:pt x="1080013" y="540006"/>
                  </a:moveTo>
                  <a:lnTo>
                    <a:pt x="1440017" y="540006"/>
                  </a:lnTo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630690" y="2188735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5CA8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62668" y="2190056"/>
            <a:ext cx="1219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85" dirty="0">
                <a:solidFill>
                  <a:srgbClr val="FF5CA8"/>
                </a:solidFill>
                <a:latin typeface="Times New Roman"/>
                <a:cs typeface="Times New Roman"/>
              </a:rPr>
              <a:t>∆</a:t>
            </a:r>
            <a:r>
              <a:rPr sz="600" i="1" spc="85" dirty="0">
                <a:solidFill>
                  <a:srgbClr val="FF5CA8"/>
                </a:solidFill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02508" y="2190056"/>
            <a:ext cx="1625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40" dirty="0">
                <a:solidFill>
                  <a:srgbClr val="FF5CA8"/>
                </a:solidFill>
                <a:latin typeface="Arial"/>
                <a:cs typeface="Arial"/>
              </a:rPr>
              <a:t>2</a:t>
            </a:r>
            <a:r>
              <a:rPr sz="600" spc="40" dirty="0">
                <a:solidFill>
                  <a:srgbClr val="FF5CA8"/>
                </a:solidFill>
                <a:latin typeface="Times New Roman"/>
                <a:cs typeface="Times New Roman"/>
              </a:rPr>
              <a:t>∆</a:t>
            </a:r>
            <a:r>
              <a:rPr sz="600" i="1" spc="40" dirty="0">
                <a:solidFill>
                  <a:srgbClr val="FF5CA8"/>
                </a:solidFill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62514" y="2190056"/>
            <a:ext cx="1625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40" dirty="0">
                <a:solidFill>
                  <a:srgbClr val="FF5CA8"/>
                </a:solidFill>
                <a:latin typeface="Arial"/>
                <a:cs typeface="Arial"/>
              </a:rPr>
              <a:t>3</a:t>
            </a:r>
            <a:r>
              <a:rPr sz="600" spc="40" dirty="0">
                <a:solidFill>
                  <a:srgbClr val="FF5CA8"/>
                </a:solidFill>
                <a:latin typeface="Times New Roman"/>
                <a:cs typeface="Times New Roman"/>
              </a:rPr>
              <a:t>∆</a:t>
            </a:r>
            <a:r>
              <a:rPr sz="600" i="1" spc="40" dirty="0">
                <a:solidFill>
                  <a:srgbClr val="FF5CA8"/>
                </a:solidFill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607335"/>
            <a:ext cx="65201" cy="65201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402932" y="2523819"/>
            <a:ext cx="20942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1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1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55" dirty="0">
                <a:solidFill>
                  <a:srgbClr val="FFFFFF"/>
                </a:solidFill>
                <a:latin typeface="Hack"/>
                <a:cs typeface="Hack"/>
              </a:rPr>
              <a:t>∈</a:t>
            </a:r>
            <a:r>
              <a:rPr sz="1100" i="1" spc="-35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∆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1)∆</a:t>
            </a:r>
            <a:r>
              <a:rPr sz="1100" i="1" spc="6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SS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10712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solidFill>
                  <a:srgbClr val="E5E5E5"/>
                </a:solidFill>
                <a:latin typeface="Arial"/>
                <a:cs typeface="Arial"/>
              </a:rPr>
              <a:t>Signal </a:t>
            </a:r>
            <a:r>
              <a:rPr sz="1400" spc="-35" dirty="0">
                <a:solidFill>
                  <a:srgbClr val="E5E5E5"/>
                </a:solidFill>
                <a:latin typeface="Arial"/>
                <a:cs typeface="Arial"/>
              </a:rPr>
              <a:t>holding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51546" y="1630450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490738"/>
            <a:ext cx="2625090" cy="40830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faithful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presentation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fast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sampling</a:t>
            </a:r>
            <a:endParaRPr sz="11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90"/>
              </a:spcBef>
            </a:pP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9525" y="941617"/>
            <a:ext cx="1116010" cy="1224012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946376" y="1743049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rgbClr val="FF5C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50033" y="1653971"/>
            <a:ext cx="363220" cy="180975"/>
          </a:xfrm>
          <a:prstGeom prst="rect">
            <a:avLst/>
          </a:prstGeom>
          <a:ln w="5060">
            <a:solidFill>
              <a:srgbClr val="FF5CA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300"/>
              </a:lnSpc>
            </a:pPr>
            <a:r>
              <a:rPr sz="1100" spc="-25" dirty="0">
                <a:solidFill>
                  <a:srgbClr val="FF5CA8"/>
                </a:solidFill>
                <a:latin typeface="Arial"/>
                <a:cs typeface="Arial"/>
              </a:rPr>
              <a:t>ZOH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610662" y="1740519"/>
            <a:ext cx="307975" cy="8890"/>
            <a:chOff x="2610662" y="1740519"/>
            <a:chExt cx="307975" cy="8890"/>
          </a:xfrm>
        </p:grpSpPr>
        <p:sp>
          <p:nvSpPr>
            <p:cNvPr id="11" name="object 11"/>
            <p:cNvSpPr/>
            <p:nvPr/>
          </p:nvSpPr>
          <p:spPr>
            <a:xfrm>
              <a:off x="2610662" y="1743049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69" y="0"/>
                  </a:lnTo>
                </a:path>
              </a:pathLst>
            </a:custGeom>
            <a:ln w="5060">
              <a:solidFill>
                <a:srgbClr val="FF5C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14332" y="1741792"/>
              <a:ext cx="2540" cy="7620"/>
            </a:xfrm>
            <a:custGeom>
              <a:avLst/>
              <a:gdLst/>
              <a:ahLst/>
              <a:cxnLst/>
              <a:rect l="l" t="t" r="r" b="b"/>
              <a:pathLst>
                <a:path w="2539" h="7619">
                  <a:moveTo>
                    <a:pt x="0" y="2527"/>
                  </a:moveTo>
                  <a:lnTo>
                    <a:pt x="0" y="0"/>
                  </a:lnTo>
                </a:path>
                <a:path w="2539" h="7619">
                  <a:moveTo>
                    <a:pt x="2527" y="2527"/>
                  </a:moveTo>
                  <a:lnTo>
                    <a:pt x="2527" y="0"/>
                  </a:lnTo>
                </a:path>
                <a:path w="2539" h="7619">
                  <a:moveTo>
                    <a:pt x="0" y="7581"/>
                  </a:moveTo>
                  <a:lnTo>
                    <a:pt x="0" y="5054"/>
                  </a:lnTo>
                </a:path>
                <a:path w="2539" h="7619">
                  <a:moveTo>
                    <a:pt x="2527" y="7581"/>
                  </a:moveTo>
                  <a:lnTo>
                    <a:pt x="2527" y="5054"/>
                  </a:lnTo>
                </a:path>
              </a:pathLst>
            </a:custGeom>
            <a:ln w="3175">
              <a:solidFill>
                <a:srgbClr val="FF5C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211933" y="1591804"/>
            <a:ext cx="21367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702310" algn="l"/>
                <a:tab pos="2047875" algn="l"/>
              </a:tabLst>
            </a:pPr>
            <a:r>
              <a:rPr sz="1000" spc="-420" dirty="0">
                <a:solidFill>
                  <a:srgbClr val="FF5CA8"/>
                </a:solidFill>
                <a:latin typeface="Times New Roman"/>
                <a:cs typeface="Times New Roman"/>
              </a:rPr>
              <a:t>._-</a:t>
            </a:r>
            <a:r>
              <a:rPr sz="1000" dirty="0">
                <a:solidFill>
                  <a:srgbClr val="FF5CA8"/>
                </a:solidFill>
                <a:latin typeface="Times New Roman"/>
                <a:cs typeface="Times New Roman"/>
              </a:rPr>
              <a:t>	</a:t>
            </a:r>
            <a:r>
              <a:rPr sz="1000" spc="-340" dirty="0">
                <a:solidFill>
                  <a:srgbClr val="FF5CA8"/>
                </a:solidFill>
                <a:latin typeface="Times New Roman"/>
                <a:cs typeface="Times New Roman"/>
              </a:rPr>
              <a:t>-</a:t>
            </a:r>
            <a:r>
              <a:rPr sz="1000" spc="-430" dirty="0">
                <a:solidFill>
                  <a:srgbClr val="FF5CA8"/>
                </a:solidFill>
                <a:latin typeface="Times New Roman"/>
                <a:cs typeface="Times New Roman"/>
              </a:rPr>
              <a:t>._</a:t>
            </a:r>
            <a:r>
              <a:rPr sz="1000" dirty="0">
                <a:solidFill>
                  <a:srgbClr val="FF5CA8"/>
                </a:solidFill>
                <a:latin typeface="Times New Roman"/>
                <a:cs typeface="Times New Roman"/>
              </a:rPr>
              <a:t>	</a:t>
            </a:r>
            <a:r>
              <a:rPr sz="1650" i="1" spc="60" baseline="-12626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650" baseline="-12626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40113" y="707033"/>
            <a:ext cx="2552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95519" y="941617"/>
            <a:ext cx="1116010" cy="1224012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SS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Problem</a:t>
            </a:r>
            <a:r>
              <a:rPr spc="-45" dirty="0"/>
              <a:t> </a:t>
            </a:r>
            <a:r>
              <a:rPr spc="-20" dirty="0"/>
              <a:t>definition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477798"/>
            <a:ext cx="25971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continuous-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Arial"/>
                <a:cs typeface="Arial"/>
              </a:rPr>
              <a:t>preceded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ZOH: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4847" y="788668"/>
            <a:ext cx="733425" cy="95250"/>
            <a:chOff x="184847" y="788668"/>
            <a:chExt cx="733425" cy="95250"/>
          </a:xfrm>
        </p:grpSpPr>
        <p:sp>
          <p:nvSpPr>
            <p:cNvPr id="6" name="object 6"/>
            <p:cNvSpPr/>
            <p:nvPr/>
          </p:nvSpPr>
          <p:spPr>
            <a:xfrm>
              <a:off x="187705" y="881004"/>
              <a:ext cx="363855" cy="0"/>
            </a:xfrm>
            <a:custGeom>
              <a:avLst/>
              <a:gdLst/>
              <a:ahLst/>
              <a:cxnLst/>
              <a:rect l="l" t="t" r="r" b="b"/>
              <a:pathLst>
                <a:path w="363855">
                  <a:moveTo>
                    <a:pt x="0" y="0"/>
                  </a:moveTo>
                  <a:lnTo>
                    <a:pt x="363701" y="0"/>
                  </a:lnTo>
                </a:path>
              </a:pathLst>
            </a:custGeom>
            <a:ln w="5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3779" y="791526"/>
              <a:ext cx="179070" cy="89535"/>
            </a:xfrm>
            <a:custGeom>
              <a:avLst/>
              <a:gdLst/>
              <a:ahLst/>
              <a:cxnLst/>
              <a:rect l="l" t="t" r="r" b="b"/>
              <a:pathLst>
                <a:path w="179069" h="89534">
                  <a:moveTo>
                    <a:pt x="0" y="89478"/>
                  </a:moveTo>
                  <a:lnTo>
                    <a:pt x="178957" y="0"/>
                  </a:lnTo>
                </a:path>
              </a:pathLst>
            </a:custGeom>
            <a:ln w="5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1406" y="881004"/>
              <a:ext cx="363855" cy="0"/>
            </a:xfrm>
            <a:custGeom>
              <a:avLst/>
              <a:gdLst/>
              <a:ahLst/>
              <a:cxnLst/>
              <a:rect l="l" t="t" r="r" b="b"/>
              <a:pathLst>
                <a:path w="363855">
                  <a:moveTo>
                    <a:pt x="0" y="0"/>
                  </a:moveTo>
                  <a:lnTo>
                    <a:pt x="92372" y="0"/>
                  </a:lnTo>
                </a:path>
                <a:path w="363855">
                  <a:moveTo>
                    <a:pt x="271330" y="0"/>
                  </a:moveTo>
                  <a:lnTo>
                    <a:pt x="363703" y="0"/>
                  </a:lnTo>
                  <a:lnTo>
                    <a:pt x="363703" y="0"/>
                  </a:lnTo>
                </a:path>
              </a:pathLst>
            </a:custGeom>
            <a:ln w="5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65158" y="675291"/>
            <a:ext cx="3181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900" spc="-1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900" i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i="1" spc="-15" baseline="-9259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900" spc="-1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0441" y="741034"/>
            <a:ext cx="910590" cy="280035"/>
          </a:xfrm>
          <a:prstGeom prst="rect">
            <a:avLst/>
          </a:prstGeom>
          <a:ln w="5112">
            <a:solidFill>
              <a:srgbClr val="FFFFFF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515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Zero</a:t>
            </a:r>
            <a:r>
              <a:rPr sz="9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r>
              <a:rPr sz="9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Hold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62943" y="741034"/>
            <a:ext cx="948055" cy="280035"/>
          </a:xfrm>
          <a:prstGeom prst="rect">
            <a:avLst/>
          </a:prstGeom>
          <a:ln w="5112">
            <a:solidFill>
              <a:srgbClr val="FFFFFF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425"/>
              </a:spcBef>
            </a:pPr>
            <a:r>
              <a:rPr sz="900" i="1" dirty="0">
                <a:solidFill>
                  <a:srgbClr val="FFFFFF"/>
                </a:solidFill>
                <a:latin typeface="Arial"/>
                <a:cs typeface="Arial"/>
              </a:rPr>
              <a:t>dx</a:t>
            </a:r>
            <a:r>
              <a:rPr sz="900" i="1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900" i="1" dirty="0">
                <a:solidFill>
                  <a:srgbClr val="FFFFFF"/>
                </a:solidFill>
                <a:latin typeface="Arial"/>
                <a:cs typeface="Arial"/>
              </a:rPr>
              <a:t>dt</a:t>
            </a:r>
            <a:r>
              <a:rPr sz="900" i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21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9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9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21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9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103343" y="861831"/>
            <a:ext cx="157480" cy="38735"/>
            <a:chOff x="2103343" y="861831"/>
            <a:chExt cx="157480" cy="38735"/>
          </a:xfrm>
        </p:grpSpPr>
        <p:sp>
          <p:nvSpPr>
            <p:cNvPr id="13" name="object 13"/>
            <p:cNvSpPr/>
            <p:nvPr/>
          </p:nvSpPr>
          <p:spPr>
            <a:xfrm>
              <a:off x="2103343" y="881004"/>
              <a:ext cx="126364" cy="0"/>
            </a:xfrm>
            <a:custGeom>
              <a:avLst/>
              <a:gdLst/>
              <a:ahLst/>
              <a:cxnLst/>
              <a:rect l="l" t="t" r="r" b="b"/>
              <a:pathLst>
                <a:path w="126364">
                  <a:moveTo>
                    <a:pt x="0" y="0"/>
                  </a:moveTo>
                  <a:lnTo>
                    <a:pt x="126366" y="0"/>
                  </a:lnTo>
                </a:path>
              </a:pathLst>
            </a:custGeom>
            <a:ln w="5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09257" y="861831"/>
              <a:ext cx="51435" cy="38735"/>
            </a:xfrm>
            <a:custGeom>
              <a:avLst/>
              <a:gdLst/>
              <a:ahLst/>
              <a:cxnLst/>
              <a:rect l="l" t="t" r="r" b="b"/>
              <a:pathLst>
                <a:path w="51435" h="38734">
                  <a:moveTo>
                    <a:pt x="0" y="0"/>
                  </a:moveTo>
                  <a:lnTo>
                    <a:pt x="7190" y="9946"/>
                  </a:lnTo>
                  <a:lnTo>
                    <a:pt x="9586" y="19173"/>
                  </a:lnTo>
                  <a:lnTo>
                    <a:pt x="7190" y="28400"/>
                  </a:lnTo>
                  <a:lnTo>
                    <a:pt x="0" y="38347"/>
                  </a:lnTo>
                  <a:lnTo>
                    <a:pt x="12662" y="30857"/>
                  </a:lnTo>
                  <a:lnTo>
                    <a:pt x="26523" y="25404"/>
                  </a:lnTo>
                  <a:lnTo>
                    <a:pt x="39905" y="21630"/>
                  </a:lnTo>
                  <a:lnTo>
                    <a:pt x="51129" y="19173"/>
                  </a:lnTo>
                  <a:lnTo>
                    <a:pt x="39905" y="16716"/>
                  </a:lnTo>
                  <a:lnTo>
                    <a:pt x="26523" y="12942"/>
                  </a:lnTo>
                  <a:lnTo>
                    <a:pt x="12662" y="7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915108" y="861831"/>
            <a:ext cx="273050" cy="38735"/>
            <a:chOff x="915108" y="861831"/>
            <a:chExt cx="273050" cy="38735"/>
          </a:xfrm>
        </p:grpSpPr>
        <p:sp>
          <p:nvSpPr>
            <p:cNvPr id="16" name="object 16"/>
            <p:cNvSpPr/>
            <p:nvPr/>
          </p:nvSpPr>
          <p:spPr>
            <a:xfrm>
              <a:off x="915108" y="881004"/>
              <a:ext cx="242570" cy="0"/>
            </a:xfrm>
            <a:custGeom>
              <a:avLst/>
              <a:gdLst/>
              <a:ahLst/>
              <a:cxnLst/>
              <a:rect l="l" t="t" r="r" b="b"/>
              <a:pathLst>
                <a:path w="242569">
                  <a:moveTo>
                    <a:pt x="0" y="0"/>
                  </a:moveTo>
                  <a:lnTo>
                    <a:pt x="242098" y="0"/>
                  </a:lnTo>
                </a:path>
              </a:pathLst>
            </a:custGeom>
            <a:ln w="5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36755" y="861831"/>
              <a:ext cx="51435" cy="38735"/>
            </a:xfrm>
            <a:custGeom>
              <a:avLst/>
              <a:gdLst/>
              <a:ahLst/>
              <a:cxnLst/>
              <a:rect l="l" t="t" r="r" b="b"/>
              <a:pathLst>
                <a:path w="51434" h="38734">
                  <a:moveTo>
                    <a:pt x="0" y="0"/>
                  </a:moveTo>
                  <a:lnTo>
                    <a:pt x="7190" y="9946"/>
                  </a:lnTo>
                  <a:lnTo>
                    <a:pt x="9586" y="19173"/>
                  </a:lnTo>
                  <a:lnTo>
                    <a:pt x="7190" y="28400"/>
                  </a:lnTo>
                  <a:lnTo>
                    <a:pt x="0" y="38347"/>
                  </a:lnTo>
                  <a:lnTo>
                    <a:pt x="12662" y="30857"/>
                  </a:lnTo>
                  <a:lnTo>
                    <a:pt x="26523" y="25404"/>
                  </a:lnTo>
                  <a:lnTo>
                    <a:pt x="39905" y="21630"/>
                  </a:lnTo>
                  <a:lnTo>
                    <a:pt x="51129" y="19173"/>
                  </a:lnTo>
                  <a:lnTo>
                    <a:pt x="39905" y="16716"/>
                  </a:lnTo>
                  <a:lnTo>
                    <a:pt x="26523" y="12942"/>
                  </a:lnTo>
                  <a:lnTo>
                    <a:pt x="12662" y="7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210194" y="861831"/>
            <a:ext cx="548640" cy="38735"/>
            <a:chOff x="3210194" y="861831"/>
            <a:chExt cx="548640" cy="38735"/>
          </a:xfrm>
        </p:grpSpPr>
        <p:sp>
          <p:nvSpPr>
            <p:cNvPr id="19" name="object 19"/>
            <p:cNvSpPr/>
            <p:nvPr/>
          </p:nvSpPr>
          <p:spPr>
            <a:xfrm>
              <a:off x="3213052" y="881004"/>
              <a:ext cx="514984" cy="0"/>
            </a:xfrm>
            <a:custGeom>
              <a:avLst/>
              <a:gdLst/>
              <a:ahLst/>
              <a:cxnLst/>
              <a:rect l="l" t="t" r="r" b="b"/>
              <a:pathLst>
                <a:path w="514985">
                  <a:moveTo>
                    <a:pt x="0" y="0"/>
                  </a:moveTo>
                  <a:lnTo>
                    <a:pt x="514874" y="0"/>
                  </a:lnTo>
                </a:path>
              </a:pathLst>
            </a:custGeom>
            <a:ln w="5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07475" y="861831"/>
              <a:ext cx="51435" cy="38735"/>
            </a:xfrm>
            <a:custGeom>
              <a:avLst/>
              <a:gdLst/>
              <a:ahLst/>
              <a:cxnLst/>
              <a:rect l="l" t="t" r="r" b="b"/>
              <a:pathLst>
                <a:path w="51435" h="38734">
                  <a:moveTo>
                    <a:pt x="0" y="0"/>
                  </a:moveTo>
                  <a:lnTo>
                    <a:pt x="7190" y="9946"/>
                  </a:lnTo>
                  <a:lnTo>
                    <a:pt x="9586" y="19173"/>
                  </a:lnTo>
                  <a:lnTo>
                    <a:pt x="7190" y="28400"/>
                  </a:lnTo>
                  <a:lnTo>
                    <a:pt x="0" y="38347"/>
                  </a:lnTo>
                  <a:lnTo>
                    <a:pt x="12662" y="30857"/>
                  </a:lnTo>
                  <a:lnTo>
                    <a:pt x="26523" y="25404"/>
                  </a:lnTo>
                  <a:lnTo>
                    <a:pt x="39905" y="21630"/>
                  </a:lnTo>
                  <a:lnTo>
                    <a:pt x="51129" y="19173"/>
                  </a:lnTo>
                  <a:lnTo>
                    <a:pt x="39905" y="16716"/>
                  </a:lnTo>
                  <a:lnTo>
                    <a:pt x="26523" y="12942"/>
                  </a:lnTo>
                  <a:lnTo>
                    <a:pt x="12662" y="7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514932" y="675291"/>
            <a:ext cx="214629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2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spc="-2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392346" y="878448"/>
            <a:ext cx="911860" cy="385445"/>
            <a:chOff x="3392346" y="878448"/>
            <a:chExt cx="911860" cy="385445"/>
          </a:xfrm>
        </p:grpSpPr>
        <p:sp>
          <p:nvSpPr>
            <p:cNvPr id="23" name="object 23"/>
            <p:cNvSpPr/>
            <p:nvPr/>
          </p:nvSpPr>
          <p:spPr>
            <a:xfrm>
              <a:off x="3394902" y="881004"/>
              <a:ext cx="182245" cy="363855"/>
            </a:xfrm>
            <a:custGeom>
              <a:avLst/>
              <a:gdLst/>
              <a:ahLst/>
              <a:cxnLst/>
              <a:rect l="l" t="t" r="r" b="b"/>
              <a:pathLst>
                <a:path w="182245" h="363855">
                  <a:moveTo>
                    <a:pt x="0" y="0"/>
                  </a:moveTo>
                  <a:lnTo>
                    <a:pt x="0" y="363701"/>
                  </a:lnTo>
                  <a:lnTo>
                    <a:pt x="181851" y="363701"/>
                  </a:lnTo>
                </a:path>
              </a:pathLst>
            </a:custGeom>
            <a:ln w="5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69126" y="1155227"/>
              <a:ext cx="179070" cy="89535"/>
            </a:xfrm>
            <a:custGeom>
              <a:avLst/>
              <a:gdLst/>
              <a:ahLst/>
              <a:cxnLst/>
              <a:rect l="l" t="t" r="r" b="b"/>
              <a:pathLst>
                <a:path w="179070" h="89534">
                  <a:moveTo>
                    <a:pt x="0" y="89478"/>
                  </a:moveTo>
                  <a:lnTo>
                    <a:pt x="178957" y="0"/>
                  </a:lnTo>
                </a:path>
              </a:pathLst>
            </a:custGeom>
            <a:ln w="5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94902" y="1244706"/>
              <a:ext cx="878840" cy="0"/>
            </a:xfrm>
            <a:custGeom>
              <a:avLst/>
              <a:gdLst/>
              <a:ahLst/>
              <a:cxnLst/>
              <a:rect l="l" t="t" r="r" b="b"/>
              <a:pathLst>
                <a:path w="878839">
                  <a:moveTo>
                    <a:pt x="0" y="0"/>
                  </a:moveTo>
                  <a:lnTo>
                    <a:pt x="274223" y="0"/>
                  </a:lnTo>
                </a:path>
                <a:path w="878839">
                  <a:moveTo>
                    <a:pt x="453180" y="0"/>
                  </a:moveTo>
                  <a:lnTo>
                    <a:pt x="727404" y="0"/>
                  </a:lnTo>
                  <a:lnTo>
                    <a:pt x="727404" y="0"/>
                  </a:lnTo>
                </a:path>
                <a:path w="878839">
                  <a:moveTo>
                    <a:pt x="727403" y="0"/>
                  </a:moveTo>
                  <a:lnTo>
                    <a:pt x="878576" y="0"/>
                  </a:lnTo>
                </a:path>
              </a:pathLst>
            </a:custGeom>
            <a:ln w="5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53027" y="1225532"/>
              <a:ext cx="51435" cy="38735"/>
            </a:xfrm>
            <a:custGeom>
              <a:avLst/>
              <a:gdLst/>
              <a:ahLst/>
              <a:cxnLst/>
              <a:rect l="l" t="t" r="r" b="b"/>
              <a:pathLst>
                <a:path w="51435" h="38734">
                  <a:moveTo>
                    <a:pt x="0" y="0"/>
                  </a:moveTo>
                  <a:lnTo>
                    <a:pt x="7190" y="9946"/>
                  </a:lnTo>
                  <a:lnTo>
                    <a:pt x="9586" y="19173"/>
                  </a:lnTo>
                  <a:lnTo>
                    <a:pt x="7190" y="28400"/>
                  </a:lnTo>
                  <a:lnTo>
                    <a:pt x="0" y="38347"/>
                  </a:lnTo>
                  <a:lnTo>
                    <a:pt x="12662" y="30857"/>
                  </a:lnTo>
                  <a:lnTo>
                    <a:pt x="26523" y="25404"/>
                  </a:lnTo>
                  <a:lnTo>
                    <a:pt x="39905" y="21630"/>
                  </a:lnTo>
                  <a:lnTo>
                    <a:pt x="51129" y="19173"/>
                  </a:lnTo>
                  <a:lnTo>
                    <a:pt x="39905" y="16716"/>
                  </a:lnTo>
                  <a:lnTo>
                    <a:pt x="26523" y="12942"/>
                  </a:lnTo>
                  <a:lnTo>
                    <a:pt x="12662" y="7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662600" y="963587"/>
            <a:ext cx="764540" cy="4527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78155">
              <a:lnSpc>
                <a:spcPct val="100000"/>
              </a:lnSpc>
              <a:spcBef>
                <a:spcPts val="700"/>
              </a:spcBef>
            </a:pP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2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i="1" spc="-30" baseline="-9259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900" spc="-2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600"/>
              </a:spcBef>
            </a:pPr>
            <a:r>
              <a:rPr sz="900" spc="125" dirty="0">
                <a:solidFill>
                  <a:srgbClr val="FFFFFF"/>
                </a:solidFill>
                <a:latin typeface="Times New Roman"/>
                <a:cs typeface="Times New Roman"/>
              </a:rPr>
              <a:t>∆</a:t>
            </a:r>
            <a:r>
              <a:rPr sz="900" i="1" spc="1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742478"/>
            <a:ext cx="65201" cy="65201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952510"/>
            <a:ext cx="65201" cy="65201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162543"/>
            <a:ext cx="65201" cy="65201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372575"/>
            <a:ext cx="65201" cy="65201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2582608"/>
            <a:ext cx="65201" cy="65201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377532" y="1615183"/>
            <a:ext cx="2999105" cy="10756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):</a:t>
            </a:r>
            <a:r>
              <a:rPr sz="1100" spc="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discrete-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10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):</a:t>
            </a:r>
            <a:r>
              <a:rPr sz="1100" spc="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continuous-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1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):</a:t>
            </a:r>
            <a:r>
              <a:rPr sz="1100" spc="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sampled</a:t>
            </a:r>
            <a:r>
              <a:rPr sz="11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discrete-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1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100" spc="105" dirty="0">
                <a:solidFill>
                  <a:srgbClr val="FFFFFF"/>
                </a:solidFill>
                <a:latin typeface="Arial"/>
                <a:cs typeface="Arial"/>
              </a:rPr>
              <a:t>∆</a:t>
            </a:r>
            <a:r>
              <a:rPr sz="1100" i="1" spc="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10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sampling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goal:</a:t>
            </a:r>
            <a:r>
              <a:rPr sz="11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obtain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30" baseline="-13888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7" action="ppaction://hlinksldjump"/>
              </a:rPr>
              <a:t>SS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7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Solution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84847" y="588176"/>
            <a:ext cx="733425" cy="95250"/>
            <a:chOff x="184847" y="588176"/>
            <a:chExt cx="733425" cy="95250"/>
          </a:xfrm>
        </p:grpSpPr>
        <p:sp>
          <p:nvSpPr>
            <p:cNvPr id="5" name="object 5"/>
            <p:cNvSpPr/>
            <p:nvPr/>
          </p:nvSpPr>
          <p:spPr>
            <a:xfrm>
              <a:off x="187705" y="680512"/>
              <a:ext cx="363855" cy="0"/>
            </a:xfrm>
            <a:custGeom>
              <a:avLst/>
              <a:gdLst/>
              <a:ahLst/>
              <a:cxnLst/>
              <a:rect l="l" t="t" r="r" b="b"/>
              <a:pathLst>
                <a:path w="363855">
                  <a:moveTo>
                    <a:pt x="0" y="0"/>
                  </a:moveTo>
                  <a:lnTo>
                    <a:pt x="363701" y="0"/>
                  </a:lnTo>
                </a:path>
              </a:pathLst>
            </a:custGeom>
            <a:ln w="5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3779" y="591033"/>
              <a:ext cx="179070" cy="89535"/>
            </a:xfrm>
            <a:custGeom>
              <a:avLst/>
              <a:gdLst/>
              <a:ahLst/>
              <a:cxnLst/>
              <a:rect l="l" t="t" r="r" b="b"/>
              <a:pathLst>
                <a:path w="179069" h="89534">
                  <a:moveTo>
                    <a:pt x="0" y="89478"/>
                  </a:moveTo>
                  <a:lnTo>
                    <a:pt x="178957" y="0"/>
                  </a:lnTo>
                </a:path>
              </a:pathLst>
            </a:custGeom>
            <a:ln w="5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1406" y="680512"/>
              <a:ext cx="363855" cy="0"/>
            </a:xfrm>
            <a:custGeom>
              <a:avLst/>
              <a:gdLst/>
              <a:ahLst/>
              <a:cxnLst/>
              <a:rect l="l" t="t" r="r" b="b"/>
              <a:pathLst>
                <a:path w="363855">
                  <a:moveTo>
                    <a:pt x="0" y="0"/>
                  </a:moveTo>
                  <a:lnTo>
                    <a:pt x="92372" y="0"/>
                  </a:lnTo>
                </a:path>
                <a:path w="363855">
                  <a:moveTo>
                    <a:pt x="271330" y="0"/>
                  </a:moveTo>
                  <a:lnTo>
                    <a:pt x="363703" y="0"/>
                  </a:lnTo>
                  <a:lnTo>
                    <a:pt x="363703" y="0"/>
                  </a:lnTo>
                </a:path>
              </a:pathLst>
            </a:custGeom>
            <a:ln w="5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90441" y="540542"/>
            <a:ext cx="910590" cy="280035"/>
          </a:xfrm>
          <a:prstGeom prst="rect">
            <a:avLst/>
          </a:prstGeom>
          <a:ln w="5112">
            <a:solidFill>
              <a:srgbClr val="FFFFFF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515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Zero</a:t>
            </a:r>
            <a:r>
              <a:rPr sz="9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r>
              <a:rPr sz="9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Hold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5158" y="474799"/>
            <a:ext cx="3181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900" spc="-1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900" i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i="1" spc="-15" baseline="-9259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900" spc="-1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2943" y="540542"/>
            <a:ext cx="948055" cy="280035"/>
          </a:xfrm>
          <a:prstGeom prst="rect">
            <a:avLst/>
          </a:prstGeom>
          <a:ln w="5112">
            <a:solidFill>
              <a:srgbClr val="FFFFFF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425"/>
              </a:spcBef>
            </a:pPr>
            <a:r>
              <a:rPr sz="900" i="1" dirty="0">
                <a:solidFill>
                  <a:srgbClr val="FFFFFF"/>
                </a:solidFill>
                <a:latin typeface="Arial"/>
                <a:cs typeface="Arial"/>
              </a:rPr>
              <a:t>dx</a:t>
            </a:r>
            <a:r>
              <a:rPr sz="900" i="1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900" i="1" dirty="0">
                <a:solidFill>
                  <a:srgbClr val="FFFFFF"/>
                </a:solidFill>
                <a:latin typeface="Arial"/>
                <a:cs typeface="Arial"/>
              </a:rPr>
              <a:t>dt</a:t>
            </a:r>
            <a:r>
              <a:rPr sz="900" i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21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9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9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21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9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03343" y="661338"/>
            <a:ext cx="157480" cy="38735"/>
            <a:chOff x="2103343" y="661338"/>
            <a:chExt cx="157480" cy="38735"/>
          </a:xfrm>
        </p:grpSpPr>
        <p:sp>
          <p:nvSpPr>
            <p:cNvPr id="12" name="object 12"/>
            <p:cNvSpPr/>
            <p:nvPr/>
          </p:nvSpPr>
          <p:spPr>
            <a:xfrm>
              <a:off x="2103343" y="680512"/>
              <a:ext cx="126364" cy="0"/>
            </a:xfrm>
            <a:custGeom>
              <a:avLst/>
              <a:gdLst/>
              <a:ahLst/>
              <a:cxnLst/>
              <a:rect l="l" t="t" r="r" b="b"/>
              <a:pathLst>
                <a:path w="126364">
                  <a:moveTo>
                    <a:pt x="0" y="0"/>
                  </a:moveTo>
                  <a:lnTo>
                    <a:pt x="126366" y="0"/>
                  </a:lnTo>
                </a:path>
              </a:pathLst>
            </a:custGeom>
            <a:ln w="5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09257" y="661338"/>
              <a:ext cx="51435" cy="38735"/>
            </a:xfrm>
            <a:custGeom>
              <a:avLst/>
              <a:gdLst/>
              <a:ahLst/>
              <a:cxnLst/>
              <a:rect l="l" t="t" r="r" b="b"/>
              <a:pathLst>
                <a:path w="51435" h="38734">
                  <a:moveTo>
                    <a:pt x="0" y="0"/>
                  </a:moveTo>
                  <a:lnTo>
                    <a:pt x="7190" y="9946"/>
                  </a:lnTo>
                  <a:lnTo>
                    <a:pt x="9586" y="19173"/>
                  </a:lnTo>
                  <a:lnTo>
                    <a:pt x="7190" y="28400"/>
                  </a:lnTo>
                  <a:lnTo>
                    <a:pt x="0" y="38347"/>
                  </a:lnTo>
                  <a:lnTo>
                    <a:pt x="12662" y="30857"/>
                  </a:lnTo>
                  <a:lnTo>
                    <a:pt x="26523" y="25404"/>
                  </a:lnTo>
                  <a:lnTo>
                    <a:pt x="39905" y="21630"/>
                  </a:lnTo>
                  <a:lnTo>
                    <a:pt x="51129" y="19173"/>
                  </a:lnTo>
                  <a:lnTo>
                    <a:pt x="39905" y="16716"/>
                  </a:lnTo>
                  <a:lnTo>
                    <a:pt x="26523" y="12942"/>
                  </a:lnTo>
                  <a:lnTo>
                    <a:pt x="12662" y="7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915108" y="661338"/>
            <a:ext cx="273050" cy="38735"/>
            <a:chOff x="915108" y="661338"/>
            <a:chExt cx="273050" cy="38735"/>
          </a:xfrm>
        </p:grpSpPr>
        <p:sp>
          <p:nvSpPr>
            <p:cNvPr id="15" name="object 15"/>
            <p:cNvSpPr/>
            <p:nvPr/>
          </p:nvSpPr>
          <p:spPr>
            <a:xfrm>
              <a:off x="915108" y="680512"/>
              <a:ext cx="242570" cy="0"/>
            </a:xfrm>
            <a:custGeom>
              <a:avLst/>
              <a:gdLst/>
              <a:ahLst/>
              <a:cxnLst/>
              <a:rect l="l" t="t" r="r" b="b"/>
              <a:pathLst>
                <a:path w="242569">
                  <a:moveTo>
                    <a:pt x="0" y="0"/>
                  </a:moveTo>
                  <a:lnTo>
                    <a:pt x="242098" y="0"/>
                  </a:lnTo>
                </a:path>
              </a:pathLst>
            </a:custGeom>
            <a:ln w="5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36755" y="661338"/>
              <a:ext cx="51435" cy="38735"/>
            </a:xfrm>
            <a:custGeom>
              <a:avLst/>
              <a:gdLst/>
              <a:ahLst/>
              <a:cxnLst/>
              <a:rect l="l" t="t" r="r" b="b"/>
              <a:pathLst>
                <a:path w="51434" h="38734">
                  <a:moveTo>
                    <a:pt x="0" y="0"/>
                  </a:moveTo>
                  <a:lnTo>
                    <a:pt x="7190" y="9946"/>
                  </a:lnTo>
                  <a:lnTo>
                    <a:pt x="9586" y="19173"/>
                  </a:lnTo>
                  <a:lnTo>
                    <a:pt x="7190" y="28400"/>
                  </a:lnTo>
                  <a:lnTo>
                    <a:pt x="0" y="38347"/>
                  </a:lnTo>
                  <a:lnTo>
                    <a:pt x="12662" y="30857"/>
                  </a:lnTo>
                  <a:lnTo>
                    <a:pt x="26523" y="25404"/>
                  </a:lnTo>
                  <a:lnTo>
                    <a:pt x="39905" y="21630"/>
                  </a:lnTo>
                  <a:lnTo>
                    <a:pt x="51129" y="19173"/>
                  </a:lnTo>
                  <a:lnTo>
                    <a:pt x="39905" y="16716"/>
                  </a:lnTo>
                  <a:lnTo>
                    <a:pt x="26523" y="12942"/>
                  </a:lnTo>
                  <a:lnTo>
                    <a:pt x="12662" y="7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210194" y="661338"/>
            <a:ext cx="548640" cy="38735"/>
            <a:chOff x="3210194" y="661338"/>
            <a:chExt cx="548640" cy="38735"/>
          </a:xfrm>
        </p:grpSpPr>
        <p:sp>
          <p:nvSpPr>
            <p:cNvPr id="18" name="object 18"/>
            <p:cNvSpPr/>
            <p:nvPr/>
          </p:nvSpPr>
          <p:spPr>
            <a:xfrm>
              <a:off x="3213052" y="680512"/>
              <a:ext cx="514984" cy="0"/>
            </a:xfrm>
            <a:custGeom>
              <a:avLst/>
              <a:gdLst/>
              <a:ahLst/>
              <a:cxnLst/>
              <a:rect l="l" t="t" r="r" b="b"/>
              <a:pathLst>
                <a:path w="514985">
                  <a:moveTo>
                    <a:pt x="0" y="0"/>
                  </a:moveTo>
                  <a:lnTo>
                    <a:pt x="514874" y="0"/>
                  </a:lnTo>
                </a:path>
              </a:pathLst>
            </a:custGeom>
            <a:ln w="5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07475" y="661338"/>
              <a:ext cx="51435" cy="38735"/>
            </a:xfrm>
            <a:custGeom>
              <a:avLst/>
              <a:gdLst/>
              <a:ahLst/>
              <a:cxnLst/>
              <a:rect l="l" t="t" r="r" b="b"/>
              <a:pathLst>
                <a:path w="51435" h="38734">
                  <a:moveTo>
                    <a:pt x="0" y="0"/>
                  </a:moveTo>
                  <a:lnTo>
                    <a:pt x="7190" y="9946"/>
                  </a:lnTo>
                  <a:lnTo>
                    <a:pt x="9586" y="19173"/>
                  </a:lnTo>
                  <a:lnTo>
                    <a:pt x="7190" y="28400"/>
                  </a:lnTo>
                  <a:lnTo>
                    <a:pt x="0" y="38347"/>
                  </a:lnTo>
                  <a:lnTo>
                    <a:pt x="12662" y="30857"/>
                  </a:lnTo>
                  <a:lnTo>
                    <a:pt x="26523" y="25404"/>
                  </a:lnTo>
                  <a:lnTo>
                    <a:pt x="39905" y="21630"/>
                  </a:lnTo>
                  <a:lnTo>
                    <a:pt x="51129" y="19173"/>
                  </a:lnTo>
                  <a:lnTo>
                    <a:pt x="39905" y="16716"/>
                  </a:lnTo>
                  <a:lnTo>
                    <a:pt x="26523" y="12942"/>
                  </a:lnTo>
                  <a:lnTo>
                    <a:pt x="12662" y="7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514932" y="474799"/>
            <a:ext cx="214629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2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spc="-2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392346" y="677956"/>
            <a:ext cx="911860" cy="385445"/>
            <a:chOff x="3392346" y="677956"/>
            <a:chExt cx="911860" cy="385445"/>
          </a:xfrm>
        </p:grpSpPr>
        <p:sp>
          <p:nvSpPr>
            <p:cNvPr id="22" name="object 22"/>
            <p:cNvSpPr/>
            <p:nvPr/>
          </p:nvSpPr>
          <p:spPr>
            <a:xfrm>
              <a:off x="3394902" y="680512"/>
              <a:ext cx="182245" cy="363855"/>
            </a:xfrm>
            <a:custGeom>
              <a:avLst/>
              <a:gdLst/>
              <a:ahLst/>
              <a:cxnLst/>
              <a:rect l="l" t="t" r="r" b="b"/>
              <a:pathLst>
                <a:path w="182245" h="363855">
                  <a:moveTo>
                    <a:pt x="0" y="0"/>
                  </a:moveTo>
                  <a:lnTo>
                    <a:pt x="0" y="363701"/>
                  </a:lnTo>
                  <a:lnTo>
                    <a:pt x="181851" y="363701"/>
                  </a:lnTo>
                </a:path>
              </a:pathLst>
            </a:custGeom>
            <a:ln w="5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69126" y="954735"/>
              <a:ext cx="179070" cy="89535"/>
            </a:xfrm>
            <a:custGeom>
              <a:avLst/>
              <a:gdLst/>
              <a:ahLst/>
              <a:cxnLst/>
              <a:rect l="l" t="t" r="r" b="b"/>
              <a:pathLst>
                <a:path w="179070" h="89534">
                  <a:moveTo>
                    <a:pt x="0" y="89478"/>
                  </a:moveTo>
                  <a:lnTo>
                    <a:pt x="178957" y="0"/>
                  </a:lnTo>
                </a:path>
              </a:pathLst>
            </a:custGeom>
            <a:ln w="5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94902" y="1044214"/>
              <a:ext cx="878840" cy="0"/>
            </a:xfrm>
            <a:custGeom>
              <a:avLst/>
              <a:gdLst/>
              <a:ahLst/>
              <a:cxnLst/>
              <a:rect l="l" t="t" r="r" b="b"/>
              <a:pathLst>
                <a:path w="878839">
                  <a:moveTo>
                    <a:pt x="0" y="0"/>
                  </a:moveTo>
                  <a:lnTo>
                    <a:pt x="274223" y="0"/>
                  </a:lnTo>
                </a:path>
                <a:path w="878839">
                  <a:moveTo>
                    <a:pt x="453180" y="0"/>
                  </a:moveTo>
                  <a:lnTo>
                    <a:pt x="727404" y="0"/>
                  </a:lnTo>
                  <a:lnTo>
                    <a:pt x="727404" y="0"/>
                  </a:lnTo>
                </a:path>
                <a:path w="878839">
                  <a:moveTo>
                    <a:pt x="727403" y="0"/>
                  </a:moveTo>
                  <a:lnTo>
                    <a:pt x="878576" y="0"/>
                  </a:lnTo>
                </a:path>
              </a:pathLst>
            </a:custGeom>
            <a:ln w="5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53027" y="1025040"/>
              <a:ext cx="51435" cy="38735"/>
            </a:xfrm>
            <a:custGeom>
              <a:avLst/>
              <a:gdLst/>
              <a:ahLst/>
              <a:cxnLst/>
              <a:rect l="l" t="t" r="r" b="b"/>
              <a:pathLst>
                <a:path w="51435" h="38734">
                  <a:moveTo>
                    <a:pt x="0" y="0"/>
                  </a:moveTo>
                  <a:lnTo>
                    <a:pt x="7190" y="9946"/>
                  </a:lnTo>
                  <a:lnTo>
                    <a:pt x="9586" y="19173"/>
                  </a:lnTo>
                  <a:lnTo>
                    <a:pt x="7190" y="28400"/>
                  </a:lnTo>
                  <a:lnTo>
                    <a:pt x="0" y="38347"/>
                  </a:lnTo>
                  <a:lnTo>
                    <a:pt x="12662" y="30857"/>
                  </a:lnTo>
                  <a:lnTo>
                    <a:pt x="26523" y="25404"/>
                  </a:lnTo>
                  <a:lnTo>
                    <a:pt x="39905" y="21630"/>
                  </a:lnTo>
                  <a:lnTo>
                    <a:pt x="51129" y="19173"/>
                  </a:lnTo>
                  <a:lnTo>
                    <a:pt x="39905" y="16716"/>
                  </a:lnTo>
                  <a:lnTo>
                    <a:pt x="26523" y="12942"/>
                  </a:lnTo>
                  <a:lnTo>
                    <a:pt x="12662" y="7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102904" y="838503"/>
            <a:ext cx="31178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2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i="1" spc="-30" baseline="-9259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900" spc="-2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4" name="object 94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SS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AD1D7321-452D-4C14-0900-86DE4B723899}"/>
                  </a:ext>
                </a:extLst>
              </p:cNvPr>
              <p:cNvSpPr txBox="1"/>
              <p:nvPr/>
            </p:nvSpPr>
            <p:spPr>
              <a:xfrm>
                <a:off x="166314" y="1284900"/>
                <a:ext cx="4291423" cy="19963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,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 the solution of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𝐵𝑢</m:t>
                    </m:r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is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subSup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1"/>
                                </m:r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1"/>
                                </m:r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𝐵𝑢</m:t>
                          </m:r>
                          <m:d>
                            <m:dPr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limUpp>
                            <m:limUppPr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groupChr>
                                <m:groupChrPr>
                                  <m:chr m:val="⏞"/>
                                  <m:pos m:val="top"/>
                                  <m:vertJc m:val="bot"/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d>
                                    <m:dPr>
                                      <m:ctrlP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1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11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11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1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groupCh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11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lim>
                          </m:limUpp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limLow>
                        <m:limLow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nary>
                                <m:naryPr>
                                  <m:limLoc m:val="subSup"/>
                                  <m:ctrlPr>
                                    <a:rPr lang="ar-AE" altLang="zh-CN" sz="11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1"/>
                                        </m:rP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1"/>
                                        </m:rP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  <m:e>
                                  <m:sSup>
                                    <m:sSupPr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ar-AE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zh-CN" altLang="ar-AE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limUpp>
                                        <m:limUppPr>
                                          <m:ctrlPr>
                                            <a:rPr lang="en-US" altLang="zh-CN" sz="11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UppPr>
                                        <m:e>
                                          <m:groupChr>
                                            <m:groupChrPr>
                                              <m:chr m:val="⏞"/>
                                              <m:pos m:val="top"/>
                                              <m:vertJc m:val="bot"/>
                                              <m:ctrlPr>
                                                <a:rPr lang="en-US" altLang="zh-CN" sz="11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groupChr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zh-CN" sz="11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1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11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1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  <m:r>
                                                        <a:rPr lang="en-US" altLang="zh-CN" sz="11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r>
                                                        <a:rPr lang="en-US" altLang="zh-CN" sz="11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zh-CN" sz="11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1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11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𝜏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1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groupChr>
                                        </m:e>
                                        <m:lim>
                                          <m:r>
                                            <a:rPr lang="en-US" altLang="zh-CN" sz="11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lim>
                                      </m:limUpp>
                                    </m:sup>
                                  </m:sSup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𝐵𝑑</m:t>
                                  </m:r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groupChr>
                        </m:e>
                        <m:lim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1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sup>
                              </m:sSup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𝐵𝑑</m:t>
                              </m:r>
                              <m:d>
                                <m:d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</m:e>
                          </m:nary>
                          <m:nary>
                            <m:naryPr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1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sup>
                              </m:sSup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𝐵𝑑</m:t>
                              </m:r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nary>
                        </m:lim>
                      </m:limLow>
                    </m:oMath>
                  </m:oMathPara>
                </a14:m>
                <a:endParaRPr lang="en-US" altLang="zh-CN" sz="1100" i="1" dirty="0">
                  <a:solidFill>
                    <a:schemeClr val="bg1"/>
                  </a:solidFill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noting </a:t>
                </a:r>
                <a14:m>
                  <m:oMath xmlns:m="http://schemas.openxmlformats.org/officeDocument/2006/math">
                    <m:r>
                      <a:rPr lang="en-US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subSup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sSup>
                          <m:sSup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sup>
                        </m:sSup>
                      </m:e>
                    </m:nary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𝐵𝑑</m:t>
                    </m:r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e>
                    </m:nary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𝐵𝑑</m:t>
                    </m:r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and denoting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100" dirty="0">
                    <a:solidFill>
                      <a:schemeClr val="bg1"/>
                    </a:solidFill>
                  </a:rPr>
                  <a:t> yield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, </m:t>
                          </m:r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, </m:t>
                          </m:r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subSup"/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p>
                              </m:sSup>
                            </m:e>
                          </m:nary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𝐵𝑑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borderBox>
                    </m:oMath>
                  </m:oMathPara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AD1D7321-452D-4C14-0900-86DE4B723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14" y="1284900"/>
                <a:ext cx="4291423" cy="1996316"/>
              </a:xfrm>
              <a:prstGeom prst="rect">
                <a:avLst/>
              </a:prstGeom>
              <a:blipFill>
                <a:blip r:embed="rId3"/>
                <a:stretch>
                  <a:fillRect t="-24159" b="-46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F457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847</Words>
  <Application>Microsoft Office PowerPoint</Application>
  <PresentationFormat>自定义</PresentationFormat>
  <Paragraphs>147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Apple Symbols</vt:lpstr>
      <vt:lpstr>Hack</vt:lpstr>
      <vt:lpstr>Arial</vt:lpstr>
      <vt:lpstr>Cambria Math</vt:lpstr>
      <vt:lpstr>Courier New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Sampler</vt:lpstr>
      <vt:lpstr>Signal holding</vt:lpstr>
      <vt:lpstr>PowerPoint 演示文稿</vt:lpstr>
      <vt:lpstr>Problem definition</vt:lpstr>
      <vt:lpstr>Solution</vt:lpstr>
      <vt:lpstr>Mapping of eigenvalues</vt:lpstr>
      <vt:lpstr>Example</vt:lpstr>
      <vt:lpstr>Numerical example in Python</vt:lpstr>
      <vt:lpstr>Spectral mapping theorem</vt:lpstr>
      <vt:lpstr>Spectral mapping theorem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Modern Controls - Discretization of State-Space System Models</dc:title>
  <dc:subject>scripts for Org-Coursepack </dc:subject>
  <dc:creator> Xu Chen </dc:creator>
  <cp:lastModifiedBy>Shu An Cheng</cp:lastModifiedBy>
  <cp:revision>1</cp:revision>
  <dcterms:created xsi:type="dcterms:W3CDTF">2025-07-12T07:26:25Z</dcterms:created>
  <dcterms:modified xsi:type="dcterms:W3CDTF">2025-10-06T02:42:53Z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2025-01-16T00:00:00Z</vt:filetime>
  </property>
  <property fmtid="{D5CDD505-2E9C-101B-9397-08002B2CF9AE}" pid="3" name="Creator">
    <vt:lpwstr>Emacs 29.4 (Org mode 9.7.11)</vt:lpwstr>
  </property>
  <property fmtid="{D5CDD505-2E9C-101B-9397-08002B2CF9AE}" pid="4" name="Producer">
    <vt:lpwstr>xdvipdfmx (20240407)</vt:lpwstr>
  </property>
  <property fmtid="{D5CDD505-2E9C-101B-9397-08002B2CF9AE}" pid="5" name="LastSaved">
    <vt:filetime>2025-01-16T00:00:00Z</vt:filetime>
  </property>
</Properties>
</file>