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78"/>
    <p:restoredTop sz="94713"/>
  </p:normalViewPr>
  <p:slideViewPr>
    <p:cSldViewPr>
      <p:cViewPr varScale="1">
        <p:scale>
          <a:sx n="257" d="100"/>
          <a:sy n="257" d="100"/>
        </p:scale>
        <p:origin x="296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4"/>
            <a:ext cx="434848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532" y="1374037"/>
            <a:ext cx="4130040" cy="1368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5556" y="3322038"/>
            <a:ext cx="2781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slide" Target="slide12.xml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321" y="235473"/>
            <a:ext cx="2457450" cy="5092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400" dirty="0">
                <a:latin typeface="Arial"/>
                <a:cs typeface="Arial"/>
              </a:rPr>
              <a:t>Introduction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Modern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Controls</a:t>
            </a:r>
            <a:endParaRPr sz="1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100" spc="-60" dirty="0">
                <a:latin typeface="Arial"/>
                <a:cs typeface="Arial"/>
              </a:rPr>
              <a:t>State-Space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Introduction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697911"/>
            <a:ext cx="4608195" cy="1758314"/>
            <a:chOff x="0" y="1697911"/>
            <a:chExt cx="4608195" cy="175831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950" y="1697911"/>
              <a:ext cx="4330116" cy="164743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2555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Example:</a:t>
            </a:r>
            <a:r>
              <a:rPr spc="145" dirty="0"/>
              <a:t> </a:t>
            </a:r>
            <a:r>
              <a:rPr spc="-114" dirty="0"/>
              <a:t>mass-</a:t>
            </a:r>
            <a:r>
              <a:rPr spc="-65" dirty="0"/>
              <a:t>spring-</a:t>
            </a:r>
            <a:r>
              <a:rPr spc="-30" dirty="0"/>
              <a:t>damper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851499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80909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position: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68004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666426"/>
            <a:ext cx="866775" cy="1090295"/>
            <a:chOff x="1204423" y="666426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1497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68966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2500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81328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322549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534577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185186"/>
            <a:ext cx="360045" cy="52705"/>
            <a:chOff x="2610972" y="1185186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1503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518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1107362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A423792C-274B-3468-3300-71CB8572EF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46456" y="1882775"/>
                <a:ext cx="4713706" cy="828047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num>
                                        <m:den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lim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⏟</m:t>
                                </m:r>
                              </m:lim>
                            </m:limLow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ar-A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dirty="0"/>
              </a:p>
            </p:txBody>
          </p:sp>
        </mc:Choice>
        <mc:Fallback>
          <p:sp>
            <p:nvSpPr>
              <p:cNvPr id="54" name="Content Placeholder 2">
                <a:extLst>
                  <a:ext uri="{FF2B5EF4-FFF2-40B4-BE49-F238E27FC236}">
                    <a16:creationId xmlns:a16="http://schemas.microsoft.com/office/drawing/2014/main" id="{A423792C-274B-3468-3300-71CB8572E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456" y="1882775"/>
                <a:ext cx="4713706" cy="828047"/>
              </a:xfrm>
              <a:prstGeom prst="rect">
                <a:avLst/>
              </a:prstGeom>
              <a:blipFill>
                <a:blip r:embed="rId4"/>
                <a:stretch>
                  <a:fillRect t="-1515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Coding</a:t>
            </a:r>
            <a:r>
              <a:rPr spc="-5" dirty="0"/>
              <a:t> </a:t>
            </a:r>
            <a:r>
              <a:rPr dirty="0"/>
              <a:t>a </a:t>
            </a:r>
            <a:r>
              <a:rPr spc="-45" dirty="0"/>
              <a:t>continuous-</a:t>
            </a:r>
            <a:r>
              <a:rPr dirty="0"/>
              <a:t>time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dirty="0"/>
              <a:t> </a:t>
            </a:r>
            <a:r>
              <a:rPr spc="-70" dirty="0"/>
              <a:t>system</a:t>
            </a:r>
            <a:r>
              <a:rPr dirty="0"/>
              <a:t> in </a:t>
            </a:r>
            <a:r>
              <a:rPr spc="-10" dirty="0"/>
              <a:t>MATLAB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594612"/>
            <a:ext cx="4331335" cy="1195705"/>
            <a:chOff x="138544" y="594612"/>
            <a:chExt cx="4331335" cy="1195705"/>
          </a:xfrm>
        </p:grpSpPr>
        <p:sp>
          <p:nvSpPr>
            <p:cNvPr id="4" name="object 4"/>
            <p:cNvSpPr/>
            <p:nvPr/>
          </p:nvSpPr>
          <p:spPr>
            <a:xfrm>
              <a:off x="138544" y="594612"/>
              <a:ext cx="4331335" cy="1195705"/>
            </a:xfrm>
            <a:custGeom>
              <a:avLst/>
              <a:gdLst/>
              <a:ahLst/>
              <a:cxnLst/>
              <a:rect l="l" t="t" r="r" b="b"/>
              <a:pathLst>
                <a:path w="4331335" h="119570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164049"/>
                  </a:lnTo>
                  <a:lnTo>
                    <a:pt x="2485" y="1176362"/>
                  </a:lnTo>
                  <a:lnTo>
                    <a:pt x="9264" y="1186416"/>
                  </a:lnTo>
                  <a:lnTo>
                    <a:pt x="19319" y="1193195"/>
                  </a:lnTo>
                  <a:lnTo>
                    <a:pt x="31631" y="1195681"/>
                  </a:lnTo>
                  <a:lnTo>
                    <a:pt x="4299334" y="1195681"/>
                  </a:lnTo>
                  <a:lnTo>
                    <a:pt x="4311646" y="1193195"/>
                  </a:lnTo>
                  <a:lnTo>
                    <a:pt x="4321701" y="1186416"/>
                  </a:lnTo>
                  <a:lnTo>
                    <a:pt x="4328480" y="1176362"/>
                  </a:lnTo>
                  <a:lnTo>
                    <a:pt x="4330965" y="1164049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600938"/>
              <a:ext cx="4318635" cy="1183640"/>
            </a:xfrm>
            <a:custGeom>
              <a:avLst/>
              <a:gdLst/>
              <a:ahLst/>
              <a:cxnLst/>
              <a:rect l="l" t="t" r="r" b="b"/>
              <a:pathLst>
                <a:path w="4318635" h="1183639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151397"/>
                  </a:lnTo>
                  <a:lnTo>
                    <a:pt x="2485" y="1163709"/>
                  </a:lnTo>
                  <a:lnTo>
                    <a:pt x="9264" y="1173764"/>
                  </a:lnTo>
                  <a:lnTo>
                    <a:pt x="19319" y="1180543"/>
                  </a:lnTo>
                  <a:lnTo>
                    <a:pt x="31631" y="1183028"/>
                  </a:lnTo>
                  <a:lnTo>
                    <a:pt x="4286681" y="1183028"/>
                  </a:lnTo>
                  <a:lnTo>
                    <a:pt x="4298993" y="1180543"/>
                  </a:lnTo>
                  <a:lnTo>
                    <a:pt x="4309048" y="1173764"/>
                  </a:lnTo>
                  <a:lnTo>
                    <a:pt x="4315827" y="1163709"/>
                  </a:lnTo>
                  <a:lnTo>
                    <a:pt x="4318313" y="115139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2778" y="609760"/>
            <a:ext cx="1520190" cy="1136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latin typeface="Courier New"/>
                <a:cs typeface="Courier New"/>
              </a:rPr>
              <a:t>A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4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[0,1;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80" dirty="0">
                <a:latin typeface="Courier New"/>
                <a:cs typeface="Courier New"/>
              </a:rPr>
              <a:t>3,</a:t>
            </a:r>
            <a:r>
              <a:rPr sz="900" spc="-80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25" dirty="0">
                <a:latin typeface="Courier New"/>
                <a:cs typeface="Courier New"/>
              </a:rPr>
              <a:t>2];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B = </a:t>
            </a:r>
            <a:r>
              <a:rPr sz="900" spc="-10" dirty="0">
                <a:latin typeface="Courier New"/>
                <a:cs typeface="Courier New"/>
              </a:rPr>
              <a:t>[0;1];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C = </a:t>
            </a:r>
            <a:r>
              <a:rPr sz="900" spc="-10" dirty="0">
                <a:latin typeface="Courier New"/>
                <a:cs typeface="Courier New"/>
              </a:rPr>
              <a:t>[2,1];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0" dirty="0">
                <a:latin typeface="Courier New"/>
                <a:cs typeface="Courier New"/>
              </a:rPr>
              <a:t>D =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latin typeface="Courier New"/>
                <a:cs typeface="Courier New"/>
              </a:rPr>
              <a:t>sys_ss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ss(A,B,C,D)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75" dirty="0">
                <a:latin typeface="Courier New"/>
                <a:cs typeface="Courier New"/>
              </a:rPr>
              <a:t>[yout,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T]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step(sys_ss); </a:t>
            </a: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70" dirty="0">
                <a:latin typeface="Courier New"/>
                <a:cs typeface="Courier New"/>
              </a:rPr>
              <a:t>, plot(T, </a:t>
            </a:r>
            <a:r>
              <a:rPr sz="900" spc="-10" dirty="0">
                <a:latin typeface="Courier New"/>
                <a:cs typeface="Courier New"/>
              </a:rPr>
              <a:t>yout)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Coding</a:t>
            </a:r>
            <a:r>
              <a:rPr spc="-5" dirty="0"/>
              <a:t> </a:t>
            </a:r>
            <a:r>
              <a:rPr dirty="0"/>
              <a:t>a </a:t>
            </a:r>
            <a:r>
              <a:rPr spc="-45" dirty="0"/>
              <a:t>continuous-</a:t>
            </a:r>
            <a:r>
              <a:rPr dirty="0"/>
              <a:t>time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dirty="0"/>
              <a:t> </a:t>
            </a:r>
            <a:r>
              <a:rPr spc="-70" dirty="0"/>
              <a:t>system</a:t>
            </a:r>
            <a:r>
              <a:rPr dirty="0"/>
              <a:t> in </a:t>
            </a:r>
            <a:r>
              <a:rPr spc="-10" dirty="0"/>
              <a:t>Python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594592"/>
            <a:ext cx="4331335" cy="2726690"/>
            <a:chOff x="138544" y="594592"/>
            <a:chExt cx="4331335" cy="2726690"/>
          </a:xfrm>
        </p:grpSpPr>
        <p:sp>
          <p:nvSpPr>
            <p:cNvPr id="4" name="object 4"/>
            <p:cNvSpPr/>
            <p:nvPr/>
          </p:nvSpPr>
          <p:spPr>
            <a:xfrm>
              <a:off x="138544" y="594592"/>
              <a:ext cx="4331335" cy="2726690"/>
            </a:xfrm>
            <a:custGeom>
              <a:avLst/>
              <a:gdLst/>
              <a:ahLst/>
              <a:cxnLst/>
              <a:rect l="l" t="t" r="r" b="b"/>
              <a:pathLst>
                <a:path w="4331335" h="272669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695028"/>
                  </a:lnTo>
                  <a:lnTo>
                    <a:pt x="2485" y="2707341"/>
                  </a:lnTo>
                  <a:lnTo>
                    <a:pt x="9264" y="2717395"/>
                  </a:lnTo>
                  <a:lnTo>
                    <a:pt x="19319" y="2724174"/>
                  </a:lnTo>
                  <a:lnTo>
                    <a:pt x="31631" y="2726660"/>
                  </a:lnTo>
                  <a:lnTo>
                    <a:pt x="4299334" y="2726660"/>
                  </a:lnTo>
                  <a:lnTo>
                    <a:pt x="4311646" y="2724174"/>
                  </a:lnTo>
                  <a:lnTo>
                    <a:pt x="4321701" y="2717395"/>
                  </a:lnTo>
                  <a:lnTo>
                    <a:pt x="4328480" y="2707341"/>
                  </a:lnTo>
                  <a:lnTo>
                    <a:pt x="4330965" y="269502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600919"/>
              <a:ext cx="4318635" cy="2714625"/>
            </a:xfrm>
            <a:custGeom>
              <a:avLst/>
              <a:gdLst/>
              <a:ahLst/>
              <a:cxnLst/>
              <a:rect l="l" t="t" r="r" b="b"/>
              <a:pathLst>
                <a:path w="4318635" h="2714625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682375"/>
                  </a:lnTo>
                  <a:lnTo>
                    <a:pt x="2485" y="2694688"/>
                  </a:lnTo>
                  <a:lnTo>
                    <a:pt x="9264" y="2704742"/>
                  </a:lnTo>
                  <a:lnTo>
                    <a:pt x="19319" y="2711521"/>
                  </a:lnTo>
                  <a:lnTo>
                    <a:pt x="31631" y="2714007"/>
                  </a:lnTo>
                  <a:lnTo>
                    <a:pt x="4286681" y="2714007"/>
                  </a:lnTo>
                  <a:lnTo>
                    <a:pt x="4298993" y="2711521"/>
                  </a:lnTo>
                  <a:lnTo>
                    <a:pt x="4309048" y="2704742"/>
                  </a:lnTo>
                  <a:lnTo>
                    <a:pt x="4315827" y="2694688"/>
                  </a:lnTo>
                  <a:lnTo>
                    <a:pt x="4318313" y="2682375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2778" y="609760"/>
            <a:ext cx="1998345" cy="2667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6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control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5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co</a:t>
            </a:r>
            <a:endParaRPr sz="900">
              <a:latin typeface="Courier New"/>
              <a:cs typeface="Courier New"/>
            </a:endParaRPr>
          </a:p>
          <a:p>
            <a:pPr marL="12700" marR="124460">
              <a:lnSpc>
                <a:spcPct val="101499"/>
              </a:lnSpc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matplotlib.pyplot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latin typeface="Courier New"/>
                <a:cs typeface="Courier New"/>
              </a:rPr>
              <a:t>plt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5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numpy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4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np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A</a:t>
            </a:r>
            <a:r>
              <a:rPr sz="900" spc="-2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np.array([[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],[-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3</a:t>
            </a:r>
            <a:r>
              <a:rPr sz="900" spc="-75" dirty="0">
                <a:latin typeface="Courier New"/>
                <a:cs typeface="Courier New"/>
              </a:rPr>
              <a:t>,-</a:t>
            </a:r>
            <a:r>
              <a:rPr sz="900" spc="-20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20" dirty="0">
                <a:latin typeface="Courier New"/>
                <a:cs typeface="Courier New"/>
              </a:rPr>
              <a:t>]])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B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np.array([[</a:t>
            </a:r>
            <a:r>
              <a:rPr sz="900" spc="-25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25" dirty="0">
                <a:latin typeface="Courier New"/>
                <a:cs typeface="Courier New"/>
              </a:rPr>
              <a:t>],[</a:t>
            </a:r>
            <a:r>
              <a:rPr sz="900" spc="-2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25" dirty="0">
                <a:latin typeface="Courier New"/>
                <a:cs typeface="Courier New"/>
              </a:rPr>
              <a:t>]])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C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np.array([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])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D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np.array([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10" dirty="0">
                <a:latin typeface="Courier New"/>
                <a:cs typeface="Courier New"/>
              </a:rPr>
              <a:t>])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602615">
              <a:lnSpc>
                <a:spcPct val="101499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sys_ss</a:t>
            </a:r>
            <a:r>
              <a:rPr sz="900" spc="-5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co.ss(A,B,C,D) </a:t>
            </a: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10" dirty="0">
                <a:latin typeface="Courier New"/>
                <a:cs typeface="Courier New"/>
              </a:rPr>
              <a:t>(sys_ss)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T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yout</a:t>
            </a:r>
            <a:r>
              <a:rPr sz="900" spc="-5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co.step_response(sys_ss)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243840">
              <a:lnSpc>
                <a:spcPct val="101499"/>
              </a:lnSpc>
              <a:spcBef>
                <a:spcPts val="5"/>
              </a:spcBef>
            </a:pPr>
            <a:r>
              <a:rPr sz="900" spc="-75" dirty="0">
                <a:latin typeface="Courier New"/>
                <a:cs typeface="Courier New"/>
              </a:rPr>
              <a:t>plt.figure(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,figsize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(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6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4</a:t>
            </a:r>
            <a:r>
              <a:rPr sz="900" spc="-70" dirty="0">
                <a:latin typeface="Courier New"/>
                <a:cs typeface="Courier New"/>
              </a:rPr>
              <a:t>)) </a:t>
            </a:r>
            <a:r>
              <a:rPr sz="900" spc="-10" dirty="0">
                <a:latin typeface="Courier New"/>
                <a:cs typeface="Courier New"/>
              </a:rPr>
              <a:t>plt.plot(T,yout) plt.grid(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True</a:t>
            </a:r>
            <a:r>
              <a:rPr sz="900" spc="-10" dirty="0">
                <a:latin typeface="Courier New"/>
                <a:cs typeface="Courier New"/>
              </a:rPr>
              <a:t>) plt.ylabel(</a:t>
            </a:r>
            <a:r>
              <a:rPr sz="900" spc="-10" dirty="0">
                <a:solidFill>
                  <a:srgbClr val="8A2152"/>
                </a:solidFill>
                <a:latin typeface="Courier New"/>
                <a:cs typeface="Courier New"/>
              </a:rPr>
              <a:t>"y"</a:t>
            </a:r>
            <a:r>
              <a:rPr sz="900" spc="-10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12700" marR="542925">
              <a:lnSpc>
                <a:spcPct val="101499"/>
              </a:lnSpc>
            </a:pPr>
            <a:r>
              <a:rPr sz="900" spc="-75" dirty="0">
                <a:latin typeface="Courier New"/>
                <a:cs typeface="Courier New"/>
              </a:rPr>
              <a:t>plt.xlabel(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"Time</a:t>
            </a:r>
            <a:r>
              <a:rPr sz="900" spc="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(sec)"</a:t>
            </a:r>
            <a:r>
              <a:rPr sz="900" spc="-70" dirty="0">
                <a:latin typeface="Courier New"/>
                <a:cs typeface="Courier New"/>
              </a:rPr>
              <a:t>) </a:t>
            </a:r>
            <a:r>
              <a:rPr sz="900" spc="-10" dirty="0">
                <a:latin typeface="Courier New"/>
                <a:cs typeface="Courier New"/>
              </a:rPr>
              <a:t>plt.show()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13347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Why</a:t>
            </a:r>
            <a:r>
              <a:rPr spc="-65" dirty="0"/>
              <a:t> </a:t>
            </a:r>
            <a:r>
              <a:rPr spc="-10" dirty="0"/>
              <a:t>state</a:t>
            </a:r>
            <a:r>
              <a:rPr spc="-60" dirty="0"/>
              <a:t> </a:t>
            </a:r>
            <a:r>
              <a:rPr spc="-100" dirty="0"/>
              <a:t>space?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515758"/>
            <a:ext cx="4124960" cy="12852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Arial"/>
                <a:cs typeface="Arial"/>
              </a:rPr>
              <a:t>static/memoryless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system: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present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output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depends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5CA8"/>
                </a:solidFill>
                <a:latin typeface="Arial"/>
                <a:cs typeface="Arial"/>
              </a:rPr>
              <a:t>only</a:t>
            </a:r>
            <a:r>
              <a:rPr sz="1100" spc="5" dirty="0">
                <a:solidFill>
                  <a:srgbClr val="FF5CA8"/>
                </a:solidFill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present </a:t>
            </a:r>
            <a:r>
              <a:rPr sz="1100" dirty="0">
                <a:latin typeface="Arial"/>
                <a:cs typeface="Arial"/>
              </a:rPr>
              <a:t>input:</a:t>
            </a:r>
            <a:r>
              <a:rPr sz="1100" spc="16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f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u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spc="-10" dirty="0">
                <a:latin typeface="Arial"/>
                <a:cs typeface="Arial"/>
              </a:rPr>
              <a:t>))</a:t>
            </a:r>
            <a:endParaRPr sz="1100">
              <a:latin typeface="Arial"/>
              <a:cs typeface="Arial"/>
            </a:endParaRPr>
          </a:p>
          <a:p>
            <a:pPr marL="38100" marR="334645">
              <a:lnSpc>
                <a:spcPct val="102600"/>
              </a:lnSpc>
              <a:spcBef>
                <a:spcPts val="300"/>
              </a:spcBef>
            </a:pPr>
            <a:r>
              <a:rPr sz="1100" spc="-45" dirty="0">
                <a:latin typeface="Arial"/>
                <a:cs typeface="Arial"/>
              </a:rPr>
              <a:t>dynamic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system:</a:t>
            </a:r>
            <a:r>
              <a:rPr sz="1100" spc="90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present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output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depends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5CA8"/>
                </a:solidFill>
                <a:latin typeface="Arial"/>
                <a:cs typeface="Arial"/>
              </a:rPr>
              <a:t>past</a:t>
            </a:r>
            <a:r>
              <a:rPr sz="1100" spc="-5" dirty="0">
                <a:solidFill>
                  <a:srgbClr val="FF5CA8"/>
                </a:solidFill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its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present </a:t>
            </a:r>
            <a:r>
              <a:rPr sz="1100" spc="-10" dirty="0">
                <a:latin typeface="Arial"/>
                <a:cs typeface="Arial"/>
              </a:rPr>
              <a:t>input,</a:t>
            </a:r>
            <a:endParaRPr sz="11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57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spc="-10" dirty="0">
                <a:latin typeface="Arial"/>
                <a:cs typeface="Arial"/>
              </a:rPr>
              <a:t>e.g.,</a:t>
            </a:r>
            <a:r>
              <a:rPr sz="1000" spc="7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y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f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i="1" dirty="0">
                <a:latin typeface="Times New Roman"/>
                <a:cs typeface="Times New Roman"/>
              </a:rPr>
              <a:t>,</a:t>
            </a:r>
            <a:r>
              <a:rPr sz="1000" i="1" spc="-7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i="1" spc="-45" dirty="0">
                <a:latin typeface="Arial"/>
                <a:cs typeface="Arial"/>
              </a:rPr>
              <a:t> </a:t>
            </a:r>
            <a:r>
              <a:rPr sz="1000" i="1" spc="170" dirty="0">
                <a:latin typeface="Hack"/>
                <a:cs typeface="Hack"/>
              </a:rPr>
              <a:t>−</a:t>
            </a:r>
            <a:r>
              <a:rPr sz="1000" i="1" spc="-365" dirty="0">
                <a:latin typeface="Hack"/>
                <a:cs typeface="Hack"/>
              </a:rPr>
              <a:t> </a:t>
            </a:r>
            <a:r>
              <a:rPr sz="1000" dirty="0">
                <a:latin typeface="Arial"/>
                <a:cs typeface="Arial"/>
              </a:rPr>
              <a:t>1)</a:t>
            </a:r>
            <a:r>
              <a:rPr sz="1000" i="1" dirty="0">
                <a:latin typeface="Times New Roman"/>
                <a:cs typeface="Times New Roman"/>
              </a:rPr>
              <a:t>,</a:t>
            </a:r>
            <a:r>
              <a:rPr sz="1000" i="1" spc="-7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,</a:t>
            </a:r>
            <a:r>
              <a:rPr sz="1000" i="1" spc="-7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Arial"/>
                <a:cs typeface="Arial"/>
              </a:rPr>
              <a:t>u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i="1" spc="-40" dirty="0">
                <a:latin typeface="Arial"/>
                <a:cs typeface="Arial"/>
              </a:rPr>
              <a:t> </a:t>
            </a:r>
            <a:r>
              <a:rPr sz="1000" i="1" spc="170" dirty="0">
                <a:latin typeface="Hack"/>
                <a:cs typeface="Hack"/>
              </a:rPr>
              <a:t>−</a:t>
            </a:r>
            <a:r>
              <a:rPr sz="1000" i="1" spc="-365" dirty="0">
                <a:latin typeface="Hack"/>
                <a:cs typeface="Hack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i="1" dirty="0">
                <a:latin typeface="Times New Roman"/>
                <a:cs typeface="Times New Roman"/>
              </a:rPr>
              <a:t>,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.</a:t>
            </a:r>
            <a:r>
              <a:rPr sz="1000" i="1" spc="-70" dirty="0">
                <a:latin typeface="Times New Roman"/>
                <a:cs typeface="Times New Roman"/>
              </a:rPr>
              <a:t> </a:t>
            </a:r>
            <a:r>
              <a:rPr sz="1000" spc="-5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12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spc="-45" dirty="0">
                <a:latin typeface="Arial"/>
                <a:cs typeface="Arial"/>
              </a:rPr>
              <a:t>described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differential</a:t>
            </a:r>
            <a:r>
              <a:rPr sz="1000" dirty="0">
                <a:latin typeface="Arial"/>
                <a:cs typeface="Arial"/>
              </a:rPr>
              <a:t> or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40" dirty="0">
                <a:latin typeface="Arial"/>
                <a:cs typeface="Arial"/>
              </a:rPr>
              <a:t>difference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equations,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have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time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delays</a:t>
            </a:r>
            <a:endParaRPr sz="1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5"/>
              </a:spcBef>
            </a:pPr>
            <a:r>
              <a:rPr sz="1100" spc="-45" dirty="0">
                <a:latin typeface="Arial"/>
                <a:cs typeface="Arial"/>
              </a:rPr>
              <a:t>how</a:t>
            </a:r>
            <a:r>
              <a:rPr sz="1100" spc="-30" dirty="0">
                <a:latin typeface="Arial"/>
                <a:cs typeface="Arial"/>
              </a:rPr>
              <a:t> much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information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from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25" dirty="0">
                <a:latin typeface="Arial"/>
                <a:cs typeface="Arial"/>
              </a:rPr>
              <a:t> past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needed?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981379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692452"/>
            <a:ext cx="65201" cy="6520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32270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15" dirty="0"/>
              <a:t> </a:t>
            </a:r>
            <a:r>
              <a:rPr spc="-40" dirty="0"/>
              <a:t>concept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45" dirty="0"/>
              <a:t>states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45" dirty="0"/>
              <a:t>dynamic</a:t>
            </a:r>
            <a:r>
              <a:rPr spc="-10" dirty="0"/>
              <a:t> </a:t>
            </a:r>
            <a:r>
              <a:rPr spc="-45" dirty="0"/>
              <a:t>system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7532" y="515758"/>
            <a:ext cx="4130040" cy="12242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state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information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you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need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at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time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spc="90" dirty="0">
                <a:latin typeface="Arial"/>
                <a:cs typeface="Arial"/>
              </a:rPr>
              <a:t>t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that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together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with </a:t>
            </a:r>
            <a:r>
              <a:rPr sz="1100" dirty="0">
                <a:latin typeface="Arial"/>
                <a:cs typeface="Arial"/>
              </a:rPr>
              <a:t>future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values</a:t>
            </a:r>
            <a:r>
              <a:rPr sz="1100" dirty="0">
                <a:latin typeface="Arial"/>
                <a:cs typeface="Arial"/>
              </a:rPr>
              <a:t> 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 input,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will let </a:t>
            </a:r>
            <a:r>
              <a:rPr sz="1100" spc="-45" dirty="0">
                <a:latin typeface="Arial"/>
                <a:cs typeface="Arial"/>
              </a:rPr>
              <a:t>you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compute</a:t>
            </a:r>
            <a:r>
              <a:rPr sz="1100" dirty="0">
                <a:latin typeface="Arial"/>
                <a:cs typeface="Arial"/>
              </a:rPr>
              <a:t> future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values</a:t>
            </a:r>
            <a:r>
              <a:rPr sz="1100" dirty="0">
                <a:latin typeface="Arial"/>
                <a:cs typeface="Arial"/>
              </a:rPr>
              <a:t> of </a:t>
            </a:r>
            <a:r>
              <a:rPr sz="1100" spc="-25" dirty="0">
                <a:latin typeface="Arial"/>
                <a:cs typeface="Arial"/>
              </a:rPr>
              <a:t>the </a:t>
            </a:r>
            <a:r>
              <a:rPr sz="1100" dirty="0">
                <a:latin typeface="Arial"/>
                <a:cs typeface="Arial"/>
              </a:rPr>
              <a:t>output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y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spc="-50" dirty="0">
                <a:latin typeface="Arial"/>
                <a:cs typeface="Arial"/>
              </a:rPr>
              <a:t>loosely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speaking:</a:t>
            </a:r>
            <a:endParaRPr sz="11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2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30" dirty="0">
                <a:latin typeface="Arial"/>
                <a:cs typeface="Arial"/>
              </a:rPr>
              <a:t>“aggregated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effect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past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inputs”</a:t>
            </a:r>
            <a:endParaRPr sz="1000">
              <a:latin typeface="Arial"/>
              <a:cs typeface="Arial"/>
            </a:endParaRPr>
          </a:p>
          <a:p>
            <a:pPr marL="314960" marR="149225" indent="-137160">
              <a:lnSpc>
                <a:spcPts val="1200"/>
              </a:lnSpc>
              <a:spcBef>
                <a:spcPts val="3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5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necessary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“memory”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that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dynamic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55" dirty="0">
                <a:latin typeface="Arial"/>
                <a:cs typeface="Arial"/>
              </a:rPr>
              <a:t>system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80" dirty="0">
                <a:latin typeface="Arial"/>
                <a:cs typeface="Arial"/>
              </a:rPr>
              <a:t>keeps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at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each</a:t>
            </a:r>
            <a:r>
              <a:rPr sz="1000" spc="2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time </a:t>
            </a:r>
            <a:r>
              <a:rPr sz="1000" spc="-10" dirty="0">
                <a:latin typeface="Arial"/>
                <a:cs typeface="Arial"/>
              </a:rPr>
              <a:t>instance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153452"/>
            <a:ext cx="65201" cy="6520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852921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82331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position: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69426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667849"/>
            <a:ext cx="866775" cy="1090295"/>
            <a:chOff x="1204423" y="667849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2919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70389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3922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82750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323971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536000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186609"/>
            <a:ext cx="360045" cy="52705"/>
            <a:chOff x="2610972" y="1186609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660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1108785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023021"/>
            <a:ext cx="65201" cy="6520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77532" y="1914423"/>
            <a:ext cx="2764790" cy="75628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100" dirty="0">
                <a:latin typeface="Arial"/>
                <a:cs typeface="Arial"/>
              </a:rPr>
              <a:t>to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predict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future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motion,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90" dirty="0">
                <a:latin typeface="Arial"/>
                <a:cs typeface="Arial"/>
              </a:rPr>
              <a:t>we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need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know</a:t>
            </a:r>
            <a:endParaRPr sz="11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375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i="1" spc="-10" dirty="0">
                <a:latin typeface="Arial"/>
                <a:cs typeface="Arial"/>
              </a:rPr>
              <a:t>current </a:t>
            </a:r>
            <a:r>
              <a:rPr sz="1000" spc="-10" dirty="0">
                <a:latin typeface="Arial"/>
                <a:cs typeface="Arial"/>
              </a:rPr>
              <a:t>position </a:t>
            </a:r>
            <a:r>
              <a:rPr sz="1000" spc="-20" dirty="0">
                <a:latin typeface="Arial"/>
                <a:cs typeface="Arial"/>
              </a:rPr>
              <a:t>and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velocity</a:t>
            </a:r>
            <a:endParaRPr sz="10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5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i="1" dirty="0">
                <a:latin typeface="Arial"/>
                <a:cs typeface="Arial"/>
              </a:rPr>
              <a:t>future</a:t>
            </a:r>
            <a:r>
              <a:rPr sz="1000" i="1" spc="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force</a:t>
            </a:r>
            <a:endParaRPr sz="1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55"/>
              </a:spcBef>
            </a:pPr>
            <a:r>
              <a:rPr sz="1100" i="1" spc="420" dirty="0">
                <a:latin typeface="Hack"/>
                <a:cs typeface="Hack"/>
              </a:rPr>
              <a:t>⇒</a:t>
            </a:r>
            <a:r>
              <a:rPr sz="1100" i="1" spc="-300" dirty="0">
                <a:latin typeface="Hack"/>
                <a:cs typeface="Hack"/>
              </a:rPr>
              <a:t> </a:t>
            </a:r>
            <a:r>
              <a:rPr sz="1100" spc="-25" dirty="0">
                <a:latin typeface="Arial"/>
                <a:cs typeface="Arial"/>
              </a:rPr>
              <a:t>states: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position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velocity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562021"/>
            <a:ext cx="65201" cy="65201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3361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spc="-40" dirty="0"/>
              <a:t>order</a:t>
            </a:r>
            <a:r>
              <a:rPr spc="-2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45" dirty="0"/>
              <a:t>dynamic</a:t>
            </a:r>
            <a:r>
              <a:rPr spc="-20" dirty="0"/>
              <a:t> </a:t>
            </a:r>
            <a:r>
              <a:rPr spc="-55" dirty="0"/>
              <a:t>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852921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82331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position: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69426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667849"/>
            <a:ext cx="866775" cy="1090295"/>
            <a:chOff x="1204423" y="667849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2919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70389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3922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82750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323971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536000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186609"/>
            <a:ext cx="360045" cy="52705"/>
            <a:chOff x="2610972" y="1186609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660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1108785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023021"/>
            <a:ext cx="65201" cy="6520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77532" y="1939504"/>
            <a:ext cx="3905885" cy="10521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Arial"/>
                <a:cs typeface="Arial"/>
              </a:rPr>
              <a:t>the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number,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n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state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variables</a:t>
            </a:r>
            <a:r>
              <a:rPr sz="1100" dirty="0">
                <a:latin typeface="Arial"/>
                <a:cs typeface="Arial"/>
              </a:rPr>
              <a:t> that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i="1" spc="-85" dirty="0">
                <a:latin typeface="Arial"/>
                <a:cs typeface="Arial"/>
              </a:rPr>
              <a:t>necessary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i="1" spc="-45" dirty="0">
                <a:latin typeface="Arial"/>
                <a:cs typeface="Arial"/>
              </a:rPr>
              <a:t>and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i="1" spc="-60" dirty="0">
                <a:latin typeface="Arial"/>
                <a:cs typeface="Arial"/>
              </a:rPr>
              <a:t>suﬀicient</a:t>
            </a:r>
            <a:r>
              <a:rPr sz="1100" i="1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to </a:t>
            </a:r>
            <a:r>
              <a:rPr sz="1100" spc="-40" dirty="0">
                <a:latin typeface="Arial"/>
                <a:cs typeface="Arial"/>
              </a:rPr>
              <a:t>uniquely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describe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-10" dirty="0">
                <a:latin typeface="Arial"/>
                <a:cs typeface="Arial"/>
              </a:rPr>
              <a:t> system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latin typeface="Arial"/>
                <a:cs typeface="Arial"/>
              </a:rPr>
              <a:t>for</a:t>
            </a:r>
            <a:r>
              <a:rPr sz="1100" spc="-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given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dynamic</a:t>
            </a:r>
            <a:r>
              <a:rPr sz="1100" spc="-10" dirty="0">
                <a:latin typeface="Arial"/>
                <a:cs typeface="Arial"/>
              </a:rPr>
              <a:t> system,</a:t>
            </a:r>
            <a:endParaRPr sz="11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397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latin typeface="Arial"/>
                <a:cs typeface="Arial"/>
              </a:rPr>
              <a:t>the </a:t>
            </a:r>
            <a:r>
              <a:rPr sz="1000" spc="-40" dirty="0">
                <a:latin typeface="Arial"/>
                <a:cs typeface="Arial"/>
              </a:rPr>
              <a:t>choice</a:t>
            </a:r>
            <a:r>
              <a:rPr sz="1000" dirty="0">
                <a:latin typeface="Arial"/>
                <a:cs typeface="Arial"/>
              </a:rPr>
              <a:t> of </a:t>
            </a:r>
            <a:r>
              <a:rPr sz="1000" spc="-10" dirty="0">
                <a:latin typeface="Arial"/>
                <a:cs typeface="Arial"/>
              </a:rPr>
              <a:t>state</a:t>
            </a:r>
            <a:r>
              <a:rPr sz="1000" dirty="0">
                <a:latin typeface="Arial"/>
                <a:cs typeface="Arial"/>
              </a:rPr>
              <a:t> </a:t>
            </a:r>
            <a:r>
              <a:rPr sz="1000" spc="-45" dirty="0">
                <a:latin typeface="Arial"/>
                <a:cs typeface="Arial"/>
              </a:rPr>
              <a:t>variables</a:t>
            </a:r>
            <a:r>
              <a:rPr sz="1000" dirty="0">
                <a:latin typeface="Arial"/>
                <a:cs typeface="Arial"/>
              </a:rPr>
              <a:t> is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not </a:t>
            </a:r>
            <a:r>
              <a:rPr sz="1000" i="1" spc="-10" dirty="0">
                <a:latin typeface="Arial"/>
                <a:cs typeface="Arial"/>
              </a:rPr>
              <a:t>unique</a:t>
            </a:r>
            <a:endParaRPr sz="1000">
              <a:latin typeface="Arial"/>
              <a:cs typeface="Arial"/>
            </a:endParaRPr>
          </a:p>
          <a:p>
            <a:pPr marL="177800">
              <a:lnSpc>
                <a:spcPts val="1195"/>
              </a:lnSpc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05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spc="-50" dirty="0">
                <a:latin typeface="Arial"/>
                <a:cs typeface="Arial"/>
              </a:rPr>
              <a:t>however,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its </a:t>
            </a:r>
            <a:r>
              <a:rPr sz="1000" spc="-30" dirty="0">
                <a:latin typeface="Arial"/>
                <a:cs typeface="Arial"/>
              </a:rPr>
              <a:t>order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fixed</a:t>
            </a:r>
            <a:endParaRPr sz="1000">
              <a:latin typeface="Arial"/>
              <a:cs typeface="Arial"/>
            </a:endParaRPr>
          </a:p>
          <a:p>
            <a:pPr marL="177800">
              <a:lnSpc>
                <a:spcPts val="1200"/>
              </a:lnSpc>
            </a:pPr>
            <a:r>
              <a:rPr sz="900" baseline="13888" dirty="0">
                <a:solidFill>
                  <a:srgbClr val="7F7F7F"/>
                </a:solidFill>
                <a:latin typeface="Lucida Grande"/>
                <a:cs typeface="Lucida Grande"/>
              </a:rPr>
              <a:t>▶</a:t>
            </a:r>
            <a:r>
              <a:rPr sz="900" spc="419" baseline="13888" dirty="0">
                <a:solidFill>
                  <a:srgbClr val="7F7F7F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latin typeface="Arial"/>
                <a:cs typeface="Arial"/>
              </a:rPr>
              <a:t>i.e.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you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60" dirty="0">
                <a:latin typeface="Arial"/>
                <a:cs typeface="Arial"/>
              </a:rPr>
              <a:t>need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more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than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but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not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75" dirty="0">
                <a:latin typeface="Arial"/>
                <a:cs typeface="Arial"/>
              </a:rPr>
              <a:t>less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than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state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variables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405126"/>
            <a:ext cx="65201" cy="65201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407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States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spc="-5" dirty="0"/>
              <a:t> </a:t>
            </a:r>
            <a:r>
              <a:rPr spc="-55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77798"/>
            <a:ext cx="23952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Arial"/>
                <a:cs typeface="Arial"/>
              </a:rPr>
              <a:t>consider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 </a:t>
            </a:r>
            <a:r>
              <a:rPr sz="1100" spc="-45" dirty="0">
                <a:latin typeface="Arial"/>
                <a:cs typeface="Arial"/>
              </a:rPr>
              <a:t>discrete-</a:t>
            </a:r>
            <a:r>
              <a:rPr sz="1100" spc="-20" dirty="0">
                <a:latin typeface="Arial"/>
                <a:cs typeface="Arial"/>
              </a:rPr>
              <a:t>time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dynamic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system: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457553"/>
            <a:ext cx="65201" cy="65201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dirty="0"/>
              <a:t>the</a:t>
            </a:r>
            <a:r>
              <a:rPr spc="-20" dirty="0"/>
              <a:t> </a:t>
            </a:r>
            <a:r>
              <a:rPr spc="-10" dirty="0"/>
              <a:t>state</a:t>
            </a:r>
            <a:r>
              <a:rPr spc="-15" dirty="0"/>
              <a:t> </a:t>
            </a:r>
            <a:r>
              <a:rPr dirty="0"/>
              <a:t>at</a:t>
            </a:r>
            <a:r>
              <a:rPr spc="-20" dirty="0"/>
              <a:t> </a:t>
            </a:r>
            <a:r>
              <a:rPr spc="-40" dirty="0"/>
              <a:t>any</a:t>
            </a:r>
            <a:r>
              <a:rPr spc="-15" dirty="0"/>
              <a:t> </a:t>
            </a:r>
            <a:r>
              <a:rPr spc="-45" dirty="0"/>
              <a:t>instance</a:t>
            </a:r>
            <a:r>
              <a:rPr spc="-15" dirty="0"/>
              <a:t> </a:t>
            </a:r>
            <a:r>
              <a:rPr i="1" dirty="0">
                <a:latin typeface="Arial"/>
                <a:cs typeface="Arial"/>
              </a:rPr>
              <a:t>k</a:t>
            </a:r>
            <a:r>
              <a:rPr sz="1200" i="1" baseline="-10416" dirty="0">
                <a:latin typeface="Arial"/>
                <a:cs typeface="Arial"/>
              </a:rPr>
              <a:t>o</a:t>
            </a:r>
            <a:r>
              <a:rPr sz="1200" i="1" spc="157" baseline="-10416" dirty="0">
                <a:latin typeface="Arial"/>
                <a:cs typeface="Arial"/>
              </a:rPr>
              <a:t> </a:t>
            </a:r>
            <a:r>
              <a:rPr sz="1100" spc="-10" dirty="0"/>
              <a:t>is</a:t>
            </a:r>
            <a:r>
              <a:rPr sz="1100" spc="-15" dirty="0"/>
              <a:t> </a:t>
            </a:r>
            <a:r>
              <a:rPr sz="1100" dirty="0"/>
              <a:t>the</a:t>
            </a:r>
            <a:r>
              <a:rPr sz="1100" spc="-20" dirty="0"/>
              <a:t> </a:t>
            </a:r>
            <a:r>
              <a:rPr sz="1100" spc="-20" dirty="0">
                <a:solidFill>
                  <a:srgbClr val="FF5CA8"/>
                </a:solidFill>
              </a:rPr>
              <a:t>minimum</a:t>
            </a:r>
            <a:r>
              <a:rPr sz="1100" spc="-15" dirty="0">
                <a:solidFill>
                  <a:srgbClr val="FF5CA8"/>
                </a:solidFill>
              </a:rPr>
              <a:t> </a:t>
            </a:r>
            <a:r>
              <a:rPr sz="1100" spc="-25" dirty="0"/>
              <a:t>set</a:t>
            </a:r>
            <a:r>
              <a:rPr sz="1100" spc="-15" dirty="0"/>
              <a:t> </a:t>
            </a:r>
            <a:r>
              <a:rPr sz="1100" dirty="0"/>
              <a:t>of</a:t>
            </a:r>
            <a:r>
              <a:rPr sz="1100" spc="-20" dirty="0"/>
              <a:t> </a:t>
            </a:r>
            <a:r>
              <a:rPr sz="1100" spc="-10" dirty="0"/>
              <a:t>variables,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130"/>
              </a:spcBef>
            </a:pPr>
            <a:r>
              <a:rPr i="1" dirty="0">
                <a:latin typeface="Arial"/>
                <a:cs typeface="Arial"/>
              </a:rPr>
              <a:t>x</a:t>
            </a:r>
            <a:r>
              <a:rPr sz="1200" baseline="-10416" dirty="0"/>
              <a:t>1</a:t>
            </a:r>
            <a:r>
              <a:rPr sz="1100" dirty="0"/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i="1" baseline="-10416" dirty="0">
                <a:latin typeface="Arial"/>
                <a:cs typeface="Arial"/>
              </a:rPr>
              <a:t>o</a:t>
            </a:r>
            <a:r>
              <a:rPr sz="1100" dirty="0"/>
              <a:t>)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6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/>
              <a:t>2</a:t>
            </a:r>
            <a:r>
              <a:rPr sz="1100" dirty="0"/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i="1" baseline="-10416" dirty="0">
                <a:latin typeface="Arial"/>
                <a:cs typeface="Arial"/>
              </a:rPr>
              <a:t>o</a:t>
            </a:r>
            <a:r>
              <a:rPr sz="1100" dirty="0"/>
              <a:t>)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60" dirty="0">
                <a:latin typeface="Times New Roman"/>
                <a:cs typeface="Times New Roman"/>
              </a:rPr>
              <a:t> </a:t>
            </a:r>
            <a:r>
              <a:rPr sz="1100" i="1" spc="-365" dirty="0">
                <a:latin typeface="Hack"/>
                <a:cs typeface="Hack"/>
              </a:rPr>
              <a:t>·</a:t>
            </a:r>
            <a:r>
              <a:rPr sz="1100" i="1" spc="-455" dirty="0">
                <a:latin typeface="Hack"/>
                <a:cs typeface="Hack"/>
              </a:rPr>
              <a:t> </a:t>
            </a:r>
            <a:r>
              <a:rPr sz="1100" i="1" spc="-365" dirty="0">
                <a:latin typeface="Hack"/>
                <a:cs typeface="Hack"/>
              </a:rPr>
              <a:t>·</a:t>
            </a:r>
            <a:r>
              <a:rPr sz="1100" i="1" spc="-450" dirty="0">
                <a:latin typeface="Hack"/>
                <a:cs typeface="Hack"/>
              </a:rPr>
              <a:t> </a:t>
            </a:r>
            <a:r>
              <a:rPr sz="1100" i="1" spc="-365" dirty="0">
                <a:latin typeface="Hack"/>
                <a:cs typeface="Hack"/>
              </a:rPr>
              <a:t>·</a:t>
            </a:r>
            <a:r>
              <a:rPr sz="1100" i="1" spc="-235" dirty="0">
                <a:latin typeface="Hack"/>
                <a:cs typeface="Hack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60" dirty="0">
                <a:latin typeface="Times New Roman"/>
                <a:cs typeface="Times New Roman"/>
              </a:rPr>
              <a:t> 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200" i="1" spc="-15" baseline="-10416" dirty="0">
                <a:latin typeface="Arial"/>
                <a:cs typeface="Arial"/>
              </a:rPr>
              <a:t>n</a:t>
            </a:r>
            <a:r>
              <a:rPr sz="1100" spc="-10" dirty="0"/>
              <a:t>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200" i="1" spc="-15" baseline="-10416" dirty="0">
                <a:latin typeface="Arial"/>
                <a:cs typeface="Arial"/>
              </a:rPr>
              <a:t>o</a:t>
            </a:r>
            <a:r>
              <a:rPr sz="1100" spc="-10" dirty="0"/>
              <a:t>)</a:t>
            </a:r>
            <a:endParaRPr sz="1100">
              <a:latin typeface="Arial"/>
              <a:cs typeface="Arial"/>
            </a:endParaRPr>
          </a:p>
          <a:p>
            <a:pPr marL="38100" marR="30480">
              <a:lnSpc>
                <a:spcPct val="102699"/>
              </a:lnSpc>
              <a:spcBef>
                <a:spcPts val="1095"/>
              </a:spcBef>
            </a:pP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fully</a:t>
            </a:r>
            <a:r>
              <a:rPr spc="15" dirty="0"/>
              <a:t> </a:t>
            </a:r>
            <a:r>
              <a:rPr spc="-60" dirty="0"/>
              <a:t>describe</a:t>
            </a:r>
            <a:r>
              <a:rPr spc="1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spc="-65" dirty="0"/>
              <a:t>system</a:t>
            </a:r>
            <a:r>
              <a:rPr spc="15" dirty="0"/>
              <a:t> </a:t>
            </a:r>
            <a:r>
              <a:rPr spc="-45" dirty="0"/>
              <a:t>and</a:t>
            </a:r>
            <a:r>
              <a:rPr spc="15" dirty="0"/>
              <a:t> </a:t>
            </a:r>
            <a:r>
              <a:rPr dirty="0"/>
              <a:t>its</a:t>
            </a:r>
            <a:r>
              <a:rPr spc="15" dirty="0"/>
              <a:t> </a:t>
            </a:r>
            <a:r>
              <a:rPr spc="-85" dirty="0"/>
              <a:t>response</a:t>
            </a:r>
            <a:r>
              <a:rPr spc="15" dirty="0"/>
              <a:t> </a:t>
            </a:r>
            <a:r>
              <a:rPr dirty="0"/>
              <a:t>for</a:t>
            </a:r>
            <a:r>
              <a:rPr spc="10" dirty="0"/>
              <a:t> </a:t>
            </a:r>
            <a:r>
              <a:rPr i="1" dirty="0">
                <a:latin typeface="Arial"/>
                <a:cs typeface="Arial"/>
              </a:rPr>
              <a:t>k</a:t>
            </a:r>
            <a:r>
              <a:rPr i="1" spc="-30" dirty="0">
                <a:latin typeface="Arial"/>
                <a:cs typeface="Arial"/>
              </a:rPr>
              <a:t> </a:t>
            </a:r>
            <a:r>
              <a:rPr i="1" spc="175" dirty="0">
                <a:latin typeface="Hack"/>
                <a:cs typeface="Hack"/>
              </a:rPr>
              <a:t>≥</a:t>
            </a:r>
            <a:r>
              <a:rPr i="1" spc="-360" dirty="0">
                <a:latin typeface="Hack"/>
                <a:cs typeface="Hack"/>
              </a:rPr>
              <a:t> </a:t>
            </a:r>
            <a:r>
              <a:rPr i="1" dirty="0">
                <a:latin typeface="Arial"/>
                <a:cs typeface="Arial"/>
              </a:rPr>
              <a:t>k</a:t>
            </a:r>
            <a:r>
              <a:rPr sz="1200" i="1" baseline="-10416" dirty="0">
                <a:latin typeface="Arial"/>
                <a:cs typeface="Arial"/>
              </a:rPr>
              <a:t>o</a:t>
            </a:r>
            <a:r>
              <a:rPr sz="1200" i="1" spc="217" baseline="-10416" dirty="0">
                <a:latin typeface="Arial"/>
                <a:cs typeface="Arial"/>
              </a:rPr>
              <a:t> </a:t>
            </a:r>
            <a:r>
              <a:rPr sz="1100" dirty="0"/>
              <a:t>to</a:t>
            </a:r>
            <a:r>
              <a:rPr sz="1100" spc="15" dirty="0"/>
              <a:t> </a:t>
            </a:r>
            <a:r>
              <a:rPr sz="1100" spc="-45" dirty="0"/>
              <a:t>any</a:t>
            </a:r>
            <a:r>
              <a:rPr sz="1100" spc="10" dirty="0"/>
              <a:t> </a:t>
            </a:r>
            <a:r>
              <a:rPr sz="1100" spc="-20" dirty="0"/>
              <a:t>given </a:t>
            </a:r>
            <a:r>
              <a:rPr sz="1100" spc="-25" dirty="0"/>
              <a:t>set</a:t>
            </a:r>
            <a:r>
              <a:rPr sz="1100" spc="-15" dirty="0"/>
              <a:t> </a:t>
            </a:r>
            <a:r>
              <a:rPr sz="1100" dirty="0"/>
              <a:t>of</a:t>
            </a:r>
            <a:r>
              <a:rPr sz="1100" spc="-15" dirty="0"/>
              <a:t> </a:t>
            </a:r>
            <a:r>
              <a:rPr sz="1100" spc="-10" dirty="0"/>
              <a:t>inputs</a:t>
            </a:r>
            <a:endParaRPr sz="1100">
              <a:latin typeface="Arial"/>
              <a:cs typeface="Arial"/>
            </a:endParaRPr>
          </a:p>
          <a:p>
            <a:pPr marL="38100" marR="396240">
              <a:lnSpc>
                <a:spcPct val="102600"/>
              </a:lnSpc>
              <a:spcBef>
                <a:spcPts val="300"/>
              </a:spcBef>
            </a:pPr>
            <a:r>
              <a:rPr spc="-50" dirty="0"/>
              <a:t>loosely</a:t>
            </a:r>
            <a:r>
              <a:rPr spc="65" dirty="0"/>
              <a:t> </a:t>
            </a:r>
            <a:r>
              <a:rPr spc="-50" dirty="0"/>
              <a:t>speaking,</a:t>
            </a:r>
            <a:r>
              <a:rPr spc="65" dirty="0"/>
              <a:t> </a:t>
            </a:r>
            <a:r>
              <a:rPr i="1" dirty="0">
                <a:latin typeface="Arial"/>
                <a:cs typeface="Arial"/>
              </a:rPr>
              <a:t>x</a:t>
            </a:r>
            <a:r>
              <a:rPr sz="1200" baseline="-10416" dirty="0"/>
              <a:t>1</a:t>
            </a:r>
            <a:r>
              <a:rPr sz="1100" dirty="0"/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i="1" baseline="-10416" dirty="0">
                <a:latin typeface="Arial"/>
                <a:cs typeface="Arial"/>
              </a:rPr>
              <a:t>o</a:t>
            </a:r>
            <a:r>
              <a:rPr sz="1100" dirty="0"/>
              <a:t>)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9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baseline="-10416" dirty="0"/>
              <a:t>2</a:t>
            </a:r>
            <a:r>
              <a:rPr sz="1100" dirty="0"/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i="1" baseline="-10416" dirty="0">
                <a:latin typeface="Arial"/>
                <a:cs typeface="Arial"/>
              </a:rPr>
              <a:t>o</a:t>
            </a:r>
            <a:r>
              <a:rPr sz="1100" dirty="0"/>
              <a:t>)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90" dirty="0">
                <a:latin typeface="Times New Roman"/>
                <a:cs typeface="Times New Roman"/>
              </a:rPr>
              <a:t> </a:t>
            </a:r>
            <a:r>
              <a:rPr sz="1100" i="1" spc="-365" dirty="0">
                <a:latin typeface="Hack"/>
                <a:cs typeface="Hack"/>
              </a:rPr>
              <a:t>·</a:t>
            </a:r>
            <a:r>
              <a:rPr sz="1100" i="1" spc="-480" dirty="0">
                <a:latin typeface="Hack"/>
                <a:cs typeface="Hack"/>
              </a:rPr>
              <a:t> </a:t>
            </a:r>
            <a:r>
              <a:rPr sz="1100" i="1" spc="-365" dirty="0">
                <a:latin typeface="Hack"/>
                <a:cs typeface="Hack"/>
              </a:rPr>
              <a:t>·</a:t>
            </a:r>
            <a:r>
              <a:rPr sz="1100" i="1" spc="-480" dirty="0">
                <a:latin typeface="Hack"/>
                <a:cs typeface="Hack"/>
              </a:rPr>
              <a:t> </a:t>
            </a:r>
            <a:r>
              <a:rPr sz="1100" i="1" spc="-365" dirty="0">
                <a:latin typeface="Hack"/>
                <a:cs typeface="Hack"/>
              </a:rPr>
              <a:t>·</a:t>
            </a:r>
            <a:r>
              <a:rPr sz="1100" i="1" spc="-285" dirty="0">
                <a:latin typeface="Hack"/>
                <a:cs typeface="Hack"/>
              </a:rPr>
              <a:t> 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9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i="1" baseline="-10416" dirty="0">
                <a:latin typeface="Arial"/>
                <a:cs typeface="Arial"/>
              </a:rPr>
              <a:t>n</a:t>
            </a:r>
            <a:r>
              <a:rPr sz="1100" dirty="0"/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200" i="1" baseline="-10416" dirty="0">
                <a:latin typeface="Arial"/>
                <a:cs typeface="Arial"/>
              </a:rPr>
              <a:t>o</a:t>
            </a:r>
            <a:r>
              <a:rPr sz="1100" dirty="0"/>
              <a:t>)</a:t>
            </a:r>
            <a:r>
              <a:rPr sz="1100" spc="65" dirty="0"/>
              <a:t> </a:t>
            </a:r>
            <a:r>
              <a:rPr sz="1100" spc="-65" dirty="0"/>
              <a:t>defines</a:t>
            </a:r>
            <a:r>
              <a:rPr sz="1100" spc="65" dirty="0"/>
              <a:t> </a:t>
            </a:r>
            <a:r>
              <a:rPr sz="1100" dirty="0"/>
              <a:t>the</a:t>
            </a:r>
            <a:r>
              <a:rPr sz="1100" spc="70" dirty="0"/>
              <a:t> </a:t>
            </a:r>
            <a:r>
              <a:rPr sz="1100" spc="-40" dirty="0"/>
              <a:t>system’s </a:t>
            </a:r>
            <a:r>
              <a:rPr sz="1100" spc="-10" dirty="0"/>
              <a:t>memory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462161"/>
            <a:ext cx="65201" cy="65201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  <p:sp>
        <p:nvSpPr>
          <p:cNvPr id="53" name="object 4">
            <a:extLst>
              <a:ext uri="{FF2B5EF4-FFF2-40B4-BE49-F238E27FC236}">
                <a16:creationId xmlns:a16="http://schemas.microsoft.com/office/drawing/2014/main" id="{0831132C-2BB9-83A4-A837-C8595968C09E}"/>
              </a:ext>
            </a:extLst>
          </p:cNvPr>
          <p:cNvSpPr txBox="1"/>
          <p:nvPr/>
        </p:nvSpPr>
        <p:spPr>
          <a:xfrm>
            <a:off x="1410716" y="852752"/>
            <a:ext cx="2959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sz="1100" i="1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spc="-25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10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54" name="object 5">
            <a:extLst>
              <a:ext uri="{FF2B5EF4-FFF2-40B4-BE49-F238E27FC236}">
                <a16:creationId xmlns:a16="http://schemas.microsoft.com/office/drawing/2014/main" id="{1E6DDB52-F153-843D-6244-BF5CCF9D595E}"/>
              </a:ext>
            </a:extLst>
          </p:cNvPr>
          <p:cNvGrpSpPr/>
          <p:nvPr/>
        </p:nvGrpSpPr>
        <p:grpSpPr>
          <a:xfrm>
            <a:off x="1729066" y="806729"/>
            <a:ext cx="856615" cy="328295"/>
            <a:chOff x="1729066" y="806729"/>
            <a:chExt cx="856615" cy="328295"/>
          </a:xfrm>
        </p:grpSpPr>
        <p:sp>
          <p:nvSpPr>
            <p:cNvPr id="55" name="object 6">
              <a:extLst>
                <a:ext uri="{FF2B5EF4-FFF2-40B4-BE49-F238E27FC236}">
                  <a16:creationId xmlns:a16="http://schemas.microsoft.com/office/drawing/2014/main" id="{2AAD9F4C-E95A-8270-A076-BCD5F04BE8B0}"/>
                </a:ext>
              </a:extLst>
            </p:cNvPr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chemeClr val="tx1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6" name="object 7">
              <a:extLst>
                <a:ext uri="{FF2B5EF4-FFF2-40B4-BE49-F238E27FC236}">
                  <a16:creationId xmlns:a16="http://schemas.microsoft.com/office/drawing/2014/main" id="{AA341306-9DA0-B169-2BDE-7D7544A505DB}"/>
                </a:ext>
              </a:extLst>
            </p:cNvPr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7" name="object 8">
              <a:extLst>
                <a:ext uri="{FF2B5EF4-FFF2-40B4-BE49-F238E27FC236}">
                  <a16:creationId xmlns:a16="http://schemas.microsoft.com/office/drawing/2014/main" id="{8B5AE1FA-61EC-D457-506F-3A899F9CDA9E}"/>
                </a:ext>
              </a:extLst>
            </p:cNvPr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8" name="object 9">
              <a:extLst>
                <a:ext uri="{FF2B5EF4-FFF2-40B4-BE49-F238E27FC236}">
                  <a16:creationId xmlns:a16="http://schemas.microsoft.com/office/drawing/2014/main" id="{86098ECE-6B39-C860-54B4-EC5C5CABEC2D}"/>
                </a:ext>
              </a:extLst>
            </p:cNvPr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9" name="object 10">
              <a:extLst>
                <a:ext uri="{FF2B5EF4-FFF2-40B4-BE49-F238E27FC236}">
                  <a16:creationId xmlns:a16="http://schemas.microsoft.com/office/drawing/2014/main" id="{DF2A6CDD-FF03-D0B6-817A-F1072539DD06}"/>
                </a:ext>
              </a:extLst>
            </p:cNvPr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0" name="object 11">
              <a:extLst>
                <a:ext uri="{FF2B5EF4-FFF2-40B4-BE49-F238E27FC236}">
                  <a16:creationId xmlns:a16="http://schemas.microsoft.com/office/drawing/2014/main" id="{5AF11585-F67F-9C31-B085-905D45BFDA6E}"/>
                </a:ext>
              </a:extLst>
            </p:cNvPr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1" name="object 12">
              <a:extLst>
                <a:ext uri="{FF2B5EF4-FFF2-40B4-BE49-F238E27FC236}">
                  <a16:creationId xmlns:a16="http://schemas.microsoft.com/office/drawing/2014/main" id="{1FFEA184-33DA-180B-A83F-4803F7D9E6A8}"/>
                </a:ext>
              </a:extLst>
            </p:cNvPr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2" name="object 13">
              <a:extLst>
                <a:ext uri="{FF2B5EF4-FFF2-40B4-BE49-F238E27FC236}">
                  <a16:creationId xmlns:a16="http://schemas.microsoft.com/office/drawing/2014/main" id="{8AA2A604-B73C-EC15-570E-1AF849BC7174}"/>
                </a:ext>
              </a:extLst>
            </p:cNvPr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63" name="object 14">
            <a:extLst>
              <a:ext uri="{FF2B5EF4-FFF2-40B4-BE49-F238E27FC236}">
                <a16:creationId xmlns:a16="http://schemas.microsoft.com/office/drawing/2014/main" id="{4EB6C799-0FA1-D7D9-FF57-316B95CF0531}"/>
              </a:ext>
            </a:extLst>
          </p:cNvPr>
          <p:cNvSpPr txBox="1"/>
          <p:nvPr/>
        </p:nvSpPr>
        <p:spPr>
          <a:xfrm>
            <a:off x="2100135" y="795183"/>
            <a:ext cx="4286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chemeClr val="tx1"/>
                </a:solidFill>
                <a:latin typeface="Arial"/>
                <a:cs typeface="Arial"/>
              </a:rPr>
              <a:t>System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4" name="object 15">
            <a:extLst>
              <a:ext uri="{FF2B5EF4-FFF2-40B4-BE49-F238E27FC236}">
                <a16:creationId xmlns:a16="http://schemas.microsoft.com/office/drawing/2014/main" id="{EAD0A694-CCF4-1C63-2422-F4C3FA8E29BA}"/>
              </a:ext>
            </a:extLst>
          </p:cNvPr>
          <p:cNvSpPr txBox="1"/>
          <p:nvPr/>
        </p:nvSpPr>
        <p:spPr>
          <a:xfrm>
            <a:off x="2047824" y="944040"/>
            <a:ext cx="5270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endParaRPr sz="900" baseline="-9259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5" name="object 16">
            <a:extLst>
              <a:ext uri="{FF2B5EF4-FFF2-40B4-BE49-F238E27FC236}">
                <a16:creationId xmlns:a16="http://schemas.microsoft.com/office/drawing/2014/main" id="{00112172-7E2D-49A4-2CE5-9A6434AB6E14}"/>
              </a:ext>
            </a:extLst>
          </p:cNvPr>
          <p:cNvSpPr/>
          <p:nvPr/>
        </p:nvSpPr>
        <p:spPr>
          <a:xfrm>
            <a:off x="2580500" y="969365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chemeClr val="tx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66" name="object 17">
            <a:extLst>
              <a:ext uri="{FF2B5EF4-FFF2-40B4-BE49-F238E27FC236}">
                <a16:creationId xmlns:a16="http://schemas.microsoft.com/office/drawing/2014/main" id="{A3ED2854-571E-4568-4E5D-DC18FB00E172}"/>
              </a:ext>
            </a:extLst>
          </p:cNvPr>
          <p:cNvSpPr txBox="1"/>
          <p:nvPr/>
        </p:nvSpPr>
        <p:spPr>
          <a:xfrm>
            <a:off x="2914650" y="818120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lang="en-US"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650" baseline="-12626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Discrete-</a:t>
            </a:r>
            <a:r>
              <a:rPr dirty="0"/>
              <a:t>time</a:t>
            </a:r>
            <a:r>
              <a:rPr spc="15" dirty="0"/>
              <a:t>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spc="15" dirty="0"/>
              <a:t> </a:t>
            </a:r>
            <a:r>
              <a:rPr spc="-40" dirty="0"/>
              <a:t>description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9667" y="1327833"/>
            <a:ext cx="7747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0" dirty="0">
                <a:latin typeface="Arial"/>
                <a:cs typeface="Arial"/>
              </a:rPr>
              <a:t>general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case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66" y="1536154"/>
            <a:ext cx="2267084" cy="5060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02640" y="1683001"/>
            <a:ext cx="1544955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34290" algn="r">
              <a:lnSpc>
                <a:spcPct val="100000"/>
              </a:lnSpc>
              <a:spcBef>
                <a:spcPts val="434"/>
              </a:spcBef>
            </a:pP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1)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6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65" dirty="0">
                <a:latin typeface="Times New Roman"/>
                <a:cs typeface="Times New Roman"/>
              </a:rPr>
              <a:t> </a:t>
            </a:r>
            <a:r>
              <a:rPr sz="1100" i="1" spc="-25" dirty="0">
                <a:latin typeface="Arial"/>
                <a:cs typeface="Arial"/>
              </a:rPr>
              <a:t>k</a:t>
            </a:r>
            <a:r>
              <a:rPr sz="1100" spc="-2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h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5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60" dirty="0">
                <a:latin typeface="Times New Roman"/>
                <a:cs typeface="Times New Roman"/>
              </a:rPr>
              <a:t> </a:t>
            </a:r>
            <a:r>
              <a:rPr sz="1100" i="1" spc="-25" dirty="0">
                <a:latin typeface="Arial"/>
                <a:cs typeface="Arial"/>
              </a:rPr>
              <a:t>k</a:t>
            </a:r>
            <a:r>
              <a:rPr sz="1100" spc="-25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75" y="2455786"/>
            <a:ext cx="65201" cy="65201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356755" y="2328517"/>
            <a:ext cx="1478915" cy="9417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):</a:t>
            </a:r>
            <a:r>
              <a:rPr sz="1100" spc="1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input;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):</a:t>
            </a:r>
            <a:r>
              <a:rPr sz="1100" spc="18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output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):</a:t>
            </a:r>
            <a:r>
              <a:rPr sz="1100" spc="2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state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1)</a:t>
            </a:r>
            <a:r>
              <a:rPr sz="1100" spc="-7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70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f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Hack"/>
                <a:cs typeface="Hack"/>
              </a:rPr>
              <a:t>·</a:t>
            </a:r>
            <a:r>
              <a:rPr sz="1100" spc="-10" dirty="0">
                <a:latin typeface="Arial"/>
                <a:cs typeface="Arial"/>
              </a:rPr>
              <a:t>):</a:t>
            </a:r>
            <a:r>
              <a:rPr sz="1100" spc="10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state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Eq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-35" dirty="0">
                <a:latin typeface="Arial"/>
                <a:cs typeface="Arial"/>
              </a:rPr>
              <a:t>h</a:t>
            </a:r>
            <a:r>
              <a:rPr sz="1100" spc="-35" dirty="0">
                <a:latin typeface="Arial"/>
                <a:cs typeface="Arial"/>
              </a:rPr>
              <a:t>(</a:t>
            </a:r>
            <a:r>
              <a:rPr sz="1100" i="1" spc="-35" dirty="0">
                <a:latin typeface="Hack"/>
                <a:cs typeface="Hack"/>
              </a:rPr>
              <a:t>·</a:t>
            </a:r>
            <a:r>
              <a:rPr sz="1100" spc="-35" dirty="0">
                <a:latin typeface="Arial"/>
                <a:cs typeface="Arial"/>
              </a:rPr>
              <a:t>):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output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Eq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975" y="2665819"/>
            <a:ext cx="65201" cy="65201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4975" y="2913811"/>
            <a:ext cx="65201" cy="65201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4975" y="3161804"/>
            <a:ext cx="65201" cy="65201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2337485" y="1336342"/>
            <a:ext cx="19443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Arial"/>
                <a:cs typeface="Arial"/>
              </a:rPr>
              <a:t>linear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time-</a:t>
            </a:r>
            <a:r>
              <a:rPr sz="1200" spc="-25" dirty="0">
                <a:latin typeface="Arial"/>
                <a:cs typeface="Arial"/>
              </a:rPr>
              <a:t>invariant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(LTI)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case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99385" y="1551635"/>
            <a:ext cx="2267084" cy="50609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2614574" y="1698482"/>
            <a:ext cx="1584960" cy="7912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8255" algn="r">
              <a:lnSpc>
                <a:spcPct val="100000"/>
              </a:lnSpc>
              <a:spcBef>
                <a:spcPts val="434"/>
              </a:spcBef>
            </a:pP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1)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6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Bu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Cx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)</a:t>
            </a:r>
            <a:r>
              <a:rPr sz="1100" spc="-4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Du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Arial"/>
                <a:cs typeface="Arial"/>
              </a:rPr>
              <a:t>Σ(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65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B</a:t>
            </a:r>
            <a:r>
              <a:rPr sz="1100" i="1" dirty="0">
                <a:latin typeface="Times New Roman"/>
                <a:cs typeface="Times New Roman"/>
              </a:rPr>
              <a:t>,</a:t>
            </a:r>
            <a:r>
              <a:rPr sz="1100" i="1" spc="-65" dirty="0">
                <a:latin typeface="Times New Roman"/>
                <a:cs typeface="Times New Roman"/>
              </a:rPr>
              <a:t> </a:t>
            </a:r>
            <a:r>
              <a:rPr sz="1100" i="1" spc="-45" dirty="0">
                <a:latin typeface="Arial"/>
                <a:cs typeface="Arial"/>
              </a:rPr>
              <a:t>C</a:t>
            </a:r>
            <a:r>
              <a:rPr sz="1100" i="1" spc="-45" dirty="0">
                <a:latin typeface="Times New Roman"/>
                <a:cs typeface="Times New Roman"/>
              </a:rPr>
              <a:t>,</a:t>
            </a:r>
            <a:r>
              <a:rPr sz="1100" i="1" spc="-60" dirty="0">
                <a:latin typeface="Times New Roman"/>
                <a:cs typeface="Times New Roman"/>
              </a:rPr>
              <a:t> 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denotes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a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92793" y="2381123"/>
            <a:ext cx="65201" cy="65201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2614574" y="2469691"/>
            <a:ext cx="130619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latin typeface="Arial"/>
                <a:cs typeface="Arial"/>
              </a:rPr>
              <a:t>state-</a:t>
            </a:r>
            <a:r>
              <a:rPr sz="1100" spc="-55" dirty="0">
                <a:latin typeface="Arial"/>
                <a:cs typeface="Arial"/>
              </a:rPr>
              <a:t>space</a:t>
            </a:r>
            <a:r>
              <a:rPr sz="1100" spc="6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realization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92793" y="2877883"/>
            <a:ext cx="65201" cy="65201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3787851" y="2599028"/>
            <a:ext cx="98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787851" y="2736380"/>
            <a:ext cx="411683" cy="349250"/>
          </a:xfrm>
          <a:custGeom>
            <a:avLst/>
            <a:gdLst/>
            <a:ahLst/>
            <a:cxnLst/>
            <a:rect l="l" t="t" r="r" b="b"/>
            <a:pathLst>
              <a:path w="445770" h="349250">
                <a:moveTo>
                  <a:pt x="218935" y="172072"/>
                </a:moveTo>
                <a:lnTo>
                  <a:pt x="218935" y="0"/>
                </a:lnTo>
              </a:path>
              <a:path w="445770" h="349250">
                <a:moveTo>
                  <a:pt x="0" y="174599"/>
                </a:moveTo>
                <a:lnTo>
                  <a:pt x="445490" y="174599"/>
                </a:lnTo>
              </a:path>
              <a:path w="445770" h="349250">
                <a:moveTo>
                  <a:pt x="218935" y="349211"/>
                </a:moveTo>
                <a:lnTo>
                  <a:pt x="218935" y="177139"/>
                </a:lnTo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306468" y="2599028"/>
            <a:ext cx="984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10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0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10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  <p:sp>
        <p:nvSpPr>
          <p:cNvPr id="40" name="object 4">
            <a:extLst>
              <a:ext uri="{FF2B5EF4-FFF2-40B4-BE49-F238E27FC236}">
                <a16:creationId xmlns:a16="http://schemas.microsoft.com/office/drawing/2014/main" id="{F4AFF278-22D8-7C35-C24A-46287F29B6C8}"/>
              </a:ext>
            </a:extLst>
          </p:cNvPr>
          <p:cNvSpPr txBox="1"/>
          <p:nvPr/>
        </p:nvSpPr>
        <p:spPr>
          <a:xfrm>
            <a:off x="1410716" y="686103"/>
            <a:ext cx="2959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sz="1100" i="1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spc="-25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10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1" name="object 5">
            <a:extLst>
              <a:ext uri="{FF2B5EF4-FFF2-40B4-BE49-F238E27FC236}">
                <a16:creationId xmlns:a16="http://schemas.microsoft.com/office/drawing/2014/main" id="{0B6F5FEA-6F58-9150-673F-5C25C25E20B4}"/>
              </a:ext>
            </a:extLst>
          </p:cNvPr>
          <p:cNvGrpSpPr/>
          <p:nvPr/>
        </p:nvGrpSpPr>
        <p:grpSpPr>
          <a:xfrm>
            <a:off x="1729066" y="640080"/>
            <a:ext cx="856615" cy="328295"/>
            <a:chOff x="1729066" y="806729"/>
            <a:chExt cx="856615" cy="328295"/>
          </a:xfrm>
        </p:grpSpPr>
        <p:sp>
          <p:nvSpPr>
            <p:cNvPr id="42" name="object 6">
              <a:extLst>
                <a:ext uri="{FF2B5EF4-FFF2-40B4-BE49-F238E27FC236}">
                  <a16:creationId xmlns:a16="http://schemas.microsoft.com/office/drawing/2014/main" id="{E1FBE106-3029-A4F1-5F84-32AAEF4EA04D}"/>
                </a:ext>
              </a:extLst>
            </p:cNvPr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chemeClr val="tx1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3" name="object 7">
              <a:extLst>
                <a:ext uri="{FF2B5EF4-FFF2-40B4-BE49-F238E27FC236}">
                  <a16:creationId xmlns:a16="http://schemas.microsoft.com/office/drawing/2014/main" id="{0BC16C90-AB46-F3DF-137B-05EC0B56966B}"/>
                </a:ext>
              </a:extLst>
            </p:cNvPr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4" name="object 8">
              <a:extLst>
                <a:ext uri="{FF2B5EF4-FFF2-40B4-BE49-F238E27FC236}">
                  <a16:creationId xmlns:a16="http://schemas.microsoft.com/office/drawing/2014/main" id="{BCBFF176-D21D-2003-CA23-9AC793AE0FC3}"/>
                </a:ext>
              </a:extLst>
            </p:cNvPr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5" name="object 9">
              <a:extLst>
                <a:ext uri="{FF2B5EF4-FFF2-40B4-BE49-F238E27FC236}">
                  <a16:creationId xmlns:a16="http://schemas.microsoft.com/office/drawing/2014/main" id="{15F55013-3C8F-67D6-E357-38BB263B615E}"/>
                </a:ext>
              </a:extLst>
            </p:cNvPr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6" name="object 10">
              <a:extLst>
                <a:ext uri="{FF2B5EF4-FFF2-40B4-BE49-F238E27FC236}">
                  <a16:creationId xmlns:a16="http://schemas.microsoft.com/office/drawing/2014/main" id="{D4620167-74B0-963E-55E8-5E6BA56DBB83}"/>
                </a:ext>
              </a:extLst>
            </p:cNvPr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7" name="object 11">
              <a:extLst>
                <a:ext uri="{FF2B5EF4-FFF2-40B4-BE49-F238E27FC236}">
                  <a16:creationId xmlns:a16="http://schemas.microsoft.com/office/drawing/2014/main" id="{B6C969F7-4266-215B-D4B6-E11DF994CCFA}"/>
                </a:ext>
              </a:extLst>
            </p:cNvPr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8" name="object 12">
              <a:extLst>
                <a:ext uri="{FF2B5EF4-FFF2-40B4-BE49-F238E27FC236}">
                  <a16:creationId xmlns:a16="http://schemas.microsoft.com/office/drawing/2014/main" id="{7A279D13-326A-C952-CB0C-CD44405E568A}"/>
                </a:ext>
              </a:extLst>
            </p:cNvPr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9" name="object 13">
              <a:extLst>
                <a:ext uri="{FF2B5EF4-FFF2-40B4-BE49-F238E27FC236}">
                  <a16:creationId xmlns:a16="http://schemas.microsoft.com/office/drawing/2014/main" id="{B629EC81-860C-9690-E6A0-32CF34E1297C}"/>
                </a:ext>
              </a:extLst>
            </p:cNvPr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50" name="object 14">
            <a:extLst>
              <a:ext uri="{FF2B5EF4-FFF2-40B4-BE49-F238E27FC236}">
                <a16:creationId xmlns:a16="http://schemas.microsoft.com/office/drawing/2014/main" id="{5205ECAF-AFC7-E635-6215-5B314D591890}"/>
              </a:ext>
            </a:extLst>
          </p:cNvPr>
          <p:cNvSpPr txBox="1"/>
          <p:nvPr/>
        </p:nvSpPr>
        <p:spPr>
          <a:xfrm>
            <a:off x="2100135" y="628534"/>
            <a:ext cx="4286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chemeClr val="tx1"/>
                </a:solidFill>
                <a:latin typeface="Arial"/>
                <a:cs typeface="Arial"/>
              </a:rPr>
              <a:t>System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object 15">
            <a:extLst>
              <a:ext uri="{FF2B5EF4-FFF2-40B4-BE49-F238E27FC236}">
                <a16:creationId xmlns:a16="http://schemas.microsoft.com/office/drawing/2014/main" id="{F585E8B1-616E-BA3A-003B-2D9B9EEBCA76}"/>
              </a:ext>
            </a:extLst>
          </p:cNvPr>
          <p:cNvSpPr txBox="1"/>
          <p:nvPr/>
        </p:nvSpPr>
        <p:spPr>
          <a:xfrm>
            <a:off x="2047824" y="777391"/>
            <a:ext cx="5270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endParaRPr sz="900" baseline="-9259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2" name="object 16">
            <a:extLst>
              <a:ext uri="{FF2B5EF4-FFF2-40B4-BE49-F238E27FC236}">
                <a16:creationId xmlns:a16="http://schemas.microsoft.com/office/drawing/2014/main" id="{5BAE5FC3-F8C9-FB80-A445-AA02BAB3FC5A}"/>
              </a:ext>
            </a:extLst>
          </p:cNvPr>
          <p:cNvSpPr/>
          <p:nvPr/>
        </p:nvSpPr>
        <p:spPr>
          <a:xfrm>
            <a:off x="2580500" y="802716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chemeClr val="tx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53" name="object 17">
            <a:extLst>
              <a:ext uri="{FF2B5EF4-FFF2-40B4-BE49-F238E27FC236}">
                <a16:creationId xmlns:a16="http://schemas.microsoft.com/office/drawing/2014/main" id="{78C1A060-FD5C-6B73-07F1-56E920CD44C5}"/>
              </a:ext>
            </a:extLst>
          </p:cNvPr>
          <p:cNvSpPr txBox="1"/>
          <p:nvPr/>
        </p:nvSpPr>
        <p:spPr>
          <a:xfrm>
            <a:off x="2914650" y="651471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lang="en-US"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650" baseline="-12626" dirty="0">
              <a:solidFill>
                <a:schemeClr val="tx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bject 31">
                <a:extLst>
                  <a:ext uri="{FF2B5EF4-FFF2-40B4-BE49-F238E27FC236}">
                    <a16:creationId xmlns:a16="http://schemas.microsoft.com/office/drawing/2014/main" id="{BAE7E16A-8646-3515-2A9D-312D03A8771D}"/>
                  </a:ext>
                </a:extLst>
              </p:cNvPr>
              <p:cNvSpPr txBox="1"/>
              <p:nvPr/>
            </p:nvSpPr>
            <p:spPr>
              <a:xfrm>
                <a:off x="2614574" y="2746617"/>
                <a:ext cx="1691894" cy="293798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lvl="0"/>
                <a:r>
                  <a:rPr sz="1100" spc="-55" dirty="0">
                    <a:latin typeface="Arial"/>
                    <a:cs typeface="Arial"/>
                  </a:rPr>
                  <a:t>also</a:t>
                </a:r>
                <a:r>
                  <a:rPr sz="1100" spc="15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written</a:t>
                </a:r>
                <a:r>
                  <a:rPr sz="1100" spc="20" dirty="0">
                    <a:latin typeface="Arial"/>
                    <a:cs typeface="Arial"/>
                  </a:rPr>
                  <a:t> </a:t>
                </a:r>
                <a:r>
                  <a:rPr sz="1100" spc="-95" dirty="0">
                    <a:latin typeface="Arial"/>
                    <a:cs typeface="Arial"/>
                  </a:rPr>
                  <a:t>as</a:t>
                </a:r>
                <a:r>
                  <a:rPr sz="1100" spc="2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ar-AE" sz="1100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ar-AE" sz="110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ar-AE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sz="11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mr>
                          <m:mr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e>
                              <m:r>
                                <a:rPr lang="ar-AE" sz="110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sz="1100" dirty="0"/>
              </a:p>
            </p:txBody>
          </p:sp>
        </mc:Choice>
        <mc:Fallback xmlns="">
          <p:sp>
            <p:nvSpPr>
              <p:cNvPr id="54" name="object 31">
                <a:extLst>
                  <a:ext uri="{FF2B5EF4-FFF2-40B4-BE49-F238E27FC236}">
                    <a16:creationId xmlns:a16="http://schemas.microsoft.com/office/drawing/2014/main" id="{BAE7E16A-8646-3515-2A9D-312D03A87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574" y="2746617"/>
                <a:ext cx="1691894" cy="293798"/>
              </a:xfrm>
              <a:prstGeom prst="rect">
                <a:avLst/>
              </a:prstGeom>
              <a:blipFill>
                <a:blip r:embed="rId11"/>
                <a:stretch>
                  <a:fillRect l="-4478" r="-149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Continuous-</a:t>
            </a:r>
            <a:r>
              <a:rPr dirty="0"/>
              <a:t>time</a:t>
            </a:r>
            <a:r>
              <a:rPr spc="25" dirty="0"/>
              <a:t>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spc="30" dirty="0"/>
              <a:t> </a:t>
            </a:r>
            <a:r>
              <a:rPr spc="-40" dirty="0"/>
              <a:t>description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9667" y="1001673"/>
            <a:ext cx="7258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5" dirty="0">
                <a:latin typeface="Arial"/>
                <a:cs typeface="Arial"/>
              </a:rPr>
              <a:t>general</a:t>
            </a:r>
            <a:r>
              <a:rPr sz="1100" spc="-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case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1601" y="1368425"/>
            <a:ext cx="1292860" cy="285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030"/>
              </a:lnSpc>
              <a:spcBef>
                <a:spcPts val="90"/>
              </a:spcBef>
            </a:pP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dx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359410">
              <a:lnSpc>
                <a:spcPts val="1030"/>
              </a:lnSpc>
            </a:pP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i="1" spc="20" dirty="0">
                <a:latin typeface="Arial"/>
                <a:cs typeface="Arial"/>
              </a:rPr>
              <a:t>f</a:t>
            </a:r>
            <a:r>
              <a:rPr sz="1100" spc="20" dirty="0">
                <a:latin typeface="Arial"/>
                <a:cs typeface="Arial"/>
              </a:rPr>
              <a:t>(</a:t>
            </a:r>
            <a:r>
              <a:rPr sz="1100" i="1" spc="20" dirty="0">
                <a:latin typeface="Arial"/>
                <a:cs typeface="Arial"/>
              </a:rPr>
              <a:t>x</a:t>
            </a:r>
            <a:r>
              <a:rPr sz="1100" spc="20" dirty="0">
                <a:latin typeface="Arial"/>
                <a:cs typeface="Arial"/>
              </a:rPr>
              <a:t>(</a:t>
            </a:r>
            <a:r>
              <a:rPr sz="1100" i="1" spc="20" dirty="0">
                <a:latin typeface="Arial"/>
                <a:cs typeface="Arial"/>
              </a:rPr>
              <a:t>t</a:t>
            </a:r>
            <a:r>
              <a:rPr sz="1100" spc="20" dirty="0">
                <a:latin typeface="Arial"/>
                <a:cs typeface="Arial"/>
              </a:rPr>
              <a:t>)</a:t>
            </a:r>
            <a:r>
              <a:rPr sz="1100" i="1" spc="20" dirty="0">
                <a:latin typeface="Times New Roman"/>
                <a:cs typeface="Times New Roman"/>
              </a:rPr>
              <a:t>,</a:t>
            </a:r>
            <a:r>
              <a:rPr sz="1100" i="1" spc="-35" dirty="0">
                <a:latin typeface="Times New Roman"/>
                <a:cs typeface="Times New Roman"/>
              </a:rPr>
              <a:t> </a:t>
            </a:r>
            <a:r>
              <a:rPr sz="1100" i="1" spc="20" dirty="0">
                <a:latin typeface="Arial"/>
                <a:cs typeface="Arial"/>
              </a:rPr>
              <a:t>u</a:t>
            </a:r>
            <a:r>
              <a:rPr sz="1100" spc="20" dirty="0">
                <a:latin typeface="Arial"/>
                <a:cs typeface="Arial"/>
              </a:rPr>
              <a:t>(</a:t>
            </a:r>
            <a:r>
              <a:rPr sz="1100" i="1" spc="20" dirty="0">
                <a:latin typeface="Arial"/>
                <a:cs typeface="Arial"/>
              </a:rPr>
              <a:t>t</a:t>
            </a:r>
            <a:r>
              <a:rPr sz="1100" spc="20" dirty="0">
                <a:latin typeface="Arial"/>
                <a:cs typeface="Arial"/>
              </a:rPr>
              <a:t>)</a:t>
            </a:r>
            <a:r>
              <a:rPr sz="1100" i="1" spc="20" dirty="0">
                <a:latin typeface="Times New Roman"/>
                <a:cs typeface="Times New Roman"/>
              </a:rPr>
              <a:t>,</a:t>
            </a:r>
            <a:r>
              <a:rPr sz="1100" i="1" spc="-35" dirty="0">
                <a:latin typeface="Times New Roman"/>
                <a:cs typeface="Times New Roman"/>
              </a:rPr>
              <a:t> </a:t>
            </a:r>
            <a:r>
              <a:rPr sz="1100" i="1" spc="50" dirty="0">
                <a:latin typeface="Arial"/>
                <a:cs typeface="Arial"/>
              </a:rPr>
              <a:t>t</a:t>
            </a:r>
            <a:r>
              <a:rPr sz="1100" spc="5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7415" y="1474709"/>
            <a:ext cx="1236345" cy="364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latin typeface="Arial"/>
                <a:cs typeface="Arial"/>
              </a:rPr>
              <a:t>dt</a:t>
            </a:r>
            <a:endParaRPr sz="1100" dirty="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40"/>
              </a:spcBef>
            </a:pPr>
            <a:r>
              <a:rPr sz="1100" i="1" spc="10" dirty="0">
                <a:latin typeface="Arial"/>
                <a:cs typeface="Arial"/>
              </a:rPr>
              <a:t>y</a:t>
            </a:r>
            <a:r>
              <a:rPr sz="1100" spc="10" dirty="0">
                <a:latin typeface="Arial"/>
                <a:cs typeface="Arial"/>
              </a:rPr>
              <a:t>(</a:t>
            </a:r>
            <a:r>
              <a:rPr sz="1100" i="1" spc="10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)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i="1" spc="10" dirty="0">
                <a:latin typeface="Arial"/>
                <a:cs typeface="Arial"/>
              </a:rPr>
              <a:t>h</a:t>
            </a:r>
            <a:r>
              <a:rPr sz="1100" spc="10" dirty="0">
                <a:latin typeface="Arial"/>
                <a:cs typeface="Arial"/>
              </a:rPr>
              <a:t>(</a:t>
            </a:r>
            <a:r>
              <a:rPr sz="1100" i="1" spc="10" dirty="0">
                <a:latin typeface="Arial"/>
                <a:cs typeface="Arial"/>
              </a:rPr>
              <a:t>x</a:t>
            </a:r>
            <a:r>
              <a:rPr sz="1100" spc="10" dirty="0">
                <a:latin typeface="Arial"/>
                <a:cs typeface="Arial"/>
              </a:rPr>
              <a:t>(</a:t>
            </a:r>
            <a:r>
              <a:rPr sz="1100" i="1" spc="10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)</a:t>
            </a:r>
            <a:r>
              <a:rPr sz="1100" i="1" spc="10" dirty="0">
                <a:latin typeface="Times New Roman"/>
                <a:cs typeface="Times New Roman"/>
              </a:rPr>
              <a:t>,</a:t>
            </a:r>
            <a:r>
              <a:rPr sz="1100" i="1" spc="-25" dirty="0">
                <a:latin typeface="Times New Roman"/>
                <a:cs typeface="Times New Roman"/>
              </a:rPr>
              <a:t> </a:t>
            </a:r>
            <a:r>
              <a:rPr sz="1100" i="1" spc="10" dirty="0">
                <a:latin typeface="Arial"/>
                <a:cs typeface="Arial"/>
              </a:rPr>
              <a:t>u</a:t>
            </a:r>
            <a:r>
              <a:rPr sz="1100" spc="10" dirty="0">
                <a:latin typeface="Arial"/>
                <a:cs typeface="Arial"/>
              </a:rPr>
              <a:t>(</a:t>
            </a:r>
            <a:r>
              <a:rPr sz="1100" i="1" spc="10" dirty="0">
                <a:latin typeface="Arial"/>
                <a:cs typeface="Arial"/>
              </a:rPr>
              <a:t>t</a:t>
            </a:r>
            <a:r>
              <a:rPr sz="1100" spc="10" dirty="0">
                <a:latin typeface="Arial"/>
                <a:cs typeface="Arial"/>
              </a:rPr>
              <a:t>)</a:t>
            </a:r>
            <a:r>
              <a:rPr sz="1100" i="1" spc="10" dirty="0">
                <a:latin typeface="Times New Roman"/>
                <a:cs typeface="Times New Roman"/>
              </a:rPr>
              <a:t>,</a:t>
            </a:r>
            <a:r>
              <a:rPr sz="1100" i="1" spc="-20" dirty="0">
                <a:latin typeface="Times New Roman"/>
                <a:cs typeface="Times New Roman"/>
              </a:rPr>
              <a:t> </a:t>
            </a:r>
            <a:r>
              <a:rPr sz="1100" i="1" spc="50" dirty="0">
                <a:latin typeface="Arial"/>
                <a:cs typeface="Arial"/>
              </a:rPr>
              <a:t>t</a:t>
            </a:r>
            <a:r>
              <a:rPr sz="1100" spc="5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37485" y="1001673"/>
            <a:ext cx="5111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LTI </a:t>
            </a:r>
            <a:r>
              <a:rPr sz="1100" spc="-95" dirty="0">
                <a:latin typeface="Arial"/>
                <a:cs typeface="Arial"/>
              </a:rPr>
              <a:t>case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76740" y="1349375"/>
            <a:ext cx="1323975" cy="285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1030"/>
              </a:lnSpc>
              <a:spcBef>
                <a:spcPts val="90"/>
              </a:spcBef>
            </a:pP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dx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sz="1100" i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1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  <a:p>
            <a:pPr marL="359410">
              <a:lnSpc>
                <a:spcPts val="1030"/>
              </a:lnSpc>
            </a:pP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Bu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62554" y="1447697"/>
            <a:ext cx="1242060" cy="364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latin typeface="Arial"/>
                <a:cs typeface="Arial"/>
              </a:rPr>
              <a:t>dt</a:t>
            </a:r>
            <a:endParaRPr sz="1100" dirty="0">
              <a:latin typeface="Arial"/>
              <a:cs typeface="Arial"/>
            </a:endParaRPr>
          </a:p>
          <a:p>
            <a:pPr marL="13335">
              <a:lnSpc>
                <a:spcPct val="100000"/>
              </a:lnSpc>
              <a:spcBef>
                <a:spcPts val="40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Cx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Du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8085AE27-E98B-1E97-9CFA-1209E85305E4}"/>
              </a:ext>
            </a:extLst>
          </p:cNvPr>
          <p:cNvSpPr txBox="1"/>
          <p:nvPr/>
        </p:nvSpPr>
        <p:spPr>
          <a:xfrm>
            <a:off x="1410716" y="644944"/>
            <a:ext cx="2959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sz="1100" i="1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8" name="object 5">
            <a:extLst>
              <a:ext uri="{FF2B5EF4-FFF2-40B4-BE49-F238E27FC236}">
                <a16:creationId xmlns:a16="http://schemas.microsoft.com/office/drawing/2014/main" id="{6ED67482-1C5E-6900-34D6-031EDE31A17E}"/>
              </a:ext>
            </a:extLst>
          </p:cNvPr>
          <p:cNvGrpSpPr/>
          <p:nvPr/>
        </p:nvGrpSpPr>
        <p:grpSpPr>
          <a:xfrm>
            <a:off x="1729066" y="598921"/>
            <a:ext cx="856615" cy="328295"/>
            <a:chOff x="1729066" y="806729"/>
            <a:chExt cx="856615" cy="328295"/>
          </a:xfrm>
        </p:grpSpPr>
        <p:sp>
          <p:nvSpPr>
            <p:cNvPr id="29" name="object 6">
              <a:extLst>
                <a:ext uri="{FF2B5EF4-FFF2-40B4-BE49-F238E27FC236}">
                  <a16:creationId xmlns:a16="http://schemas.microsoft.com/office/drawing/2014/main" id="{1BAE364D-D4D5-5DE1-D045-44B225EF1294}"/>
                </a:ext>
              </a:extLst>
            </p:cNvPr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chemeClr val="tx1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0" name="object 7">
              <a:extLst>
                <a:ext uri="{FF2B5EF4-FFF2-40B4-BE49-F238E27FC236}">
                  <a16:creationId xmlns:a16="http://schemas.microsoft.com/office/drawing/2014/main" id="{AC75F8D2-F86E-5B99-C484-91131CF77257}"/>
                </a:ext>
              </a:extLst>
            </p:cNvPr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1" name="object 8">
              <a:extLst>
                <a:ext uri="{FF2B5EF4-FFF2-40B4-BE49-F238E27FC236}">
                  <a16:creationId xmlns:a16="http://schemas.microsoft.com/office/drawing/2014/main" id="{B44174F5-058E-8ACD-C443-2319F5D95538}"/>
                </a:ext>
              </a:extLst>
            </p:cNvPr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2" name="object 9">
              <a:extLst>
                <a:ext uri="{FF2B5EF4-FFF2-40B4-BE49-F238E27FC236}">
                  <a16:creationId xmlns:a16="http://schemas.microsoft.com/office/drawing/2014/main" id="{502958B6-8FAF-1A02-27D3-21FE2FBB65CA}"/>
                </a:ext>
              </a:extLst>
            </p:cNvPr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3" name="object 10">
              <a:extLst>
                <a:ext uri="{FF2B5EF4-FFF2-40B4-BE49-F238E27FC236}">
                  <a16:creationId xmlns:a16="http://schemas.microsoft.com/office/drawing/2014/main" id="{A33AED45-181B-07F4-7887-98D5D60BE54E}"/>
                </a:ext>
              </a:extLst>
            </p:cNvPr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397E9B46-B782-DB3C-C3CC-4D1B8D170701}"/>
                </a:ext>
              </a:extLst>
            </p:cNvPr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5" name="object 12">
              <a:extLst>
                <a:ext uri="{FF2B5EF4-FFF2-40B4-BE49-F238E27FC236}">
                  <a16:creationId xmlns:a16="http://schemas.microsoft.com/office/drawing/2014/main" id="{A23B98AC-06C3-9398-BF6B-A5DF876523BB}"/>
                </a:ext>
              </a:extLst>
            </p:cNvPr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6" name="object 13">
              <a:extLst>
                <a:ext uri="{FF2B5EF4-FFF2-40B4-BE49-F238E27FC236}">
                  <a16:creationId xmlns:a16="http://schemas.microsoft.com/office/drawing/2014/main" id="{5B55936F-D4D0-23E1-DF55-13C847201549}"/>
                </a:ext>
              </a:extLst>
            </p:cNvPr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37" name="object 14">
            <a:extLst>
              <a:ext uri="{FF2B5EF4-FFF2-40B4-BE49-F238E27FC236}">
                <a16:creationId xmlns:a16="http://schemas.microsoft.com/office/drawing/2014/main" id="{EFA07BC7-46CA-B21A-B280-BE6BEE9168C3}"/>
              </a:ext>
            </a:extLst>
          </p:cNvPr>
          <p:cNvSpPr txBox="1"/>
          <p:nvPr/>
        </p:nvSpPr>
        <p:spPr>
          <a:xfrm>
            <a:off x="2100135" y="587375"/>
            <a:ext cx="4286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chemeClr val="tx1"/>
                </a:solidFill>
                <a:latin typeface="Arial"/>
                <a:cs typeface="Arial"/>
              </a:rPr>
              <a:t>System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" name="object 15">
            <a:extLst>
              <a:ext uri="{FF2B5EF4-FFF2-40B4-BE49-F238E27FC236}">
                <a16:creationId xmlns:a16="http://schemas.microsoft.com/office/drawing/2014/main" id="{7AF3ED00-40D6-D8C8-8904-6837F78B7171}"/>
              </a:ext>
            </a:extLst>
          </p:cNvPr>
          <p:cNvSpPr txBox="1"/>
          <p:nvPr/>
        </p:nvSpPr>
        <p:spPr>
          <a:xfrm>
            <a:off x="2047824" y="736232"/>
            <a:ext cx="5270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endParaRPr sz="900" baseline="-9259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9" name="object 16">
            <a:extLst>
              <a:ext uri="{FF2B5EF4-FFF2-40B4-BE49-F238E27FC236}">
                <a16:creationId xmlns:a16="http://schemas.microsoft.com/office/drawing/2014/main" id="{C73E530A-9AAA-CF32-C16F-A51A469C8470}"/>
              </a:ext>
            </a:extLst>
          </p:cNvPr>
          <p:cNvSpPr/>
          <p:nvPr/>
        </p:nvSpPr>
        <p:spPr>
          <a:xfrm>
            <a:off x="2580500" y="761557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chemeClr val="tx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40" name="object 17">
            <a:extLst>
              <a:ext uri="{FF2B5EF4-FFF2-40B4-BE49-F238E27FC236}">
                <a16:creationId xmlns:a16="http://schemas.microsoft.com/office/drawing/2014/main" id="{311F1D29-EC42-3A94-DD35-199E58279491}"/>
              </a:ext>
            </a:extLst>
          </p:cNvPr>
          <p:cNvSpPr txBox="1"/>
          <p:nvPr/>
        </p:nvSpPr>
        <p:spPr>
          <a:xfrm>
            <a:off x="2914650" y="610312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lang="en-US"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650" baseline="-12626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2555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Example:</a:t>
            </a:r>
            <a:r>
              <a:rPr spc="145" dirty="0"/>
              <a:t> </a:t>
            </a:r>
            <a:r>
              <a:rPr spc="-114" dirty="0"/>
              <a:t>mass-</a:t>
            </a:r>
            <a:r>
              <a:rPr spc="-65" dirty="0"/>
              <a:t>spring-</a:t>
            </a:r>
            <a:r>
              <a:rPr spc="-30" dirty="0"/>
              <a:t>damper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852921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82331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position: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69426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667849"/>
            <a:ext cx="866775" cy="1090295"/>
            <a:chOff x="1204423" y="667849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2919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70389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3922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82750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323971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536000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186609"/>
            <a:ext cx="360045" cy="52705"/>
            <a:chOff x="2610972" y="1186609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2926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6609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1108785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870697" y="3322038"/>
            <a:ext cx="86677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State-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Introduction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9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6EC54684-1EB0-3B70-2E90-241B1326D9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7650" y="2035175"/>
                <a:ext cx="4150995" cy="76347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limUpp>
                                  <m:limUpp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groupChr>
                                      <m:groupChrPr>
                                        <m:chr m:val="⏞"/>
                                        <m:pos m:val="top"/>
                                        <m:vertJc m:val="bot"/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d>
                                          <m:dPr>
                                            <m:ctrlPr>
                                              <a:rPr lang="ar-A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</m:groupChr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/>
                                      <m:t>mass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/>
                                      <m:t>position</m:t>
                                    </m:r>
                                  </m:lim>
                                </m:limUpp>
                              </m:e>
                            </m:mr>
                            <m:mr>
                              <m:e>
                                <m:limLow>
                                  <m:limLowPr>
                                    <m:ctrlPr>
                                      <a:rPr lang="ar-AE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limLow>
                                      <m:limLowPr>
                                        <m:ctrlPr>
                                          <a:rPr 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a:rPr lang="ar-AE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  <m:d>
                                          <m:dPr>
                                            <m:ctrlPr>
                                              <a:rPr lang="ar-AE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ar-AE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</m:d>
                                      </m:e>
                                      <m:lim>
                                        <m: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⏟</m:t>
                                        </m:r>
                                      </m:lim>
                                    </m:limLow>
                                  </m:e>
                                  <m:lim>
                                    <m:r>
                                      <m:rPr>
                                        <m:nor/>
                                      </m:rPr>
                                      <a:rPr lang="en-US"/>
                                      <m:t>mass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/>
                                      <m:t>velocity</m:t>
                                    </m:r>
                                  </m:lim>
                                </m:limLow>
                              </m:e>
                            </m:mr>
                          </m:m>
                        </m:e>
                      </m:d>
                      <m:r>
                        <a:rPr lang="ar-AE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dirty="0"/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6EC54684-1EB0-3B70-2E90-241B1326D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50" y="2035175"/>
                <a:ext cx="4150995" cy="763479"/>
              </a:xfrm>
              <a:prstGeom prst="rect">
                <a:avLst/>
              </a:prstGeom>
              <a:blipFill>
                <a:blip r:embed="rId4"/>
                <a:stretch>
                  <a:fillRect t="-6557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84B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1022</Words>
  <Application>Microsoft Macintosh PowerPoint</Application>
  <PresentationFormat>Custom</PresentationFormat>
  <Paragraphs>152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Hack</vt:lpstr>
      <vt:lpstr>Arial</vt:lpstr>
      <vt:lpstr>Cambria Math</vt:lpstr>
      <vt:lpstr>Courier New</vt:lpstr>
      <vt:lpstr>Lucida Grande</vt:lpstr>
      <vt:lpstr>Times New Roman</vt:lpstr>
      <vt:lpstr>Office Theme</vt:lpstr>
      <vt:lpstr>PowerPoint Presentation</vt:lpstr>
      <vt:lpstr>Why state space?</vt:lpstr>
      <vt:lpstr>The concept of states of a dynamic system</vt:lpstr>
      <vt:lpstr>Example</vt:lpstr>
      <vt:lpstr>The order of a dynamic system</vt:lpstr>
      <vt:lpstr>States of a discrete-time system</vt:lpstr>
      <vt:lpstr>Discrete-time state-space description</vt:lpstr>
      <vt:lpstr>Continuous-time state-space description</vt:lpstr>
      <vt:lpstr>Example: mass-spring-damper</vt:lpstr>
      <vt:lpstr>Example: mass-spring-damper</vt:lpstr>
      <vt:lpstr>Coding a continuous-time state-space system in MATLAB</vt:lpstr>
      <vt:lpstr>Coding a continuous-time state-space system in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Controls - State-Space Introduction</dc:title>
  <dc:subject>scripts for Org-Coursepack </dc:subject>
  <dc:creator> Xu Chen </dc:creator>
  <cp:lastModifiedBy>Xu Chen</cp:lastModifiedBy>
  <cp:revision>4</cp:revision>
  <dcterms:created xsi:type="dcterms:W3CDTF">2025-07-12T07:19:09Z</dcterms:created>
  <dcterms:modified xsi:type="dcterms:W3CDTF">2025-08-11T15:53:08Z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2025-01-15T00:00:00Z</vt:filetime>
  </property>
  <property fmtid="{D5CDD505-2E9C-101B-9397-08002B2CF9AE}" pid="3" name="Creator">
    <vt:lpwstr>Emacs 29.4 (Org mode 9.7.11)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2025-01-15T00:00:00Z</vt:filetime>
  </property>
</Properties>
</file>