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7164C5-2066-4F82-BE0A-54F87CDF0DCA}" v="59" dt="2025-10-22T01:35:14.58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190" y="4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custSel modSld">
      <pc:chgData name="Shuan Cheng" userId="b14087c0-bac9-44dd-b3f8-5d50e1ee75e5" providerId="ADAL" clId="{75A9BF88-81BC-4677-82BB-DF96F3D360A6}" dt="2025-10-22T01:35:14.586" v="92" actId="207"/>
      <pc:docMkLst>
        <pc:docMk/>
      </pc:docMkLst>
      <pc:sldChg chg="addSp delSp modSp mod">
        <pc:chgData name="Shuan Cheng" userId="b14087c0-bac9-44dd-b3f8-5d50e1ee75e5" providerId="ADAL" clId="{75A9BF88-81BC-4677-82BB-DF96F3D360A6}" dt="2025-10-22T00:33:17.400" v="13" actId="20577"/>
        <pc:sldMkLst>
          <pc:docMk/>
          <pc:sldMk cId="0" sldId="259"/>
        </pc:sldMkLst>
        <pc:spChg chg="del">
          <ac:chgData name="Shuan Cheng" userId="b14087c0-bac9-44dd-b3f8-5d50e1ee75e5" providerId="ADAL" clId="{75A9BF88-81BC-4677-82BB-DF96F3D360A6}" dt="2025-10-22T00:33:08.449" v="0" actId="478"/>
          <ac:spMkLst>
            <pc:docMk/>
            <pc:sldMk cId="0" sldId="259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0:33:17.400" v="13" actId="20577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0:33:11.911" v="3" actId="208"/>
          <ac:spMkLst>
            <pc:docMk/>
            <pc:sldMk cId="0" sldId="259"/>
            <ac:spMk id="13" creationId="{A3E58178-6C19-92DE-F062-D671C4F9E52F}"/>
          </ac:spMkLst>
        </pc:spChg>
      </pc:sldChg>
      <pc:sldChg chg="addSp delSp modSp mod">
        <pc:chgData name="Shuan Cheng" userId="b14087c0-bac9-44dd-b3f8-5d50e1ee75e5" providerId="ADAL" clId="{75A9BF88-81BC-4677-82BB-DF96F3D360A6}" dt="2025-10-22T00:40:51.320" v="27" actId="2085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15.825" v="14" actId="478"/>
          <ac:spMkLst>
            <pc:docMk/>
            <pc:sldMk cId="0" sldId="26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0:21.812" v="15" actId="478"/>
          <ac:spMkLst>
            <pc:docMk/>
            <pc:sldMk cId="0" sldId="260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0:40:36.112" v="26" actId="20577"/>
          <ac:spMkLst>
            <pc:docMk/>
            <pc:sldMk cId="0" sldId="260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0:40:31.042" v="18" actId="208"/>
          <ac:spMkLst>
            <pc:docMk/>
            <pc:sldMk cId="0" sldId="260"/>
            <ac:spMk id="28" creationId="{974131A3-3FF1-5E1D-0D73-E2960D25963F}"/>
          </ac:spMkLst>
        </pc:spChg>
        <pc:spChg chg="add mod">
          <ac:chgData name="Shuan Cheng" userId="b14087c0-bac9-44dd-b3f8-5d50e1ee75e5" providerId="ADAL" clId="{75A9BF88-81BC-4677-82BB-DF96F3D360A6}" dt="2025-10-22T00:40:51.320" v="27" actId="2085"/>
          <ac:spMkLst>
            <pc:docMk/>
            <pc:sldMk cId="0" sldId="260"/>
            <ac:spMk id="29" creationId="{B13DDD2F-3CA0-574F-5967-5F88486EA586}"/>
          </ac:spMkLst>
        </pc:spChg>
        <pc:spChg chg="add mod">
          <ac:chgData name="Shuan Cheng" userId="b14087c0-bac9-44dd-b3f8-5d50e1ee75e5" providerId="ADAL" clId="{75A9BF88-81BC-4677-82BB-DF96F3D360A6}" dt="2025-10-22T00:40:31.042" v="18" actId="208"/>
          <ac:spMkLst>
            <pc:docMk/>
            <pc:sldMk cId="0" sldId="260"/>
            <ac:spMk id="30" creationId="{9CF71FB5-DB2D-F74A-8BE9-1808DE6F40C6}"/>
          </ac:spMkLst>
        </pc:spChg>
        <pc:spChg chg="add mod">
          <ac:chgData name="Shuan Cheng" userId="b14087c0-bac9-44dd-b3f8-5d50e1ee75e5" providerId="ADAL" clId="{75A9BF88-81BC-4677-82BB-DF96F3D360A6}" dt="2025-10-22T00:40:31.042" v="18" actId="208"/>
          <ac:spMkLst>
            <pc:docMk/>
            <pc:sldMk cId="0" sldId="260"/>
            <ac:spMk id="31" creationId="{3698440F-3FDD-5C03-6848-F2F32D47122E}"/>
          </ac:spMkLst>
        </pc:spChg>
        <pc:spChg chg="add mod">
          <ac:chgData name="Shuan Cheng" userId="b14087c0-bac9-44dd-b3f8-5d50e1ee75e5" providerId="ADAL" clId="{75A9BF88-81BC-4677-82BB-DF96F3D360A6}" dt="2025-10-22T00:40:51.320" v="27" actId="2085"/>
          <ac:spMkLst>
            <pc:docMk/>
            <pc:sldMk cId="0" sldId="260"/>
            <ac:spMk id="37" creationId="{1CD422EA-95A0-279D-A266-676ABA0F5DC0}"/>
          </ac:spMkLst>
        </pc:spChg>
        <pc:spChg chg="mod">
          <ac:chgData name="Shuan Cheng" userId="b14087c0-bac9-44dd-b3f8-5d50e1ee75e5" providerId="ADAL" clId="{75A9BF88-81BC-4677-82BB-DF96F3D360A6}" dt="2025-10-22T00:40:51.320" v="27" actId="2085"/>
          <ac:spMkLst>
            <pc:docMk/>
            <pc:sldMk cId="0" sldId="260"/>
            <ac:spMk id="38" creationId="{5572EDC5-B733-5418-59ED-15FC07F2A576}"/>
          </ac:spMkLst>
        </pc:spChg>
        <pc:spChg chg="add mod">
          <ac:chgData name="Shuan Cheng" userId="b14087c0-bac9-44dd-b3f8-5d50e1ee75e5" providerId="ADAL" clId="{75A9BF88-81BC-4677-82BB-DF96F3D360A6}" dt="2025-10-22T00:40:51.320" v="27" actId="2085"/>
          <ac:spMkLst>
            <pc:docMk/>
            <pc:sldMk cId="0" sldId="260"/>
            <ac:spMk id="39" creationId="{F8967C0B-03F4-999E-6E2C-B5F92A3C65AF}"/>
          </ac:spMkLst>
        </pc:spChg>
        <pc:spChg chg="add mod">
          <ac:chgData name="Shuan Cheng" userId="b14087c0-bac9-44dd-b3f8-5d50e1ee75e5" providerId="ADAL" clId="{75A9BF88-81BC-4677-82BB-DF96F3D360A6}" dt="2025-10-22T00:40:51.320" v="27" actId="2085"/>
          <ac:spMkLst>
            <pc:docMk/>
            <pc:sldMk cId="0" sldId="260"/>
            <ac:spMk id="40" creationId="{1E013A9D-712C-7D92-B969-891249D6CC16}"/>
          </ac:spMkLst>
        </pc:spChg>
        <pc:spChg chg="add mod">
          <ac:chgData name="Shuan Cheng" userId="b14087c0-bac9-44dd-b3f8-5d50e1ee75e5" providerId="ADAL" clId="{75A9BF88-81BC-4677-82BB-DF96F3D360A6}" dt="2025-10-22T00:40:51.320" v="27" actId="2085"/>
          <ac:spMkLst>
            <pc:docMk/>
            <pc:sldMk cId="0" sldId="260"/>
            <ac:spMk id="41" creationId="{A89B4A04-B8F3-E685-5E36-21025DFCFFF1}"/>
          </ac:spMkLst>
        </pc:spChg>
        <pc:spChg chg="add mod">
          <ac:chgData name="Shuan Cheng" userId="b14087c0-bac9-44dd-b3f8-5d50e1ee75e5" providerId="ADAL" clId="{75A9BF88-81BC-4677-82BB-DF96F3D360A6}" dt="2025-10-22T00:40:51.320" v="27" actId="2085"/>
          <ac:spMkLst>
            <pc:docMk/>
            <pc:sldMk cId="0" sldId="260"/>
            <ac:spMk id="42" creationId="{67A19220-5FAE-7784-0974-1462F77B2349}"/>
          </ac:spMkLst>
        </pc:spChg>
        <pc:spChg chg="add mod">
          <ac:chgData name="Shuan Cheng" userId="b14087c0-bac9-44dd-b3f8-5d50e1ee75e5" providerId="ADAL" clId="{75A9BF88-81BC-4677-82BB-DF96F3D360A6}" dt="2025-10-22T00:40:31.042" v="18" actId="208"/>
          <ac:spMkLst>
            <pc:docMk/>
            <pc:sldMk cId="0" sldId="260"/>
            <ac:spMk id="43" creationId="{ECEA2829-84E4-F41B-6A1F-C85FA61996BB}"/>
          </ac:spMkLst>
        </pc:spChg>
      </pc:sldChg>
      <pc:sldChg chg="addSp delSp modSp mod">
        <pc:chgData name="Shuan Cheng" userId="b14087c0-bac9-44dd-b3f8-5d50e1ee75e5" providerId="ADAL" clId="{75A9BF88-81BC-4677-82BB-DF96F3D360A6}" dt="2025-10-22T00:49:01.543" v="32" actId="207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56.018" v="28" actId="478"/>
          <ac:spMkLst>
            <pc:docMk/>
            <pc:sldMk cId="0" sldId="262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8:59.418" v="30" actId="478"/>
          <ac:spMkLst>
            <pc:docMk/>
            <pc:sldMk cId="0" sldId="262"/>
            <ac:spMk id="4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0:48:54.041" v="29"/>
          <ac:spMkLst>
            <pc:docMk/>
            <pc:sldMk cId="0" sldId="262"/>
            <ac:spMk id="51" creationId="{0AA0808C-65E0-2995-8092-FC1ABF684289}"/>
          </ac:spMkLst>
        </pc:spChg>
        <pc:spChg chg="add mod">
          <ac:chgData name="Shuan Cheng" userId="b14087c0-bac9-44dd-b3f8-5d50e1ee75e5" providerId="ADAL" clId="{75A9BF88-81BC-4677-82BB-DF96F3D360A6}" dt="2025-10-22T00:48:54.041" v="29"/>
          <ac:spMkLst>
            <pc:docMk/>
            <pc:sldMk cId="0" sldId="262"/>
            <ac:spMk id="52" creationId="{C15B2EE4-A850-384C-76B9-CE74BBF65D6A}"/>
          </ac:spMkLst>
        </pc:spChg>
        <pc:spChg chg="add mod">
          <ac:chgData name="Shuan Cheng" userId="b14087c0-bac9-44dd-b3f8-5d50e1ee75e5" providerId="ADAL" clId="{75A9BF88-81BC-4677-82BB-DF96F3D360A6}" dt="2025-10-22T00:49:01.543" v="32" actId="207"/>
          <ac:spMkLst>
            <pc:docMk/>
            <pc:sldMk cId="0" sldId="262"/>
            <ac:spMk id="53" creationId="{B203C430-D351-E89F-8429-0CF9415F4D5A}"/>
          </ac:spMkLst>
        </pc:spChg>
        <pc:spChg chg="add mod">
          <ac:chgData name="Shuan Cheng" userId="b14087c0-bac9-44dd-b3f8-5d50e1ee75e5" providerId="ADAL" clId="{75A9BF88-81BC-4677-82BB-DF96F3D360A6}" dt="2025-10-22T00:49:01.543" v="32" actId="207"/>
          <ac:spMkLst>
            <pc:docMk/>
            <pc:sldMk cId="0" sldId="262"/>
            <ac:spMk id="54" creationId="{EBC7A684-C13A-8B3C-4689-E7D6AB8BA4C6}"/>
          </ac:spMkLst>
        </pc:spChg>
      </pc:sldChg>
      <pc:sldChg chg="addSp delSp modSp mod">
        <pc:chgData name="Shuan Cheng" userId="b14087c0-bac9-44dd-b3f8-5d50e1ee75e5" providerId="ADAL" clId="{75A9BF88-81BC-4677-82BB-DF96F3D360A6}" dt="2025-10-22T00:56:48.805" v="47" actId="207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4:15.146" v="39" actId="478"/>
          <ac:spMkLst>
            <pc:docMk/>
            <pc:sldMk cId="0" sldId="263"/>
            <ac:spMk id="34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2T00:55:01.189" v="42" actId="478"/>
          <ac:spMkLst>
            <pc:docMk/>
            <pc:sldMk cId="0" sldId="263"/>
            <ac:spMk id="39" creationId="{B7C5C5F4-D93A-7042-FE91-BAA9E0221F44}"/>
          </ac:spMkLst>
        </pc:spChg>
        <pc:spChg chg="add del mod">
          <ac:chgData name="Shuan Cheng" userId="b14087c0-bac9-44dd-b3f8-5d50e1ee75e5" providerId="ADAL" clId="{75A9BF88-81BC-4677-82BB-DF96F3D360A6}" dt="2025-10-22T00:56:46.779" v="45" actId="478"/>
          <ac:spMkLst>
            <pc:docMk/>
            <pc:sldMk cId="0" sldId="263"/>
            <ac:spMk id="40" creationId="{73C6608D-0772-2A6E-7576-627C0D728E62}"/>
          </ac:spMkLst>
        </pc:spChg>
        <pc:spChg chg="add mod">
          <ac:chgData name="Shuan Cheng" userId="b14087c0-bac9-44dd-b3f8-5d50e1ee75e5" providerId="ADAL" clId="{75A9BF88-81BC-4677-82BB-DF96F3D360A6}" dt="2025-10-22T00:56:48.805" v="47" actId="207"/>
          <ac:spMkLst>
            <pc:docMk/>
            <pc:sldMk cId="0" sldId="263"/>
            <ac:spMk id="41" creationId="{628FECA7-7C97-69F1-0D48-C9E8CF7757D4}"/>
          </ac:spMkLst>
        </pc:spChg>
        <pc:graphicFrameChg chg="mod">
          <ac:chgData name="Shuan Cheng" userId="b14087c0-bac9-44dd-b3f8-5d50e1ee75e5" providerId="ADAL" clId="{75A9BF88-81BC-4677-82BB-DF96F3D360A6}" dt="2025-10-22T00:54:11.241" v="38" actId="207"/>
          <ac:graphicFrameMkLst>
            <pc:docMk/>
            <pc:sldMk cId="0" sldId="263"/>
            <ac:graphicFrameMk id="3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22T01:02:59.068" v="64" actId="1035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01:47.554" v="51" actId="1076"/>
          <ac:spMkLst>
            <pc:docMk/>
            <pc:sldMk cId="0" sldId="26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36.506" v="48" actId="478"/>
          <ac:spMkLst>
            <pc:docMk/>
            <pc:sldMk cId="0" sldId="264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02:08.988" v="58" actId="207"/>
          <ac:spMkLst>
            <pc:docMk/>
            <pc:sldMk cId="0" sldId="264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50.255" v="52" actId="478"/>
          <ac:spMkLst>
            <pc:docMk/>
            <pc:sldMk cId="0" sldId="26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50.255" v="52" actId="478"/>
          <ac:spMkLst>
            <pc:docMk/>
            <pc:sldMk cId="0" sldId="264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50.255" v="52" actId="478"/>
          <ac:spMkLst>
            <pc:docMk/>
            <pc:sldMk cId="0" sldId="264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50.255" v="52" actId="478"/>
          <ac:spMkLst>
            <pc:docMk/>
            <pc:sldMk cId="0" sldId="26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50.255" v="52" actId="478"/>
          <ac:spMkLst>
            <pc:docMk/>
            <pc:sldMk cId="0" sldId="26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50.255" v="52" actId="478"/>
          <ac:spMkLst>
            <pc:docMk/>
            <pc:sldMk cId="0" sldId="26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1:50.255" v="52" actId="478"/>
          <ac:spMkLst>
            <pc:docMk/>
            <pc:sldMk cId="0" sldId="264"/>
            <ac:spMk id="3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01:52.017" v="53" actId="14100"/>
          <ac:spMkLst>
            <pc:docMk/>
            <pc:sldMk cId="0" sldId="264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2:13.524" v="59" actId="478"/>
          <ac:spMkLst>
            <pc:docMk/>
            <pc:sldMk cId="0" sldId="264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2:13.524" v="59" actId="478"/>
          <ac:spMkLst>
            <pc:docMk/>
            <pc:sldMk cId="0" sldId="264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2:13.524" v="59" actId="478"/>
          <ac:spMkLst>
            <pc:docMk/>
            <pc:sldMk cId="0" sldId="264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1:02:34.285" v="61" actId="207"/>
          <ac:spMkLst>
            <pc:docMk/>
            <pc:sldMk cId="0" sldId="264"/>
            <ac:spMk id="39" creationId="{E35942EF-1662-E8CF-D2CC-5F5EAEC40EFA}"/>
          </ac:spMkLst>
        </pc:spChg>
        <pc:spChg chg="add mod">
          <ac:chgData name="Shuan Cheng" userId="b14087c0-bac9-44dd-b3f8-5d50e1ee75e5" providerId="ADAL" clId="{75A9BF88-81BC-4677-82BB-DF96F3D360A6}" dt="2025-10-22T01:02:34.285" v="61" actId="207"/>
          <ac:spMkLst>
            <pc:docMk/>
            <pc:sldMk cId="0" sldId="264"/>
            <ac:spMk id="40" creationId="{D329BCBC-95A4-A1E4-B7F5-6512E820E72B}"/>
          </ac:spMkLst>
        </pc:spChg>
        <pc:spChg chg="add mod">
          <ac:chgData name="Shuan Cheng" userId="b14087c0-bac9-44dd-b3f8-5d50e1ee75e5" providerId="ADAL" clId="{75A9BF88-81BC-4677-82BB-DF96F3D360A6}" dt="2025-10-22T01:02:34.285" v="61" actId="207"/>
          <ac:spMkLst>
            <pc:docMk/>
            <pc:sldMk cId="0" sldId="264"/>
            <ac:spMk id="41" creationId="{D50E600F-6AE5-FA9A-83F5-11A25935AF18}"/>
          </ac:spMkLst>
        </pc:spChg>
        <pc:spChg chg="add mod">
          <ac:chgData name="Shuan Cheng" userId="b14087c0-bac9-44dd-b3f8-5d50e1ee75e5" providerId="ADAL" clId="{75A9BF88-81BC-4677-82BB-DF96F3D360A6}" dt="2025-10-22T01:02:59.068" v="64" actId="1035"/>
          <ac:spMkLst>
            <pc:docMk/>
            <pc:sldMk cId="0" sldId="264"/>
            <ac:spMk id="42" creationId="{0251CADC-C77B-DF84-FFDE-3B9ADF8B1B92}"/>
          </ac:spMkLst>
        </pc:spChg>
        <pc:spChg chg="add mod">
          <ac:chgData name="Shuan Cheng" userId="b14087c0-bac9-44dd-b3f8-5d50e1ee75e5" providerId="ADAL" clId="{75A9BF88-81BC-4677-82BB-DF96F3D360A6}" dt="2025-10-22T01:02:39.694" v="63" actId="207"/>
          <ac:spMkLst>
            <pc:docMk/>
            <pc:sldMk cId="0" sldId="264"/>
            <ac:spMk id="43" creationId="{4374E9B6-7549-1BDC-1972-EB08F8B1745D}"/>
          </ac:spMkLst>
        </pc:spChg>
      </pc:sldChg>
      <pc:sldChg chg="modSp">
        <pc:chgData name="Shuan Cheng" userId="b14087c0-bac9-44dd-b3f8-5d50e1ee75e5" providerId="ADAL" clId="{75A9BF88-81BC-4677-82BB-DF96F3D360A6}" dt="2025-10-22T01:35:14.586" v="92" actId="207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10-22T01:35:14.586" v="92" actId="207"/>
          <ac:spMkLst>
            <pc:docMk/>
            <pc:sldMk cId="0" sldId="265"/>
            <ac:spMk id="11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22T01:09:46.222" v="75" actId="207"/>
        <pc:sldMkLst>
          <pc:docMk/>
          <pc:sldMk cId="0" sldId="267"/>
        </pc:sldMkLst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1.154" v="71" actId="478"/>
          <ac:spMkLst>
            <pc:docMk/>
            <pc:sldMk cId="0" sldId="26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3.640" v="72" actId="478"/>
          <ac:spMkLst>
            <pc:docMk/>
            <pc:sldMk cId="0" sldId="26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3.640" v="72" actId="478"/>
          <ac:spMkLst>
            <pc:docMk/>
            <pc:sldMk cId="0" sldId="267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3.640" v="72" actId="478"/>
          <ac:spMkLst>
            <pc:docMk/>
            <pc:sldMk cId="0" sldId="26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3.640" v="72" actId="478"/>
          <ac:spMkLst>
            <pc:docMk/>
            <pc:sldMk cId="0" sldId="267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3.640" v="72" actId="478"/>
          <ac:spMkLst>
            <pc:docMk/>
            <pc:sldMk cId="0" sldId="267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3.640" v="72" actId="478"/>
          <ac:spMkLst>
            <pc:docMk/>
            <pc:sldMk cId="0" sldId="267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33.640" v="72" actId="478"/>
          <ac:spMkLst>
            <pc:docMk/>
            <pc:sldMk cId="0" sldId="267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4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5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5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5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40.273" v="73" actId="478"/>
          <ac:spMkLst>
            <pc:docMk/>
            <pc:sldMk cId="0" sldId="267"/>
            <ac:spMk id="5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1:09:46.222" v="75" actId="207"/>
          <ac:spMkLst>
            <pc:docMk/>
            <pc:sldMk cId="0" sldId="267"/>
            <ac:spMk id="62" creationId="{0D4FD05C-C4E7-7D6A-80E4-6C04939408EA}"/>
          </ac:spMkLst>
        </pc:spChg>
        <pc:spChg chg="add mod">
          <ac:chgData name="Shuan Cheng" userId="b14087c0-bac9-44dd-b3f8-5d50e1ee75e5" providerId="ADAL" clId="{75A9BF88-81BC-4677-82BB-DF96F3D360A6}" dt="2025-10-22T01:09:46.222" v="75" actId="207"/>
          <ac:spMkLst>
            <pc:docMk/>
            <pc:sldMk cId="0" sldId="267"/>
            <ac:spMk id="63" creationId="{ACA3FD98-43E0-50F0-EC2C-F4AE18B59077}"/>
          </ac:spMkLst>
        </pc:spChg>
        <pc:spChg chg="add mod">
          <ac:chgData name="Shuan Cheng" userId="b14087c0-bac9-44dd-b3f8-5d50e1ee75e5" providerId="ADAL" clId="{75A9BF88-81BC-4677-82BB-DF96F3D360A6}" dt="2025-10-22T01:09:46.222" v="75" actId="207"/>
          <ac:spMkLst>
            <pc:docMk/>
            <pc:sldMk cId="0" sldId="267"/>
            <ac:spMk id="64" creationId="{CBBBCB76-B7C3-D742-B65C-6B4C354E1E1C}"/>
          </ac:spMkLst>
        </pc:spChg>
      </pc:sldChg>
      <pc:sldChg chg="addSp delSp modSp mod">
        <pc:chgData name="Shuan Cheng" userId="b14087c0-bac9-44dd-b3f8-5d50e1ee75e5" providerId="ADAL" clId="{75A9BF88-81BC-4677-82BB-DF96F3D360A6}" dt="2025-10-22T01:14:44.195" v="81" actId="207"/>
        <pc:sldMkLst>
          <pc:docMk/>
          <pc:sldMk cId="0" sldId="268"/>
        </pc:sldMkLst>
        <pc:spChg chg="mod">
          <ac:chgData name="Shuan Cheng" userId="b14087c0-bac9-44dd-b3f8-5d50e1ee75e5" providerId="ADAL" clId="{75A9BF88-81BC-4677-82BB-DF96F3D360A6}" dt="2025-10-22T01:10:34.443" v="77" actId="14100"/>
          <ac:spMkLst>
            <pc:docMk/>
            <pc:sldMk cId="0" sldId="26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2.201" v="76" actId="478"/>
          <ac:spMkLst>
            <pc:docMk/>
            <pc:sldMk cId="0" sldId="26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7.014" v="78" actId="478"/>
          <ac:spMkLst>
            <pc:docMk/>
            <pc:sldMk cId="0" sldId="268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7.014" v="78" actId="478"/>
          <ac:spMkLst>
            <pc:docMk/>
            <pc:sldMk cId="0" sldId="26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7.014" v="78" actId="478"/>
          <ac:spMkLst>
            <pc:docMk/>
            <pc:sldMk cId="0" sldId="26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7.014" v="78" actId="478"/>
          <ac:spMkLst>
            <pc:docMk/>
            <pc:sldMk cId="0" sldId="26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7.014" v="78" actId="478"/>
          <ac:spMkLst>
            <pc:docMk/>
            <pc:sldMk cId="0" sldId="26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7.014" v="78" actId="478"/>
          <ac:spMkLst>
            <pc:docMk/>
            <pc:sldMk cId="0" sldId="268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7.014" v="78" actId="478"/>
          <ac:spMkLst>
            <pc:docMk/>
            <pc:sldMk cId="0" sldId="26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37.014" v="78" actId="478"/>
          <ac:spMkLst>
            <pc:docMk/>
            <pc:sldMk cId="0" sldId="268"/>
            <ac:spMk id="3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10:39.719" v="79" actId="20577"/>
          <ac:spMkLst>
            <pc:docMk/>
            <pc:sldMk cId="0" sldId="268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1:14:44.195" v="81" actId="207"/>
          <ac:spMkLst>
            <pc:docMk/>
            <pc:sldMk cId="0" sldId="268"/>
            <ac:spMk id="39" creationId="{45505702-A4DC-27E3-EC56-D720E6C32C19}"/>
          </ac:spMkLst>
        </pc:spChg>
        <pc:spChg chg="add mod">
          <ac:chgData name="Shuan Cheng" userId="b14087c0-bac9-44dd-b3f8-5d50e1ee75e5" providerId="ADAL" clId="{75A9BF88-81BC-4677-82BB-DF96F3D360A6}" dt="2025-10-22T01:14:44.195" v="81" actId="207"/>
          <ac:spMkLst>
            <pc:docMk/>
            <pc:sldMk cId="0" sldId="268"/>
            <ac:spMk id="40" creationId="{1A56A558-B0C7-A42B-6D38-FC0428D5FECF}"/>
          </ac:spMkLst>
        </pc:spChg>
      </pc:sldChg>
      <pc:sldChg chg="addSp delSp modSp mod">
        <pc:chgData name="Shuan Cheng" userId="b14087c0-bac9-44dd-b3f8-5d50e1ee75e5" providerId="ADAL" clId="{75A9BF88-81BC-4677-82BB-DF96F3D360A6}" dt="2025-10-22T01:27:00.822" v="87" actId="208"/>
        <pc:sldMkLst>
          <pc:docMk/>
          <pc:sldMk cId="0" sldId="270"/>
        </pc:sldMkLst>
        <pc:spChg chg="del">
          <ac:chgData name="Shuan Cheng" userId="b14087c0-bac9-44dd-b3f8-5d50e1ee75e5" providerId="ADAL" clId="{75A9BF88-81BC-4677-82BB-DF96F3D360A6}" dt="2025-10-22T01:26:48.917" v="82" actId="478"/>
          <ac:spMkLst>
            <pc:docMk/>
            <pc:sldMk cId="0" sldId="27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6:48.917" v="82" actId="478"/>
          <ac:spMkLst>
            <pc:docMk/>
            <pc:sldMk cId="0" sldId="27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6:48.917" v="82" actId="478"/>
          <ac:spMkLst>
            <pc:docMk/>
            <pc:sldMk cId="0" sldId="270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6:48.917" v="82" actId="478"/>
          <ac:spMkLst>
            <pc:docMk/>
            <pc:sldMk cId="0" sldId="270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6:48.917" v="82" actId="478"/>
          <ac:spMkLst>
            <pc:docMk/>
            <pc:sldMk cId="0" sldId="27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6:48.917" v="82" actId="478"/>
          <ac:spMkLst>
            <pc:docMk/>
            <pc:sldMk cId="0" sldId="270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1:26:51.347" v="84" actId="207"/>
          <ac:spMkLst>
            <pc:docMk/>
            <pc:sldMk cId="0" sldId="270"/>
            <ac:spMk id="15" creationId="{C8FFB569-95D9-55CC-0A7D-7BABBDF78D5A}"/>
          </ac:spMkLst>
        </pc:spChg>
        <pc:spChg chg="add mod">
          <ac:chgData name="Shuan Cheng" userId="b14087c0-bac9-44dd-b3f8-5d50e1ee75e5" providerId="ADAL" clId="{75A9BF88-81BC-4677-82BB-DF96F3D360A6}" dt="2025-10-22T01:26:51.347" v="84" actId="207"/>
          <ac:spMkLst>
            <pc:docMk/>
            <pc:sldMk cId="0" sldId="270"/>
            <ac:spMk id="16" creationId="{C4EDE658-340C-0FAE-E4F4-0F0DEA7FCFA8}"/>
          </ac:spMkLst>
        </pc:spChg>
        <pc:spChg chg="add mod">
          <ac:chgData name="Shuan Cheng" userId="b14087c0-bac9-44dd-b3f8-5d50e1ee75e5" providerId="ADAL" clId="{75A9BF88-81BC-4677-82BB-DF96F3D360A6}" dt="2025-10-22T01:26:51.347" v="84" actId="207"/>
          <ac:spMkLst>
            <pc:docMk/>
            <pc:sldMk cId="0" sldId="270"/>
            <ac:spMk id="17" creationId="{D283ED44-A533-CD09-C177-F82E54A608DD}"/>
          </ac:spMkLst>
        </pc:spChg>
        <pc:spChg chg="add mod">
          <ac:chgData name="Shuan Cheng" userId="b14087c0-bac9-44dd-b3f8-5d50e1ee75e5" providerId="ADAL" clId="{75A9BF88-81BC-4677-82BB-DF96F3D360A6}" dt="2025-10-22T01:26:51.347" v="84" actId="207"/>
          <ac:spMkLst>
            <pc:docMk/>
            <pc:sldMk cId="0" sldId="270"/>
            <ac:spMk id="18" creationId="{CD6F87A6-C525-DCC6-F9DB-5B6FF8832333}"/>
          </ac:spMkLst>
        </pc:spChg>
        <pc:spChg chg="add mod">
          <ac:chgData name="Shuan Cheng" userId="b14087c0-bac9-44dd-b3f8-5d50e1ee75e5" providerId="ADAL" clId="{75A9BF88-81BC-4677-82BB-DF96F3D360A6}" dt="2025-10-22T01:27:00.822" v="87" actId="208"/>
          <ac:spMkLst>
            <pc:docMk/>
            <pc:sldMk cId="0" sldId="270"/>
            <ac:spMk id="19" creationId="{65DD3E86-10DC-3796-7859-B3EF31A7387A}"/>
          </ac:spMkLst>
        </pc:spChg>
      </pc:sldChg>
      <pc:sldChg chg="addSp delSp modSp mod">
        <pc:chgData name="Shuan Cheng" userId="b14087c0-bac9-44dd-b3f8-5d50e1ee75e5" providerId="ADAL" clId="{75A9BF88-81BC-4677-82BB-DF96F3D360A6}" dt="2025-10-22T01:32:03.540" v="90" actId="207"/>
        <pc:sldMkLst>
          <pc:docMk/>
          <pc:sldMk cId="0" sldId="271"/>
        </pc:sldMkLst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32:01.598" v="88" actId="478"/>
          <ac:spMkLst>
            <pc:docMk/>
            <pc:sldMk cId="0" sldId="271"/>
            <ac:spMk id="42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1:32:03.540" v="90" actId="207"/>
          <ac:spMkLst>
            <pc:docMk/>
            <pc:sldMk cId="0" sldId="271"/>
            <ac:spMk id="48" creationId="{B16F122F-4CB7-14B6-1297-DE8C08949DEF}"/>
          </ac:spMkLst>
        </pc:spChg>
        <pc:spChg chg="add mod">
          <ac:chgData name="Shuan Cheng" userId="b14087c0-bac9-44dd-b3f8-5d50e1ee75e5" providerId="ADAL" clId="{75A9BF88-81BC-4677-82BB-DF96F3D360A6}" dt="2025-10-22T01:32:03.540" v="90" actId="207"/>
          <ac:spMkLst>
            <pc:docMk/>
            <pc:sldMk cId="0" sldId="271"/>
            <ac:spMk id="49" creationId="{2CB87594-7ED1-2BA1-445D-E8A9969DE88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456304"/>
          </a:xfrm>
          <a:custGeom>
            <a:avLst/>
            <a:gdLst/>
            <a:ahLst/>
            <a:cxnLst/>
            <a:rect l="l" t="t" r="r" b="b"/>
            <a:pathLst>
              <a:path w="4608195" h="3456304">
                <a:moveTo>
                  <a:pt x="4608004" y="0"/>
                </a:moveTo>
                <a:lnTo>
                  <a:pt x="0" y="0"/>
                </a:lnTo>
                <a:lnTo>
                  <a:pt x="0" y="3456000"/>
                </a:lnTo>
                <a:lnTo>
                  <a:pt x="4608004" y="3456000"/>
                </a:lnTo>
                <a:lnTo>
                  <a:pt x="46080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11797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342" y="644103"/>
            <a:ext cx="4336415" cy="2399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437D00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763" y="3338410"/>
            <a:ext cx="303529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E5E5E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818" y="887267"/>
            <a:ext cx="13093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0" dirty="0">
                <a:solidFill>
                  <a:srgbClr val="FFFFFF"/>
                </a:solidFill>
                <a:latin typeface="Arial"/>
                <a:cs typeface="Arial"/>
              </a:rPr>
              <a:t>Linear</a:t>
            </a:r>
            <a:r>
              <a:rPr sz="17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700" spc="-14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6962" y="1211192"/>
            <a:ext cx="24136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FFFFFF"/>
                </a:solidFill>
              </a:rPr>
              <a:t>State</a:t>
            </a:r>
            <a:r>
              <a:rPr sz="2050" spc="10" dirty="0">
                <a:solidFill>
                  <a:srgbClr val="FFFFFF"/>
                </a:solidFill>
              </a:rPr>
              <a:t> </a:t>
            </a:r>
            <a:r>
              <a:rPr sz="2050" spc="-210" dirty="0">
                <a:solidFill>
                  <a:srgbClr val="FFFFFF"/>
                </a:solidFill>
              </a:rPr>
              <a:t>Feedback</a:t>
            </a:r>
            <a:r>
              <a:rPr sz="2050" spc="65" dirty="0">
                <a:solidFill>
                  <a:srgbClr val="FFFFFF"/>
                </a:solidFill>
              </a:rPr>
              <a:t> </a:t>
            </a:r>
            <a:r>
              <a:rPr sz="2050" spc="-80" dirty="0">
                <a:solidFill>
                  <a:srgbClr val="FFFFFF"/>
                </a:solidFill>
              </a:rPr>
              <a:t>Control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Eigenvalue</a:t>
            </a:r>
            <a:r>
              <a:rPr spc="20" dirty="0"/>
              <a:t> </a:t>
            </a:r>
            <a:r>
              <a:rPr spc="-114" dirty="0"/>
              <a:t>placement</a:t>
            </a:r>
            <a:r>
              <a:rPr spc="-5" dirty="0"/>
              <a:t> </a:t>
            </a:r>
            <a:r>
              <a:rPr spc="-105" dirty="0"/>
              <a:t>by</a:t>
            </a:r>
            <a:r>
              <a:rPr spc="-15" dirty="0"/>
              <a:t> </a:t>
            </a:r>
            <a:r>
              <a:rPr spc="-75" dirty="0"/>
              <a:t>state</a:t>
            </a:r>
            <a:r>
              <a:rPr spc="-5" dirty="0"/>
              <a:t> </a:t>
            </a:r>
            <a:r>
              <a:rPr spc="-105" dirty="0"/>
              <a:t>feedback:</a:t>
            </a:r>
            <a:r>
              <a:rPr spc="160" dirty="0"/>
              <a:t> </a:t>
            </a:r>
            <a:r>
              <a:rPr spc="-10" dirty="0"/>
              <a:t>c.c.f.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2249" y="1061516"/>
            <a:ext cx="5080" cy="1284605"/>
            <a:chOff x="372249" y="1061516"/>
            <a:chExt cx="5080" cy="1284605"/>
          </a:xfrm>
        </p:grpSpPr>
        <p:sp>
          <p:nvSpPr>
            <p:cNvPr id="4" name="object 4"/>
            <p:cNvSpPr/>
            <p:nvPr/>
          </p:nvSpPr>
          <p:spPr>
            <a:xfrm>
              <a:off x="374777" y="106151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4777" y="1244981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4777" y="142844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4777" y="161190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4777" y="1795361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777" y="197882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777" y="216228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1"/>
              <p:cNvSpPr txBox="1"/>
              <p:nvPr/>
            </p:nvSpPr>
            <p:spPr>
              <a:xfrm>
                <a:off x="97828" y="854821"/>
                <a:ext cx="4493260" cy="184086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50800">
                  <a:lnSpc>
                    <a:spcPts val="1390"/>
                  </a:lnSpc>
                  <a:spcBef>
                    <a:spcPts val="95"/>
                  </a:spcBef>
                </a:pPr>
                <a:r>
                  <a:rPr sz="1200" b="1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Eigenvalue-</a:t>
                </a:r>
                <a:r>
                  <a:rPr sz="1200" b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placement</a:t>
                </a:r>
                <a:r>
                  <a:rPr sz="1200" b="1" spc="14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b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Algorithm</a:t>
                </a:r>
                <a:endParaRPr sz="1200" dirty="0">
                  <a:latin typeface="Arial"/>
                  <a:cs typeface="Arial"/>
                </a:endParaRPr>
              </a:p>
              <a:p>
                <a:pPr marL="352425" indent="-226060">
                  <a:lnSpc>
                    <a:spcPts val="1390"/>
                  </a:lnSpc>
                  <a:buAutoNum type="arabicPlain"/>
                  <a:tabLst>
                    <a:tab pos="352425" algn="l"/>
                  </a:tabLst>
                </a:pPr>
                <a:r>
                  <a:rPr sz="1200" spc="-50" dirty="0">
                    <a:solidFill>
                      <a:srgbClr val="FFFFFF"/>
                    </a:solidFill>
                    <a:latin typeface="Arial"/>
                    <a:cs typeface="Arial"/>
                  </a:rPr>
                  <a:t>determine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desired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eigenvalue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locations</a:t>
                </a:r>
                <a:r>
                  <a:rPr lang="en-US" altLang="zh-CN" sz="1200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p</a:t>
                </a:r>
                <a:r>
                  <a:rPr lang="en-US" altLang="zh-CN" sz="1200" spc="-15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altLang="zh-CN" sz="1200" i="1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altLang="zh-CN" sz="1200" i="1" spc="-10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altLang="zh-CN" sz="1200" i="1" spc="-400" dirty="0">
                    <a:solidFill>
                      <a:schemeClr val="bg1"/>
                    </a:solidFill>
                    <a:latin typeface="Menlo"/>
                    <a:cs typeface="Menlo"/>
                  </a:rPr>
                  <a:t>·</a:t>
                </a:r>
                <a:r>
                  <a:rPr lang="en-US" altLang="zh-CN" sz="1200" i="1" spc="-525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altLang="zh-CN" sz="1200" i="1" spc="-400" dirty="0">
                    <a:solidFill>
                      <a:schemeClr val="bg1"/>
                    </a:solidFill>
                    <a:latin typeface="Menlo"/>
                    <a:cs typeface="Menlo"/>
                  </a:rPr>
                  <a:t>·</a:t>
                </a:r>
                <a:r>
                  <a:rPr lang="en-US" altLang="zh-CN" sz="1200" i="1" spc="-525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altLang="zh-CN" sz="1200" i="1" spc="-400" dirty="0">
                    <a:solidFill>
                      <a:schemeClr val="bg1"/>
                    </a:solidFill>
                    <a:latin typeface="Menlo"/>
                    <a:cs typeface="Menlo"/>
                  </a:rPr>
                  <a:t>·</a:t>
                </a:r>
                <a:r>
                  <a:rPr lang="en-US" altLang="zh-CN" sz="1200" b="0" spc="-459" dirty="0">
                    <a:solidFill>
                      <a:schemeClr val="bg1"/>
                    </a:solidFill>
                    <a:cs typeface="Menl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459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en-US" altLang="zh-CN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       </a:t>
                </a:r>
                <a:r>
                  <a:rPr lang="en-US" altLang="zh-CN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  , </a:t>
                </a:r>
                <a:r>
                  <a:rPr lang="en-US" altLang="zh-CN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p</a:t>
                </a:r>
                <a:r>
                  <a:rPr lang="en-US" altLang="zh-CN" sz="1200" i="1" spc="-3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endParaRPr lang="en-US" altLang="zh-CN" sz="1200" baseline="-13888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52425" indent="-226060">
                  <a:lnSpc>
                    <a:spcPct val="100000"/>
                  </a:lnSpc>
                  <a:spcBef>
                    <a:spcPts val="5"/>
                  </a:spcBef>
                  <a:buAutoNum type="arabicPlain"/>
                  <a:tabLst>
                    <a:tab pos="352425" algn="l"/>
                  </a:tabLst>
                </a:pP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calculate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desired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closed-</a:t>
                </a:r>
                <a:r>
                  <a:rPr lang="en-US" sz="1200" spc="-40" dirty="0">
                    <a:solidFill>
                      <a:schemeClr val="bg1"/>
                    </a:solidFill>
                    <a:latin typeface="Arial"/>
                    <a:cs typeface="Arial"/>
                  </a:rPr>
                  <a:t>loop</a:t>
                </a:r>
                <a:r>
                  <a:rPr lang="en-US" sz="1200" spc="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characteristic</a:t>
                </a:r>
                <a:r>
                  <a:rPr lang="en-US" sz="1200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polynomial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501015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altLang="zh-CN" sz="1200" i="1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200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altLang="zh-CN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p</a:t>
                </a:r>
                <a:r>
                  <a:rPr lang="en-US" altLang="zh-CN" sz="120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)(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altLang="zh-CN" sz="1200" i="1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200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altLang="zh-CN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p</a:t>
                </a:r>
                <a:r>
                  <a:rPr lang="en-US" altLang="zh-CN" sz="120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2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altLang="zh-CN" sz="1200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459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en-US" altLang="zh-CN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  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 (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altLang="zh-CN" sz="1200" i="1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i="1" spc="200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altLang="zh-CN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p</a:t>
                </a:r>
                <a:r>
                  <a:rPr lang="en-US" altLang="zh-CN" sz="1200" i="1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altLang="zh-CN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altLang="zh-CN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12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4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γ</a:t>
                </a:r>
                <a:r>
                  <a:rPr lang="en-US" sz="1200" i="1" spc="6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67" baseline="-13888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1200" spc="6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i="1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sz="1200" i="1" spc="6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67" baseline="31250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1200" spc="6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spc="112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altLang="zh-CN" sz="1200" b="0" spc="-459" dirty="0">
                    <a:solidFill>
                      <a:schemeClr val="bg1"/>
                    </a:solidFill>
                    <a:cs typeface="Menl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459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en-US" altLang="zh-CN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       </a:t>
                </a:r>
                <a:r>
                  <a:rPr lang="en-US" altLang="zh-CN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  + </a:t>
                </a:r>
                <a:r>
                  <a:rPr lang="el-GR" sz="12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γ</a:t>
                </a:r>
                <a:r>
                  <a:rPr lang="el-GR" sz="120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sz="1200" i="1" spc="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γ</a:t>
                </a:r>
                <a:r>
                  <a:rPr lang="el-GR" sz="1200" spc="3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endParaRPr lang="el-GR" sz="1200" baseline="-13888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52425" indent="-226060">
                  <a:lnSpc>
                    <a:spcPct val="100000"/>
                  </a:lnSpc>
                  <a:spcBef>
                    <a:spcPts val="5"/>
                  </a:spcBef>
                  <a:buAutoNum type="arabicPlain" startAt="3"/>
                  <a:tabLst>
                    <a:tab pos="352425" algn="l"/>
                  </a:tabLst>
                </a:pP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calculate</a:t>
                </a:r>
                <a:r>
                  <a:rPr lang="en-US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70" dirty="0">
                    <a:solidFill>
                      <a:schemeClr val="bg1"/>
                    </a:solidFill>
                    <a:latin typeface="Arial"/>
                    <a:cs typeface="Arial"/>
                  </a:rPr>
                  <a:t>open-</a:t>
                </a:r>
                <a:r>
                  <a:rPr lang="en-US" sz="1200" spc="-30" dirty="0">
                    <a:solidFill>
                      <a:schemeClr val="bg1"/>
                    </a:solidFill>
                    <a:latin typeface="Arial"/>
                    <a:cs typeface="Arial"/>
                  </a:rPr>
                  <a:t>loop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45" dirty="0">
                    <a:solidFill>
                      <a:schemeClr val="bg1"/>
                    </a:solidFill>
                    <a:latin typeface="Arial"/>
                    <a:cs typeface="Arial"/>
                  </a:rPr>
                  <a:t>characteristic</a:t>
                </a:r>
                <a:r>
                  <a:rPr lang="en-US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polynomial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501015">
                  <a:lnSpc>
                    <a:spcPct val="100000"/>
                  </a:lnSpc>
                </a:pP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det(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sI</a:t>
                </a:r>
                <a:r>
                  <a:rPr lang="en-US" sz="1200" i="1" spc="3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200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135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4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en-US" sz="1200" i="1" spc="6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67" baseline="-13888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1200" spc="6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i="1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sz="1200" i="1" spc="6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67" baseline="31250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1200" spc="6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spc="120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altLang="zh-CN" sz="1200" b="0" spc="-459" dirty="0">
                    <a:solidFill>
                      <a:schemeClr val="bg1"/>
                    </a:solidFill>
                    <a:cs typeface="Menl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459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en-US" altLang="zh-CN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       </a:t>
                </a:r>
                <a:r>
                  <a:rPr lang="en-US" altLang="zh-CN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  + </a:t>
                </a:r>
                <a:r>
                  <a:rPr lang="el-GR" sz="12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el-GR" sz="120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sz="1200" i="1" spc="1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-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el-GR" sz="1200" spc="-3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endParaRPr lang="el-GR" sz="1200" baseline="-13888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52425" indent="-226060">
                  <a:lnSpc>
                    <a:spcPct val="100000"/>
                  </a:lnSpc>
                  <a:spcBef>
                    <a:spcPts val="5"/>
                  </a:spcBef>
                  <a:buAutoNum type="arabicPlain" startAt="4"/>
                  <a:tabLst>
                    <a:tab pos="352425" algn="l"/>
                  </a:tabLst>
                </a:pPr>
                <a:r>
                  <a:rPr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define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matrices:</a:t>
                </a:r>
                <a:endParaRPr sz="1200" dirty="0">
                  <a:latin typeface="Arial"/>
                  <a:cs typeface="Arial"/>
                </a:endParaRPr>
              </a:p>
              <a:p>
                <a:pPr marL="352425">
                  <a:lnSpc>
                    <a:spcPts val="1420"/>
                  </a:lnSpc>
                  <a:spcBef>
                    <a:spcPts val="5"/>
                  </a:spcBef>
                </a:pPr>
                <a:r>
                  <a:rPr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K</a:t>
                </a:r>
                <a:r>
                  <a:rPr sz="1200" i="1" spc="17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sz="1200" spc="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[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γ</a:t>
                </a:r>
                <a:r>
                  <a:rPr sz="1200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spc="172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solidFill>
                      <a:srgbClr val="FFFFFF"/>
                    </a:solidFill>
                    <a:latin typeface="Menlo"/>
                    <a:cs typeface="Menlo"/>
                  </a:rPr>
                  <a:t>−</a:t>
                </a:r>
                <a:r>
                  <a:rPr sz="1200" i="1" spc="-445" dirty="0">
                    <a:solidFill>
                      <a:srgbClr val="FFFFFF"/>
                    </a:solidFill>
                    <a:latin typeface="Menlo"/>
                    <a:cs typeface="Menlo"/>
                  </a:rPr>
                  <a:t> </a:t>
                </a:r>
                <a:r>
                  <a:rPr sz="1200" i="1" spc="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sz="1200" spc="7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0</a:t>
                </a:r>
                <a:r>
                  <a:rPr sz="1200" i="1" spc="5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.</a:t>
                </a:r>
                <a:r>
                  <a:rPr sz="1200" i="1" spc="-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.</a:t>
                </a:r>
                <a:r>
                  <a:rPr sz="1200" i="1" spc="-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.</a:t>
                </a:r>
                <a:r>
                  <a:rPr sz="1200" i="1" spc="-8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sz="1200" i="1" spc="-90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200" i="1" spc="6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γ</a:t>
                </a:r>
                <a:r>
                  <a:rPr sz="1200" i="1" spc="9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97" baseline="-13888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spc="9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165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solidFill>
                      <a:srgbClr val="FFFFFF"/>
                    </a:solidFill>
                    <a:latin typeface="Menlo"/>
                    <a:cs typeface="Menlo"/>
                  </a:rPr>
                  <a:t>−</a:t>
                </a:r>
                <a:r>
                  <a:rPr sz="1200" i="1" spc="-440" dirty="0">
                    <a:solidFill>
                      <a:srgbClr val="FFFFFF"/>
                    </a:solidFill>
                    <a:latin typeface="Menlo"/>
                    <a:cs typeface="Menlo"/>
                  </a:rPr>
                  <a:t> </a:t>
                </a:r>
                <a:r>
                  <a:rPr sz="1200" i="1" spc="45" dirty="0">
                    <a:solidFill>
                      <a:srgbClr val="FFFFFF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sz="1200" i="1" spc="6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n</a:t>
                </a:r>
                <a:r>
                  <a:rPr sz="1200" i="1" spc="67" baseline="-13888" dirty="0">
                    <a:solidFill>
                      <a:srgbClr val="FFFFFF"/>
                    </a:solidFill>
                    <a:latin typeface="Hack"/>
                    <a:cs typeface="Hack"/>
                  </a:rPr>
                  <a:t>−</a:t>
                </a:r>
                <a:r>
                  <a:rPr sz="1200" spc="67" baseline="-13888" dirty="0">
                    <a:solidFill>
                      <a:srgbClr val="FFFFFF"/>
                    </a:solidFill>
                    <a:latin typeface="Arial"/>
                    <a:cs typeface="Arial"/>
                  </a:rPr>
                  <a:t>1</a:t>
                </a:r>
                <a:r>
                  <a:rPr sz="1200" spc="45" dirty="0">
                    <a:solidFill>
                      <a:srgbClr val="FFFFFF"/>
                    </a:solidFill>
                    <a:latin typeface="Arial"/>
                    <a:cs typeface="Arial"/>
                  </a:rPr>
                  <a:t>]</a:t>
                </a:r>
                <a:endParaRPr sz="1200" dirty="0">
                  <a:latin typeface="Arial"/>
                  <a:cs typeface="Arial"/>
                </a:endParaRPr>
              </a:p>
              <a:p>
                <a:pPr marL="50800" marR="198755">
                  <a:lnSpc>
                    <a:spcPts val="1440"/>
                  </a:lnSpc>
                  <a:spcBef>
                    <a:spcPts val="30"/>
                  </a:spcBef>
                </a:pPr>
                <a:r>
                  <a:rPr sz="1200" b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Powerful</a:t>
                </a:r>
                <a:r>
                  <a:rPr sz="1200" b="1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b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result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:</a:t>
                </a:r>
                <a:r>
                  <a:rPr sz="1200" spc="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if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5" dirty="0">
                    <a:solidFill>
                      <a:srgbClr val="FFFFFF"/>
                    </a:solidFill>
                    <a:latin typeface="Arial"/>
                    <a:cs typeface="Arial"/>
                  </a:rPr>
                  <a:t>system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is</a:t>
                </a:r>
                <a:r>
                  <a:rPr sz="1200" spc="-1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in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5" dirty="0">
                    <a:solidFill>
                      <a:srgbClr val="FFFFFF"/>
                    </a:solidFill>
                    <a:latin typeface="Arial"/>
                    <a:cs typeface="Arial"/>
                  </a:rPr>
                  <a:t>controllable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canonical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form,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we </a:t>
                </a:r>
                <a:r>
                  <a:rPr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can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arbitrarily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70" dirty="0">
                    <a:solidFill>
                      <a:srgbClr val="FFFFFF"/>
                    </a:solidFill>
                    <a:latin typeface="Arial"/>
                    <a:cs typeface="Arial"/>
                  </a:rPr>
                  <a:t>place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the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80" dirty="0">
                    <a:solidFill>
                      <a:srgbClr val="FFFFFF"/>
                    </a:solidFill>
                    <a:latin typeface="Arial"/>
                    <a:cs typeface="Arial"/>
                  </a:rPr>
                  <a:t>closed-</a:t>
                </a:r>
                <a:r>
                  <a:rPr sz="1200" spc="-40" dirty="0">
                    <a:solidFill>
                      <a:srgbClr val="FFFFFF"/>
                    </a:solidFill>
                    <a:latin typeface="Arial"/>
                    <a:cs typeface="Arial"/>
                  </a:rPr>
                  <a:t>loop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90" dirty="0">
                    <a:solidFill>
                      <a:srgbClr val="FFFFFF"/>
                    </a:solidFill>
                    <a:latin typeface="Arial"/>
                    <a:cs typeface="Arial"/>
                  </a:rPr>
                  <a:t>eigenvalues</a:t>
                </a:r>
                <a:r>
                  <a:rPr sz="1200" spc="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30" dirty="0">
                    <a:solidFill>
                      <a:srgbClr val="FFFFFF"/>
                    </a:solidFill>
                    <a:latin typeface="Arial"/>
                    <a:cs typeface="Arial"/>
                  </a:rPr>
                  <a:t>by</a:t>
                </a:r>
                <a:r>
                  <a:rPr sz="1200" spc="-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sz="1200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state</a:t>
                </a:r>
                <a:r>
                  <a:rPr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 feedback!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" y="854821"/>
                <a:ext cx="4493260" cy="1840864"/>
              </a:xfrm>
              <a:prstGeom prst="rect">
                <a:avLst/>
              </a:prstGeom>
              <a:blipFill>
                <a:blip r:embed="rId2"/>
                <a:stretch>
                  <a:fillRect l="-950" t="-2649" b="-3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50" dirty="0"/>
              <a:t>General</a:t>
            </a:r>
            <a:r>
              <a:rPr spc="30" dirty="0"/>
              <a:t> </a:t>
            </a:r>
            <a:r>
              <a:rPr spc="-145" dirty="0"/>
              <a:t>eigenvalue</a:t>
            </a:r>
            <a:r>
              <a:rPr spc="30" dirty="0"/>
              <a:t> </a:t>
            </a:r>
            <a:r>
              <a:rPr spc="-120" dirty="0"/>
              <a:t>placement</a:t>
            </a:r>
            <a:r>
              <a:rPr spc="30" dirty="0"/>
              <a:t> </a:t>
            </a:r>
            <a:r>
              <a:rPr spc="-105" dirty="0"/>
              <a:t>by</a:t>
            </a:r>
            <a:r>
              <a:rPr spc="30" dirty="0"/>
              <a:t> </a:t>
            </a:r>
            <a:r>
              <a:rPr spc="-75" dirty="0"/>
              <a:t>state</a:t>
            </a:r>
            <a:r>
              <a:rPr spc="30" dirty="0"/>
              <a:t> </a:t>
            </a:r>
            <a:r>
              <a:rPr spc="-95" dirty="0"/>
              <a:t>feedback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4789" rIns="0" bIns="0" rtlCol="0">
            <a:spAutoFit/>
          </a:bodyPr>
          <a:lstStyle/>
          <a:p>
            <a:pPr marL="268605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" dirty="0"/>
              <a:t>What</a:t>
            </a:r>
            <a:r>
              <a:rPr sz="1200" spc="30" dirty="0"/>
              <a:t> </a:t>
            </a:r>
            <a:r>
              <a:rPr sz="1200" dirty="0"/>
              <a:t>if</a:t>
            </a:r>
            <a:r>
              <a:rPr sz="1200" spc="35" dirty="0"/>
              <a:t> </a:t>
            </a:r>
            <a:r>
              <a:rPr sz="1200" dirty="0"/>
              <a:t>the</a:t>
            </a:r>
            <a:r>
              <a:rPr sz="1200" spc="30" dirty="0"/>
              <a:t> </a:t>
            </a:r>
            <a:r>
              <a:rPr sz="1200" spc="-60" dirty="0"/>
              <a:t>given</a:t>
            </a:r>
            <a:r>
              <a:rPr sz="1200" spc="30" dirty="0"/>
              <a:t> </a:t>
            </a:r>
            <a:r>
              <a:rPr sz="1200" spc="-65" dirty="0"/>
              <a:t>state-</a:t>
            </a:r>
            <a:r>
              <a:rPr sz="1200" spc="-75" dirty="0"/>
              <a:t>space</a:t>
            </a:r>
            <a:r>
              <a:rPr sz="1200" spc="35" dirty="0"/>
              <a:t> </a:t>
            </a:r>
            <a:r>
              <a:rPr sz="1200" spc="-40" dirty="0"/>
              <a:t>realization</a:t>
            </a:r>
            <a:r>
              <a:rPr sz="1200" spc="25" dirty="0"/>
              <a:t> </a:t>
            </a:r>
            <a:r>
              <a:rPr sz="1200" spc="100" dirty="0"/>
              <a:t>Σ</a:t>
            </a:r>
            <a:r>
              <a:rPr sz="1200" spc="-20" dirty="0"/>
              <a:t> </a:t>
            </a:r>
            <a:r>
              <a:rPr sz="1200" spc="200" dirty="0"/>
              <a:t>=</a:t>
            </a:r>
            <a:r>
              <a:rPr sz="1200" spc="-25" dirty="0"/>
              <a:t> </a:t>
            </a:r>
            <a:r>
              <a:rPr sz="1200" dirty="0"/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Arial"/>
                <a:cs typeface="Arial"/>
              </a:rPr>
              <a:t>D</a:t>
            </a:r>
            <a:r>
              <a:rPr sz="1200" spc="55" dirty="0"/>
              <a:t>)</a:t>
            </a:r>
            <a:r>
              <a:rPr sz="1200" spc="30" dirty="0"/>
              <a:t> </a:t>
            </a:r>
            <a:r>
              <a:rPr sz="1200" spc="-10" dirty="0"/>
              <a:t>is</a:t>
            </a:r>
            <a:r>
              <a:rPr sz="1200" spc="35" dirty="0"/>
              <a:t> </a:t>
            </a:r>
            <a:r>
              <a:rPr sz="1200" spc="-25" dirty="0"/>
              <a:t>not </a:t>
            </a:r>
            <a:r>
              <a:rPr sz="1200" dirty="0"/>
              <a:t>in</a:t>
            </a:r>
            <a:r>
              <a:rPr sz="1200" spc="-15" dirty="0"/>
              <a:t> </a:t>
            </a:r>
            <a:r>
              <a:rPr sz="1200" dirty="0"/>
              <a:t>the</a:t>
            </a:r>
            <a:r>
              <a:rPr sz="1200" spc="-10" dirty="0"/>
              <a:t> </a:t>
            </a:r>
            <a:r>
              <a:rPr sz="1200" spc="-60" dirty="0"/>
              <a:t>required</a:t>
            </a:r>
            <a:r>
              <a:rPr sz="1200" spc="-10" dirty="0"/>
              <a:t> </a:t>
            </a:r>
            <a:r>
              <a:rPr sz="1200" spc="-20" dirty="0"/>
              <a:t>form?</a:t>
            </a:r>
            <a:endParaRPr sz="1200">
              <a:latin typeface="Arial"/>
              <a:cs typeface="Arial"/>
            </a:endParaRPr>
          </a:p>
          <a:p>
            <a:pPr marL="268605" marR="36195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/>
              <a:t>We</a:t>
            </a:r>
            <a:r>
              <a:rPr sz="1200" spc="5" dirty="0"/>
              <a:t> </a:t>
            </a:r>
            <a:r>
              <a:rPr sz="1200" spc="-65" dirty="0"/>
              <a:t>can</a:t>
            </a:r>
            <a:r>
              <a:rPr sz="1200" spc="5" dirty="0"/>
              <a:t> </a:t>
            </a:r>
            <a:r>
              <a:rPr sz="1200" spc="-20" dirty="0"/>
              <a:t>then</a:t>
            </a:r>
            <a:r>
              <a:rPr sz="1200" dirty="0"/>
              <a:t> </a:t>
            </a:r>
            <a:r>
              <a:rPr sz="1200" spc="-40" dirty="0"/>
              <a:t>transform</a:t>
            </a:r>
            <a:r>
              <a:rPr sz="1200" spc="5" dirty="0"/>
              <a:t> </a:t>
            </a:r>
            <a:r>
              <a:rPr sz="1200" dirty="0"/>
              <a:t>it</a:t>
            </a:r>
            <a:r>
              <a:rPr sz="1200" spc="5" dirty="0"/>
              <a:t> </a:t>
            </a:r>
            <a:r>
              <a:rPr sz="1200" dirty="0"/>
              <a:t>to </a:t>
            </a:r>
            <a:r>
              <a:rPr sz="1200" spc="-10" dirty="0"/>
              <a:t>c.c.f.</a:t>
            </a:r>
            <a:r>
              <a:rPr sz="1200" spc="114" dirty="0"/>
              <a:t> </a:t>
            </a:r>
            <a:r>
              <a:rPr sz="1200" spc="-20" dirty="0"/>
              <a:t>via</a:t>
            </a:r>
            <a:r>
              <a:rPr sz="1200" spc="5" dirty="0"/>
              <a:t> </a:t>
            </a:r>
            <a:r>
              <a:rPr sz="1200" dirty="0"/>
              <a:t>a </a:t>
            </a:r>
            <a:r>
              <a:rPr sz="1200" spc="-30" dirty="0"/>
              <a:t>similarity</a:t>
            </a:r>
            <a:r>
              <a:rPr sz="1200" spc="5" dirty="0"/>
              <a:t> </a:t>
            </a:r>
            <a:r>
              <a:rPr sz="1200" spc="-40" dirty="0"/>
              <a:t>transformation </a:t>
            </a:r>
            <a:r>
              <a:rPr sz="1200" spc="-90" dirty="0"/>
              <a:t>(See</a:t>
            </a:r>
            <a:r>
              <a:rPr sz="1200" spc="5" dirty="0"/>
              <a:t> </a:t>
            </a:r>
            <a:r>
              <a:rPr sz="1200" spc="-40" dirty="0"/>
              <a:t>lecture</a:t>
            </a:r>
            <a:r>
              <a:rPr sz="1200" spc="-30" dirty="0"/>
              <a:t> </a:t>
            </a:r>
            <a:r>
              <a:rPr sz="1200" spc="-20" dirty="0"/>
              <a:t>on</a:t>
            </a:r>
            <a:r>
              <a:rPr sz="1200" spc="-10" dirty="0"/>
              <a:t> </a:t>
            </a:r>
            <a:r>
              <a:rPr sz="1200" spc="-25" dirty="0"/>
              <a:t>controllability</a:t>
            </a:r>
            <a:r>
              <a:rPr sz="1200" spc="-10" dirty="0"/>
              <a:t> </a:t>
            </a:r>
            <a:r>
              <a:rPr sz="1200" spc="-50" dirty="0"/>
              <a:t>and</a:t>
            </a:r>
            <a:r>
              <a:rPr sz="1200" spc="-10" dirty="0"/>
              <a:t> observability).</a:t>
            </a:r>
            <a:endParaRPr sz="1200">
              <a:latin typeface="Arial Unicode MS"/>
              <a:cs typeface="Arial Unicode MS"/>
            </a:endParaRPr>
          </a:p>
          <a:p>
            <a:pPr marL="268605" marR="64769" indent="-193040">
              <a:lnSpc>
                <a:spcPct val="100000"/>
              </a:lnSpc>
              <a:spcBef>
                <a:spcPts val="3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3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b="1" spc="-25" dirty="0">
                <a:latin typeface="Arial"/>
                <a:cs typeface="Arial"/>
              </a:rPr>
              <a:t>Powerful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fact</a:t>
            </a:r>
            <a:r>
              <a:rPr sz="1200" dirty="0"/>
              <a:t>:</a:t>
            </a:r>
            <a:r>
              <a:rPr sz="1200" spc="175" dirty="0"/>
              <a:t> </a:t>
            </a:r>
            <a:r>
              <a:rPr sz="1200" dirty="0"/>
              <a:t>if</a:t>
            </a:r>
            <a:r>
              <a:rPr sz="1200" spc="50" dirty="0"/>
              <a:t> </a:t>
            </a:r>
            <a:r>
              <a:rPr sz="1200" spc="-85" dirty="0"/>
              <a:t>system</a:t>
            </a:r>
            <a:r>
              <a:rPr sz="1200" spc="45" dirty="0"/>
              <a:t> </a:t>
            </a:r>
            <a:r>
              <a:rPr sz="1200" spc="100" dirty="0"/>
              <a:t>Σ</a:t>
            </a:r>
            <a:r>
              <a:rPr sz="1200" spc="-15" dirty="0"/>
              <a:t> </a:t>
            </a:r>
            <a:r>
              <a:rPr sz="1200" spc="200" dirty="0"/>
              <a:t>=</a:t>
            </a:r>
            <a:r>
              <a:rPr sz="1200" spc="-10" dirty="0"/>
              <a:t> </a:t>
            </a:r>
            <a:r>
              <a:rPr sz="1200" dirty="0"/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Arial"/>
                <a:cs typeface="Arial"/>
              </a:rPr>
              <a:t>D</a:t>
            </a:r>
            <a:r>
              <a:rPr sz="1200" spc="55" dirty="0"/>
              <a:t>)</a:t>
            </a:r>
            <a:r>
              <a:rPr sz="1200" spc="45" dirty="0"/>
              <a:t> </a:t>
            </a:r>
            <a:r>
              <a:rPr sz="1200" spc="-10" dirty="0"/>
              <a:t>is</a:t>
            </a:r>
            <a:r>
              <a:rPr sz="1200" spc="50" dirty="0"/>
              <a:t> </a:t>
            </a:r>
            <a:r>
              <a:rPr sz="1200" spc="-40" dirty="0"/>
              <a:t>controllable,</a:t>
            </a:r>
            <a:r>
              <a:rPr sz="1200" spc="45" dirty="0"/>
              <a:t> </a:t>
            </a:r>
            <a:r>
              <a:rPr sz="1200" spc="-20" dirty="0"/>
              <a:t>then </a:t>
            </a:r>
            <a:r>
              <a:rPr sz="1200" spc="-114" dirty="0"/>
              <a:t>we</a:t>
            </a:r>
            <a:r>
              <a:rPr sz="1200" spc="30" dirty="0"/>
              <a:t> </a:t>
            </a:r>
            <a:r>
              <a:rPr sz="1200" spc="-65" dirty="0"/>
              <a:t>can</a:t>
            </a:r>
            <a:r>
              <a:rPr sz="1200" spc="-20" dirty="0"/>
              <a:t> </a:t>
            </a:r>
            <a:r>
              <a:rPr sz="1200" spc="-25" dirty="0"/>
              <a:t>arbitrarily</a:t>
            </a:r>
            <a:r>
              <a:rPr sz="1200" spc="-10" dirty="0"/>
              <a:t> </a:t>
            </a:r>
            <a:r>
              <a:rPr sz="1200" spc="-70" dirty="0"/>
              <a:t>place</a:t>
            </a:r>
            <a:r>
              <a:rPr sz="1200" dirty="0"/>
              <a:t> the</a:t>
            </a:r>
            <a:r>
              <a:rPr sz="1200" spc="5" dirty="0"/>
              <a:t> </a:t>
            </a:r>
            <a:r>
              <a:rPr sz="1200" spc="-80" dirty="0"/>
              <a:t>closed-</a:t>
            </a:r>
            <a:r>
              <a:rPr sz="1200" spc="-40" dirty="0"/>
              <a:t>loop</a:t>
            </a:r>
            <a:r>
              <a:rPr sz="1200" dirty="0"/>
              <a:t> </a:t>
            </a:r>
            <a:r>
              <a:rPr sz="1200" spc="-90" dirty="0"/>
              <a:t>eigenvalues</a:t>
            </a:r>
            <a:r>
              <a:rPr sz="1200" spc="5" dirty="0"/>
              <a:t> </a:t>
            </a:r>
            <a:r>
              <a:rPr sz="1200" spc="-20" dirty="0"/>
              <a:t>via</a:t>
            </a:r>
            <a:r>
              <a:rPr sz="1200" spc="5" dirty="0"/>
              <a:t> </a:t>
            </a:r>
            <a:r>
              <a:rPr sz="1200" spc="-10" dirty="0"/>
              <a:t>state feedback.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Stabilization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454568"/>
            <a:ext cx="4101465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single-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uncontrollable,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arbitrary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loop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eigenvalue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plaement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available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Kalman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decomposition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3260" y="1912998"/>
            <a:ext cx="1305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applying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controll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law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3260" y="2577919"/>
            <a:ext cx="3263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gives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D4FD05C-C4E7-7D6A-80E4-6C04939408EA}"/>
                  </a:ext>
                </a:extLst>
              </p:cNvPr>
              <p:cNvSpPr txBox="1"/>
              <p:nvPr/>
            </p:nvSpPr>
            <p:spPr>
              <a:xfrm>
                <a:off x="433260" y="1100873"/>
                <a:ext cx="3918701" cy="743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controllable</m:t>
                                    </m:r>
                                    <m: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part</m:t>
                                    </m:r>
                                  </m:lim>
                                </m:limUp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limLow>
                                  <m:limLow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uncontrollable</m:t>
                                    </m:r>
                                    <m: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part</m:t>
                                    </m:r>
                                  </m:lim>
                                </m:limLow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2" name="文本框 61">
                <a:extLst>
                  <a:ext uri="{FF2B5EF4-FFF2-40B4-BE49-F238E27FC236}">
                    <a16:creationId xmlns:a16="http://schemas.microsoft.com/office/drawing/2014/main" id="{0D4FD05C-C4E7-7D6A-80E4-6C04939408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1100873"/>
                <a:ext cx="3918701" cy="743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CA3FD98-43E0-50F0-EC2C-F4AE18B59077}"/>
                  </a:ext>
                </a:extLst>
              </p:cNvPr>
              <p:cNvSpPr txBox="1"/>
              <p:nvPr/>
            </p:nvSpPr>
            <p:spPr>
              <a:xfrm>
                <a:off x="675729" y="2831894"/>
                <a:ext cx="3433761" cy="410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ACA3FD98-43E0-50F0-EC2C-F4AE18B59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29" y="2831894"/>
                <a:ext cx="3433761" cy="410946"/>
              </a:xfrm>
              <a:prstGeom prst="rect">
                <a:avLst/>
              </a:prstGeom>
              <a:blipFill>
                <a:blip r:embed="rId4"/>
                <a:stretch>
                  <a:fillRect l="-710"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BBBCB76-B7C3-D742-B65C-6B4C354E1E1C}"/>
                  </a:ext>
                </a:extLst>
              </p:cNvPr>
              <p:cNvSpPr txBox="1"/>
              <p:nvPr/>
            </p:nvSpPr>
            <p:spPr>
              <a:xfrm>
                <a:off x="1520897" y="2189488"/>
                <a:ext cx="1743426" cy="333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CBBBCB76-B7C3-D742-B65C-6B4C354E1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897" y="2189488"/>
                <a:ext cx="1743426" cy="333361"/>
              </a:xfrm>
              <a:prstGeom prst="rect">
                <a:avLst/>
              </a:prstGeom>
              <a:blipFill>
                <a:blip r:embed="rId5"/>
                <a:stretch>
                  <a:fillRect l="-350" r="-69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Stabilization</a:t>
            </a:r>
            <a:r>
              <a:rPr spc="-5" dirty="0"/>
              <a:t> </a:t>
            </a:r>
            <a:r>
              <a:rPr spc="-35" dirty="0"/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518614"/>
            <a:ext cx="22420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5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dynamics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442" y="1598343"/>
            <a:ext cx="24091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5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come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0042" y="2361627"/>
            <a:ext cx="4403090" cy="8040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58595">
              <a:lnSpc>
                <a:spcPct val="100000"/>
              </a:lnSpc>
              <a:spcBef>
                <a:spcPts val="90"/>
              </a:spcBef>
              <a:tabLst>
                <a:tab pos="3025140" algn="l"/>
              </a:tabLst>
            </a:pPr>
            <a:r>
              <a:rPr lang="en-US" sz="8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endParaRPr sz="800" dirty="0">
              <a:latin typeface="Arial"/>
              <a:cs typeface="Arial"/>
            </a:endParaRPr>
          </a:p>
          <a:p>
            <a:pPr marL="255904" marR="161290" indent="-193040">
              <a:lnSpc>
                <a:spcPct val="100000"/>
              </a:lnSpc>
              <a:spcBef>
                <a:spcPts val="9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1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225" dirty="0">
                <a:solidFill>
                  <a:srgbClr val="FFFFFF"/>
                </a:solidFill>
                <a:latin typeface="Menlo"/>
                <a:cs typeface="Menlo"/>
              </a:rPr>
              <a:t>⇒</a:t>
            </a:r>
            <a:r>
              <a:rPr sz="1200" spc="22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single-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stabilizable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uncontrollable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portion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does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any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unstable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eigenvalue.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5505702-A4DC-27E3-EC56-D720E6C32C19}"/>
                  </a:ext>
                </a:extLst>
              </p:cNvPr>
              <p:cNvSpPr txBox="1"/>
              <p:nvPr/>
            </p:nvSpPr>
            <p:spPr>
              <a:xfrm>
                <a:off x="587216" y="837231"/>
                <a:ext cx="3429529" cy="594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solidFill>
                                                      <a:schemeClr val="bg1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solidFill>
                                                  <a:schemeClr val="bg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solidFill>
                                              <a:schemeClr val="bg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5505702-A4DC-27E3-EC56-D720E6C32C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16" y="837231"/>
                <a:ext cx="3429529" cy="594202"/>
              </a:xfrm>
              <a:prstGeom prst="rect">
                <a:avLst/>
              </a:prstGeom>
              <a:blipFill>
                <a:blip r:embed="rId3"/>
                <a:stretch>
                  <a:fillRect l="-533" b="-5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A56A558-B0C7-A42B-6D38-FC0428D5FECF}"/>
                  </a:ext>
                </a:extLst>
              </p:cNvPr>
              <p:cNvSpPr txBox="1"/>
              <p:nvPr/>
            </p:nvSpPr>
            <p:spPr>
              <a:xfrm>
                <a:off x="44094" y="1882775"/>
                <a:ext cx="4648200" cy="66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𝑐𝑙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limLow>
                            <m:limLowPr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limUpp>
                                    <m:limUppPr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UppPr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11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zh-CN" sz="11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sz="11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𝐴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sz="1100" b="0" i="1" smtClean="0">
                                                      <a:solidFill>
                                                        <a:schemeClr val="bg1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zh-CN" sz="11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sz="11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𝐵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zh-CN" sz="11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sz="1100" b="0" i="1" smtClean="0">
                                                              <a:solidFill>
                                                                <a:schemeClr val="bg1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𝐾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solidFill>
                                                            <a:schemeClr val="bg1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altLang="zh-CN" sz="11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1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n-US" altLang="zh-CN" sz="11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eigenvalues</m:t>
                                      </m:r>
                                      <m: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can</m:t>
                                      </m:r>
                                      <m: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be</m:t>
                                      </m:r>
                                      <m: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arbitrarily</m:t>
                                      </m:r>
                                      <m: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placed</m:t>
                                      </m:r>
                                    </m:lim>
                                  </m:limUpp>
                                </m:e>
                              </m:groupCh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from</m:t>
                              </m:r>
                              <m: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controllable</m:t>
                              </m:r>
                              <m: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subsystem</m:t>
                              </m:r>
                            </m:lim>
                          </m:limLow>
                        </m:e>
                      </m:func>
                      <m:r>
                        <a:rPr lang="en-US" altLang="zh-CN" sz="11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limLow>
                        <m:limLowPr>
                          <m:ctrlPr>
                            <a:rPr lang="en-US" altLang="zh-CN" sz="11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sz="11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100" b="0" i="1" smtClean="0">
                                                  <a:solidFill>
                                                    <a:schemeClr val="bg1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solidFill>
                                                <a:schemeClr val="bg1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𝑢𝑐</m:t>
                                          </m:r>
                                        </m:sub>
                                      </m:sSub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zh-CN" sz="11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uncontrollable</m:t>
                          </m:r>
                          <m: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eigenvalues</m:t>
                          </m:r>
                        </m:lim>
                      </m:limLow>
                    </m:oMath>
                  </m:oMathPara>
                </a14:m>
                <a:endParaRPr lang="zh-CN" altLang="en-US" sz="11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1A56A558-B0C7-A42B-6D38-FC0428D5FE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4" y="1882775"/>
                <a:ext cx="4648200" cy="668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5938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Discrete-</a:t>
            </a:r>
            <a:r>
              <a:rPr spc="-65" dirty="0"/>
              <a:t>time</a:t>
            </a:r>
            <a:r>
              <a:rPr spc="15" dirty="0"/>
              <a:t> </a:t>
            </a:r>
            <a:r>
              <a:rPr spc="-155" dirty="0"/>
              <a:t>case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6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/>
              <a:t>the</a:t>
            </a:r>
            <a:r>
              <a:rPr sz="1200" spc="10" dirty="0"/>
              <a:t> </a:t>
            </a:r>
            <a:r>
              <a:rPr sz="1200" spc="-75" dirty="0"/>
              <a:t>eigenvalue</a:t>
            </a:r>
            <a:r>
              <a:rPr sz="1200" spc="5" dirty="0"/>
              <a:t> </a:t>
            </a:r>
            <a:r>
              <a:rPr sz="1200" spc="-80" dirty="0"/>
              <a:t>assignment</a:t>
            </a:r>
            <a:r>
              <a:rPr sz="1200" spc="10" dirty="0"/>
              <a:t> </a:t>
            </a:r>
            <a:r>
              <a:rPr sz="1200" dirty="0"/>
              <a:t>of</a:t>
            </a:r>
            <a:r>
              <a:rPr sz="1200" spc="5" dirty="0"/>
              <a:t> </a:t>
            </a:r>
            <a:r>
              <a:rPr sz="1200" spc="-55" dirty="0"/>
              <a:t>discrete-</a:t>
            </a:r>
            <a:r>
              <a:rPr sz="1200" spc="-25" dirty="0"/>
              <a:t>time</a:t>
            </a:r>
            <a:r>
              <a:rPr sz="1200" spc="10" dirty="0"/>
              <a:t> </a:t>
            </a:r>
            <a:r>
              <a:rPr sz="1200" spc="-90" dirty="0"/>
              <a:t>systems</a:t>
            </a:r>
            <a:r>
              <a:rPr sz="1200" spc="5" dirty="0"/>
              <a:t> </a:t>
            </a:r>
            <a:r>
              <a:rPr sz="1200" spc="-10" dirty="0"/>
              <a:t>is</a:t>
            </a:r>
            <a:r>
              <a:rPr sz="1200" spc="10" dirty="0"/>
              <a:t> </a:t>
            </a:r>
            <a:r>
              <a:rPr sz="1200" spc="-10" dirty="0"/>
              <a:t>analogous:</a:t>
            </a:r>
            <a:endParaRPr sz="1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200">
              <a:latin typeface="Arial Unicode MS"/>
              <a:cs typeface="Arial Unicode MS"/>
            </a:endParaRPr>
          </a:p>
          <a:p>
            <a:pPr marL="383540">
              <a:lnSpc>
                <a:spcPct val="100000"/>
              </a:lnSpc>
              <a:spcBef>
                <a:spcPts val="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38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spc="-70" dirty="0"/>
              <a:t>system</a:t>
            </a:r>
            <a:r>
              <a:rPr sz="1100" spc="50" dirty="0"/>
              <a:t> </a:t>
            </a:r>
            <a:r>
              <a:rPr sz="1100" spc="-10" dirty="0"/>
              <a:t>dynamics:</a:t>
            </a:r>
            <a:endParaRPr sz="1100">
              <a:latin typeface="Arial Unicode MS"/>
              <a:cs typeface="Arial Unicode MS"/>
            </a:endParaRPr>
          </a:p>
          <a:p>
            <a:pPr marL="511809" algn="ctr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200" dirty="0"/>
              <a:t>+</a:t>
            </a:r>
            <a:r>
              <a:rPr sz="1100" spc="-65" dirty="0"/>
              <a:t> </a:t>
            </a:r>
            <a:r>
              <a:rPr sz="1100" dirty="0"/>
              <a:t>1)</a:t>
            </a:r>
            <a:r>
              <a:rPr sz="1100" spc="-10" dirty="0"/>
              <a:t> </a:t>
            </a:r>
            <a:r>
              <a:rPr sz="1100" spc="200" dirty="0"/>
              <a:t>=</a:t>
            </a:r>
            <a:r>
              <a:rPr sz="1100" spc="-10" dirty="0"/>
              <a:t> </a:t>
            </a:r>
            <a:r>
              <a:rPr sz="1100" i="1" spc="-20" dirty="0">
                <a:latin typeface="Arial"/>
                <a:cs typeface="Arial"/>
              </a:rPr>
              <a:t>Ax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spc="-70" dirty="0"/>
              <a:t> </a:t>
            </a:r>
            <a:r>
              <a:rPr sz="1100" spc="200" dirty="0"/>
              <a:t>+</a:t>
            </a:r>
            <a:r>
              <a:rPr sz="1100" spc="-65" dirty="0"/>
              <a:t> </a:t>
            </a:r>
            <a:r>
              <a:rPr sz="1100" i="1" spc="-40" dirty="0">
                <a:latin typeface="Arial"/>
                <a:cs typeface="Arial"/>
              </a:rPr>
              <a:t>Bu</a:t>
            </a:r>
            <a:r>
              <a:rPr sz="1100" i="1" spc="-80" dirty="0">
                <a:latin typeface="Arial"/>
                <a:cs typeface="Arial"/>
              </a:rPr>
              <a:t> </a:t>
            </a:r>
            <a:r>
              <a:rPr sz="1100" spc="35" dirty="0"/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/>
              <a:t>)</a:t>
            </a:r>
            <a:endParaRPr sz="1100">
              <a:latin typeface="Arial"/>
              <a:cs typeface="Arial"/>
            </a:endParaRPr>
          </a:p>
          <a:p>
            <a:pPr marL="194310" algn="ct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spc="-10" dirty="0"/>
              <a:t> </a:t>
            </a:r>
            <a:r>
              <a:rPr sz="1100" spc="200" dirty="0"/>
              <a:t>=</a:t>
            </a:r>
            <a:r>
              <a:rPr sz="1100" spc="-10" dirty="0"/>
              <a:t> </a:t>
            </a:r>
            <a:r>
              <a:rPr sz="1100" i="1" spc="-90" dirty="0">
                <a:latin typeface="Arial"/>
                <a:cs typeface="Arial"/>
              </a:rPr>
              <a:t>Cx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35" dirty="0"/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/>
              <a:t>)</a:t>
            </a:r>
            <a:endParaRPr sz="1100">
              <a:latin typeface="Arial"/>
              <a:cs typeface="Arial"/>
            </a:endParaRPr>
          </a:p>
          <a:p>
            <a:pPr marL="383540">
              <a:lnSpc>
                <a:spcPct val="100000"/>
              </a:lnSpc>
              <a:spcBef>
                <a:spcPts val="1130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419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spc="-20" dirty="0"/>
              <a:t>controller:</a:t>
            </a:r>
            <a:r>
              <a:rPr sz="1100" spc="170" dirty="0"/>
              <a:t> </a:t>
            </a:r>
            <a:r>
              <a:rPr sz="1100" i="1" spc="-65" dirty="0">
                <a:latin typeface="Arial"/>
                <a:cs typeface="Arial"/>
              </a:rPr>
              <a:t>u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dirty="0"/>
              <a:t> </a:t>
            </a:r>
            <a:r>
              <a:rPr sz="1100" spc="200" dirty="0"/>
              <a:t>=</a:t>
            </a:r>
            <a:r>
              <a:rPr sz="1100" dirty="0"/>
              <a:t> </a:t>
            </a:r>
            <a:r>
              <a:rPr sz="1100" i="1" dirty="0">
                <a:latin typeface="Menlo"/>
                <a:cs typeface="Menlo"/>
              </a:rPr>
              <a:t>−</a:t>
            </a:r>
            <a:r>
              <a:rPr sz="1100" i="1" dirty="0">
                <a:latin typeface="Arial"/>
                <a:cs typeface="Arial"/>
              </a:rPr>
              <a:t>Kx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spc="-60" dirty="0"/>
              <a:t> </a:t>
            </a:r>
            <a:r>
              <a:rPr sz="1100" spc="200" dirty="0"/>
              <a:t>+</a:t>
            </a:r>
            <a:r>
              <a:rPr sz="1100" spc="-60" dirty="0"/>
              <a:t> 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35" dirty="0"/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/>
              <a:t>)</a:t>
            </a:r>
            <a:endParaRPr sz="1100">
              <a:latin typeface="Arial"/>
              <a:cs typeface="Arial"/>
            </a:endParaRPr>
          </a:p>
          <a:p>
            <a:pPr marL="383540">
              <a:lnSpc>
                <a:spcPct val="100000"/>
              </a:lnSpc>
              <a:spcBef>
                <a:spcPts val="3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375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spc="-75" dirty="0"/>
              <a:t>closed-</a:t>
            </a:r>
            <a:r>
              <a:rPr sz="1100" spc="-30" dirty="0"/>
              <a:t>loop</a:t>
            </a:r>
            <a:r>
              <a:rPr sz="1100" spc="40" dirty="0"/>
              <a:t> </a:t>
            </a:r>
            <a:r>
              <a:rPr sz="1100" spc="-10" dirty="0"/>
              <a:t>dynamics:</a:t>
            </a:r>
            <a:endParaRPr sz="1100">
              <a:latin typeface="Arial Unicode MS"/>
              <a:cs typeface="Arial Unicode MS"/>
            </a:endParaRPr>
          </a:p>
          <a:p>
            <a:pPr marL="514984" algn="ctr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200" dirty="0"/>
              <a:t>+</a:t>
            </a:r>
            <a:r>
              <a:rPr sz="1100" spc="-70" dirty="0"/>
              <a:t> </a:t>
            </a:r>
            <a:r>
              <a:rPr sz="1100" dirty="0"/>
              <a:t>1)</a:t>
            </a:r>
            <a:r>
              <a:rPr sz="1100" spc="-5" dirty="0"/>
              <a:t> </a:t>
            </a:r>
            <a:r>
              <a:rPr sz="1100" spc="200" dirty="0"/>
              <a:t>=</a:t>
            </a:r>
            <a:r>
              <a:rPr sz="1100" spc="-5" dirty="0"/>
              <a:t> </a:t>
            </a:r>
            <a:r>
              <a:rPr sz="1100" i="1" spc="-20" dirty="0">
                <a:latin typeface="Arial"/>
                <a:cs typeface="Arial"/>
              </a:rPr>
              <a:t>Ax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45" dirty="0"/>
              <a:t>(</a:t>
            </a:r>
            <a:r>
              <a:rPr sz="1100" i="1" spc="45" dirty="0">
                <a:latin typeface="Arial"/>
                <a:cs typeface="Arial"/>
              </a:rPr>
              <a:t>k</a:t>
            </a:r>
            <a:r>
              <a:rPr sz="1100" spc="45" dirty="0"/>
              <a:t>)</a:t>
            </a:r>
            <a:r>
              <a:rPr sz="1100" i="1" spc="45" dirty="0">
                <a:latin typeface="Menlo"/>
                <a:cs typeface="Menlo"/>
              </a:rPr>
              <a:t>−</a:t>
            </a:r>
            <a:r>
              <a:rPr sz="1100" i="1" spc="45" dirty="0">
                <a:latin typeface="Arial"/>
                <a:cs typeface="Arial"/>
              </a:rPr>
              <a:t>BKx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55" dirty="0"/>
              <a:t>(</a:t>
            </a:r>
            <a:r>
              <a:rPr sz="1100" i="1" spc="55" dirty="0">
                <a:latin typeface="Arial"/>
                <a:cs typeface="Arial"/>
              </a:rPr>
              <a:t>k</a:t>
            </a:r>
            <a:r>
              <a:rPr sz="1100" spc="55" dirty="0"/>
              <a:t>)+</a:t>
            </a:r>
            <a:r>
              <a:rPr sz="1100" i="1" spc="55" dirty="0">
                <a:latin typeface="Arial"/>
                <a:cs typeface="Arial"/>
              </a:rPr>
              <a:t>Bv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spc="-5" dirty="0"/>
              <a:t> </a:t>
            </a:r>
            <a:r>
              <a:rPr sz="1100" spc="200" dirty="0"/>
              <a:t>=</a:t>
            </a:r>
            <a:r>
              <a:rPr sz="1100" spc="-10" dirty="0"/>
              <a:t> 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Menlo"/>
                <a:cs typeface="Menlo"/>
              </a:rPr>
              <a:t>−</a:t>
            </a:r>
            <a:r>
              <a:rPr sz="1100" i="1" spc="-420" dirty="0">
                <a:latin typeface="Menlo"/>
                <a:cs typeface="Menlo"/>
              </a:rPr>
              <a:t> </a:t>
            </a:r>
            <a:r>
              <a:rPr sz="1100" i="1" dirty="0">
                <a:latin typeface="Arial"/>
                <a:cs typeface="Arial"/>
              </a:rPr>
              <a:t>BK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55" dirty="0"/>
              <a:t>)</a:t>
            </a:r>
            <a:r>
              <a:rPr sz="1100" spc="-125" dirty="0"/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55" dirty="0"/>
              <a:t>(</a:t>
            </a:r>
            <a:r>
              <a:rPr sz="1100" i="1" spc="55" dirty="0">
                <a:latin typeface="Arial"/>
                <a:cs typeface="Arial"/>
              </a:rPr>
              <a:t>k</a:t>
            </a:r>
            <a:r>
              <a:rPr sz="1100" spc="55" dirty="0"/>
              <a:t>)+</a:t>
            </a:r>
            <a:r>
              <a:rPr sz="1100" i="1" spc="55" dirty="0">
                <a:latin typeface="Arial"/>
                <a:cs typeface="Arial"/>
              </a:rPr>
              <a:t>Bv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35" dirty="0"/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/>
              <a:t>)</a:t>
            </a:r>
            <a:endParaRPr sz="1100">
              <a:latin typeface="Arial"/>
              <a:cs typeface="Arial"/>
            </a:endParaRPr>
          </a:p>
          <a:p>
            <a:pPr marL="268605" marR="646430" indent="-193040">
              <a:lnSpc>
                <a:spcPct val="100000"/>
              </a:lnSpc>
              <a:spcBef>
                <a:spcPts val="112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3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0" dirty="0"/>
              <a:t>arbitrary</a:t>
            </a:r>
            <a:r>
              <a:rPr sz="1200" spc="40" dirty="0"/>
              <a:t> </a:t>
            </a:r>
            <a:r>
              <a:rPr sz="1200" spc="-80" dirty="0"/>
              <a:t>closed-</a:t>
            </a:r>
            <a:r>
              <a:rPr sz="1200" spc="-40" dirty="0"/>
              <a:t>loop</a:t>
            </a:r>
            <a:r>
              <a:rPr sz="1200" spc="40" dirty="0"/>
              <a:t> </a:t>
            </a:r>
            <a:r>
              <a:rPr sz="1200" spc="-75" dirty="0"/>
              <a:t>eigenvalue</a:t>
            </a:r>
            <a:r>
              <a:rPr sz="1200" spc="35" dirty="0"/>
              <a:t> </a:t>
            </a:r>
            <a:r>
              <a:rPr sz="1200" spc="-80" dirty="0"/>
              <a:t>assignment</a:t>
            </a:r>
            <a:r>
              <a:rPr sz="1200" spc="40" dirty="0"/>
              <a:t> </a:t>
            </a:r>
            <a:r>
              <a:rPr sz="1200" dirty="0"/>
              <a:t>if</a:t>
            </a:r>
            <a:r>
              <a:rPr sz="1200" spc="35" dirty="0"/>
              <a:t> </a:t>
            </a:r>
            <a:r>
              <a:rPr sz="1200" spc="-85" dirty="0"/>
              <a:t>system</a:t>
            </a:r>
            <a:r>
              <a:rPr sz="1200" spc="40" dirty="0"/>
              <a:t> </a:t>
            </a:r>
            <a:r>
              <a:rPr sz="1200" spc="-25" dirty="0"/>
              <a:t>is </a:t>
            </a:r>
            <a:r>
              <a:rPr sz="1200" spc="-10" dirty="0"/>
              <a:t>controllable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210" dirty="0"/>
              <a:t>case</a:t>
            </a:r>
            <a:r>
              <a:rPr spc="6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spc="-30" dirty="0"/>
              <a:t>output</a:t>
            </a:r>
            <a:r>
              <a:rPr spc="-25" dirty="0"/>
              <a:t> </a:t>
            </a:r>
            <a:r>
              <a:rPr spc="-120" dirty="0"/>
              <a:t>feedback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738667"/>
            <a:ext cx="4175125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full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not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measurable,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state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not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feasible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output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5442" y="2276345"/>
            <a:ext cx="4177029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6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BFC</a:t>
            </a:r>
            <a:r>
              <a:rPr sz="1200" i="1" spc="9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structured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BK</a:t>
            </a:r>
            <a:r>
              <a:rPr sz="1200" i="1" spc="1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(exercise:</a:t>
            </a:r>
            <a:r>
              <a:rPr sz="1200" spc="1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write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out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case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SISO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systems)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arbitrary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eigenvalue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assignment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feasible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C8FFB569-95D9-55CC-0A7D-7BABBDF78D5A}"/>
                  </a:ext>
                </a:extLst>
              </p:cNvPr>
              <p:cNvSpPr txBox="1"/>
              <p:nvPr/>
            </p:nvSpPr>
            <p:spPr>
              <a:xfrm>
                <a:off x="450926" y="1453706"/>
                <a:ext cx="1089660" cy="704167"/>
              </a:xfrm>
              <a:prstGeom prst="rect">
                <a:avLst/>
              </a:prstGeom>
            </p:spPr>
            <p:txBody>
              <a:bodyPr vert="horz" wrap="square" lIns="0" tIns="501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395"/>
                  </a:spcBef>
                  <a:tabLst>
                    <a:tab pos="380365" algn="l"/>
                  </a:tabLst>
                </a:pP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	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Ax</a:t>
                </a:r>
                <a:r>
                  <a:rPr lang="en-US" sz="1200" i="1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Bu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80365">
                  <a:lnSpc>
                    <a:spcPct val="100000"/>
                  </a:lnSpc>
                  <a:spcBef>
                    <a:spcPts val="290"/>
                  </a:spcBef>
                </a:pP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35" dirty="0" err="1">
                    <a:solidFill>
                      <a:schemeClr val="bg1"/>
                    </a:solidFill>
                    <a:latin typeface="Arial"/>
                    <a:cs typeface="Arial"/>
                  </a:rPr>
                  <a:t>Cx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80365">
                  <a:lnSpc>
                    <a:spcPct val="100000"/>
                  </a:lnSpc>
                  <a:spcBef>
                    <a:spcPts val="295"/>
                  </a:spcBef>
                </a:pP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1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Fy</a:t>
                </a:r>
                <a:r>
                  <a:rPr lang="en-US" sz="1200" i="1" spc="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5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v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5" name="object 8">
                <a:extLst>
                  <a:ext uri="{FF2B5EF4-FFF2-40B4-BE49-F238E27FC236}">
                    <a16:creationId xmlns:a16="http://schemas.microsoft.com/office/drawing/2014/main" id="{C8FFB569-95D9-55CC-0A7D-7BABBDF78D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26" y="1453706"/>
                <a:ext cx="1089660" cy="704167"/>
              </a:xfrm>
              <a:prstGeom prst="rect">
                <a:avLst/>
              </a:prstGeom>
              <a:blipFill>
                <a:blip r:embed="rId3"/>
                <a:stretch>
                  <a:fillRect r="-6704" b="-9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bject 6">
            <a:extLst>
              <a:ext uri="{FF2B5EF4-FFF2-40B4-BE49-F238E27FC236}">
                <a16:creationId xmlns:a16="http://schemas.microsoft.com/office/drawing/2014/main" id="{C4EDE658-340C-0FAE-E4F4-0F0DEA7FCFA8}"/>
              </a:ext>
            </a:extLst>
          </p:cNvPr>
          <p:cNvSpPr txBox="1"/>
          <p:nvPr/>
        </p:nvSpPr>
        <p:spPr>
          <a:xfrm>
            <a:off x="585876" y="1711817"/>
            <a:ext cx="9334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y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17" name="object 7">
            <a:extLst>
              <a:ext uri="{FF2B5EF4-FFF2-40B4-BE49-F238E27FC236}">
                <a16:creationId xmlns:a16="http://schemas.microsoft.com/office/drawing/2014/main" id="{D283ED44-A533-CD09-C177-F82E54A608DD}"/>
              </a:ext>
            </a:extLst>
          </p:cNvPr>
          <p:cNvSpPr txBox="1"/>
          <p:nvPr/>
        </p:nvSpPr>
        <p:spPr>
          <a:xfrm>
            <a:off x="552450" y="1823456"/>
            <a:ext cx="2876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585" baseline="-46296" dirty="0">
                <a:solidFill>
                  <a:schemeClr val="bg1"/>
                </a:solidFill>
                <a:latin typeface="Arial"/>
                <a:cs typeface="Arial"/>
              </a:rPr>
              <a:t>u</a:t>
            </a:r>
            <a:endParaRPr sz="1800" baseline="-46296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object 9">
                <a:extLst>
                  <a:ext uri="{FF2B5EF4-FFF2-40B4-BE49-F238E27FC236}">
                    <a16:creationId xmlns:a16="http://schemas.microsoft.com/office/drawing/2014/main" id="{CD6F87A6-C525-DCC6-F9DB-5B6FF8832333}"/>
                  </a:ext>
                </a:extLst>
              </p:cNvPr>
              <p:cNvSpPr txBox="1"/>
              <p:nvPr/>
            </p:nvSpPr>
            <p:spPr>
              <a:xfrm>
                <a:off x="1588554" y="1705747"/>
                <a:ext cx="2849880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lang="ar-AE" sz="1200" i="1" spc="459" dirty="0">
                    <a:solidFill>
                      <a:schemeClr val="bg1"/>
                    </a:solidFill>
                    <a:latin typeface="Menlo"/>
                    <a:cs typeface="Menlo"/>
                  </a:rPr>
                  <a:t>⇒</a:t>
                </a:r>
                <a:r>
                  <a:rPr lang="ar-AE" sz="1200" i="1" spc="-390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ar-AE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ar-AE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lang="ar-A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ar-AE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Ax</a:t>
                </a:r>
                <a:r>
                  <a:rPr lang="en-US" sz="1200" i="1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200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sz="1200" i="1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BFy</a:t>
                </a:r>
                <a:r>
                  <a:rPr lang="en-US" sz="1200" i="1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Bv</a:t>
                </a:r>
                <a:r>
                  <a:rPr lang="en-US" sz="1200" i="1" spc="9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i="1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200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sz="1200" i="1" spc="-95" dirty="0">
                    <a:solidFill>
                      <a:schemeClr val="bg1"/>
                    </a:solidFill>
                    <a:latin typeface="Arial"/>
                    <a:cs typeface="Arial"/>
                  </a:rPr>
                  <a:t>BFC</a:t>
                </a:r>
                <a:r>
                  <a:rPr lang="en-US" sz="1200" i="1" spc="-19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5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x</a:t>
                </a:r>
                <a:r>
                  <a:rPr lang="en-US" sz="1200" i="1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Bv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18" name="object 9">
                <a:extLst>
                  <a:ext uri="{FF2B5EF4-FFF2-40B4-BE49-F238E27FC236}">
                    <a16:creationId xmlns:a16="http://schemas.microsoft.com/office/drawing/2014/main" id="{CD6F87A6-C525-DCC6-F9DB-5B6FF8832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54" y="1705747"/>
                <a:ext cx="2849880" cy="196849"/>
              </a:xfrm>
              <a:prstGeom prst="rect">
                <a:avLst/>
              </a:prstGeom>
              <a:blipFill>
                <a:blip r:embed="rId4"/>
                <a:stretch>
                  <a:fillRect l="-3212" t="-2187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65DD3E86-10DC-3796-7859-B3EF31A7387A}"/>
              </a:ext>
            </a:extLst>
          </p:cNvPr>
          <p:cNvSpPr/>
          <p:nvPr/>
        </p:nvSpPr>
        <p:spPr>
          <a:xfrm>
            <a:off x="411138" y="1561388"/>
            <a:ext cx="93344" cy="531334"/>
          </a:xfrm>
          <a:prstGeom prst="leftBrace">
            <a:avLst>
              <a:gd name="adj1" fmla="val 77996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210" dirty="0"/>
              <a:t>case</a:t>
            </a:r>
            <a:r>
              <a:rPr spc="6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spc="-30" dirty="0"/>
              <a:t>output</a:t>
            </a:r>
            <a:r>
              <a:rPr spc="-25" dirty="0"/>
              <a:t> </a:t>
            </a:r>
            <a:r>
              <a:rPr spc="-120" dirty="0"/>
              <a:t>feedback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27" y="571321"/>
            <a:ext cx="4412615" cy="2634615"/>
            <a:chOff x="97827" y="571321"/>
            <a:chExt cx="4412615" cy="2634615"/>
          </a:xfrm>
        </p:grpSpPr>
        <p:sp>
          <p:nvSpPr>
            <p:cNvPr id="4" name="object 4"/>
            <p:cNvSpPr/>
            <p:nvPr/>
          </p:nvSpPr>
          <p:spPr>
            <a:xfrm>
              <a:off x="97827" y="571321"/>
              <a:ext cx="4412615" cy="229235"/>
            </a:xfrm>
            <a:custGeom>
              <a:avLst/>
              <a:gdLst/>
              <a:ahLst/>
              <a:cxnLst/>
              <a:rect l="l" t="t" r="r" b="b"/>
              <a:pathLst>
                <a:path w="4412615" h="229234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28728"/>
                  </a:lnTo>
                  <a:lnTo>
                    <a:pt x="4412395" y="228728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787400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831651"/>
              <a:ext cx="4412615" cy="2374265"/>
            </a:xfrm>
            <a:custGeom>
              <a:avLst/>
              <a:gdLst/>
              <a:ahLst/>
              <a:cxnLst/>
              <a:rect l="l" t="t" r="r" b="b"/>
              <a:pathLst>
                <a:path w="4412615" h="2374265">
                  <a:moveTo>
                    <a:pt x="4412395" y="0"/>
                  </a:moveTo>
                  <a:lnTo>
                    <a:pt x="0" y="0"/>
                  </a:lnTo>
                  <a:lnTo>
                    <a:pt x="0" y="2323104"/>
                  </a:lnTo>
                  <a:lnTo>
                    <a:pt x="4008" y="2342829"/>
                  </a:lnTo>
                  <a:lnTo>
                    <a:pt x="14922" y="2358982"/>
                  </a:lnTo>
                  <a:lnTo>
                    <a:pt x="31075" y="2369896"/>
                  </a:lnTo>
                  <a:lnTo>
                    <a:pt x="50800" y="2373904"/>
                  </a:lnTo>
                  <a:lnTo>
                    <a:pt x="4361594" y="2373904"/>
                  </a:lnTo>
                  <a:lnTo>
                    <a:pt x="4381319" y="2369896"/>
                  </a:lnTo>
                  <a:lnTo>
                    <a:pt x="4397472" y="2358982"/>
                  </a:lnTo>
                  <a:lnTo>
                    <a:pt x="4408386" y="2342829"/>
                  </a:lnTo>
                  <a:lnTo>
                    <a:pt x="4412395" y="2323104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35928" y="496315"/>
            <a:ext cx="2515235" cy="51498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Example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0" dirty="0">
                <a:solidFill>
                  <a:srgbClr val="FFFFFF"/>
                </a:solidFill>
                <a:latin typeface="Arial"/>
                <a:cs typeface="Arial"/>
              </a:rPr>
              <a:t>mass-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spring-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damper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215442" y="2195281"/>
            <a:ext cx="4282440" cy="97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42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arbitrary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eigenvalue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assignment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75" baseline="312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i="1" spc="-112" baseline="3125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3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6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40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6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,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namely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baseline="312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45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50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65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spc="-15" baseline="-13888" dirty="0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459" dirty="0">
                <a:solidFill>
                  <a:srgbClr val="FFFFFF"/>
                </a:solidFill>
                <a:latin typeface="Menlo"/>
                <a:cs typeface="Menlo"/>
              </a:rPr>
              <a:t>⇒</a:t>
            </a:r>
            <a:r>
              <a:rPr sz="1200" i="1" spc="-305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proportional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plus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derivative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(PD)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law</a:t>
            </a:r>
            <a:endParaRPr sz="1200">
              <a:latin typeface="Arial"/>
              <a:cs typeface="Arial"/>
            </a:endParaRPr>
          </a:p>
          <a:p>
            <a:pPr marL="230504" marR="650875" indent="-193040">
              <a:lnSpc>
                <a:spcPct val="100000"/>
              </a:lnSpc>
              <a:spcBef>
                <a:spcPts val="3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4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proportional</a:t>
            </a:r>
            <a:r>
              <a:rPr sz="1200" spc="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control,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-75" baseline="31250" dirty="0">
                <a:solidFill>
                  <a:srgbClr val="FFFFFF"/>
                </a:solidFill>
                <a:latin typeface="Hack"/>
                <a:cs typeface="Hack"/>
              </a:rPr>
              <a:t>∗</a:t>
            </a:r>
            <a:r>
              <a:rPr sz="1200" i="1" spc="-150" baseline="31250" dirty="0">
                <a:solidFill>
                  <a:srgbClr val="FFFFFF"/>
                </a:solidFill>
                <a:latin typeface="Hack"/>
                <a:cs typeface="Hack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arbitrary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eigenvalue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assignment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not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possible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16F122F-4CB7-14B6-1297-DE8C08949DEF}"/>
                  </a:ext>
                </a:extLst>
              </p:cNvPr>
              <p:cNvSpPr txBox="1"/>
              <p:nvPr/>
            </p:nvSpPr>
            <p:spPr>
              <a:xfrm>
                <a:off x="851534" y="663575"/>
                <a:ext cx="3505201" cy="1550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2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              =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12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B16F122F-4CB7-14B6-1297-DE8C08949D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34" y="663575"/>
                <a:ext cx="3505201" cy="1550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CB87594-7ED1-2BA1-445D-E8A9969DE88F}"/>
                  </a:ext>
                </a:extLst>
              </p:cNvPr>
              <p:cNvSpPr txBox="1"/>
              <p:nvPr/>
            </p:nvSpPr>
            <p:spPr>
              <a:xfrm>
                <a:off x="1326554" y="1695769"/>
                <a:ext cx="354071" cy="210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8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8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2CB87594-7ED1-2BA1-445D-E8A9969DE8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54" y="1695769"/>
                <a:ext cx="354071" cy="210827"/>
              </a:xfrm>
              <a:prstGeom prst="rect">
                <a:avLst/>
              </a:prstGeom>
              <a:blipFill>
                <a:blip r:embed="rId5"/>
                <a:stretch>
                  <a:fillRect l="-3448" r="-1724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779320"/>
            <a:ext cx="4267200" cy="204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marR="452755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1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At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center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designing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control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systems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idea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feedback.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such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transfer-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approaches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as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lead-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lag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root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locus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methods,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primal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goal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achieve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proper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map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poles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feedback.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questions: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much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freedom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do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for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systems?</a:t>
            </a:r>
            <a:endParaRPr sz="1200">
              <a:latin typeface="Arial"/>
              <a:cs typeface="Arial"/>
            </a:endParaRPr>
          </a:p>
          <a:p>
            <a:pPr marL="335280" marR="345440" indent="-193040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Are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there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fundamental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properties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yield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higher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achievable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performance?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implement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design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algorithms?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025903"/>
            <a:ext cx="25520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</a:rPr>
              <a:t>1.</a:t>
            </a:r>
            <a:r>
              <a:rPr sz="1200" spc="80" dirty="0">
                <a:solidFill>
                  <a:srgbClr val="7F7F7F"/>
                </a:solidFill>
              </a:rPr>
              <a:t> </a:t>
            </a:r>
            <a:r>
              <a:rPr sz="1200" spc="-65" dirty="0">
                <a:solidFill>
                  <a:srgbClr val="7F7F7F"/>
                </a:solidFill>
                <a:hlinkClick r:id="rId2" action="ppaction://hlinksldjump"/>
              </a:rPr>
              <a:t>Goal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hlinkClick r:id="rId2" action="ppaction://hlinksldjump"/>
              </a:rPr>
              <a:t>and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hlinkClick r:id="rId2" action="ppaction://hlinksldjump"/>
              </a:rPr>
              <a:t>realization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hlinkClick r:id="rId2" action="ppaction://hlinksldjump"/>
              </a:rPr>
              <a:t>of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25" dirty="0">
                <a:solidFill>
                  <a:srgbClr val="7F7F7F"/>
                </a:solidFill>
                <a:hlinkClick r:id="rId2" action="ppaction://hlinksldjump"/>
              </a:rPr>
              <a:t>state </a:t>
            </a:r>
            <a:r>
              <a:rPr sz="1200" spc="-70" dirty="0">
                <a:solidFill>
                  <a:srgbClr val="7F7F7F"/>
                </a:solidFill>
                <a:hlinkClick r:id="rId2" action="ppaction://hlinksldjump"/>
              </a:rPr>
              <a:t>feedback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750006"/>
            <a:ext cx="341502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191919"/>
                </a:solidFill>
                <a:latin typeface="Arial"/>
                <a:cs typeface="Arial"/>
              </a:rPr>
              <a:t>2.</a:t>
            </a:r>
            <a:r>
              <a:rPr sz="1200" spc="8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Closed-</a:t>
            </a:r>
            <a:r>
              <a:rPr sz="1200" spc="-4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loop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eigenvalue</a:t>
            </a:r>
            <a:r>
              <a:rPr sz="1200" spc="-1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6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placement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by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2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1200" spc="-1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5" dirty="0">
                <a:solidFill>
                  <a:srgbClr val="191919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412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614423"/>
            <a:ext cx="28575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an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dimensional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space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025" y="1029840"/>
            <a:ext cx="2165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1303172" y="936851"/>
                <a:ext cx="1569720" cy="38151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3335">
                  <a:lnSpc>
                    <a:spcPct val="100000"/>
                  </a:lnSpc>
                  <a:spcBef>
                    <a:spcPts val="95"/>
                  </a:spcBef>
                  <a:tabLst>
                    <a:tab pos="403860" algn="l"/>
                    <a:tab pos="648335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fr-FR" sz="1200" b="0" i="1" spc="-1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r>
                  <a:rPr lang="fr-FR" sz="1200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fr-FR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r>
                  <a:rPr lang="fr-FR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Ax</a:t>
                </a:r>
                <a:r>
                  <a:rPr lang="fr-FR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fr-FR"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Bu</a:t>
                </a:r>
                <a:r>
                  <a:rPr lang="fr-FR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lang="fr-FR" sz="12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fr-FR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r>
                  <a:rPr lang="fr-FR" sz="1200" i="1" spc="-20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spc="170" dirty="0">
                    <a:solidFill>
                      <a:srgbClr val="FFFFFF"/>
                    </a:solidFill>
                    <a:latin typeface="Arial"/>
                    <a:cs typeface="Arial"/>
                  </a:rPr>
                  <a:t>  </a:t>
                </a:r>
                <a:r>
                  <a:rPr lang="fr-FR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fr-FR" sz="1200" spc="175" dirty="0">
                    <a:solidFill>
                      <a:srgbClr val="FFFFFF"/>
                    </a:solidFill>
                    <a:latin typeface="Arial"/>
                    <a:cs typeface="Arial"/>
                  </a:rPr>
                  <a:t>  </a:t>
                </a:r>
                <a:r>
                  <a:rPr lang="fr-FR" sz="1200" i="1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Cx</a:t>
                </a:r>
                <a:r>
                  <a:rPr lang="fr-FR" sz="1200" i="1" spc="-2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fr-FR"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Du</a:t>
                </a:r>
                <a:r>
                  <a:rPr lang="fr-FR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72" y="936851"/>
                <a:ext cx="1569720" cy="381515"/>
              </a:xfrm>
              <a:prstGeom prst="rect">
                <a:avLst/>
              </a:prstGeom>
              <a:blipFill>
                <a:blip r:embed="rId2"/>
                <a:stretch>
                  <a:fillRect l="-5447" t="-11290" r="-2724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/>
          <p:nvPr/>
        </p:nvSpPr>
        <p:spPr>
          <a:xfrm>
            <a:off x="3024771" y="1029840"/>
            <a:ext cx="7092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75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528" y="1411300"/>
            <a:ext cx="4297680" cy="16071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where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Menlo"/>
                <a:cs typeface="Menlo"/>
              </a:rPr>
              <a:t>∈</a:t>
            </a:r>
            <a:r>
              <a:rPr sz="1200" i="1" spc="-390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Menlo"/>
                <a:cs typeface="Menlo"/>
              </a:rPr>
              <a:t>∈</a:t>
            </a:r>
            <a:r>
              <a:rPr sz="1200" i="1" spc="-390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baseline="31250" dirty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sz="1200" i="1" spc="-127" baseline="312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200" i="1" spc="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Menlo"/>
                <a:cs typeface="Menlo"/>
              </a:rPr>
              <a:t>∈</a:t>
            </a:r>
            <a:r>
              <a:rPr sz="1200" i="1" spc="-390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Denominators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transfer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function</a:t>
            </a:r>
            <a:endParaRPr sz="1200">
              <a:latin typeface="Arial"/>
              <a:cs typeface="Arial"/>
            </a:endParaRPr>
          </a:p>
          <a:p>
            <a:pPr marL="335280" marR="30480">
              <a:lnSpc>
                <a:spcPct val="100000"/>
              </a:lnSpc>
              <a:spcBef>
                <a:spcPts val="5"/>
              </a:spcBef>
            </a:pPr>
            <a:r>
              <a:rPr sz="1200" i="1" spc="-165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-7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30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baseline="41666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baseline="4166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15" baseline="4166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i="1" spc="1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come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from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characteristic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polynomial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det</a:t>
            </a:r>
            <a:r>
              <a:rPr sz="1200" spc="-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that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5" dirty="0">
                <a:solidFill>
                  <a:srgbClr val="FFFFFF"/>
                </a:solidFill>
                <a:latin typeface="Arial"/>
                <a:cs typeface="Arial"/>
              </a:rPr>
              <a:t>arises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when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inverse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i="1" spc="-15" baseline="41666" dirty="0">
                <a:solidFill>
                  <a:srgbClr val="FFFFFF"/>
                </a:solidFill>
                <a:latin typeface="Hack"/>
                <a:cs typeface="Hack"/>
              </a:rPr>
              <a:t>−</a:t>
            </a:r>
            <a:r>
              <a:rPr sz="1200" spc="-15" baseline="41666" dirty="0">
                <a:solidFill>
                  <a:srgbClr val="FFFFFF"/>
                </a:solidFill>
                <a:latin typeface="Arial"/>
                <a:cs typeface="Arial"/>
              </a:rPr>
              <a:t>1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3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9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shall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investigate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use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to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alter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qualitative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behavior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changing</a:t>
            </a:r>
            <a:r>
              <a:rPr sz="12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of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the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spc="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“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A3E58178-6C19-92DE-F062-D671C4F9E52F}"/>
              </a:ext>
            </a:extLst>
          </p:cNvPr>
          <p:cNvSpPr/>
          <p:nvPr/>
        </p:nvSpPr>
        <p:spPr>
          <a:xfrm>
            <a:off x="1159744" y="976237"/>
            <a:ext cx="86957" cy="359636"/>
          </a:xfrm>
          <a:prstGeom prst="leftBrace">
            <a:avLst>
              <a:gd name="adj1" fmla="val 7052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Realization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56747" y="1615729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(1)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0528" y="1297597"/>
            <a:ext cx="3625850" cy="11537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Consider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the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law</a:t>
            </a:r>
            <a:endParaRPr sz="1200">
              <a:latin typeface="Arial"/>
              <a:cs typeface="Arial"/>
            </a:endParaRPr>
          </a:p>
          <a:p>
            <a:pPr marL="1766570">
              <a:lnSpc>
                <a:spcPct val="100000"/>
              </a:lnSpc>
              <a:spcBef>
                <a:spcPts val="530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1200" i="1" spc="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Kx</a:t>
            </a:r>
            <a:r>
              <a:rPr sz="1200" i="1" spc="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59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sz="1200" i="1" spc="-20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new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which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will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deal</a:t>
            </a:r>
            <a:r>
              <a:rPr sz="1200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with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later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K</a:t>
            </a:r>
            <a:r>
              <a:rPr sz="1200" i="1" spc="114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65" dirty="0">
                <a:solidFill>
                  <a:srgbClr val="FFFFFF"/>
                </a:solidFill>
                <a:latin typeface="Menlo"/>
                <a:cs typeface="Menlo"/>
              </a:rPr>
              <a:t>∈</a:t>
            </a:r>
            <a:r>
              <a:rPr sz="1200" i="1" spc="-390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spc="55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200" i="1" spc="82" baseline="3125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i="1" spc="82" baseline="31250" dirty="0">
                <a:solidFill>
                  <a:srgbClr val="FFFFFF"/>
                </a:solidFill>
                <a:latin typeface="Hack"/>
                <a:cs typeface="Hack"/>
              </a:rPr>
              <a:t>×</a:t>
            </a:r>
            <a:r>
              <a:rPr sz="1200" i="1" spc="82" baseline="31250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200" spc="1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states,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number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inputs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5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system: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4057" y="2646983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691" y="2573589"/>
            <a:ext cx="3054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0825" algn="l"/>
              </a:tabLst>
            </a:pP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object 21"/>
              <p:cNvSpPr txBox="1"/>
              <p:nvPr/>
            </p:nvSpPr>
            <p:spPr>
              <a:xfrm>
                <a:off x="1056119" y="2480599"/>
                <a:ext cx="2112010" cy="38151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3335">
                  <a:lnSpc>
                    <a:spcPct val="100000"/>
                  </a:lnSpc>
                  <a:spcBef>
                    <a:spcPts val="95"/>
                  </a:spcBef>
                  <a:tabLst>
                    <a:tab pos="40386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fr-FR" sz="1200" b="0" i="1" spc="-10" dirty="0" smtClean="0">
                            <a:solidFill>
                              <a:srgbClr val="FFFFFF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-1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r>
                  <a:rPr lang="fr-FR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fr-FR" sz="1200" spc="180" dirty="0">
                    <a:solidFill>
                      <a:srgbClr val="FFFFFF"/>
                    </a:solidFill>
                    <a:latin typeface="Arial"/>
                    <a:cs typeface="Arial"/>
                  </a:rPr>
                  <a:t>  </a:t>
                </a:r>
                <a:r>
                  <a:rPr lang="fr-FR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dirty="0">
                    <a:solidFill>
                      <a:srgbClr val="FFFFFF"/>
                    </a:solidFill>
                    <a:latin typeface="Arial"/>
                    <a:cs typeface="Arial"/>
                  </a:rPr>
                  <a:t>A</a:t>
                </a:r>
                <a:r>
                  <a:rPr lang="fr-FR" sz="1200" i="1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200" dirty="0">
                    <a:solidFill>
                      <a:srgbClr val="FFFFFF"/>
                    </a:solidFill>
                    <a:latin typeface="Menlo"/>
                    <a:cs typeface="Menlo"/>
                  </a:rPr>
                  <a:t>−</a:t>
                </a:r>
                <a:r>
                  <a:rPr lang="fr-FR" sz="1200" i="1" spc="-455" dirty="0">
                    <a:solidFill>
                      <a:srgbClr val="FFFFFF"/>
                    </a:solidFill>
                    <a:latin typeface="Menlo"/>
                    <a:cs typeface="Menlo"/>
                  </a:rPr>
                  <a:t> </a:t>
                </a:r>
                <a:r>
                  <a:rPr lang="fr-FR" sz="1200" i="1" spc="-25" dirty="0">
                    <a:solidFill>
                      <a:srgbClr val="FFFFFF"/>
                    </a:solidFill>
                    <a:latin typeface="Arial"/>
                    <a:cs typeface="Arial"/>
                  </a:rPr>
                  <a:t>BK</a:t>
                </a:r>
                <a:r>
                  <a:rPr lang="fr-FR" sz="1200" i="1" spc="-18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5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spc="-13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x</a:t>
                </a:r>
                <a:r>
                  <a:rPr lang="fr-FR" sz="1200" i="1" spc="-22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spc="-6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fr-FR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Bv</a:t>
                </a:r>
                <a:r>
                  <a:rPr lang="fr-FR" sz="1200" i="1" spc="-20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65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lang="fr-FR" sz="12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  <a:tabLst>
                    <a:tab pos="916940" algn="l"/>
                  </a:tabLst>
                </a:pPr>
                <a:r>
                  <a:rPr lang="fr-FR" sz="1200" i="1" spc="-75" dirty="0">
                    <a:solidFill>
                      <a:srgbClr val="FFFFFF"/>
                    </a:solidFill>
                    <a:latin typeface="Arial"/>
                    <a:cs typeface="Arial"/>
                  </a:rPr>
                  <a:t>y</a:t>
                </a:r>
                <a:r>
                  <a:rPr lang="fr-FR" sz="1200" i="1" spc="-204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spc="170" dirty="0">
                    <a:solidFill>
                      <a:srgbClr val="FFFFFF"/>
                    </a:solidFill>
                    <a:latin typeface="Arial"/>
                    <a:cs typeface="Arial"/>
                  </a:rPr>
                  <a:t>  </a:t>
                </a:r>
                <a:r>
                  <a:rPr lang="fr-FR" sz="1200" spc="150" dirty="0">
                    <a:solidFill>
                      <a:srgbClr val="FFFFFF"/>
                    </a:solidFill>
                    <a:latin typeface="Arial"/>
                    <a:cs typeface="Arial"/>
                  </a:rPr>
                  <a:t>=</a:t>
                </a:r>
                <a:r>
                  <a:rPr lang="fr-FR" sz="1200" dirty="0">
                    <a:solidFill>
                      <a:srgbClr val="FFFFFF"/>
                    </a:solidFill>
                    <a:latin typeface="Arial"/>
                    <a:cs typeface="Arial"/>
                  </a:rPr>
                  <a:t>	</a:t>
                </a:r>
                <a:r>
                  <a:rPr lang="fr-FR" sz="1200" i="1" spc="-105" dirty="0">
                    <a:solidFill>
                      <a:srgbClr val="FFFFFF"/>
                    </a:solidFill>
                    <a:latin typeface="Arial"/>
                    <a:cs typeface="Arial"/>
                  </a:rPr>
                  <a:t>Cx</a:t>
                </a:r>
                <a:r>
                  <a:rPr lang="fr-FR" sz="1200" i="1" spc="-22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r>
                  <a:rPr lang="fr-FR" sz="1200" spc="-55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spc="200" dirty="0">
                    <a:solidFill>
                      <a:srgbClr val="FFFFFF"/>
                    </a:solidFill>
                    <a:latin typeface="Arial"/>
                    <a:cs typeface="Arial"/>
                  </a:rPr>
                  <a:t>+</a:t>
                </a:r>
                <a:r>
                  <a:rPr lang="fr-FR" sz="1200" spc="-60" dirty="0">
                    <a:solidFill>
                      <a:srgbClr val="FFFFFF"/>
                    </a:solidFill>
                    <a:latin typeface="Arial"/>
                    <a:cs typeface="Arial"/>
                  </a:rPr>
                  <a:t> </a:t>
                </a:r>
                <a:r>
                  <a:rPr lang="fr-FR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Du</a:t>
                </a:r>
                <a:r>
                  <a:rPr lang="fr-FR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(</a:t>
                </a:r>
                <a:r>
                  <a:rPr lang="fr-FR" sz="1200" i="1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</a:t>
                </a:r>
                <a:r>
                  <a:rPr lang="fr-FR"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19" y="2480599"/>
                <a:ext cx="2112010" cy="381515"/>
              </a:xfrm>
              <a:prstGeom prst="rect">
                <a:avLst/>
              </a:prstGeom>
              <a:blipFill>
                <a:blip r:embed="rId2"/>
                <a:stretch>
                  <a:fillRect l="-3746" t="-11111" r="-288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 txBox="1"/>
          <p:nvPr/>
        </p:nvSpPr>
        <p:spPr>
          <a:xfrm>
            <a:off x="3455822" y="2573589"/>
            <a:ext cx="10420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13435" algn="l"/>
              </a:tabLst>
            </a:pPr>
            <a:r>
              <a:rPr sz="1200" i="1" spc="-7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i="1" spc="-2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spc="5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200" spc="75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spc="50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sz="1200" spc="-37" baseline="-13888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r>
              <a:rPr sz="1200" baseline="-13888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(2)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442" y="2909135"/>
            <a:ext cx="3930015" cy="393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key</a:t>
            </a:r>
            <a:r>
              <a:rPr sz="1200" spc="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0" dirty="0">
                <a:solidFill>
                  <a:srgbClr val="FFFFFF"/>
                </a:solidFill>
                <a:latin typeface="Arial"/>
                <a:cs typeface="Arial"/>
              </a:rPr>
              <a:t>closed-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loop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property:</a:t>
            </a:r>
            <a:r>
              <a:rPr sz="1200" spc="1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BK</a:t>
            </a:r>
            <a:r>
              <a:rPr sz="12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solidFill>
                  <a:srgbClr val="FFFFFF"/>
                </a:solidFill>
                <a:latin typeface="Arial"/>
                <a:cs typeface="Arial"/>
              </a:rPr>
              <a:t>How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freely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5" dirty="0">
                <a:solidFill>
                  <a:srgbClr val="FFFFFF"/>
                </a:solidFill>
                <a:latin typeface="Arial"/>
                <a:cs typeface="Arial"/>
              </a:rPr>
              <a:t>can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70" dirty="0">
                <a:solidFill>
                  <a:srgbClr val="FFFFFF"/>
                </a:solidFill>
                <a:latin typeface="Arial"/>
                <a:cs typeface="Arial"/>
              </a:rPr>
              <a:t>place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spc="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baseline="-13888" dirty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sz="1200" i="1" spc="300" baseline="-13888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BK</a:t>
            </a:r>
            <a:r>
              <a:rPr sz="1200" i="1" spc="-1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bject 4">
                <a:extLst>
                  <a:ext uri="{FF2B5EF4-FFF2-40B4-BE49-F238E27FC236}">
                    <a16:creationId xmlns:a16="http://schemas.microsoft.com/office/drawing/2014/main" id="{974131A3-3FF1-5E1D-0D73-E2960D25963F}"/>
                  </a:ext>
                </a:extLst>
              </p:cNvPr>
              <p:cNvSpPr txBox="1"/>
              <p:nvPr/>
            </p:nvSpPr>
            <p:spPr>
              <a:xfrm>
                <a:off x="1841982" y="665124"/>
                <a:ext cx="1804035" cy="179536"/>
              </a:xfrm>
              <a:prstGeom prst="rect">
                <a:avLst/>
              </a:prstGeom>
              <a:ln w="9525">
                <a:solidFill>
                  <a:schemeClr val="bg1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7465">
                  <a:lnSpc>
                    <a:spcPts val="137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sz="1200" b="0" i="1" spc="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ar-AE" sz="1200" b="0" i="1" spc="20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ar-AE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ar-AE" sz="1200" spc="-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Ax</a:t>
                </a:r>
                <a:r>
                  <a:rPr lang="en-US" sz="1200" i="1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solidFill>
                      <a:schemeClr val="bg1"/>
                    </a:solidFill>
                    <a:latin typeface="Arial"/>
                    <a:cs typeface="Arial"/>
                  </a:rPr>
                  <a:t>Bu</a:t>
                </a:r>
                <a:r>
                  <a:rPr lang="en-US" sz="1200" i="1" spc="-1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y</a:t>
                </a:r>
                <a:r>
                  <a:rPr lang="en-US" sz="1200" i="1" spc="10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solidFill>
                      <a:schemeClr val="bg1"/>
                    </a:solidFill>
                    <a:latin typeface="Arial"/>
                    <a:cs typeface="Arial"/>
                  </a:rPr>
                  <a:t>Cx</a:t>
                </a:r>
                <a:r>
                  <a:rPr lang="en-US" sz="1200" i="1" spc="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Du</a:t>
                </a:r>
                <a:endParaRPr lang="en-US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8" name="object 4">
                <a:extLst>
                  <a:ext uri="{FF2B5EF4-FFF2-40B4-BE49-F238E27FC236}">
                    <a16:creationId xmlns:a16="http://schemas.microsoft.com/office/drawing/2014/main" id="{974131A3-3FF1-5E1D-0D73-E2960D2596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82" y="665124"/>
                <a:ext cx="1804035" cy="179536"/>
              </a:xfrm>
              <a:prstGeom prst="rect">
                <a:avLst/>
              </a:prstGeom>
              <a:blipFill>
                <a:blip r:embed="rId4"/>
                <a:stretch>
                  <a:fillRect t="-28125" r="-1342" b="-43750"/>
                </a:stretch>
              </a:blipFill>
              <a:ln w="9525">
                <a:solidFill>
                  <a:schemeClr val="bg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object 12">
            <a:extLst>
              <a:ext uri="{FF2B5EF4-FFF2-40B4-BE49-F238E27FC236}">
                <a16:creationId xmlns:a16="http://schemas.microsoft.com/office/drawing/2014/main" id="{B13DDD2F-3CA0-574F-5967-5F88486EA586}"/>
              </a:ext>
            </a:extLst>
          </p:cNvPr>
          <p:cNvSpPr txBox="1"/>
          <p:nvPr/>
        </p:nvSpPr>
        <p:spPr>
          <a:xfrm>
            <a:off x="1367015" y="1158516"/>
            <a:ext cx="128270" cy="196849"/>
          </a:xfrm>
          <a:prstGeom prst="rect">
            <a:avLst/>
          </a:prstGeom>
          <a:ln>
            <a:noFill/>
          </a:ln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endParaRPr sz="1200" dirty="0">
              <a:solidFill>
                <a:schemeClr val="bg1"/>
              </a:solidFill>
              <a:latin typeface="Arial"/>
              <a:cs typeface="Arial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9CF71FB5-DB2D-F74A-8BE9-1808DE6F40C6}"/>
              </a:ext>
            </a:extLst>
          </p:cNvPr>
          <p:cNvSpPr/>
          <p:nvPr/>
        </p:nvSpPr>
        <p:spPr>
          <a:xfrm>
            <a:off x="1320444" y="1153678"/>
            <a:ext cx="228600" cy="207645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3698440F-3FDD-5C03-6848-F2F32D47122E}"/>
              </a:ext>
            </a:extLst>
          </p:cNvPr>
          <p:cNvSpPr/>
          <p:nvPr/>
        </p:nvSpPr>
        <p:spPr>
          <a:xfrm>
            <a:off x="956312" y="723708"/>
            <a:ext cx="62367" cy="62367"/>
          </a:xfrm>
          <a:prstGeom prst="ellipse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C5D3E73A-CF75-5B3C-5017-1ACD523976C0}"/>
              </a:ext>
            </a:extLst>
          </p:cNvPr>
          <p:cNvCxnSpPr>
            <a:stCxn id="31" idx="6"/>
            <a:endCxn id="28" idx="1"/>
          </p:cNvCxnSpPr>
          <p:nvPr/>
        </p:nvCxnSpPr>
        <p:spPr>
          <a:xfrm>
            <a:off x="1018679" y="754892"/>
            <a:ext cx="823303" cy="0"/>
          </a:xfrm>
          <a:prstGeom prst="straightConnector1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479EE452-86A0-654D-8702-10F6DA592A1A}"/>
              </a:ext>
            </a:extLst>
          </p:cNvPr>
          <p:cNvCxnSpPr>
            <a:cxnSpLocks/>
            <a:stCxn id="30" idx="1"/>
            <a:endCxn id="31" idx="4"/>
          </p:cNvCxnSpPr>
          <p:nvPr/>
        </p:nvCxnSpPr>
        <p:spPr>
          <a:xfrm rot="10800000">
            <a:off x="987496" y="786075"/>
            <a:ext cx="332948" cy="471426"/>
          </a:xfrm>
          <a:prstGeom prst="bentConnector2">
            <a:avLst/>
          </a:prstGeom>
          <a:ln w="9525"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173A99AF-3ECB-3FE9-70E2-5E48E7953253}"/>
              </a:ext>
            </a:extLst>
          </p:cNvPr>
          <p:cNvCxnSpPr>
            <a:cxnSpLocks/>
            <a:endCxn id="31" idx="2"/>
          </p:cNvCxnSpPr>
          <p:nvPr/>
        </p:nvCxnSpPr>
        <p:spPr>
          <a:xfrm>
            <a:off x="628650" y="754891"/>
            <a:ext cx="32766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连接符: 肘形 34">
            <a:extLst>
              <a:ext uri="{FF2B5EF4-FFF2-40B4-BE49-F238E27FC236}">
                <a16:creationId xmlns:a16="http://schemas.microsoft.com/office/drawing/2014/main" id="{B2B5AC9F-CAEC-4D26-8761-509029B44937}"/>
              </a:ext>
            </a:extLst>
          </p:cNvPr>
          <p:cNvCxnSpPr>
            <a:stCxn id="28" idx="2"/>
            <a:endCxn id="30" idx="3"/>
          </p:cNvCxnSpPr>
          <p:nvPr/>
        </p:nvCxnSpPr>
        <p:spPr>
          <a:xfrm rot="5400000">
            <a:off x="1940102" y="453602"/>
            <a:ext cx="412841" cy="1194956"/>
          </a:xfrm>
          <a:prstGeom prst="bentConnector2">
            <a:avLst/>
          </a:prstGeom>
          <a:ln>
            <a:solidFill>
              <a:schemeClr val="bg1"/>
            </a:solidFill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434B86C5-E373-4B3B-CD89-FF84380101B3}"/>
              </a:ext>
            </a:extLst>
          </p:cNvPr>
          <p:cNvCxnSpPr>
            <a:stCxn id="28" idx="3"/>
          </p:cNvCxnSpPr>
          <p:nvPr/>
        </p:nvCxnSpPr>
        <p:spPr>
          <a:xfrm flipV="1">
            <a:off x="3646017" y="754891"/>
            <a:ext cx="330822" cy="1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CD422EA-95A0-279D-A266-676ABA0F5DC0}"/>
              </a:ext>
            </a:extLst>
          </p:cNvPr>
          <p:cNvSpPr txBox="1"/>
          <p:nvPr/>
        </p:nvSpPr>
        <p:spPr>
          <a:xfrm>
            <a:off x="400066" y="607215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v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5572EDC5-B733-5418-59ED-15FC07F2A576}"/>
              </a:ext>
            </a:extLst>
          </p:cNvPr>
          <p:cNvSpPr txBox="1"/>
          <p:nvPr/>
        </p:nvSpPr>
        <p:spPr>
          <a:xfrm>
            <a:off x="3938955" y="596296"/>
            <a:ext cx="261610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solidFill>
                  <a:schemeClr val="bg1"/>
                </a:solidFill>
              </a:rPr>
              <a:t>y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F8967C0B-03F4-999E-6E2C-B5F92A3C65AF}"/>
              </a:ext>
            </a:extLst>
          </p:cNvPr>
          <p:cNvSpPr txBox="1"/>
          <p:nvPr/>
        </p:nvSpPr>
        <p:spPr>
          <a:xfrm>
            <a:off x="1233832" y="549395"/>
            <a:ext cx="25519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u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1E013A9D-712C-7D92-B969-891249D6CC16}"/>
              </a:ext>
            </a:extLst>
          </p:cNvPr>
          <p:cNvSpPr txBox="1"/>
          <p:nvPr/>
        </p:nvSpPr>
        <p:spPr>
          <a:xfrm>
            <a:off x="1853546" y="1042165"/>
            <a:ext cx="248786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x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A89B4A04-B8F3-E685-5E36-21025DFCFFF1}"/>
              </a:ext>
            </a:extLst>
          </p:cNvPr>
          <p:cNvSpPr txBox="1"/>
          <p:nvPr/>
        </p:nvSpPr>
        <p:spPr>
          <a:xfrm>
            <a:off x="792441" y="546220"/>
            <a:ext cx="26000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+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67A19220-5FAE-7784-0974-1462F77B2349}"/>
              </a:ext>
            </a:extLst>
          </p:cNvPr>
          <p:cNvSpPr txBox="1"/>
          <p:nvPr/>
        </p:nvSpPr>
        <p:spPr>
          <a:xfrm>
            <a:off x="951272" y="750184"/>
            <a:ext cx="227948" cy="24622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CN" sz="1000" dirty="0">
                <a:solidFill>
                  <a:schemeClr val="bg1"/>
                </a:solidFill>
              </a:rPr>
              <a:t>-</a:t>
            </a:r>
            <a:endParaRPr lang="zh-CN" altLang="en-US" sz="1000" dirty="0">
              <a:solidFill>
                <a:schemeClr val="bg1"/>
              </a:solidFill>
            </a:endParaRPr>
          </a:p>
        </p:txBody>
      </p:sp>
      <p:sp>
        <p:nvSpPr>
          <p:cNvPr id="43" name="左大括号 42">
            <a:extLst>
              <a:ext uri="{FF2B5EF4-FFF2-40B4-BE49-F238E27FC236}">
                <a16:creationId xmlns:a16="http://schemas.microsoft.com/office/drawing/2014/main" id="{ECEA2829-84E4-F41B-6A1F-C85FA61996BB}"/>
              </a:ext>
            </a:extLst>
          </p:cNvPr>
          <p:cNvSpPr/>
          <p:nvPr/>
        </p:nvSpPr>
        <p:spPr>
          <a:xfrm>
            <a:off x="915644" y="2525989"/>
            <a:ext cx="86957" cy="359636"/>
          </a:xfrm>
          <a:prstGeom prst="leftBrace">
            <a:avLst>
              <a:gd name="adj1" fmla="val 70521"/>
              <a:gd name="adj2" fmla="val 50000"/>
            </a:avLst>
          </a:prstGeom>
          <a:ln>
            <a:solidFill>
              <a:schemeClr val="bg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025903"/>
            <a:ext cx="25520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191919"/>
                </a:solidFill>
              </a:rPr>
              <a:t>1.</a:t>
            </a:r>
            <a:r>
              <a:rPr sz="1200" spc="80" dirty="0">
                <a:solidFill>
                  <a:srgbClr val="191919"/>
                </a:solidFill>
              </a:rPr>
              <a:t> </a:t>
            </a:r>
            <a:r>
              <a:rPr sz="1200" spc="-65" dirty="0">
                <a:solidFill>
                  <a:srgbClr val="191919"/>
                </a:solidFill>
                <a:hlinkClick r:id="rId2" action="ppaction://hlinksldjump"/>
              </a:rPr>
              <a:t>Goal</a:t>
            </a:r>
            <a:r>
              <a:rPr sz="1200" spc="-20" dirty="0">
                <a:solidFill>
                  <a:srgbClr val="191919"/>
                </a:solidFill>
                <a:hlinkClick r:id="rId2" action="ppaction://hlinksldjump"/>
              </a:rPr>
              <a:t> </a:t>
            </a:r>
            <a:r>
              <a:rPr sz="1200" spc="-50" dirty="0">
                <a:solidFill>
                  <a:srgbClr val="191919"/>
                </a:solidFill>
                <a:hlinkClick r:id="rId2" action="ppaction://hlinksldjump"/>
              </a:rPr>
              <a:t>and</a:t>
            </a:r>
            <a:r>
              <a:rPr sz="1200" spc="-20" dirty="0">
                <a:solidFill>
                  <a:srgbClr val="191919"/>
                </a:solidFill>
                <a:hlinkClick r:id="rId2" action="ppaction://hlinksldjump"/>
              </a:rPr>
              <a:t> </a:t>
            </a:r>
            <a:r>
              <a:rPr sz="1200" spc="-40" dirty="0">
                <a:solidFill>
                  <a:srgbClr val="191919"/>
                </a:solidFill>
                <a:hlinkClick r:id="rId2" action="ppaction://hlinksldjump"/>
              </a:rPr>
              <a:t>realization</a:t>
            </a:r>
            <a:r>
              <a:rPr sz="1200" spc="-20" dirty="0">
                <a:solidFill>
                  <a:srgbClr val="191919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191919"/>
                </a:solidFill>
                <a:hlinkClick r:id="rId2" action="ppaction://hlinksldjump"/>
              </a:rPr>
              <a:t>of</a:t>
            </a:r>
            <a:r>
              <a:rPr sz="1200" spc="-20" dirty="0">
                <a:solidFill>
                  <a:srgbClr val="191919"/>
                </a:solidFill>
                <a:hlinkClick r:id="rId2" action="ppaction://hlinksldjump"/>
              </a:rPr>
              <a:t> </a:t>
            </a:r>
            <a:r>
              <a:rPr sz="1200" spc="-25" dirty="0">
                <a:solidFill>
                  <a:srgbClr val="191919"/>
                </a:solidFill>
                <a:hlinkClick r:id="rId2" action="ppaction://hlinksldjump"/>
              </a:rPr>
              <a:t>state </a:t>
            </a:r>
            <a:r>
              <a:rPr sz="1200" spc="-70" dirty="0">
                <a:solidFill>
                  <a:srgbClr val="191919"/>
                </a:solidFill>
                <a:hlinkClick r:id="rId2" action="ppaction://hlinksldjump"/>
              </a:rPr>
              <a:t>feedback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750006"/>
            <a:ext cx="341502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Closed-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loop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eigenvalue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6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placement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by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4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Eigenvalue</a:t>
            </a:r>
            <a:r>
              <a:rPr spc="20" dirty="0"/>
              <a:t> </a:t>
            </a:r>
            <a:r>
              <a:rPr spc="-114" dirty="0"/>
              <a:t>placement</a:t>
            </a:r>
            <a:r>
              <a:rPr spc="15" dirty="0"/>
              <a:t> </a:t>
            </a:r>
            <a:r>
              <a:rPr spc="-105" dirty="0"/>
              <a:t>by</a:t>
            </a:r>
            <a:r>
              <a:rPr spc="20" dirty="0"/>
              <a:t> </a:t>
            </a:r>
            <a:r>
              <a:rPr spc="-75" dirty="0"/>
              <a:t>state</a:t>
            </a:r>
            <a:r>
              <a:rPr spc="15" dirty="0"/>
              <a:t> </a:t>
            </a:r>
            <a:r>
              <a:rPr spc="-105" dirty="0"/>
              <a:t>feedback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97827" y="506221"/>
            <a:ext cx="4412615" cy="819150"/>
            <a:chOff x="97827" y="506221"/>
            <a:chExt cx="4412615" cy="819150"/>
          </a:xfrm>
        </p:grpSpPr>
        <p:sp>
          <p:nvSpPr>
            <p:cNvPr id="4" name="object 4"/>
            <p:cNvSpPr/>
            <p:nvPr/>
          </p:nvSpPr>
          <p:spPr>
            <a:xfrm>
              <a:off x="97827" y="506221"/>
              <a:ext cx="4412615" cy="207645"/>
            </a:xfrm>
            <a:custGeom>
              <a:avLst/>
              <a:gdLst/>
              <a:ahLst/>
              <a:cxnLst/>
              <a:rect l="l" t="t" r="r" b="b"/>
              <a:pathLst>
                <a:path w="4412615" h="207645">
                  <a:moveTo>
                    <a:pt x="4361594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07270"/>
                  </a:lnTo>
                  <a:lnTo>
                    <a:pt x="4412395" y="207270"/>
                  </a:lnTo>
                  <a:lnTo>
                    <a:pt x="4412395" y="50800"/>
                  </a:lnTo>
                  <a:lnTo>
                    <a:pt x="4408386" y="31075"/>
                  </a:lnTo>
                  <a:lnTo>
                    <a:pt x="4397472" y="14922"/>
                  </a:lnTo>
                  <a:lnTo>
                    <a:pt x="4381319" y="4008"/>
                  </a:lnTo>
                  <a:lnTo>
                    <a:pt x="43615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27" y="700836"/>
              <a:ext cx="4412395" cy="5060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97827" y="745118"/>
              <a:ext cx="4412615" cy="580390"/>
            </a:xfrm>
            <a:custGeom>
              <a:avLst/>
              <a:gdLst/>
              <a:ahLst/>
              <a:cxnLst/>
              <a:rect l="l" t="t" r="r" b="b"/>
              <a:pathLst>
                <a:path w="4412615" h="580390">
                  <a:moveTo>
                    <a:pt x="4412395" y="0"/>
                  </a:moveTo>
                  <a:lnTo>
                    <a:pt x="0" y="0"/>
                  </a:lnTo>
                  <a:lnTo>
                    <a:pt x="0" y="529250"/>
                  </a:lnTo>
                  <a:lnTo>
                    <a:pt x="4008" y="548975"/>
                  </a:lnTo>
                  <a:lnTo>
                    <a:pt x="14922" y="565128"/>
                  </a:lnTo>
                  <a:lnTo>
                    <a:pt x="31075" y="576042"/>
                  </a:lnTo>
                  <a:lnTo>
                    <a:pt x="50800" y="580051"/>
                  </a:lnTo>
                  <a:lnTo>
                    <a:pt x="4361594" y="580051"/>
                  </a:lnTo>
                  <a:lnTo>
                    <a:pt x="4381319" y="576042"/>
                  </a:lnTo>
                  <a:lnTo>
                    <a:pt x="4397472" y="565128"/>
                  </a:lnTo>
                  <a:lnTo>
                    <a:pt x="4408386" y="548975"/>
                  </a:lnTo>
                  <a:lnTo>
                    <a:pt x="4412395" y="529250"/>
                  </a:lnTo>
                  <a:lnTo>
                    <a:pt x="441239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97828" y="442136"/>
            <a:ext cx="3940810" cy="10712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Fact</a:t>
            </a:r>
            <a:endParaRPr sz="1400">
              <a:latin typeface="Arial"/>
              <a:cs typeface="Arial"/>
            </a:endParaRPr>
          </a:p>
          <a:p>
            <a:pPr marL="50800" marR="53340">
              <a:lnSpc>
                <a:spcPct val="100000"/>
              </a:lnSpc>
              <a:spcBef>
                <a:spcPts val="215"/>
              </a:spcBef>
            </a:pP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sz="1200" i="1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100" dirty="0">
                <a:solidFill>
                  <a:srgbClr val="FFFFFF"/>
                </a:solidFill>
                <a:latin typeface="Arial"/>
                <a:cs typeface="Arial"/>
              </a:rPr>
              <a:t>Σ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rgbClr val="FFFFFF"/>
                </a:solidFill>
                <a:latin typeface="Arial"/>
                <a:cs typeface="Arial"/>
              </a:rPr>
              <a:t>=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sz="1200" i="1" dirty="0">
                <a:solidFill>
                  <a:srgbClr val="FFFFFF"/>
                </a:solidFill>
                <a:latin typeface="Times New Roman"/>
                <a:cs typeface="Times New Roman"/>
              </a:rPr>
              <a:t>,</a:t>
            </a:r>
            <a:r>
              <a:rPr sz="1200" i="1" spc="-10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200" i="1" spc="55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1200" spc="55" dirty="0">
                <a:solidFill>
                  <a:srgbClr val="FFFFFF"/>
                </a:solidFill>
                <a:latin typeface="Arial"/>
                <a:cs typeface="Arial"/>
              </a:rPr>
              <a:t>)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5" dirty="0">
                <a:solidFill>
                  <a:srgbClr val="FFFFFF"/>
                </a:solidFill>
                <a:latin typeface="Arial"/>
                <a:cs typeface="Arial"/>
              </a:rPr>
              <a:t>controllable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canonical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0" dirty="0">
                <a:solidFill>
                  <a:srgbClr val="FFFFFF"/>
                </a:solidFill>
                <a:latin typeface="Arial"/>
                <a:cs typeface="Arial"/>
              </a:rPr>
              <a:t>form,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14" dirty="0">
                <a:solidFill>
                  <a:srgbClr val="FFFFFF"/>
                </a:solidFill>
                <a:latin typeface="Arial"/>
                <a:cs typeface="Arial"/>
              </a:rPr>
              <a:t>we</a:t>
            </a:r>
            <a:r>
              <a:rPr sz="1200" i="1" spc="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can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completely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85" dirty="0">
                <a:solidFill>
                  <a:srgbClr val="FFFFFF"/>
                </a:solidFill>
                <a:latin typeface="Arial"/>
                <a:cs typeface="Arial"/>
              </a:rPr>
              <a:t>change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 all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90" dirty="0">
                <a:solidFill>
                  <a:srgbClr val="FFFFFF"/>
                </a:solidFill>
                <a:latin typeface="Arial"/>
                <a:cs typeface="Arial"/>
              </a:rPr>
              <a:t>eigenvalues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of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BK</a:t>
            </a:r>
            <a:r>
              <a:rPr sz="1200" i="1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30" dirty="0">
                <a:solidFill>
                  <a:srgbClr val="FFFFFF"/>
                </a:solidFill>
                <a:latin typeface="Arial"/>
                <a:cs typeface="Arial"/>
              </a:rPr>
              <a:t>by</a:t>
            </a:r>
            <a:r>
              <a:rPr sz="1200" i="1" spc="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choice</a:t>
            </a:r>
            <a:r>
              <a:rPr sz="1200" i="1" spc="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of </a:t>
            </a:r>
            <a:r>
              <a:rPr sz="1200" i="1" spc="-55" dirty="0">
                <a:solidFill>
                  <a:srgbClr val="FFFFFF"/>
                </a:solidFill>
                <a:latin typeface="Arial"/>
                <a:cs typeface="Arial"/>
              </a:rPr>
              <a:t>state-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feedback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5" dirty="0">
                <a:solidFill>
                  <a:srgbClr val="FFFFFF"/>
                </a:solidFill>
                <a:latin typeface="Arial"/>
                <a:cs typeface="Arial"/>
              </a:rPr>
              <a:t>gain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i="1" spc="-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35" dirty="0">
                <a:solidFill>
                  <a:srgbClr val="FFFFFF"/>
                </a:solidFill>
                <a:latin typeface="Arial"/>
                <a:cs typeface="Arial"/>
              </a:rPr>
              <a:t>K.</a:t>
            </a:r>
            <a:endParaRPr sz="12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2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Problem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setup:</a:t>
            </a:r>
            <a:r>
              <a:rPr sz="1200" spc="1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single-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input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single-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output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c.c.f.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00564" y="1487283"/>
            <a:ext cx="558165" cy="147320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94"/>
              </a:spcBef>
              <a:tabLst>
                <a:tab pos="487680" algn="l"/>
              </a:tabLst>
            </a:pPr>
            <a:r>
              <a:rPr sz="800" dirty="0">
                <a:solidFill>
                  <a:srgbClr val="FFFFFF"/>
                </a:solidFill>
                <a:latin typeface="Arial"/>
                <a:cs typeface="Arial"/>
              </a:rPr>
              <a:t>	 </a:t>
            </a:r>
            <a:endParaRPr sz="800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9" name="object 49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50" name="object 5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p:sp>
        <p:nvSpPr>
          <p:cNvPr id="53" name="object 43">
            <a:extLst>
              <a:ext uri="{FF2B5EF4-FFF2-40B4-BE49-F238E27FC236}">
                <a16:creationId xmlns:a16="http://schemas.microsoft.com/office/drawing/2014/main" id="{B203C430-D351-E89F-8429-0CF9415F4D5A}"/>
              </a:ext>
            </a:extLst>
          </p:cNvPr>
          <p:cNvSpPr txBox="1"/>
          <p:nvPr/>
        </p:nvSpPr>
        <p:spPr>
          <a:xfrm>
            <a:off x="4186262" y="2990621"/>
            <a:ext cx="21526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chemeClr val="bg1"/>
                </a:solidFill>
                <a:latin typeface="Arial"/>
                <a:cs typeface="Arial"/>
              </a:rPr>
              <a:t>(3)</a:t>
            </a:r>
            <a:endParaRPr sz="120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BC7A684-C13A-8B3C-4689-E7D6AB8BA4C6}"/>
                  </a:ext>
                </a:extLst>
              </p:cNvPr>
              <p:cNvSpPr txBox="1"/>
              <p:nvPr/>
            </p:nvSpPr>
            <p:spPr>
              <a:xfrm>
                <a:off x="345224" y="1521255"/>
                <a:ext cx="4056303" cy="1651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CN" sz="1200" b="0" dirty="0">
                  <a:solidFill>
                    <a:schemeClr val="bg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EBC7A684-C13A-8B3C-4689-E7D6AB8B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24" y="1521255"/>
                <a:ext cx="4056303" cy="1651478"/>
              </a:xfrm>
              <a:prstGeom prst="rect">
                <a:avLst/>
              </a:prstGeom>
              <a:blipFill>
                <a:blip r:embed="rId4"/>
                <a:stretch>
                  <a:fillRect t="-370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Eigenvalue</a:t>
            </a:r>
            <a:r>
              <a:rPr spc="20" dirty="0"/>
              <a:t> </a:t>
            </a:r>
            <a:r>
              <a:rPr spc="-114" dirty="0"/>
              <a:t>placement</a:t>
            </a:r>
            <a:r>
              <a:rPr spc="-5" dirty="0"/>
              <a:t> </a:t>
            </a:r>
            <a:r>
              <a:rPr spc="-105" dirty="0"/>
              <a:t>by</a:t>
            </a:r>
            <a:r>
              <a:rPr spc="-15" dirty="0"/>
              <a:t> </a:t>
            </a:r>
            <a:r>
              <a:rPr spc="-75" dirty="0"/>
              <a:t>state</a:t>
            </a:r>
            <a:r>
              <a:rPr spc="-5" dirty="0"/>
              <a:t> </a:t>
            </a:r>
            <a:r>
              <a:rPr spc="-105" dirty="0"/>
              <a:t>feedback:</a:t>
            </a:r>
            <a:r>
              <a:rPr spc="160" dirty="0"/>
              <a:t> </a:t>
            </a:r>
            <a:r>
              <a:rPr spc="-10" dirty="0"/>
              <a:t>c.c.f.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objec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556425"/>
                  </p:ext>
                </p:extLst>
              </p:nvPr>
            </p:nvGraphicFramePr>
            <p:xfrm>
              <a:off x="221792" y="470376"/>
              <a:ext cx="4269104" cy="110934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6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2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21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65"/>
                            </a:lnSpc>
                          </a:pPr>
                          <a:r>
                            <a:rPr sz="1200" spc="150" dirty="0">
                              <a:solidFill>
                                <a:srgbClr val="7F7F7F"/>
                              </a:solidFill>
                              <a:latin typeface="Arial Unicode MS"/>
                              <a:cs typeface="Arial Unicode MS"/>
                            </a:rPr>
                            <a:t>▶</a:t>
                          </a:r>
                          <a:endParaRPr sz="1200">
                            <a:latin typeface="Arial Unicode MS"/>
                            <a:cs typeface="Arial Unicode M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36830">
                            <a:lnSpc>
                              <a:spcPts val="1390"/>
                            </a:lnSpc>
                          </a:pPr>
                          <a:r>
                            <a:rPr sz="1200" spc="-4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Goal:</a:t>
                          </a:r>
                          <a:r>
                            <a:rPr sz="1200" spc="12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8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achieve</a:t>
                          </a:r>
                          <a:r>
                            <a:rPr sz="1200" spc="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8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desired</a:t>
                          </a:r>
                          <a:r>
                            <a:rPr sz="1200" spc="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8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closed-</a:t>
                          </a:r>
                          <a:r>
                            <a:rPr sz="1200" spc="-4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loop</a:t>
                          </a:r>
                          <a:r>
                            <a:rPr sz="1200" spc="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7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eigenvalue</a:t>
                          </a:r>
                          <a:r>
                            <a:rPr sz="1200" spc="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locations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  <a:p>
                          <a:pPr marL="36830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lang="en-US" altLang="zh-CN" sz="1200" i="1" spc="-1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lang="en-US" altLang="zh-CN" sz="1200" spc="-15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lang="en-US" altLang="zh-CN" sz="1200" i="1" spc="-10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lang="en-US" altLang="zh-CN" sz="1200" i="1" spc="-100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pc="-459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Menlo"/>
                                </a:rPr>
                                <m:t>⋯ </m:t>
                              </m:r>
                            </m:oMath>
                          </a14:m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 ,</a:t>
                          </a:r>
                          <a:r>
                            <a:rPr lang="en-US" altLang="zh-CN" sz="1200" i="1" spc="-100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lang="en-US" altLang="zh-CN" sz="1200" i="1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lang="en-US" altLang="zh-CN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,</a:t>
                          </a:r>
                          <a:r>
                            <a:rPr lang="en-US" altLang="zh-CN" sz="1200" spc="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i.e.</a:t>
                          </a:r>
                          <a:endParaRPr lang="en-US" altLang="zh-CN" sz="1200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050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252729">
                            <a:lnSpc>
                              <a:spcPct val="100000"/>
                            </a:lnSpc>
                            <a:spcBef>
                              <a:spcPts val="90"/>
                            </a:spcBef>
                          </a:pPr>
                          <a:r>
                            <a:rPr sz="1200" spc="-5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det</a:t>
                          </a:r>
                          <a:r>
                            <a:rPr sz="1200" spc="-13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sI</a:t>
                          </a:r>
                          <a:r>
                            <a:rPr sz="1200" i="1" spc="-6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200" dirty="0">
                              <a:solidFill>
                                <a:srgbClr val="FFFFFF"/>
                              </a:solidFill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sz="1200" i="1" spc="-459" dirty="0">
                              <a:solidFill>
                                <a:srgbClr val="FFFFFF"/>
                              </a:solidFill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sz="120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spc="-8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200" dirty="0">
                              <a:solidFill>
                                <a:srgbClr val="FFFFFF"/>
                              </a:solidFill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sz="1200" i="1" spc="-459" dirty="0">
                              <a:solidFill>
                                <a:srgbClr val="FFFFFF"/>
                              </a:solidFill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lang="en-US" sz="12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BK</a:t>
                          </a:r>
                          <a:r>
                            <a:rPr lang="en-US" sz="1200" i="1" spc="-19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5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))</a:t>
                          </a:r>
                          <a:r>
                            <a:rPr lang="en-US" sz="1200" spc="-8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200" spc="-4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 </a:t>
                          </a:r>
                          <a:r>
                            <a:rPr lang="en-US" altLang="zh-CN" sz="1200" i="1" spc="200" dirty="0">
                              <a:solidFill>
                                <a:schemeClr val="bg1"/>
                              </a:solidFill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lang="en-US" altLang="zh-CN" sz="1200" i="1" spc="-459" dirty="0">
                              <a:solidFill>
                                <a:schemeClr val="bg1"/>
                              </a:solidFill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lang="en-US" altLang="zh-CN" sz="1200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lang="en-US" altLang="zh-CN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)(</a:t>
                          </a:r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 </a:t>
                          </a:r>
                          <a:r>
                            <a:rPr lang="en-US" altLang="zh-CN" sz="1200" i="1" spc="200" dirty="0">
                              <a:solidFill>
                                <a:schemeClr val="bg1"/>
                              </a:solidFill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lang="en-US" altLang="zh-CN" sz="1200" i="1" spc="-459" dirty="0">
                              <a:solidFill>
                                <a:schemeClr val="bg1"/>
                              </a:solidFill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lang="en-US" altLang="zh-CN" sz="1200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2</a:t>
                          </a:r>
                          <a:r>
                            <a:rPr lang="en-US" altLang="zh-CN" sz="1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lang="en-US" altLang="zh-CN" sz="1200" spc="-13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pc="-459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Menlo"/>
                                </a:rPr>
                                <m:t>⋯ </m:t>
                              </m:r>
                            </m:oMath>
                          </a14:m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 </a:t>
                          </a:r>
                          <a:r>
                            <a:rPr lang="en-US" altLang="zh-CN" sz="1200" i="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 </a:t>
                          </a:r>
                          <a:r>
                            <a:rPr lang="en-US" altLang="zh-CN" sz="1200" i="1" spc="200" dirty="0">
                              <a:solidFill>
                                <a:schemeClr val="bg1"/>
                              </a:solidFill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lang="en-US" altLang="zh-CN" sz="1200" i="1" spc="-459" dirty="0">
                              <a:solidFill>
                                <a:schemeClr val="bg1"/>
                              </a:solidFill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lang="en-US" altLang="zh-CN" sz="1200" i="1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lang="en-US" altLang="zh-CN" sz="1200" i="1" spc="-37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lang="en-US" altLang="zh-CN" sz="1200" spc="-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)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1430" marB="0"/>
                    </a:tc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90"/>
                            </a:spcBef>
                          </a:pPr>
                          <a:r>
                            <a:rPr sz="1200" spc="-2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(4)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143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1553845">
                            <a:lnSpc>
                              <a:spcPct val="100000"/>
                            </a:lnSpc>
                            <a:spcBef>
                              <a:spcPts val="114"/>
                            </a:spcBef>
                          </a:pPr>
                          <a:r>
                            <a:rPr lang="en-US" altLang="zh-CN"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altLang="zh-CN" sz="1200" spc="-2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altLang="zh-CN" sz="1200" i="1" baseline="34722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lang="en-US" altLang="zh-CN" sz="1200" i="1" spc="150" baseline="34722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200" spc="-7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l-GR" altLang="zh-CN" sz="1200" i="1" spc="45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γ</a:t>
                          </a:r>
                          <a:r>
                            <a:rPr lang="en-US" altLang="zh-CN" sz="1200" i="1" spc="67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lang="en-US" altLang="zh-CN" sz="1200" i="1" spc="67" baseline="-13888" dirty="0">
                              <a:solidFill>
                                <a:schemeClr val="bg1"/>
                              </a:solidFill>
                              <a:latin typeface="Hack"/>
                              <a:cs typeface="Hack"/>
                            </a:rPr>
                            <a:t>−</a:t>
                          </a:r>
                          <a:r>
                            <a:rPr lang="en-US" altLang="zh-CN" sz="1200" spc="67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lang="en-US" altLang="zh-CN" sz="1200" i="1" spc="4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altLang="zh-CN" sz="1200" i="1" spc="67" baseline="34722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lang="en-US" altLang="zh-CN" sz="1200" i="1" spc="67" baseline="34722" dirty="0">
                              <a:solidFill>
                                <a:schemeClr val="bg1"/>
                              </a:solidFill>
                              <a:latin typeface="Hack"/>
                              <a:cs typeface="Hack"/>
                            </a:rPr>
                            <a:t>−</a:t>
                          </a:r>
                          <a:r>
                            <a:rPr lang="en-US" altLang="zh-CN" sz="1200" spc="67" baseline="34722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lang="en-US" altLang="zh-CN" sz="1200" spc="127" baseline="34722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200" i="1" spc="-459" dirty="0">
                              <a:solidFill>
                                <a:schemeClr val="bg1"/>
                              </a:solidFill>
                              <a:latin typeface="Menlo"/>
                              <a:cs typeface="Menlo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pc="-459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cs typeface="Menlo"/>
                                </a:rPr>
                                <m:t>⋯ </m:t>
                              </m:r>
                            </m:oMath>
                          </a14:m>
                          <a:r>
                            <a:rPr lang="en-US" altLang="zh-CN"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+</a:t>
                          </a:r>
                          <a:r>
                            <a:rPr lang="en-US" altLang="zh-CN" sz="12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l-GR" altLang="zh-CN" sz="1200" i="1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γ</a:t>
                          </a:r>
                          <a:r>
                            <a:rPr lang="el-GR" altLang="zh-CN" sz="1200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lang="en-US" altLang="zh-CN" sz="1200" i="1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altLang="zh-CN" sz="1200" i="1" spc="2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altLang="zh-CN" sz="1200" spc="200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200" spc="-75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l-GR" altLang="zh-CN" sz="1200" i="1" spc="25" dirty="0">
                              <a:solidFill>
                                <a:schemeClr val="bg1"/>
                              </a:solidFill>
                              <a:latin typeface="Times New Roman"/>
                              <a:cs typeface="Times New Roman"/>
                            </a:rPr>
                            <a:t>γ</a:t>
                          </a:r>
                          <a:r>
                            <a:rPr lang="el-GR" altLang="zh-CN" sz="1200" spc="37" baseline="-13888" dirty="0">
                              <a:solidFill>
                                <a:schemeClr val="bg1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endParaRPr lang="el-GR" altLang="zh-CN" sz="1200" baseline="-13888" dirty="0">
                            <a:solidFill>
                              <a:schemeClr val="bg1"/>
                            </a:solidFill>
                            <a:latin typeface="Arial"/>
                            <a:cs typeface="Arial"/>
                          </a:endParaRPr>
                        </a:p>
                      </a:txBody>
                      <a:tcPr marL="0" marR="0" marT="14604" marB="0"/>
                    </a:tc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14"/>
                            </a:spcBef>
                          </a:pPr>
                          <a:r>
                            <a:rPr sz="1200" spc="-2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(5)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4604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40"/>
                            </a:lnSpc>
                          </a:pPr>
                          <a:r>
                            <a:rPr sz="1200" spc="150" dirty="0">
                              <a:solidFill>
                                <a:srgbClr val="7F7F7F"/>
                              </a:solidFill>
                              <a:latin typeface="Arial Unicode MS"/>
                              <a:cs typeface="Arial Unicode MS"/>
                            </a:rPr>
                            <a:t>▶</a:t>
                          </a:r>
                          <a:endParaRPr sz="1200">
                            <a:latin typeface="Arial Unicode MS"/>
                            <a:cs typeface="Arial Unicode M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36830">
                            <a:lnSpc>
                              <a:spcPct val="100000"/>
                            </a:lnSpc>
                            <a:spcBef>
                              <a:spcPts val="120"/>
                            </a:spcBef>
                          </a:pPr>
                          <a:r>
                            <a:rPr sz="120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Let</a:t>
                          </a:r>
                          <a:r>
                            <a:rPr sz="1200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i="1" spc="12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2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[</a:t>
                          </a:r>
                          <a:r>
                            <a:rPr sz="1200" i="1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spc="-15" baseline="-13888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r>
                            <a:rPr sz="1200" i="1" spc="-1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baseline="-13888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5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i="1" baseline="-13888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sz="1200" i="1" baseline="-13888" dirty="0">
                              <a:solidFill>
                                <a:srgbClr val="FFFFFF"/>
                              </a:solidFill>
                              <a:latin typeface="Hack"/>
                              <a:cs typeface="Hack"/>
                            </a:rPr>
                            <a:t>−</a:t>
                          </a:r>
                          <a:r>
                            <a:rPr sz="1200" baseline="-13888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].</a:t>
                          </a:r>
                          <a:r>
                            <a:rPr sz="1200" spc="16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The</a:t>
                          </a:r>
                          <a:r>
                            <a:rPr sz="1200" spc="4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3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structured</a:t>
                          </a:r>
                          <a:r>
                            <a:rPr sz="1200" spc="3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spc="4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5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and</a:t>
                          </a:r>
                          <a:r>
                            <a:rPr sz="1200" spc="4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B</a:t>
                          </a:r>
                          <a:r>
                            <a:rPr sz="1200" i="1" spc="13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give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524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objec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556425"/>
                  </p:ext>
                </p:extLst>
              </p:nvPr>
            </p:nvGraphicFramePr>
            <p:xfrm>
              <a:off x="221792" y="470376"/>
              <a:ext cx="4269104" cy="110934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6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2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21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65"/>
                            </a:lnSpc>
                          </a:pPr>
                          <a:r>
                            <a:rPr sz="1200" spc="150" dirty="0">
                              <a:solidFill>
                                <a:srgbClr val="7F7F7F"/>
                              </a:solidFill>
                              <a:latin typeface="Arial Unicode MS"/>
                              <a:cs typeface="Arial Unicode MS"/>
                            </a:rPr>
                            <a:t>▶</a:t>
                          </a:r>
                          <a:endParaRPr sz="1200">
                            <a:latin typeface="Arial Unicode MS"/>
                            <a:cs typeface="Arial Unicode M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5041" t="-16176" r="-8943" b="-18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050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11430" marB="0">
                        <a:blipFill>
                          <a:blip r:embed="rId2"/>
                          <a:stretch>
                            <a:fillRect l="-5041" t="-207895" r="-8943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90"/>
                            </a:spcBef>
                          </a:pPr>
                          <a:r>
                            <a:rPr sz="1200" spc="-2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(4)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143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14604" marB="0">
                        <a:blipFill>
                          <a:blip r:embed="rId2"/>
                          <a:stretch>
                            <a:fillRect l="-5041" t="-292500" r="-894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14"/>
                            </a:spcBef>
                          </a:pPr>
                          <a:r>
                            <a:rPr sz="1200" spc="-2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(5)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4604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40"/>
                            </a:lnSpc>
                          </a:pPr>
                          <a:r>
                            <a:rPr sz="1200" spc="150" dirty="0">
                              <a:solidFill>
                                <a:srgbClr val="7F7F7F"/>
                              </a:solidFill>
                              <a:latin typeface="Arial Unicode MS"/>
                              <a:cs typeface="Arial Unicode MS"/>
                            </a:rPr>
                            <a:t>▶</a:t>
                          </a:r>
                          <a:endParaRPr sz="1200">
                            <a:latin typeface="Arial Unicode MS"/>
                            <a:cs typeface="Arial Unicode M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36830">
                            <a:lnSpc>
                              <a:spcPct val="100000"/>
                            </a:lnSpc>
                            <a:spcBef>
                              <a:spcPts val="120"/>
                            </a:spcBef>
                          </a:pPr>
                          <a:r>
                            <a:rPr sz="120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Let</a:t>
                          </a:r>
                          <a:r>
                            <a:rPr sz="1200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i="1" spc="12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2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[</a:t>
                          </a:r>
                          <a:r>
                            <a:rPr sz="1200" i="1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spc="-15" baseline="-13888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0</a:t>
                          </a:r>
                          <a:r>
                            <a:rPr sz="1200" i="1" spc="-1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baseline="-13888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5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solidFill>
                                <a:srgbClr val="FFFFFF"/>
                              </a:solidFill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i="1" baseline="-13888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sz="1200" i="1" baseline="-13888" dirty="0">
                              <a:solidFill>
                                <a:srgbClr val="FFFFFF"/>
                              </a:solidFill>
                              <a:latin typeface="Hack"/>
                              <a:cs typeface="Hack"/>
                            </a:rPr>
                            <a:t>−</a:t>
                          </a:r>
                          <a:r>
                            <a:rPr sz="1200" baseline="-13888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].</a:t>
                          </a:r>
                          <a:r>
                            <a:rPr sz="1200" spc="16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The</a:t>
                          </a:r>
                          <a:r>
                            <a:rPr sz="1200" spc="4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3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structured</a:t>
                          </a:r>
                          <a:r>
                            <a:rPr sz="1200" spc="3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spc="4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5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and</a:t>
                          </a:r>
                          <a:r>
                            <a:rPr sz="1200" spc="4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B</a:t>
                          </a:r>
                          <a:r>
                            <a:rPr sz="1200" i="1" spc="135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solidFill>
                                <a:srgbClr val="FFFFFF"/>
                              </a:solidFill>
                              <a:latin typeface="Arial"/>
                              <a:cs typeface="Arial"/>
                            </a:rPr>
                            <a:t>give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524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28FECA7-7C97-69F1-0D48-C9E8CF7757D4}"/>
                  </a:ext>
                </a:extLst>
              </p:cNvPr>
              <p:cNvSpPr txBox="1"/>
              <p:nvPr/>
            </p:nvSpPr>
            <p:spPr>
              <a:xfrm>
                <a:off x="425462" y="1565343"/>
                <a:ext cx="4009431" cy="17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endParaRPr lang="en-US" altLang="zh-CN" sz="11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en-US" altLang="zh-CN" sz="1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28FECA7-7C97-69F1-0D48-C9E8CF7757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62" y="1565343"/>
                <a:ext cx="4009431" cy="1783309"/>
              </a:xfrm>
              <a:prstGeom prst="rect">
                <a:avLst/>
              </a:prstGeom>
              <a:blipFill>
                <a:blip r:embed="rId4"/>
                <a:stretch>
                  <a:fillRect l="-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Eigenvalue</a:t>
            </a:r>
            <a:r>
              <a:rPr spc="20" dirty="0"/>
              <a:t> </a:t>
            </a:r>
            <a:r>
              <a:rPr spc="-114" dirty="0"/>
              <a:t>placement</a:t>
            </a:r>
            <a:r>
              <a:rPr spc="-5" dirty="0"/>
              <a:t> </a:t>
            </a:r>
            <a:r>
              <a:rPr spc="-105" dirty="0"/>
              <a:t>by</a:t>
            </a:r>
            <a:r>
              <a:rPr spc="-15" dirty="0"/>
              <a:t> </a:t>
            </a:r>
            <a:r>
              <a:rPr spc="-75" dirty="0"/>
              <a:t>state</a:t>
            </a:r>
            <a:r>
              <a:rPr spc="-5" dirty="0"/>
              <a:t> </a:t>
            </a:r>
            <a:r>
              <a:rPr spc="-105" dirty="0"/>
              <a:t>feedback:</a:t>
            </a:r>
            <a:r>
              <a:rPr spc="160" dirty="0"/>
              <a:t> </a:t>
            </a:r>
            <a:r>
              <a:rPr spc="-10" dirty="0"/>
              <a:t>c.c.f.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452079"/>
            <a:ext cx="27305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7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BK</a:t>
            </a:r>
            <a:r>
              <a:rPr sz="1200" i="1" spc="1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FFFFFF"/>
                </a:solidFill>
                <a:latin typeface="Arial"/>
                <a:cs typeface="Arial"/>
              </a:rPr>
              <a:t>have</a:t>
            </a:r>
            <a:r>
              <a:rPr sz="1200" spc="1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20" dirty="0">
                <a:solidFill>
                  <a:srgbClr val="FFFFFF"/>
                </a:solidFill>
                <a:latin typeface="Arial"/>
                <a:cs typeface="Arial"/>
              </a:rPr>
              <a:t>same</a:t>
            </a:r>
            <a:r>
              <a:rPr sz="1200" spc="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6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only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60" dirty="0">
                <a:solidFill>
                  <a:srgbClr val="FFFFFF"/>
                </a:solidFill>
                <a:latin typeface="Arial"/>
                <a:cs typeface="Arial"/>
              </a:rPr>
              <a:t>difference</a:t>
            </a:r>
            <a:r>
              <a:rPr sz="1200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is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the</a:t>
            </a:r>
            <a:r>
              <a:rPr sz="1200" spc="-3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1200" spc="-3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row: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708" y="895388"/>
            <a:ext cx="4300855" cy="0"/>
          </a:xfrm>
          <a:custGeom>
            <a:avLst/>
            <a:gdLst/>
            <a:ahLst/>
            <a:cxnLst/>
            <a:rect l="l" t="t" r="r" b="b"/>
            <a:pathLst>
              <a:path w="4300855">
                <a:moveTo>
                  <a:pt x="0" y="0"/>
                </a:moveTo>
                <a:lnTo>
                  <a:pt x="430058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0573" y="861806"/>
            <a:ext cx="26174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16455" algn="l"/>
              </a:tabLst>
            </a:pPr>
            <a:r>
              <a:rPr sz="1200" spc="-10" dirty="0">
                <a:solidFill>
                  <a:srgbClr val="FFFFFF"/>
                </a:solidFill>
                <a:latin typeface="Arial"/>
                <a:cs typeface="Arial"/>
              </a:rPr>
              <a:t>matrix</a:t>
            </a:r>
            <a:r>
              <a:rPr sz="1200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r>
              <a:rPr sz="1200" spc="-20" dirty="0">
                <a:solidFill>
                  <a:srgbClr val="FFFFFF"/>
                </a:solidFill>
                <a:latin typeface="Arial"/>
                <a:cs typeface="Arial"/>
              </a:rPr>
              <a:t>last</a:t>
            </a:r>
            <a:r>
              <a:rPr sz="12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spc="-40" dirty="0">
                <a:solidFill>
                  <a:srgbClr val="FFFFFF"/>
                </a:solidFill>
                <a:latin typeface="Arial"/>
                <a:cs typeface="Arial"/>
              </a:rPr>
              <a:t>row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708" y="1081379"/>
            <a:ext cx="4300855" cy="30480"/>
            <a:chOff x="153708" y="1081379"/>
            <a:chExt cx="4300855" cy="30480"/>
          </a:xfrm>
        </p:grpSpPr>
        <p:sp>
          <p:nvSpPr>
            <p:cNvPr id="7" name="object 7"/>
            <p:cNvSpPr/>
            <p:nvPr/>
          </p:nvSpPr>
          <p:spPr>
            <a:xfrm>
              <a:off x="153708" y="1083907"/>
              <a:ext cx="4300855" cy="0"/>
            </a:xfrm>
            <a:custGeom>
              <a:avLst/>
              <a:gdLst/>
              <a:ahLst/>
              <a:cxnLst/>
              <a:rect l="l" t="t" r="r" b="b"/>
              <a:pathLst>
                <a:path w="4300855">
                  <a:moveTo>
                    <a:pt x="0" y="0"/>
                  </a:moveTo>
                  <a:lnTo>
                    <a:pt x="430058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708" y="1109218"/>
              <a:ext cx="4300855" cy="0"/>
            </a:xfrm>
            <a:custGeom>
              <a:avLst/>
              <a:gdLst/>
              <a:ahLst/>
              <a:cxnLst/>
              <a:rect l="l" t="t" r="r" b="b"/>
              <a:pathLst>
                <a:path w="4300855">
                  <a:moveTo>
                    <a:pt x="0" y="0"/>
                  </a:moveTo>
                  <a:lnTo>
                    <a:pt x="4300588" y="0"/>
                  </a:lnTo>
                </a:path>
              </a:pathLst>
            </a:custGeom>
            <a:ln w="5054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9366" y="1076906"/>
            <a:ext cx="1238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3708" y="1299006"/>
            <a:ext cx="4300855" cy="0"/>
          </a:xfrm>
          <a:custGeom>
            <a:avLst/>
            <a:gdLst/>
            <a:ahLst/>
            <a:cxnLst/>
            <a:rect l="l" t="t" r="r" b="b"/>
            <a:pathLst>
              <a:path w="4300855">
                <a:moveTo>
                  <a:pt x="0" y="0"/>
                </a:moveTo>
                <a:lnTo>
                  <a:pt x="430058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15442" y="1298275"/>
            <a:ext cx="208851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19150" algn="l"/>
                <a:tab pos="1536065" algn="l"/>
                <a:tab pos="1862455" algn="l"/>
              </a:tabLst>
            </a:pPr>
            <a:r>
              <a:rPr sz="1200" i="1" spc="-4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1200" i="1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rgbClr val="FFFFFF"/>
                </a:solidFill>
                <a:latin typeface="Menlo"/>
                <a:cs typeface="Menlo"/>
              </a:rPr>
              <a:t>−</a:t>
            </a:r>
            <a:r>
              <a:rPr sz="1200" i="1" spc="-455" dirty="0">
                <a:solidFill>
                  <a:srgbClr val="FFFFFF"/>
                </a:solidFill>
                <a:latin typeface="Menlo"/>
                <a:cs typeface="Menlo"/>
              </a:rPr>
              <a:t> </a:t>
            </a:r>
            <a:r>
              <a:rPr sz="1200" i="1" spc="-25" dirty="0">
                <a:solidFill>
                  <a:srgbClr val="FFFFFF"/>
                </a:solidFill>
                <a:latin typeface="Arial"/>
                <a:cs typeface="Arial"/>
              </a:rPr>
              <a:t>BK</a:t>
            </a:r>
            <a:r>
              <a:rPr sz="1200" i="1" dirty="0">
                <a:solidFill>
                  <a:srgbClr val="FFFFFF"/>
                </a:solidFill>
                <a:latin typeface="Arial"/>
                <a:cs typeface="Arial"/>
              </a:rPr>
              <a:t>	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3708" y="1488795"/>
            <a:ext cx="4300855" cy="0"/>
          </a:xfrm>
          <a:custGeom>
            <a:avLst/>
            <a:gdLst/>
            <a:ahLst/>
            <a:cxnLst/>
            <a:rect l="l" t="t" r="r" b="b"/>
            <a:pathLst>
              <a:path w="4300855">
                <a:moveTo>
                  <a:pt x="0" y="0"/>
                </a:moveTo>
                <a:lnTo>
                  <a:pt x="4300588" y="0"/>
                </a:lnTo>
              </a:path>
            </a:pathLst>
          </a:custGeom>
          <a:ln w="5054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object 23"/>
              <p:cNvSpPr txBox="1"/>
              <p:nvPr/>
            </p:nvSpPr>
            <p:spPr>
              <a:xfrm>
                <a:off x="215442" y="1517711"/>
                <a:ext cx="3904615" cy="3911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54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lang="en-US" sz="1200" spc="-35" dirty="0">
                    <a:solidFill>
                      <a:schemeClr val="bg1"/>
                    </a:solidFill>
                    <a:latin typeface="Arial"/>
                    <a:cs typeface="Arial"/>
                  </a:rPr>
                  <a:t>recall</a:t>
                </a:r>
                <a:r>
                  <a:rPr lang="en-US" sz="1200" spc="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(3):</a:t>
                </a:r>
                <a:r>
                  <a:rPr lang="en-US" sz="1200" spc="16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-50" dirty="0">
                    <a:solidFill>
                      <a:schemeClr val="bg1"/>
                    </a:solidFill>
                    <a:latin typeface="Arial"/>
                    <a:cs typeface="Arial"/>
                  </a:rPr>
                  <a:t>det</a:t>
                </a:r>
                <a:r>
                  <a:rPr lang="en-US" sz="1200" spc="-13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(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sI</a:t>
                </a:r>
                <a:r>
                  <a:rPr lang="en-US" sz="1200" i="1" spc="7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spc="200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A</a:t>
                </a:r>
                <a:r>
                  <a:rPr lang="en-US" sz="1200" dirty="0">
                    <a:solidFill>
                      <a:schemeClr val="bg1"/>
                    </a:solidFill>
                    <a:latin typeface="Arial"/>
                    <a:cs typeface="Arial"/>
                  </a:rPr>
                  <a:t>)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200" spc="-2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sz="1200" i="1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135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200" i="1" spc="4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en-US" sz="1200" i="1" spc="6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67" baseline="-13888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1200" spc="6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i="1" spc="45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sz="1200" i="1" spc="6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1200" i="1" spc="67" baseline="31250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1200" spc="67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1200" spc="112" baseline="3125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altLang="zh-CN" sz="1200" b="0" spc="-459" dirty="0">
                    <a:solidFill>
                      <a:schemeClr val="bg1"/>
                    </a:solidFill>
                    <a:cs typeface="Menl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459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en-US" altLang="zh-CN" sz="1200" i="1" spc="-459" dirty="0">
                    <a:solidFill>
                      <a:schemeClr val="bg1"/>
                    </a:solidFill>
                    <a:latin typeface="Menlo"/>
                    <a:cs typeface="Menlo"/>
                  </a:rPr>
                  <a:t>        </a:t>
                </a:r>
                <a:r>
                  <a:rPr lang="en-US" altLang="zh-CN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  + </a:t>
                </a:r>
                <a:r>
                  <a:rPr lang="el-GR" altLang="zh-CN" sz="1200" i="1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el-GR" altLang="zh-CN" sz="1200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altLang="zh-CN" sz="12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s</a:t>
                </a:r>
                <a:r>
                  <a:rPr lang="en-US" altLang="zh-CN" sz="1200" i="1" spc="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solidFill>
                      <a:schemeClr val="bg1"/>
                    </a:solidFill>
                    <a:latin typeface="Arial"/>
                    <a:cs typeface="Arial"/>
                  </a:rPr>
                  <a:t>+</a:t>
                </a:r>
                <a:r>
                  <a:rPr lang="en-US" altLang="zh-CN" sz="1200" spc="-80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altLang="zh-CN" sz="1200" i="1" spc="-25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el-GR" altLang="zh-CN" sz="1200" spc="-37" baseline="-13888" dirty="0">
                    <a:solidFill>
                      <a:schemeClr val="bg1"/>
                    </a:solidFill>
                    <a:latin typeface="Arial"/>
                    <a:cs typeface="Arial"/>
                  </a:rPr>
                  <a:t>0</a:t>
                </a:r>
                <a:r>
                  <a:rPr lang="el-GR" altLang="zh-CN" sz="1200" spc="-25" dirty="0">
                    <a:solidFill>
                      <a:schemeClr val="bg1"/>
                    </a:solidFill>
                    <a:latin typeface="Arial"/>
                    <a:cs typeface="Arial"/>
                  </a:rPr>
                  <a:t>.</a:t>
                </a:r>
                <a:endParaRPr lang="el-GR" altLang="zh-CN" sz="1200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7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20" dirty="0">
                    <a:solidFill>
                      <a:srgbClr val="FFFFFF"/>
                    </a:solidFill>
                    <a:latin typeface="Arial"/>
                    <a:cs typeface="Arial"/>
                  </a:rPr>
                  <a:t>thus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1517711"/>
                <a:ext cx="3904615" cy="391160"/>
              </a:xfrm>
              <a:prstGeom prst="rect">
                <a:avLst/>
              </a:prstGeom>
              <a:blipFill>
                <a:blip r:embed="rId2"/>
                <a:stretch>
                  <a:fillRect l="-1404" t="-12500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31"/>
          <p:cNvSpPr txBox="1"/>
          <p:nvPr/>
        </p:nvSpPr>
        <p:spPr>
          <a:xfrm>
            <a:off x="215442" y="2397986"/>
            <a:ext cx="9466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7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55" dirty="0">
                <a:solidFill>
                  <a:srgbClr val="FFFFFF"/>
                </a:solidFill>
                <a:latin typeface="Arial"/>
                <a:cs typeface="Arial"/>
              </a:rPr>
              <a:t>hence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19191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BF447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p:sp>
        <p:nvSpPr>
          <p:cNvPr id="39" name="object 32">
            <a:extLst>
              <a:ext uri="{FF2B5EF4-FFF2-40B4-BE49-F238E27FC236}">
                <a16:creationId xmlns:a16="http://schemas.microsoft.com/office/drawing/2014/main" id="{E35942EF-1662-E8CF-D2CC-5F5EAEC40EFA}"/>
              </a:ext>
            </a:extLst>
          </p:cNvPr>
          <p:cNvSpPr txBox="1"/>
          <p:nvPr/>
        </p:nvSpPr>
        <p:spPr>
          <a:xfrm>
            <a:off x="1924050" y="2666316"/>
            <a:ext cx="8794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200" i="1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dirty="0">
                <a:solidFill>
                  <a:schemeClr val="bg1"/>
                </a:solidFill>
                <a:latin typeface="Arial"/>
                <a:cs typeface="Arial"/>
              </a:rPr>
              <a:t>k</a:t>
            </a:r>
            <a:r>
              <a:rPr sz="1200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195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spc="200" dirty="0">
                <a:solidFill>
                  <a:schemeClr val="bg1"/>
                </a:solidFill>
                <a:latin typeface="Arial"/>
                <a:cs typeface="Arial"/>
              </a:rPr>
              <a:t>=</a:t>
            </a:r>
            <a:r>
              <a:rPr sz="1200" spc="-20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50" dirty="0">
                <a:solidFill>
                  <a:schemeClr val="bg1"/>
                </a:solidFill>
                <a:latin typeface="Times New Roman"/>
                <a:cs typeface="Times New Roman"/>
              </a:rPr>
              <a:t>γ</a:t>
            </a:r>
            <a:r>
              <a:rPr sz="1200" spc="75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r>
              <a:rPr sz="1200" spc="112" baseline="-13888" dirty="0">
                <a:solidFill>
                  <a:schemeClr val="bg1"/>
                </a:solidFill>
                <a:latin typeface="Arial"/>
                <a:cs typeface="Arial"/>
              </a:rPr>
              <a:t> </a:t>
            </a:r>
            <a:r>
              <a:rPr sz="1200" i="1" spc="200" dirty="0">
                <a:solidFill>
                  <a:schemeClr val="bg1"/>
                </a:solidFill>
                <a:latin typeface="Menlo"/>
                <a:cs typeface="Menlo"/>
              </a:rPr>
              <a:t>−</a:t>
            </a:r>
            <a:r>
              <a:rPr sz="1200" i="1" spc="-459" dirty="0">
                <a:solidFill>
                  <a:schemeClr val="bg1"/>
                </a:solidFill>
                <a:latin typeface="Menlo"/>
                <a:cs typeface="Menlo"/>
              </a:rPr>
              <a:t> </a:t>
            </a:r>
            <a:r>
              <a:rPr sz="1200" i="1" spc="-25" dirty="0">
                <a:solidFill>
                  <a:schemeClr val="bg1"/>
                </a:solidFill>
                <a:latin typeface="Times New Roman"/>
                <a:cs typeface="Times New Roman"/>
              </a:rPr>
              <a:t>α</a:t>
            </a:r>
            <a:r>
              <a:rPr sz="1200" spc="-37" baseline="-13888" dirty="0">
                <a:solidFill>
                  <a:schemeClr val="bg1"/>
                </a:solidFill>
                <a:latin typeface="Arial"/>
                <a:cs typeface="Arial"/>
              </a:rPr>
              <a:t>0</a:t>
            </a:r>
            <a:endParaRPr sz="1200" baseline="-13888" dirty="0">
              <a:solidFill>
                <a:schemeClr val="bg1"/>
              </a:solidFill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object 34">
                <a:extLst>
                  <a:ext uri="{FF2B5EF4-FFF2-40B4-BE49-F238E27FC236}">
                    <a16:creationId xmlns:a16="http://schemas.microsoft.com/office/drawing/2014/main" id="{D329BCBC-95A4-A1E4-B7F5-6512E820E72B}"/>
                  </a:ext>
                </a:extLst>
              </p:cNvPr>
              <p:cNvSpPr txBox="1"/>
              <p:nvPr/>
            </p:nvSpPr>
            <p:spPr>
              <a:xfrm>
                <a:off x="1847850" y="2811737"/>
                <a:ext cx="1302385" cy="529697"/>
              </a:xfrm>
              <a:prstGeom prst="rect">
                <a:avLst/>
              </a:prstGeom>
            </p:spPr>
            <p:txBody>
              <a:bodyPr vert="horz" wrap="square" lIns="0" tIns="7366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</a:pPr>
                <a:r>
                  <a:rPr lang="en-US" sz="1800" baseline="9259" dirty="0">
                    <a:solidFill>
                      <a:schemeClr val="bg1"/>
                    </a:solidFill>
                    <a:cs typeface="Arial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i="1" baseline="9259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Arial"/>
                      </a:rPr>
                      <m:t>⋮</m:t>
                    </m:r>
                  </m:oMath>
                </a14:m>
                <a:endParaRPr lang="en-US" sz="1800" i="1" baseline="9259" dirty="0">
                  <a:solidFill>
                    <a:schemeClr val="bg1"/>
                  </a:solidFill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</a:pPr>
                <a:r>
                  <a:rPr lang="en-US" sz="1800" i="1" baseline="9259" dirty="0">
                    <a:solidFill>
                      <a:schemeClr val="bg1"/>
                    </a:solidFill>
                    <a:latin typeface="Arial"/>
                    <a:cs typeface="Arial"/>
                  </a:rPr>
                  <a:t>k</a:t>
                </a:r>
                <a:r>
                  <a:rPr lang="en-US" sz="800" i="1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800" i="1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80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800" spc="195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800" spc="300" baseline="9259" dirty="0">
                    <a:solidFill>
                      <a:schemeClr val="bg1"/>
                    </a:solidFill>
                    <a:latin typeface="Arial"/>
                    <a:cs typeface="Arial"/>
                  </a:rPr>
                  <a:t>=</a:t>
                </a:r>
                <a:r>
                  <a:rPr lang="en-US" sz="1800" spc="37" baseline="9259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l-GR" sz="1800" i="1" spc="97" baseline="9259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γ</a:t>
                </a:r>
                <a:r>
                  <a:rPr lang="en-US" sz="800" i="1" spc="65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800" i="1" spc="65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800" spc="65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r>
                  <a:rPr lang="en-US" sz="800" spc="114" dirty="0">
                    <a:solidFill>
                      <a:schemeClr val="bg1"/>
                    </a:solidFill>
                    <a:latin typeface="Arial"/>
                    <a:cs typeface="Arial"/>
                  </a:rPr>
                  <a:t> </a:t>
                </a:r>
                <a:r>
                  <a:rPr lang="en-US" sz="1800" i="1" spc="300" baseline="9259" dirty="0">
                    <a:solidFill>
                      <a:schemeClr val="bg1"/>
                    </a:solidFill>
                    <a:latin typeface="Menlo"/>
                    <a:cs typeface="Menlo"/>
                  </a:rPr>
                  <a:t>−</a:t>
                </a:r>
                <a:r>
                  <a:rPr lang="en-US" sz="1800" i="1" spc="-652" baseline="9259" dirty="0">
                    <a:solidFill>
                      <a:schemeClr val="bg1"/>
                    </a:solidFill>
                    <a:latin typeface="Menlo"/>
                    <a:cs typeface="Menlo"/>
                  </a:rPr>
                  <a:t> </a:t>
                </a:r>
                <a:r>
                  <a:rPr lang="el-GR" sz="1800" i="1" spc="60" baseline="9259" dirty="0">
                    <a:solidFill>
                      <a:schemeClr val="bg1"/>
                    </a:solidFill>
                    <a:latin typeface="Times New Roman"/>
                    <a:cs typeface="Times New Roman"/>
                  </a:rPr>
                  <a:t>α</a:t>
                </a:r>
                <a:r>
                  <a:rPr lang="en-US" sz="800" i="1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n</a:t>
                </a:r>
                <a:r>
                  <a:rPr lang="en-US" sz="800" i="1" spc="40" dirty="0">
                    <a:solidFill>
                      <a:schemeClr val="bg1"/>
                    </a:solidFill>
                    <a:latin typeface="Hack"/>
                    <a:cs typeface="Hack"/>
                  </a:rPr>
                  <a:t>−</a:t>
                </a:r>
                <a:r>
                  <a:rPr lang="en-US" sz="800" spc="40" dirty="0">
                    <a:solidFill>
                      <a:schemeClr val="bg1"/>
                    </a:solidFill>
                    <a:latin typeface="Arial"/>
                    <a:cs typeface="Arial"/>
                  </a:rPr>
                  <a:t>1</a:t>
                </a:r>
                <a:endParaRPr lang="en-US" sz="800" dirty="0">
                  <a:solidFill>
                    <a:schemeClr val="bg1"/>
                  </a:solidFill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40" name="object 34">
                <a:extLst>
                  <a:ext uri="{FF2B5EF4-FFF2-40B4-BE49-F238E27FC236}">
                    <a16:creationId xmlns:a16="http://schemas.microsoft.com/office/drawing/2014/main" id="{D329BCBC-95A4-A1E4-B7F5-6512E820E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50" y="2811737"/>
                <a:ext cx="1302385" cy="529697"/>
              </a:xfrm>
              <a:prstGeom prst="rect">
                <a:avLst/>
              </a:prstGeom>
              <a:blipFill>
                <a:blip r:embed="rId4"/>
                <a:stretch>
                  <a:fillRect l="-4206" b="-14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50E600F-6AE5-FA9A-83F5-11A25935AF18}"/>
                  </a:ext>
                </a:extLst>
              </p:cNvPr>
              <p:cNvSpPr txBox="1"/>
              <p:nvPr/>
            </p:nvSpPr>
            <p:spPr>
              <a:xfrm>
                <a:off x="1445895" y="1057798"/>
                <a:ext cx="231648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D50E600F-6AE5-FA9A-83F5-11A25935A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895" y="1057798"/>
                <a:ext cx="23164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251CADC-C77B-DF84-FFDE-3B9ADF8B1B92}"/>
                  </a:ext>
                </a:extLst>
              </p:cNvPr>
              <p:cNvSpPr txBox="1"/>
              <p:nvPr/>
            </p:nvSpPr>
            <p:spPr>
              <a:xfrm>
                <a:off x="59690" y="1958975"/>
                <a:ext cx="4608194" cy="466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𝐵𝐾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lim>
                      </m:limLow>
                      <m:sSup>
                        <m:sSup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limLow>
                        <m:limLowPr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a:rPr lang="en-US" altLang="zh-CN" sz="12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0251CADC-C77B-DF84-FFDE-3B9ADF8B1B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" y="1958975"/>
                <a:ext cx="4608194" cy="46653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374E9B6-7549-1BDC-1972-EB08F8B1745D}"/>
                  </a:ext>
                </a:extLst>
              </p:cNvPr>
              <p:cNvSpPr txBox="1"/>
              <p:nvPr/>
            </p:nvSpPr>
            <p:spPr>
              <a:xfrm>
                <a:off x="893063" y="1251723"/>
                <a:ext cx="231648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4374E9B6-7549-1BDC-1972-EB08F8B174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63" y="1251723"/>
                <a:ext cx="2316480" cy="276999"/>
              </a:xfrm>
              <a:prstGeom prst="rect">
                <a:avLst/>
              </a:prstGeom>
              <a:blipFill>
                <a:blip r:embed="rId7"/>
                <a:stretch>
                  <a:fillRect r="-52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</TotalTime>
  <Words>1530</Words>
  <Application>Microsoft Office PowerPoint</Application>
  <PresentationFormat>自定义</PresentationFormat>
  <Paragraphs>190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 Unicode MS</vt:lpstr>
      <vt:lpstr>Hack</vt:lpstr>
      <vt:lpstr>Menlo</vt:lpstr>
      <vt:lpstr>Arial</vt:lpstr>
      <vt:lpstr>Cambria Math</vt:lpstr>
      <vt:lpstr>Times New Roman</vt:lpstr>
      <vt:lpstr>Office Theme</vt:lpstr>
      <vt:lpstr>State Feedback Control</vt:lpstr>
      <vt:lpstr>Motivation</vt:lpstr>
      <vt:lpstr>1. Goal and realization of state feedback</vt:lpstr>
      <vt:lpstr>Goal</vt:lpstr>
      <vt:lpstr>Realization</vt:lpstr>
      <vt:lpstr>1. Goal and realization of state feedback</vt:lpstr>
      <vt:lpstr>Eigenvalue placement by state feedback</vt:lpstr>
      <vt:lpstr>Eigenvalue placement by state feedback: c.c.f.</vt:lpstr>
      <vt:lpstr>Eigenvalue placement by state feedback: c.c.f.</vt:lpstr>
      <vt:lpstr>Eigenvalue placement by state feedback: c.c.f.</vt:lpstr>
      <vt:lpstr>General eigenvalue placement by state feedback</vt:lpstr>
      <vt:lpstr>Stabilization</vt:lpstr>
      <vt:lpstr>Stabilization cont’d</vt:lpstr>
      <vt:lpstr>Discrete-time case</vt:lpstr>
      <vt:lpstr>The case with output feedback</vt:lpstr>
      <vt:lpstr>The case with output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Shuan Cheng</cp:lastModifiedBy>
  <cp:revision>1</cp:revision>
  <dcterms:created xsi:type="dcterms:W3CDTF">2025-07-12T07:56:48Z</dcterms:created>
  <dcterms:modified xsi:type="dcterms:W3CDTF">2025-10-22T01:35:21Z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