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B5EC433-22E1-465A-A538-5FBF71BF8979}" v="1281" dt="2025-10-22T01:35:03.04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1190" y="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undo redo custSel modSld">
      <pc:chgData name="Shuan Cheng" userId="b14087c0-bac9-44dd-b3f8-5d50e1ee75e5" providerId="ADAL" clId="{75A9BF88-81BC-4677-82BB-DF96F3D360A6}" dt="2025-10-22T01:35:03.043" v="1532" actId="20577"/>
      <pc:docMkLst>
        <pc:docMk/>
      </pc:docMkLst>
      <pc:sldChg chg="addSp delSp modSp mod">
        <pc:chgData name="Shuan Cheng" userId="b14087c0-bac9-44dd-b3f8-5d50e1ee75e5" providerId="ADAL" clId="{75A9BF88-81BC-4677-82BB-DF96F3D360A6}" dt="2025-10-22T00:32:40.725" v="16" actId="20577"/>
        <pc:sldMkLst>
          <pc:docMk/>
          <pc:sldMk cId="0" sldId="259"/>
        </pc:sldMkLst>
        <pc:spChg chg="del">
          <ac:chgData name="Shuan Cheng" userId="b14087c0-bac9-44dd-b3f8-5d50e1ee75e5" providerId="ADAL" clId="{75A9BF88-81BC-4677-82BB-DF96F3D360A6}" dt="2025-10-22T00:32:22.060" v="0" actId="478"/>
          <ac:spMkLst>
            <pc:docMk/>
            <pc:sldMk cId="0" sldId="259"/>
            <ac:spMk id="5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0:32:40.725" v="16" actId="20577"/>
          <ac:spMkLst>
            <pc:docMk/>
            <pc:sldMk cId="0" sldId="259"/>
            <ac:spMk id="6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0:32:32.429" v="4" actId="13822"/>
          <ac:spMkLst>
            <pc:docMk/>
            <pc:sldMk cId="0" sldId="259"/>
            <ac:spMk id="13" creationId="{B9CEAEF4-031E-B815-C011-287BE2A906A3}"/>
          </ac:spMkLst>
        </pc:spChg>
      </pc:sldChg>
      <pc:sldChg chg="addSp delSp modSp mod">
        <pc:chgData name="Shuan Cheng" userId="b14087c0-bac9-44dd-b3f8-5d50e1ee75e5" providerId="ADAL" clId="{75A9BF88-81BC-4677-82BB-DF96F3D360A6}" dt="2025-10-22T00:39:54.569" v="145" actId="1076"/>
        <pc:sldMkLst>
          <pc:docMk/>
          <pc:sldMk cId="0" sldId="260"/>
        </pc:sldMkLst>
        <pc:spChg chg="del">
          <ac:chgData name="Shuan Cheng" userId="b14087c0-bac9-44dd-b3f8-5d50e1ee75e5" providerId="ADAL" clId="{75A9BF88-81BC-4677-82BB-DF96F3D360A6}" dt="2025-10-22T00:33:57.682" v="24" actId="478"/>
          <ac:spMkLst>
            <pc:docMk/>
            <pc:sldMk cId="0" sldId="260"/>
            <ac:spMk id="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0:36:46.329" v="81" actId="1582"/>
          <ac:spMkLst>
            <pc:docMk/>
            <pc:sldMk cId="0" sldId="26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34:33.840" v="32" actId="478"/>
          <ac:spMkLst>
            <pc:docMk/>
            <pc:sldMk cId="0" sldId="260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37:27.434" v="90" actId="478"/>
          <ac:spMkLst>
            <pc:docMk/>
            <pc:sldMk cId="0" sldId="260"/>
            <ac:spMk id="6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2T00:33:53.085" v="23" actId="478"/>
          <ac:spMkLst>
            <pc:docMk/>
            <pc:sldMk cId="0" sldId="260"/>
            <ac:spMk id="7" creationId="{00000000-0000-0000-0000-000000000000}"/>
          </ac:spMkLst>
        </pc:spChg>
        <pc:spChg chg="del mod">
          <ac:chgData name="Shuan Cheng" userId="b14087c0-bac9-44dd-b3f8-5d50e1ee75e5" providerId="ADAL" clId="{75A9BF88-81BC-4677-82BB-DF96F3D360A6}" dt="2025-10-22T00:33:34.490" v="19" actId="478"/>
          <ac:spMkLst>
            <pc:docMk/>
            <pc:sldMk cId="0" sldId="260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34:35.021" v="33" actId="478"/>
          <ac:spMkLst>
            <pc:docMk/>
            <pc:sldMk cId="0" sldId="260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33:40.299" v="20" actId="478"/>
          <ac:spMkLst>
            <pc:docMk/>
            <pc:sldMk cId="0" sldId="260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34:33.443" v="31" actId="478"/>
          <ac:spMkLst>
            <pc:docMk/>
            <pc:sldMk cId="0" sldId="260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39:40.631" v="135" actId="478"/>
          <ac:spMkLst>
            <pc:docMk/>
            <pc:sldMk cId="0" sldId="260"/>
            <ac:spMk id="2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0:39:43.482" v="143" actId="20577"/>
          <ac:spMkLst>
            <pc:docMk/>
            <pc:sldMk cId="0" sldId="260"/>
            <ac:spMk id="21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0:36:50.126" v="82" actId="1582"/>
          <ac:spMkLst>
            <pc:docMk/>
            <pc:sldMk cId="0" sldId="260"/>
            <ac:spMk id="31" creationId="{6A79D788-58B9-C74F-D86C-934756C086B5}"/>
          </ac:spMkLst>
        </pc:spChg>
        <pc:spChg chg="add mod">
          <ac:chgData name="Shuan Cheng" userId="b14087c0-bac9-44dd-b3f8-5d50e1ee75e5" providerId="ADAL" clId="{75A9BF88-81BC-4677-82BB-DF96F3D360A6}" dt="2025-10-22T00:36:54.803" v="83" actId="1582"/>
          <ac:spMkLst>
            <pc:docMk/>
            <pc:sldMk cId="0" sldId="260"/>
            <ac:spMk id="32" creationId="{A252CBF5-EEA3-9A5A-0B93-15B2F3043078}"/>
          </ac:spMkLst>
        </pc:spChg>
        <pc:spChg chg="add mod">
          <ac:chgData name="Shuan Cheng" userId="b14087c0-bac9-44dd-b3f8-5d50e1ee75e5" providerId="ADAL" clId="{75A9BF88-81BC-4677-82BB-DF96F3D360A6}" dt="2025-10-22T00:37:53.735" v="99" actId="1076"/>
          <ac:spMkLst>
            <pc:docMk/>
            <pc:sldMk cId="0" sldId="260"/>
            <ac:spMk id="45" creationId="{592CAE90-8CA6-E176-C03E-46AC1B812357}"/>
          </ac:spMkLst>
        </pc:spChg>
        <pc:spChg chg="add mod">
          <ac:chgData name="Shuan Cheng" userId="b14087c0-bac9-44dd-b3f8-5d50e1ee75e5" providerId="ADAL" clId="{75A9BF88-81BC-4677-82BB-DF96F3D360A6}" dt="2025-10-22T00:38:01.790" v="103" actId="1076"/>
          <ac:spMkLst>
            <pc:docMk/>
            <pc:sldMk cId="0" sldId="260"/>
            <ac:spMk id="46" creationId="{E85DD13C-8E4B-6583-7D70-392B4332E762}"/>
          </ac:spMkLst>
        </pc:spChg>
        <pc:spChg chg="add mod">
          <ac:chgData name="Shuan Cheng" userId="b14087c0-bac9-44dd-b3f8-5d50e1ee75e5" providerId="ADAL" clId="{75A9BF88-81BC-4677-82BB-DF96F3D360A6}" dt="2025-10-22T00:38:32.434" v="115" actId="1076"/>
          <ac:spMkLst>
            <pc:docMk/>
            <pc:sldMk cId="0" sldId="260"/>
            <ac:spMk id="47" creationId="{3B006830-2640-EC15-DA27-65E65A90C330}"/>
          </ac:spMkLst>
        </pc:spChg>
        <pc:spChg chg="add mod">
          <ac:chgData name="Shuan Cheng" userId="b14087c0-bac9-44dd-b3f8-5d50e1ee75e5" providerId="ADAL" clId="{75A9BF88-81BC-4677-82BB-DF96F3D360A6}" dt="2025-10-22T00:38:32.434" v="115" actId="1076"/>
          <ac:spMkLst>
            <pc:docMk/>
            <pc:sldMk cId="0" sldId="260"/>
            <ac:spMk id="48" creationId="{7D53DD59-5F88-3D5F-CBB8-50A3CEC50E9E}"/>
          </ac:spMkLst>
        </pc:spChg>
        <pc:spChg chg="add mod">
          <ac:chgData name="Shuan Cheng" userId="b14087c0-bac9-44dd-b3f8-5d50e1ee75e5" providerId="ADAL" clId="{75A9BF88-81BC-4677-82BB-DF96F3D360A6}" dt="2025-10-22T00:39:18.787" v="133" actId="1076"/>
          <ac:spMkLst>
            <pc:docMk/>
            <pc:sldMk cId="0" sldId="260"/>
            <ac:spMk id="49" creationId="{E96A0DC6-DFD7-B690-2873-5F7948510D74}"/>
          </ac:spMkLst>
        </pc:spChg>
        <pc:spChg chg="add mod">
          <ac:chgData name="Shuan Cheng" userId="b14087c0-bac9-44dd-b3f8-5d50e1ee75e5" providerId="ADAL" clId="{75A9BF88-81BC-4677-82BB-DF96F3D360A6}" dt="2025-10-22T00:39:22.965" v="134" actId="1076"/>
          <ac:spMkLst>
            <pc:docMk/>
            <pc:sldMk cId="0" sldId="260"/>
            <ac:spMk id="50" creationId="{66BF96D6-963A-5BF1-7FB4-63CE5E2DD6E6}"/>
          </ac:spMkLst>
        </pc:spChg>
        <pc:spChg chg="add mod">
          <ac:chgData name="Shuan Cheng" userId="b14087c0-bac9-44dd-b3f8-5d50e1ee75e5" providerId="ADAL" clId="{75A9BF88-81BC-4677-82BB-DF96F3D360A6}" dt="2025-10-22T00:39:54.569" v="145" actId="1076"/>
          <ac:spMkLst>
            <pc:docMk/>
            <pc:sldMk cId="0" sldId="260"/>
            <ac:spMk id="60" creationId="{953AE1EB-98A8-BF62-7C51-1524423B3751}"/>
          </ac:spMkLst>
        </pc:spChg>
        <pc:grpChg chg="add del">
          <ac:chgData name="Shuan Cheng" userId="b14087c0-bac9-44dd-b3f8-5d50e1ee75e5" providerId="ADAL" clId="{75A9BF88-81BC-4677-82BB-DF96F3D360A6}" dt="2025-10-22T00:34:12.811" v="27" actId="478"/>
          <ac:grpSpMkLst>
            <pc:docMk/>
            <pc:sldMk cId="0" sldId="260"/>
            <ac:grpSpMk id="9" creationId="{00000000-0000-0000-0000-000000000000}"/>
          </ac:grpSpMkLst>
        </pc:grpChg>
        <pc:cxnChg chg="add del mod">
          <ac:chgData name="Shuan Cheng" userId="b14087c0-bac9-44dd-b3f8-5d50e1ee75e5" providerId="ADAL" clId="{75A9BF88-81BC-4677-82BB-DF96F3D360A6}" dt="2025-10-22T00:34:30.017" v="30" actId="478"/>
          <ac:cxnSpMkLst>
            <pc:docMk/>
            <pc:sldMk cId="0" sldId="260"/>
            <ac:cxnSpMk id="29" creationId="{CC1CD34D-554F-1E02-C78B-6F2B697099A0}"/>
          </ac:cxnSpMkLst>
        </pc:cxnChg>
        <pc:cxnChg chg="add mod">
          <ac:chgData name="Shuan Cheng" userId="b14087c0-bac9-44dd-b3f8-5d50e1ee75e5" providerId="ADAL" clId="{75A9BF88-81BC-4677-82BB-DF96F3D360A6}" dt="2025-10-22T00:36:54.803" v="83" actId="1582"/>
          <ac:cxnSpMkLst>
            <pc:docMk/>
            <pc:sldMk cId="0" sldId="260"/>
            <ac:cxnSpMk id="34" creationId="{B19F91B7-1F93-8122-D5D2-6090808B68A2}"/>
          </ac:cxnSpMkLst>
        </pc:cxnChg>
        <pc:cxnChg chg="add mod">
          <ac:chgData name="Shuan Cheng" userId="b14087c0-bac9-44dd-b3f8-5d50e1ee75e5" providerId="ADAL" clId="{75A9BF88-81BC-4677-82BB-DF96F3D360A6}" dt="2025-10-22T00:39:15.964" v="132" actId="14100"/>
          <ac:cxnSpMkLst>
            <pc:docMk/>
            <pc:sldMk cId="0" sldId="260"/>
            <ac:cxnSpMk id="37" creationId="{4527042D-AEA4-9DC1-DCA6-099270D0F602}"/>
          </ac:cxnSpMkLst>
        </pc:cxnChg>
        <pc:cxnChg chg="add mod">
          <ac:chgData name="Shuan Cheng" userId="b14087c0-bac9-44dd-b3f8-5d50e1ee75e5" providerId="ADAL" clId="{75A9BF88-81BC-4677-82BB-DF96F3D360A6}" dt="2025-10-22T00:37:03.207" v="86" actId="13822"/>
          <ac:cxnSpMkLst>
            <pc:docMk/>
            <pc:sldMk cId="0" sldId="260"/>
            <ac:cxnSpMk id="39" creationId="{B17C6E58-D76E-748E-2DF6-5D02BB7F9891}"/>
          </ac:cxnSpMkLst>
        </pc:cxnChg>
        <pc:cxnChg chg="add mod">
          <ac:chgData name="Shuan Cheng" userId="b14087c0-bac9-44dd-b3f8-5d50e1ee75e5" providerId="ADAL" clId="{75A9BF88-81BC-4677-82BB-DF96F3D360A6}" dt="2025-10-22T00:37:24.029" v="89" actId="693"/>
          <ac:cxnSpMkLst>
            <pc:docMk/>
            <pc:sldMk cId="0" sldId="260"/>
            <ac:cxnSpMk id="42" creationId="{8296B08B-0DD6-21D6-712D-BA7544EEBA1B}"/>
          </ac:cxnSpMkLst>
        </pc:cxnChg>
        <pc:cxnChg chg="add mod">
          <ac:chgData name="Shuan Cheng" userId="b14087c0-bac9-44dd-b3f8-5d50e1ee75e5" providerId="ADAL" clId="{75A9BF88-81BC-4677-82BB-DF96F3D360A6}" dt="2025-10-22T00:37:37.449" v="92" actId="13822"/>
          <ac:cxnSpMkLst>
            <pc:docMk/>
            <pc:sldMk cId="0" sldId="260"/>
            <ac:cxnSpMk id="44" creationId="{BAF72C26-6A9E-EEC3-998E-171ACE1299DC}"/>
          </ac:cxnSpMkLst>
        </pc:cxnChg>
      </pc:sldChg>
      <pc:sldChg chg="addSp delSp modSp mod">
        <pc:chgData name="Shuan Cheng" userId="b14087c0-bac9-44dd-b3f8-5d50e1ee75e5" providerId="ADAL" clId="{75A9BF88-81BC-4677-82BB-DF96F3D360A6}" dt="2025-10-22T00:48:49.374" v="525" actId="1076"/>
        <pc:sldMkLst>
          <pc:docMk/>
          <pc:sldMk cId="0" sldId="262"/>
        </pc:sldMkLst>
        <pc:spChg chg="del">
          <ac:chgData name="Shuan Cheng" userId="b14087c0-bac9-44dd-b3f8-5d50e1ee75e5" providerId="ADAL" clId="{75A9BF88-81BC-4677-82BB-DF96F3D360A6}" dt="2025-10-22T00:41:47.992" v="146" actId="478"/>
          <ac:spMkLst>
            <pc:docMk/>
            <pc:sldMk cId="0" sldId="262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47.992" v="146" actId="478"/>
          <ac:spMkLst>
            <pc:docMk/>
            <pc:sldMk cId="0" sldId="262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47.992" v="146" actId="478"/>
          <ac:spMkLst>
            <pc:docMk/>
            <pc:sldMk cId="0" sldId="262"/>
            <ac:spMk id="1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47.992" v="146" actId="478"/>
          <ac:spMkLst>
            <pc:docMk/>
            <pc:sldMk cId="0" sldId="262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47.992" v="146" actId="478"/>
          <ac:spMkLst>
            <pc:docMk/>
            <pc:sldMk cId="0" sldId="262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47.992" v="146" actId="478"/>
          <ac:spMkLst>
            <pc:docMk/>
            <pc:sldMk cId="0" sldId="262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47.992" v="146" actId="478"/>
          <ac:spMkLst>
            <pc:docMk/>
            <pc:sldMk cId="0" sldId="262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47.992" v="146" actId="478"/>
          <ac:spMkLst>
            <pc:docMk/>
            <pc:sldMk cId="0" sldId="262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47.992" v="146" actId="478"/>
          <ac:spMkLst>
            <pc:docMk/>
            <pc:sldMk cId="0" sldId="262"/>
            <ac:spMk id="3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41:47.992" v="146" actId="478"/>
          <ac:spMkLst>
            <pc:docMk/>
            <pc:sldMk cId="0" sldId="262"/>
            <ac:spMk id="39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0:48:49.374" v="525" actId="1076"/>
          <ac:spMkLst>
            <pc:docMk/>
            <pc:sldMk cId="0" sldId="262"/>
            <ac:spMk id="4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0:48:39.341" v="524" actId="1076"/>
          <ac:spMkLst>
            <pc:docMk/>
            <pc:sldMk cId="0" sldId="262"/>
            <ac:spMk id="48" creationId="{FA3194C7-5C42-A597-B843-3479F16A25CD}"/>
          </ac:spMkLst>
        </pc:spChg>
      </pc:sldChg>
      <pc:sldChg chg="addSp delSp modSp mod">
        <pc:chgData name="Shuan Cheng" userId="b14087c0-bac9-44dd-b3f8-5d50e1ee75e5" providerId="ADAL" clId="{75A9BF88-81BC-4677-82BB-DF96F3D360A6}" dt="2025-10-22T00:56:36.302" v="708" actId="20577"/>
        <pc:sldMkLst>
          <pc:docMk/>
          <pc:sldMk cId="0" sldId="263"/>
        </pc:sldMkLst>
        <pc:spChg chg="del">
          <ac:chgData name="Shuan Cheng" userId="b14087c0-bac9-44dd-b3f8-5d50e1ee75e5" providerId="ADAL" clId="{75A9BF88-81BC-4677-82BB-DF96F3D360A6}" dt="2025-10-22T00:50:57.847" v="575" actId="478"/>
          <ac:spMkLst>
            <pc:docMk/>
            <pc:sldMk cId="0" sldId="263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0:57.847" v="575" actId="478"/>
          <ac:spMkLst>
            <pc:docMk/>
            <pc:sldMk cId="0" sldId="263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1:00.405" v="576" actId="478"/>
          <ac:spMkLst>
            <pc:docMk/>
            <pc:sldMk cId="0" sldId="263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0:57.847" v="575" actId="478"/>
          <ac:spMkLst>
            <pc:docMk/>
            <pc:sldMk cId="0" sldId="263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0:57.847" v="575" actId="478"/>
          <ac:spMkLst>
            <pc:docMk/>
            <pc:sldMk cId="0" sldId="263"/>
            <ac:spMk id="2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0:57.847" v="575" actId="478"/>
          <ac:spMkLst>
            <pc:docMk/>
            <pc:sldMk cId="0" sldId="263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0:57.847" v="575" actId="478"/>
          <ac:spMkLst>
            <pc:docMk/>
            <pc:sldMk cId="0" sldId="263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0:57.847" v="575" actId="478"/>
          <ac:spMkLst>
            <pc:docMk/>
            <pc:sldMk cId="0" sldId="263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0:57.847" v="575" actId="478"/>
          <ac:spMkLst>
            <pc:docMk/>
            <pc:sldMk cId="0" sldId="263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0:57.847" v="575" actId="478"/>
          <ac:spMkLst>
            <pc:docMk/>
            <pc:sldMk cId="0" sldId="263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0:57.847" v="575" actId="478"/>
          <ac:spMkLst>
            <pc:docMk/>
            <pc:sldMk cId="0" sldId="263"/>
            <ac:spMk id="33" creationId="{00000000-0000-0000-0000-000000000000}"/>
          </ac:spMkLst>
        </pc:spChg>
        <pc:spChg chg="add del">
          <ac:chgData name="Shuan Cheng" userId="b14087c0-bac9-44dd-b3f8-5d50e1ee75e5" providerId="ADAL" clId="{75A9BF88-81BC-4677-82BB-DF96F3D360A6}" dt="2025-10-22T00:51:01.892" v="578" actId="22"/>
          <ac:spMkLst>
            <pc:docMk/>
            <pc:sldMk cId="0" sldId="263"/>
            <ac:spMk id="40" creationId="{1DA6FBFB-0C8D-8002-BBE5-AA8306A8FB41}"/>
          </ac:spMkLst>
        </pc:spChg>
        <pc:spChg chg="add mod">
          <ac:chgData name="Shuan Cheng" userId="b14087c0-bac9-44dd-b3f8-5d50e1ee75e5" providerId="ADAL" clId="{75A9BF88-81BC-4677-82BB-DF96F3D360A6}" dt="2025-10-22T00:56:36.302" v="708" actId="20577"/>
          <ac:spMkLst>
            <pc:docMk/>
            <pc:sldMk cId="0" sldId="263"/>
            <ac:spMk id="41" creationId="{76710980-B614-CB62-2421-2CD5997B6077}"/>
          </ac:spMkLst>
        </pc:spChg>
        <pc:graphicFrameChg chg="mod modGraphic">
          <ac:chgData name="Shuan Cheng" userId="b14087c0-bac9-44dd-b3f8-5d50e1ee75e5" providerId="ADAL" clId="{75A9BF88-81BC-4677-82BB-DF96F3D360A6}" dt="2025-10-22T00:50:33.073" v="574" actId="20577"/>
          <ac:graphicFrameMkLst>
            <pc:docMk/>
            <pc:sldMk cId="0" sldId="263"/>
            <ac:graphicFrameMk id="3" creationId="{00000000-0000-0000-0000-000000000000}"/>
          </ac:graphicFrameMkLst>
        </pc:graphicFrameChg>
      </pc:sldChg>
      <pc:sldChg chg="addSp delSp modSp mod">
        <pc:chgData name="Shuan Cheng" userId="b14087c0-bac9-44dd-b3f8-5d50e1ee75e5" providerId="ADAL" clId="{75A9BF88-81BC-4677-82BB-DF96F3D360A6}" dt="2025-10-22T01:03:03.182" v="859" actId="1035"/>
        <pc:sldMkLst>
          <pc:docMk/>
          <pc:sldMk cId="0" sldId="264"/>
        </pc:sldMkLst>
        <pc:spChg chg="del mod">
          <ac:chgData name="Shuan Cheng" userId="b14087c0-bac9-44dd-b3f8-5d50e1ee75e5" providerId="ADAL" clId="{75A9BF88-81BC-4677-82BB-DF96F3D360A6}" dt="2025-10-22T00:55:28.815" v="676" actId="478"/>
          <ac:spMkLst>
            <pc:docMk/>
            <pc:sldMk cId="0" sldId="264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5:33.581" v="678" actId="478"/>
          <ac:spMkLst>
            <pc:docMk/>
            <pc:sldMk cId="0" sldId="264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5:33.581" v="678" actId="478"/>
          <ac:spMkLst>
            <pc:docMk/>
            <pc:sldMk cId="0" sldId="264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5:33.581" v="678" actId="478"/>
          <ac:spMkLst>
            <pc:docMk/>
            <pc:sldMk cId="0" sldId="264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5:33.581" v="678" actId="478"/>
          <ac:spMkLst>
            <pc:docMk/>
            <pc:sldMk cId="0" sldId="264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5:33.581" v="678" actId="478"/>
          <ac:spMkLst>
            <pc:docMk/>
            <pc:sldMk cId="0" sldId="264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5:30.023" v="677" actId="478"/>
          <ac:spMkLst>
            <pc:docMk/>
            <pc:sldMk cId="0" sldId="264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5:33.581" v="678" actId="478"/>
          <ac:spMkLst>
            <pc:docMk/>
            <pc:sldMk cId="0" sldId="264"/>
            <ac:spMk id="1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0:55:40.350" v="680" actId="20577"/>
          <ac:spMkLst>
            <pc:docMk/>
            <pc:sldMk cId="0" sldId="264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5:33.581" v="678" actId="478"/>
          <ac:spMkLst>
            <pc:docMk/>
            <pc:sldMk cId="0" sldId="264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5:33.581" v="678" actId="478"/>
          <ac:spMkLst>
            <pc:docMk/>
            <pc:sldMk cId="0" sldId="264"/>
            <ac:spMk id="2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0:58:28.846" v="763" actId="20577"/>
          <ac:spMkLst>
            <pc:docMk/>
            <pc:sldMk cId="0" sldId="264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8:42.982" v="764" actId="478"/>
          <ac:spMkLst>
            <pc:docMk/>
            <pc:sldMk cId="0" sldId="264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8:42.982" v="764" actId="478"/>
          <ac:spMkLst>
            <pc:docMk/>
            <pc:sldMk cId="0" sldId="264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8:42.982" v="764" actId="478"/>
          <ac:spMkLst>
            <pc:docMk/>
            <pc:sldMk cId="0" sldId="264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8:54.565" v="765" actId="478"/>
          <ac:spMkLst>
            <pc:docMk/>
            <pc:sldMk cId="0" sldId="26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8:42.982" v="764" actId="478"/>
          <ac:spMkLst>
            <pc:docMk/>
            <pc:sldMk cId="0" sldId="264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8:42.982" v="764" actId="478"/>
          <ac:spMkLst>
            <pc:docMk/>
            <pc:sldMk cId="0" sldId="26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8:42.982" v="764" actId="478"/>
          <ac:spMkLst>
            <pc:docMk/>
            <pc:sldMk cId="0" sldId="264"/>
            <ac:spMk id="30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1:00:09.274" v="791" actId="14100"/>
          <ac:spMkLst>
            <pc:docMk/>
            <pc:sldMk cId="0" sldId="264"/>
            <ac:spMk id="31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1:00:03.438" v="790" actId="20577"/>
          <ac:spMkLst>
            <pc:docMk/>
            <pc:sldMk cId="0" sldId="264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0:59:18.023" v="775" actId="478"/>
          <ac:spMkLst>
            <pc:docMk/>
            <pc:sldMk cId="0" sldId="264"/>
            <ac:spMk id="3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1:00:01.516" v="789" actId="1076"/>
          <ac:spMkLst>
            <pc:docMk/>
            <pc:sldMk cId="0" sldId="264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0:57:50.574" v="740" actId="1076"/>
          <ac:spMkLst>
            <pc:docMk/>
            <pc:sldMk cId="0" sldId="264"/>
            <ac:spMk id="40" creationId="{5E520F73-DEEB-8387-44C5-56B131722925}"/>
          </ac:spMkLst>
        </pc:spChg>
        <pc:spChg chg="add mod">
          <ac:chgData name="Shuan Cheng" userId="b14087c0-bac9-44dd-b3f8-5d50e1ee75e5" providerId="ADAL" clId="{75A9BF88-81BC-4677-82BB-DF96F3D360A6}" dt="2025-10-22T00:57:58.234" v="741" actId="1076"/>
          <ac:spMkLst>
            <pc:docMk/>
            <pc:sldMk cId="0" sldId="264"/>
            <ac:spMk id="41" creationId="{C15C160F-2E1E-FF4B-274B-03EB09D82785}"/>
          </ac:spMkLst>
        </pc:spChg>
        <pc:spChg chg="add mod">
          <ac:chgData name="Shuan Cheng" userId="b14087c0-bac9-44dd-b3f8-5d50e1ee75e5" providerId="ADAL" clId="{75A9BF88-81BC-4677-82BB-DF96F3D360A6}" dt="2025-10-22T01:03:03.182" v="859" actId="1035"/>
          <ac:spMkLst>
            <pc:docMk/>
            <pc:sldMk cId="0" sldId="264"/>
            <ac:spMk id="43" creationId="{758F7602-1C65-954E-8FD2-E42D614AD3FC}"/>
          </ac:spMkLst>
        </pc:spChg>
      </pc:sldChg>
      <pc:sldChg chg="modSp">
        <pc:chgData name="Shuan Cheng" userId="b14087c0-bac9-44dd-b3f8-5d50e1ee75e5" providerId="ADAL" clId="{75A9BF88-81BC-4677-82BB-DF96F3D360A6}" dt="2025-10-22T01:35:03.043" v="1532" actId="20577"/>
        <pc:sldMkLst>
          <pc:docMk/>
          <pc:sldMk cId="0" sldId="265"/>
        </pc:sldMkLst>
        <pc:spChg chg="mod">
          <ac:chgData name="Shuan Cheng" userId="b14087c0-bac9-44dd-b3f8-5d50e1ee75e5" providerId="ADAL" clId="{75A9BF88-81BC-4677-82BB-DF96F3D360A6}" dt="2025-10-22T01:35:03.043" v="1532" actId="20577"/>
          <ac:spMkLst>
            <pc:docMk/>
            <pc:sldMk cId="0" sldId="265"/>
            <ac:spMk id="11" creationId="{00000000-0000-0000-0000-000000000000}"/>
          </ac:spMkLst>
        </pc:spChg>
      </pc:sldChg>
      <pc:sldChg chg="addSp delSp modSp mod">
        <pc:chgData name="Shuan Cheng" userId="b14087c0-bac9-44dd-b3f8-5d50e1ee75e5" providerId="ADAL" clId="{75A9BF88-81BC-4677-82BB-DF96F3D360A6}" dt="2025-10-22T01:09:21.303" v="1028" actId="1076"/>
        <pc:sldMkLst>
          <pc:docMk/>
          <pc:sldMk cId="0" sldId="267"/>
        </pc:sldMkLst>
        <pc:spChg chg="del">
          <ac:chgData name="Shuan Cheng" userId="b14087c0-bac9-44dd-b3f8-5d50e1ee75e5" providerId="ADAL" clId="{75A9BF88-81BC-4677-82BB-DF96F3D360A6}" dt="2025-10-22T01:04:47.081" v="869" actId="478"/>
          <ac:spMkLst>
            <pc:docMk/>
            <pc:sldMk cId="0" sldId="267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47.081" v="869" actId="478"/>
          <ac:spMkLst>
            <pc:docMk/>
            <pc:sldMk cId="0" sldId="267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47.081" v="869" actId="478"/>
          <ac:spMkLst>
            <pc:docMk/>
            <pc:sldMk cId="0" sldId="267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47.081" v="869" actId="478"/>
          <ac:spMkLst>
            <pc:docMk/>
            <pc:sldMk cId="0" sldId="267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47.081" v="869" actId="478"/>
          <ac:spMkLst>
            <pc:docMk/>
            <pc:sldMk cId="0" sldId="267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47.081" v="869" actId="478"/>
          <ac:spMkLst>
            <pc:docMk/>
            <pc:sldMk cId="0" sldId="267"/>
            <ac:spMk id="1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49.634" v="870" actId="478"/>
          <ac:spMkLst>
            <pc:docMk/>
            <pc:sldMk cId="0" sldId="267"/>
            <ac:spMk id="2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47.081" v="869" actId="478"/>
          <ac:spMkLst>
            <pc:docMk/>
            <pc:sldMk cId="0" sldId="267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47.081" v="869" actId="478"/>
          <ac:spMkLst>
            <pc:docMk/>
            <pc:sldMk cId="0" sldId="267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47.081" v="869" actId="478"/>
          <ac:spMkLst>
            <pc:docMk/>
            <pc:sldMk cId="0" sldId="267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47.081" v="869" actId="478"/>
          <ac:spMkLst>
            <pc:docMk/>
            <pc:sldMk cId="0" sldId="267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4.305" v="871" actId="478"/>
          <ac:spMkLst>
            <pc:docMk/>
            <pc:sldMk cId="0" sldId="267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4.305" v="871" actId="478"/>
          <ac:spMkLst>
            <pc:docMk/>
            <pc:sldMk cId="0" sldId="267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4.305" v="871" actId="478"/>
          <ac:spMkLst>
            <pc:docMk/>
            <pc:sldMk cId="0" sldId="267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4.305" v="871" actId="478"/>
          <ac:spMkLst>
            <pc:docMk/>
            <pc:sldMk cId="0" sldId="267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4.305" v="871" actId="478"/>
          <ac:spMkLst>
            <pc:docMk/>
            <pc:sldMk cId="0" sldId="267"/>
            <ac:spMk id="3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4.305" v="871" actId="478"/>
          <ac:spMkLst>
            <pc:docMk/>
            <pc:sldMk cId="0" sldId="267"/>
            <ac:spMk id="3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4.305" v="871" actId="478"/>
          <ac:spMkLst>
            <pc:docMk/>
            <pc:sldMk cId="0" sldId="267"/>
            <ac:spMk id="3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7.598" v="872" actId="478"/>
          <ac:spMkLst>
            <pc:docMk/>
            <pc:sldMk cId="0" sldId="267"/>
            <ac:spMk id="3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7.598" v="872" actId="478"/>
          <ac:spMkLst>
            <pc:docMk/>
            <pc:sldMk cId="0" sldId="267"/>
            <ac:spMk id="4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7.598" v="872" actId="478"/>
          <ac:spMkLst>
            <pc:docMk/>
            <pc:sldMk cId="0" sldId="267"/>
            <ac:spMk id="4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7.598" v="872" actId="478"/>
          <ac:spMkLst>
            <pc:docMk/>
            <pc:sldMk cId="0" sldId="267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7.598" v="872" actId="478"/>
          <ac:spMkLst>
            <pc:docMk/>
            <pc:sldMk cId="0" sldId="267"/>
            <ac:spMk id="4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7.598" v="872" actId="478"/>
          <ac:spMkLst>
            <pc:docMk/>
            <pc:sldMk cId="0" sldId="267"/>
            <ac:spMk id="4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7.598" v="872" actId="478"/>
          <ac:spMkLst>
            <pc:docMk/>
            <pc:sldMk cId="0" sldId="267"/>
            <ac:spMk id="5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7.598" v="872" actId="478"/>
          <ac:spMkLst>
            <pc:docMk/>
            <pc:sldMk cId="0" sldId="267"/>
            <ac:spMk id="5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7.598" v="872" actId="478"/>
          <ac:spMkLst>
            <pc:docMk/>
            <pc:sldMk cId="0" sldId="267"/>
            <ac:spMk id="5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4:57.598" v="872" actId="478"/>
          <ac:spMkLst>
            <pc:docMk/>
            <pc:sldMk cId="0" sldId="267"/>
            <ac:spMk id="57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2T01:06:17.345" v="876" actId="478"/>
          <ac:spMkLst>
            <pc:docMk/>
            <pc:sldMk cId="0" sldId="267"/>
            <ac:spMk id="62" creationId="{1965DA2C-A330-0510-156F-C99941DE41D5}"/>
          </ac:spMkLst>
        </pc:spChg>
        <pc:spChg chg="add mod">
          <ac:chgData name="Shuan Cheng" userId="b14087c0-bac9-44dd-b3f8-5d50e1ee75e5" providerId="ADAL" clId="{75A9BF88-81BC-4677-82BB-DF96F3D360A6}" dt="2025-10-22T01:07:43.134" v="951" actId="1076"/>
          <ac:spMkLst>
            <pc:docMk/>
            <pc:sldMk cId="0" sldId="267"/>
            <ac:spMk id="63" creationId="{31D98432-E654-8BD5-16DC-F43FD19189C3}"/>
          </ac:spMkLst>
        </pc:spChg>
        <pc:spChg chg="add mod">
          <ac:chgData name="Shuan Cheng" userId="b14087c0-bac9-44dd-b3f8-5d50e1ee75e5" providerId="ADAL" clId="{75A9BF88-81BC-4677-82BB-DF96F3D360A6}" dt="2025-10-22T01:09:21.303" v="1028" actId="1076"/>
          <ac:spMkLst>
            <pc:docMk/>
            <pc:sldMk cId="0" sldId="267"/>
            <ac:spMk id="64" creationId="{88D8912B-C132-F165-87C4-BC0A79CAF75D}"/>
          </ac:spMkLst>
        </pc:spChg>
        <pc:spChg chg="add mod">
          <ac:chgData name="Shuan Cheng" userId="b14087c0-bac9-44dd-b3f8-5d50e1ee75e5" providerId="ADAL" clId="{75A9BF88-81BC-4677-82BB-DF96F3D360A6}" dt="2025-10-22T01:08:29.852" v="990" actId="1076"/>
          <ac:spMkLst>
            <pc:docMk/>
            <pc:sldMk cId="0" sldId="267"/>
            <ac:spMk id="65" creationId="{4A4B55BD-7E49-6B2B-2CDF-BFFC89F2D47D}"/>
          </ac:spMkLst>
        </pc:spChg>
      </pc:sldChg>
      <pc:sldChg chg="addSp delSp modSp mod">
        <pc:chgData name="Shuan Cheng" userId="b14087c0-bac9-44dd-b3f8-5d50e1ee75e5" providerId="ADAL" clId="{75A9BF88-81BC-4677-82BB-DF96F3D360A6}" dt="2025-10-22T01:14:30.897" v="1282" actId="1076"/>
        <pc:sldMkLst>
          <pc:docMk/>
          <pc:sldMk cId="0" sldId="268"/>
        </pc:sldMkLst>
        <pc:spChg chg="mod">
          <ac:chgData name="Shuan Cheng" userId="b14087c0-bac9-44dd-b3f8-5d50e1ee75e5" providerId="ADAL" clId="{75A9BF88-81BC-4677-82BB-DF96F3D360A6}" dt="2025-10-22T01:10:04.915" v="1030" actId="14100"/>
          <ac:spMkLst>
            <pc:docMk/>
            <pc:sldMk cId="0" sldId="268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59.245" v="1029" actId="478"/>
          <ac:spMkLst>
            <pc:docMk/>
            <pc:sldMk cId="0" sldId="268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59.245" v="1029" actId="478"/>
          <ac:spMkLst>
            <pc:docMk/>
            <pc:sldMk cId="0" sldId="268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59.245" v="1029" actId="478"/>
          <ac:spMkLst>
            <pc:docMk/>
            <pc:sldMk cId="0" sldId="26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59.245" v="1029" actId="478"/>
          <ac:spMkLst>
            <pc:docMk/>
            <pc:sldMk cId="0" sldId="26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59.245" v="1029" actId="478"/>
          <ac:spMkLst>
            <pc:docMk/>
            <pc:sldMk cId="0" sldId="268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59.245" v="1029" actId="478"/>
          <ac:spMkLst>
            <pc:docMk/>
            <pc:sldMk cId="0" sldId="26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59.245" v="1029" actId="478"/>
          <ac:spMkLst>
            <pc:docMk/>
            <pc:sldMk cId="0" sldId="26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59.245" v="1029" actId="478"/>
          <ac:spMkLst>
            <pc:docMk/>
            <pc:sldMk cId="0" sldId="26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59.245" v="1029" actId="478"/>
          <ac:spMkLst>
            <pc:docMk/>
            <pc:sldMk cId="0" sldId="26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09:59.245" v="1029" actId="478"/>
          <ac:spMkLst>
            <pc:docMk/>
            <pc:sldMk cId="0" sldId="268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08.416" v="1031" actId="478"/>
          <ac:spMkLst>
            <pc:docMk/>
            <pc:sldMk cId="0" sldId="268"/>
            <ac:spMk id="2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08.416" v="1031" actId="478"/>
          <ac:spMkLst>
            <pc:docMk/>
            <pc:sldMk cId="0" sldId="26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08.416" v="1031" actId="478"/>
          <ac:spMkLst>
            <pc:docMk/>
            <pc:sldMk cId="0" sldId="26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08.416" v="1031" actId="478"/>
          <ac:spMkLst>
            <pc:docMk/>
            <pc:sldMk cId="0" sldId="26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08.416" v="1031" actId="478"/>
          <ac:spMkLst>
            <pc:docMk/>
            <pc:sldMk cId="0" sldId="26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08.416" v="1031" actId="478"/>
          <ac:spMkLst>
            <pc:docMk/>
            <pc:sldMk cId="0" sldId="268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08.416" v="1031" actId="478"/>
          <ac:spMkLst>
            <pc:docMk/>
            <pc:sldMk cId="0" sldId="268"/>
            <ac:spMk id="3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10:08.416" v="1031" actId="478"/>
          <ac:spMkLst>
            <pc:docMk/>
            <pc:sldMk cId="0" sldId="268"/>
            <ac:spMk id="33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1:10:25.612" v="1038" actId="20577"/>
          <ac:spMkLst>
            <pc:docMk/>
            <pc:sldMk cId="0" sldId="268"/>
            <ac:spMk id="34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1:11:08.187" v="1053" actId="20577"/>
          <ac:spMkLst>
            <pc:docMk/>
            <pc:sldMk cId="0" sldId="268"/>
            <ac:spMk id="39" creationId="{3D68B201-CAB1-DE41-ED44-51B8D716BF47}"/>
          </ac:spMkLst>
        </pc:spChg>
        <pc:spChg chg="add mod">
          <ac:chgData name="Shuan Cheng" userId="b14087c0-bac9-44dd-b3f8-5d50e1ee75e5" providerId="ADAL" clId="{75A9BF88-81BC-4677-82BB-DF96F3D360A6}" dt="2025-10-22T01:14:30.897" v="1282" actId="1076"/>
          <ac:spMkLst>
            <pc:docMk/>
            <pc:sldMk cId="0" sldId="268"/>
            <ac:spMk id="41" creationId="{BC9118BD-64AF-04E9-C577-B04CBC62F5AE}"/>
          </ac:spMkLst>
        </pc:spChg>
      </pc:sldChg>
      <pc:sldChg chg="addSp delSp modSp mod">
        <pc:chgData name="Shuan Cheng" userId="b14087c0-bac9-44dd-b3f8-5d50e1ee75e5" providerId="ADAL" clId="{75A9BF88-81BC-4677-82BB-DF96F3D360A6}" dt="2025-10-22T01:26:21.624" v="1317"/>
        <pc:sldMkLst>
          <pc:docMk/>
          <pc:sldMk cId="0" sldId="270"/>
        </pc:sldMkLst>
        <pc:spChg chg="del">
          <ac:chgData name="Shuan Cheng" userId="b14087c0-bac9-44dd-b3f8-5d50e1ee75e5" providerId="ADAL" clId="{75A9BF88-81BC-4677-82BB-DF96F3D360A6}" dt="2025-10-22T01:25:20.308" v="1285" actId="478"/>
          <ac:spMkLst>
            <pc:docMk/>
            <pc:sldMk cId="0" sldId="270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5:16.103" v="1283" actId="478"/>
          <ac:spMkLst>
            <pc:docMk/>
            <pc:sldMk cId="0" sldId="270"/>
            <ac:spMk id="5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22T01:25:48.351" v="1295" actId="1076"/>
          <ac:spMkLst>
            <pc:docMk/>
            <pc:sldMk cId="0" sldId="270"/>
            <ac:spMk id="7" creationId="{00000000-0000-0000-0000-000000000000}"/>
          </ac:spMkLst>
        </pc:spChg>
        <pc:spChg chg="mod ord">
          <ac:chgData name="Shuan Cheng" userId="b14087c0-bac9-44dd-b3f8-5d50e1ee75e5" providerId="ADAL" clId="{75A9BF88-81BC-4677-82BB-DF96F3D360A6}" dt="2025-10-22T01:26:03.676" v="1311" actId="20577"/>
          <ac:spMkLst>
            <pc:docMk/>
            <pc:sldMk cId="0" sldId="270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22T01:26:21.624" v="1317"/>
          <ac:spMkLst>
            <pc:docMk/>
            <pc:sldMk cId="0" sldId="270"/>
            <ac:spMk id="9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1:26:18.771" v="1316" actId="1076"/>
          <ac:spMkLst>
            <pc:docMk/>
            <pc:sldMk cId="0" sldId="270"/>
            <ac:spMk id="15" creationId="{B1D838CB-3483-C961-A975-235DCB83BA08}"/>
          </ac:spMkLst>
        </pc:spChg>
      </pc:sldChg>
      <pc:sldChg chg="addSp delSp modSp mod">
        <pc:chgData name="Shuan Cheng" userId="b14087c0-bac9-44dd-b3f8-5d50e1ee75e5" providerId="ADAL" clId="{75A9BF88-81BC-4677-82BB-DF96F3D360A6}" dt="2025-10-22T01:31:55.524" v="1517" actId="1076"/>
        <pc:sldMkLst>
          <pc:docMk/>
          <pc:sldMk cId="0" sldId="271"/>
        </pc:sldMkLst>
        <pc:spChg chg="del">
          <ac:chgData name="Shuan Cheng" userId="b14087c0-bac9-44dd-b3f8-5d50e1ee75e5" providerId="ADAL" clId="{75A9BF88-81BC-4677-82BB-DF96F3D360A6}" dt="2025-10-22T01:27:32.474" v="1318" actId="478"/>
          <ac:spMkLst>
            <pc:docMk/>
            <pc:sldMk cId="0" sldId="271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7:32.474" v="1318" actId="478"/>
          <ac:spMkLst>
            <pc:docMk/>
            <pc:sldMk cId="0" sldId="271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7:32.474" v="1318" actId="478"/>
          <ac:spMkLst>
            <pc:docMk/>
            <pc:sldMk cId="0" sldId="271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7:32.474" v="1318" actId="478"/>
          <ac:spMkLst>
            <pc:docMk/>
            <pc:sldMk cId="0" sldId="271"/>
            <ac:spMk id="1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7:32.474" v="1318" actId="478"/>
          <ac:spMkLst>
            <pc:docMk/>
            <pc:sldMk cId="0" sldId="271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7:32.474" v="1318" actId="478"/>
          <ac:spMkLst>
            <pc:docMk/>
            <pc:sldMk cId="0" sldId="271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7:32.474" v="1318" actId="478"/>
          <ac:spMkLst>
            <pc:docMk/>
            <pc:sldMk cId="0" sldId="271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7:32.474" v="1318" actId="478"/>
          <ac:spMkLst>
            <pc:docMk/>
            <pc:sldMk cId="0" sldId="271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7:32.474" v="1318" actId="478"/>
          <ac:spMkLst>
            <pc:docMk/>
            <pc:sldMk cId="0" sldId="271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22T01:27:32.474" v="1318" actId="478"/>
          <ac:spMkLst>
            <pc:docMk/>
            <pc:sldMk cId="0" sldId="271"/>
            <ac:spMk id="35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22T01:31:55.524" v="1517" actId="1076"/>
          <ac:spMkLst>
            <pc:docMk/>
            <pc:sldMk cId="0" sldId="271"/>
            <ac:spMk id="46" creationId="{977312D9-0240-01B7-4851-99520C207AED}"/>
          </ac:spMkLst>
        </pc:spChg>
        <pc:spChg chg="add mod">
          <ac:chgData name="Shuan Cheng" userId="b14087c0-bac9-44dd-b3f8-5d50e1ee75e5" providerId="ADAL" clId="{75A9BF88-81BC-4677-82BB-DF96F3D360A6}" dt="2025-10-22T01:31:55.524" v="1517" actId="1076"/>
          <ac:spMkLst>
            <pc:docMk/>
            <pc:sldMk cId="0" sldId="271"/>
            <ac:spMk id="47" creationId="{0FDE1C04-32CB-A2A2-8D4B-873B5EEC8D2A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74"/>
                </a:lnTo>
                <a:lnTo>
                  <a:pt x="4608004" y="389674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16"/>
            <a:ext cx="4117975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7342" y="644103"/>
            <a:ext cx="4336415" cy="23990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4094" y="3338410"/>
            <a:ext cx="1447800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49763" y="3338410"/>
            <a:ext cx="303529" cy="122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‹#›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1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6.xml"/><Relationship Id="rId2" Type="http://schemas.openxmlformats.org/officeDocument/2006/relationships/slide" Target="slide3.xml"/><Relationship Id="rId1" Type="http://schemas.openxmlformats.org/officeDocument/2006/relationships/slideLayout" Target="../slideLayouts/slideLayout4.xml"/><Relationship Id="rId4" Type="http://schemas.openxmlformats.org/officeDocument/2006/relationships/slide" Target="slide1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" Target="slide16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slide" Target="slide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49818" y="887267"/>
            <a:ext cx="130937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10" dirty="0">
                <a:latin typeface="Arial"/>
                <a:cs typeface="Arial"/>
              </a:rPr>
              <a:t>Linear</a:t>
            </a:r>
            <a:r>
              <a:rPr sz="1700" spc="10" dirty="0">
                <a:latin typeface="Arial"/>
                <a:cs typeface="Arial"/>
              </a:rPr>
              <a:t> </a:t>
            </a:r>
            <a:r>
              <a:rPr sz="1700" spc="-140" dirty="0">
                <a:latin typeface="Arial"/>
                <a:cs typeface="Arial"/>
              </a:rPr>
              <a:t>Systems</a:t>
            </a:r>
            <a:endParaRPr sz="1700">
              <a:latin typeface="Arial"/>
              <a:cs typeface="Arial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96962" y="1211192"/>
            <a:ext cx="2413635" cy="34036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2050" spc="-110" dirty="0">
                <a:solidFill>
                  <a:srgbClr val="000000"/>
                </a:solidFill>
              </a:rPr>
              <a:t>State</a:t>
            </a:r>
            <a:r>
              <a:rPr sz="2050" spc="10" dirty="0">
                <a:solidFill>
                  <a:srgbClr val="000000"/>
                </a:solidFill>
              </a:rPr>
              <a:t> </a:t>
            </a:r>
            <a:r>
              <a:rPr sz="2050" spc="-210" dirty="0">
                <a:solidFill>
                  <a:srgbClr val="000000"/>
                </a:solidFill>
              </a:rPr>
              <a:t>Feedback</a:t>
            </a:r>
            <a:r>
              <a:rPr sz="2050" spc="65" dirty="0">
                <a:solidFill>
                  <a:srgbClr val="000000"/>
                </a:solidFill>
              </a:rPr>
              <a:t> </a:t>
            </a:r>
            <a:r>
              <a:rPr sz="2050" spc="-80" dirty="0">
                <a:solidFill>
                  <a:srgbClr val="000000"/>
                </a:solidFill>
              </a:rPr>
              <a:t>Control</a:t>
            </a:r>
            <a:endParaRPr sz="2050"/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Eigenvalue</a:t>
            </a:r>
            <a:r>
              <a:rPr spc="20" dirty="0"/>
              <a:t> </a:t>
            </a:r>
            <a:r>
              <a:rPr spc="-114" dirty="0"/>
              <a:t>placement</a:t>
            </a:r>
            <a:r>
              <a:rPr spc="-5" dirty="0"/>
              <a:t> </a:t>
            </a:r>
            <a:r>
              <a:rPr spc="-105" dirty="0"/>
              <a:t>by</a:t>
            </a:r>
            <a:r>
              <a:rPr spc="-15" dirty="0"/>
              <a:t> </a:t>
            </a:r>
            <a:r>
              <a:rPr spc="-75" dirty="0"/>
              <a:t>state</a:t>
            </a:r>
            <a:r>
              <a:rPr spc="-5" dirty="0"/>
              <a:t> </a:t>
            </a:r>
            <a:r>
              <a:rPr spc="-105" dirty="0"/>
              <a:t>feedback:</a:t>
            </a:r>
            <a:r>
              <a:rPr spc="160" dirty="0"/>
              <a:t> </a:t>
            </a:r>
            <a:r>
              <a:rPr spc="-10" dirty="0"/>
              <a:t>c.c.f.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372249" y="1061516"/>
            <a:ext cx="5080" cy="1284605"/>
            <a:chOff x="372249" y="1061516"/>
            <a:chExt cx="5080" cy="1284605"/>
          </a:xfrm>
        </p:grpSpPr>
        <p:sp>
          <p:nvSpPr>
            <p:cNvPr id="4" name="object 4"/>
            <p:cNvSpPr/>
            <p:nvPr/>
          </p:nvSpPr>
          <p:spPr>
            <a:xfrm>
              <a:off x="374777" y="1061516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74777" y="1244981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74777" y="142844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5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74777" y="161190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74777" y="1795361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74777" y="1978825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74777" y="2162289"/>
              <a:ext cx="0" cy="183515"/>
            </a:xfrm>
            <a:custGeom>
              <a:avLst/>
              <a:gdLst/>
              <a:ahLst/>
              <a:cxnLst/>
              <a:rect l="l" t="t" r="r" b="b"/>
              <a:pathLst>
                <a:path h="183514">
                  <a:moveTo>
                    <a:pt x="0" y="183464"/>
                  </a:moveTo>
                  <a:lnTo>
                    <a:pt x="0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object 11"/>
              <p:cNvSpPr txBox="1"/>
              <p:nvPr/>
            </p:nvSpPr>
            <p:spPr>
              <a:xfrm>
                <a:off x="97828" y="854821"/>
                <a:ext cx="4493260" cy="1840864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50800">
                  <a:lnSpc>
                    <a:spcPts val="1390"/>
                  </a:lnSpc>
                  <a:spcBef>
                    <a:spcPts val="95"/>
                  </a:spcBef>
                </a:pPr>
                <a:r>
                  <a:rPr sz="1200" b="1" spc="-40" dirty="0">
                    <a:latin typeface="Arial"/>
                    <a:cs typeface="Arial"/>
                  </a:rPr>
                  <a:t>Eigenvalue-</a:t>
                </a:r>
                <a:r>
                  <a:rPr sz="1200" b="1" spc="-25" dirty="0">
                    <a:latin typeface="Arial"/>
                    <a:cs typeface="Arial"/>
                  </a:rPr>
                  <a:t>placement</a:t>
                </a:r>
                <a:r>
                  <a:rPr sz="1200" b="1" spc="145" dirty="0">
                    <a:latin typeface="Arial"/>
                    <a:cs typeface="Arial"/>
                  </a:rPr>
                  <a:t> </a:t>
                </a:r>
                <a:r>
                  <a:rPr sz="1200" b="1" spc="-10" dirty="0">
                    <a:latin typeface="Arial"/>
                    <a:cs typeface="Arial"/>
                  </a:rPr>
                  <a:t>Algorithm</a:t>
                </a:r>
                <a:endParaRPr sz="1200" dirty="0">
                  <a:latin typeface="Arial"/>
                  <a:cs typeface="Arial"/>
                </a:endParaRPr>
              </a:p>
              <a:p>
                <a:pPr marL="352425" indent="-226060">
                  <a:lnSpc>
                    <a:spcPts val="1390"/>
                  </a:lnSpc>
                  <a:buAutoNum type="arabicPlain"/>
                  <a:tabLst>
                    <a:tab pos="352425" algn="l"/>
                  </a:tabLst>
                </a:pPr>
                <a:r>
                  <a:rPr sz="1200" spc="-50" dirty="0">
                    <a:latin typeface="Arial"/>
                    <a:cs typeface="Arial"/>
                  </a:rPr>
                  <a:t>determine</a:t>
                </a:r>
                <a:r>
                  <a:rPr sz="1200" spc="-35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desired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75" dirty="0">
                    <a:latin typeface="Arial"/>
                    <a:cs typeface="Arial"/>
                  </a:rPr>
                  <a:t>eigenvalue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40" dirty="0">
                    <a:latin typeface="Arial"/>
                    <a:cs typeface="Arial"/>
                  </a:rPr>
                  <a:t>locations</a:t>
                </a:r>
                <a:r>
                  <a:rPr sz="1200" spc="20" dirty="0">
                    <a:latin typeface="Arial"/>
                    <a:cs typeface="Arial"/>
                  </a:rPr>
                  <a:t> </a:t>
                </a:r>
                <a:r>
                  <a:rPr sz="1200" i="1" spc="-10" dirty="0">
                    <a:latin typeface="Arial"/>
                    <a:cs typeface="Arial"/>
                  </a:rPr>
                  <a:t>p</a:t>
                </a:r>
                <a:r>
                  <a:rPr sz="1200" spc="-15" baseline="-13888" dirty="0">
                    <a:latin typeface="Arial"/>
                    <a:cs typeface="Arial"/>
                  </a:rPr>
                  <a:t>1</a:t>
                </a:r>
                <a:r>
                  <a:rPr sz="1200" i="1" spc="-10" dirty="0">
                    <a:latin typeface="Times New Roman"/>
                    <a:cs typeface="Times New Roman"/>
                  </a:rPr>
                  <a:t>,</a:t>
                </a:r>
                <a:r>
                  <a:rPr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sz="1200" i="1" spc="-400" dirty="0">
                    <a:latin typeface="Menlo"/>
                    <a:cs typeface="Menlo"/>
                  </a:rPr>
                  <a:t>·</a:t>
                </a:r>
                <a:r>
                  <a:rPr sz="1200" i="1" spc="-525" dirty="0">
                    <a:latin typeface="Menlo"/>
                    <a:cs typeface="Menlo"/>
                  </a:rPr>
                  <a:t> </a:t>
                </a:r>
                <a:r>
                  <a:rPr sz="1200" i="1" spc="-400" dirty="0">
                    <a:latin typeface="Menlo"/>
                    <a:cs typeface="Menlo"/>
                  </a:rPr>
                  <a:t>·</a:t>
                </a:r>
                <a:r>
                  <a:rPr sz="1200" i="1" spc="-525" dirty="0">
                    <a:latin typeface="Menlo"/>
                    <a:cs typeface="Menlo"/>
                  </a:rPr>
                  <a:t> </a:t>
                </a:r>
                <a:r>
                  <a:rPr sz="1200" i="1" spc="-400" dirty="0">
                    <a:latin typeface="Menlo"/>
                    <a:cs typeface="Menlo"/>
                  </a:rPr>
                  <a:t>·</a:t>
                </a:r>
                <a:r>
                  <a:rPr lang="zh-CN" altLang="en-US" sz="1200" b="0" spc="-459" dirty="0">
                    <a:cs typeface="Menlo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b="0" i="1" spc="-459" smtClean="0">
                        <a:latin typeface="Cambria Math" panose="02040503050406030204" pitchFamily="18" charset="0"/>
                        <a:cs typeface="Menlo"/>
                      </a:rPr>
                      <m:t>⋯</m:t>
                    </m:r>
                  </m:oMath>
                </a14:m>
                <a:r>
                  <a:rPr lang="zh-CN" altLang="en-US" sz="1200" i="1" spc="-459" dirty="0">
                    <a:latin typeface="Menlo"/>
                    <a:cs typeface="Menlo"/>
                  </a:rPr>
                  <a:t>        </a:t>
                </a:r>
                <a:r>
                  <a:rPr lang="zh-CN" altLang="en-US" sz="1200" spc="-80" dirty="0">
                    <a:latin typeface="Arial"/>
                    <a:cs typeface="Arial"/>
                  </a:rPr>
                  <a:t>   </a:t>
                </a:r>
                <a:r>
                  <a:rPr lang="en-US" altLang="zh-CN" sz="1200" spc="-80" dirty="0">
                    <a:latin typeface="Arial"/>
                    <a:cs typeface="Arial"/>
                  </a:rPr>
                  <a:t>, </a:t>
                </a:r>
                <a:r>
                  <a:rPr sz="1200" i="1" spc="-25" dirty="0">
                    <a:latin typeface="Arial"/>
                    <a:cs typeface="Arial"/>
                  </a:rPr>
                  <a:t>p</a:t>
                </a:r>
                <a:r>
                  <a:rPr sz="1200" i="1" spc="-37" baseline="-13888" dirty="0">
                    <a:latin typeface="Arial"/>
                    <a:cs typeface="Arial"/>
                  </a:rPr>
                  <a:t>n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 marL="352425" indent="-226060">
                  <a:lnSpc>
                    <a:spcPct val="100000"/>
                  </a:lnSpc>
                  <a:spcBef>
                    <a:spcPts val="5"/>
                  </a:spcBef>
                  <a:buAutoNum type="arabicPlain"/>
                  <a:tabLst>
                    <a:tab pos="352425" algn="l"/>
                  </a:tabLst>
                </a:pPr>
                <a:r>
                  <a:rPr sz="1200" spc="-45" dirty="0">
                    <a:latin typeface="Arial"/>
                    <a:cs typeface="Arial"/>
                  </a:rPr>
                  <a:t>calculate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desired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closed-</a:t>
                </a:r>
                <a:r>
                  <a:rPr sz="1200" spc="-40" dirty="0">
                    <a:latin typeface="Arial"/>
                    <a:cs typeface="Arial"/>
                  </a:rPr>
                  <a:t>loop</a:t>
                </a:r>
                <a:r>
                  <a:rPr sz="1200" spc="25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characteristic</a:t>
                </a:r>
                <a:r>
                  <a:rPr sz="1200" spc="3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polynomial</a:t>
                </a:r>
                <a:endParaRPr sz="1200" dirty="0">
                  <a:latin typeface="Arial"/>
                  <a:cs typeface="Arial"/>
                </a:endParaRPr>
              </a:p>
              <a:p>
                <a:pPr marL="501015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i="1" spc="-85" dirty="0"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latin typeface="Menlo"/>
                    <a:cs typeface="Menlo"/>
                  </a:rPr>
                  <a:t>−</a:t>
                </a:r>
                <a:r>
                  <a:rPr sz="1200" i="1" spc="-459" dirty="0">
                    <a:latin typeface="Menlo"/>
                    <a:cs typeface="Menlo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p</a:t>
                </a:r>
                <a:r>
                  <a:rPr sz="1200" baseline="-13888" dirty="0">
                    <a:latin typeface="Arial"/>
                    <a:cs typeface="Arial"/>
                  </a:rPr>
                  <a:t>1</a:t>
                </a:r>
                <a:r>
                  <a:rPr sz="1200" dirty="0">
                    <a:latin typeface="Arial"/>
                    <a:cs typeface="Arial"/>
                  </a:rPr>
                  <a:t>)(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i="1" spc="-15" dirty="0"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latin typeface="Menlo"/>
                    <a:cs typeface="Menlo"/>
                  </a:rPr>
                  <a:t>−</a:t>
                </a:r>
                <a:r>
                  <a:rPr sz="1200" i="1" spc="-459" dirty="0">
                    <a:latin typeface="Menlo"/>
                    <a:cs typeface="Menlo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p</a:t>
                </a:r>
                <a:r>
                  <a:rPr sz="1200" baseline="-13888" dirty="0">
                    <a:latin typeface="Arial"/>
                    <a:cs typeface="Arial"/>
                  </a:rPr>
                  <a:t>2</a:t>
                </a:r>
                <a:r>
                  <a:rPr sz="1200" dirty="0">
                    <a:latin typeface="Arial"/>
                    <a:cs typeface="Arial"/>
                  </a:rPr>
                  <a:t>)</a:t>
                </a:r>
                <a:r>
                  <a:rPr sz="1200" spc="-135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b="0" i="1" spc="-459" smtClean="0">
                        <a:latin typeface="Cambria Math" panose="02040503050406030204" pitchFamily="18" charset="0"/>
                        <a:cs typeface="Menlo"/>
                      </a:rPr>
                      <m:t>⋯</m:t>
                    </m:r>
                  </m:oMath>
                </a14:m>
                <a:r>
                  <a:rPr lang="zh-CN" altLang="en-US" sz="1200" i="1" spc="-459" dirty="0">
                    <a:latin typeface="Menlo"/>
                    <a:cs typeface="Menlo"/>
                  </a:rPr>
                  <a:t>   </a:t>
                </a:r>
                <a:r>
                  <a:rPr lang="en-US" sz="1200" dirty="0">
                    <a:latin typeface="Arial"/>
                    <a:cs typeface="Arial"/>
                  </a:rPr>
                  <a:t>  (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latin typeface="Menlo"/>
                    <a:cs typeface="Menlo"/>
                  </a:rPr>
                  <a:t>−</a:t>
                </a:r>
                <a:r>
                  <a:rPr sz="1200" i="1" spc="-459" dirty="0">
                    <a:latin typeface="Menlo"/>
                    <a:cs typeface="Menlo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p</a:t>
                </a:r>
                <a:r>
                  <a:rPr sz="1200" i="1" baseline="-13888" dirty="0">
                    <a:latin typeface="Arial"/>
                    <a:cs typeface="Arial"/>
                  </a:rPr>
                  <a:t>n</a:t>
                </a:r>
                <a:r>
                  <a:rPr sz="1200" dirty="0">
                    <a:latin typeface="Arial"/>
                    <a:cs typeface="Arial"/>
                  </a:rPr>
                  <a:t>)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i="1" baseline="31250" dirty="0">
                    <a:latin typeface="Arial"/>
                    <a:cs typeface="Arial"/>
                  </a:rPr>
                  <a:t>n</a:t>
                </a:r>
                <a:r>
                  <a:rPr sz="1200" i="1" spc="127" baseline="3125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0" dirty="0">
                    <a:latin typeface="Arial"/>
                    <a:cs typeface="Arial"/>
                  </a:rPr>
                  <a:t> </a:t>
                </a:r>
                <a:r>
                  <a:rPr sz="1200" i="1" spc="45" dirty="0">
                    <a:latin typeface="Times New Roman"/>
                    <a:cs typeface="Times New Roman"/>
                  </a:rPr>
                  <a:t>γ</a:t>
                </a:r>
                <a:r>
                  <a:rPr sz="1200" i="1" spc="67" baseline="-13888" dirty="0">
                    <a:latin typeface="Arial"/>
                    <a:cs typeface="Arial"/>
                  </a:rPr>
                  <a:t>n</a:t>
                </a:r>
                <a:r>
                  <a:rPr sz="1200" i="1" spc="67" baseline="-13888" dirty="0">
                    <a:latin typeface="Hack"/>
                    <a:cs typeface="Hack"/>
                  </a:rPr>
                  <a:t>−</a:t>
                </a:r>
                <a:r>
                  <a:rPr sz="1200" spc="67" baseline="-13888" dirty="0">
                    <a:latin typeface="Arial"/>
                    <a:cs typeface="Arial"/>
                  </a:rPr>
                  <a:t>1</a:t>
                </a:r>
                <a:r>
                  <a:rPr sz="1200" i="1" spc="45" dirty="0">
                    <a:latin typeface="Arial"/>
                    <a:cs typeface="Arial"/>
                  </a:rPr>
                  <a:t>s</a:t>
                </a:r>
                <a:r>
                  <a:rPr sz="1200" i="1" spc="67" baseline="31250" dirty="0">
                    <a:latin typeface="Arial"/>
                    <a:cs typeface="Arial"/>
                  </a:rPr>
                  <a:t>n</a:t>
                </a:r>
                <a:r>
                  <a:rPr sz="1200" i="1" spc="67" baseline="31250" dirty="0">
                    <a:latin typeface="Hack"/>
                    <a:cs typeface="Hack"/>
                  </a:rPr>
                  <a:t>−</a:t>
                </a:r>
                <a:r>
                  <a:rPr sz="1200" spc="67" baseline="31250" dirty="0">
                    <a:latin typeface="Arial"/>
                    <a:cs typeface="Arial"/>
                  </a:rPr>
                  <a:t>1</a:t>
                </a:r>
                <a:r>
                  <a:rPr sz="1200" spc="112" baseline="31250" dirty="0">
                    <a:latin typeface="Arial"/>
                    <a:cs typeface="Arial"/>
                  </a:rPr>
                  <a:t> </a:t>
                </a:r>
                <a:r>
                  <a:rPr lang="en-US" altLang="zh-CN" sz="1200" spc="200" dirty="0">
                    <a:latin typeface="Arial"/>
                    <a:cs typeface="Arial"/>
                  </a:rPr>
                  <a:t>+</a:t>
                </a:r>
                <a:r>
                  <a:rPr lang="zh-CN" altLang="en-US" sz="1200" b="0" spc="-459" dirty="0">
                    <a:cs typeface="Menlo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b="0" i="1" spc="-459" smtClean="0">
                        <a:latin typeface="Cambria Math" panose="02040503050406030204" pitchFamily="18" charset="0"/>
                        <a:cs typeface="Menlo"/>
                      </a:rPr>
                      <m:t>⋯</m:t>
                    </m:r>
                  </m:oMath>
                </a14:m>
                <a:r>
                  <a:rPr lang="zh-CN" altLang="en-US" sz="1200" i="1" spc="-459" dirty="0">
                    <a:latin typeface="Menlo"/>
                    <a:cs typeface="Menlo"/>
                  </a:rPr>
                  <a:t>        </a:t>
                </a:r>
                <a:r>
                  <a:rPr lang="zh-CN" altLang="en-US" sz="1200" spc="-80" dirty="0">
                    <a:latin typeface="Arial"/>
                    <a:cs typeface="Arial"/>
                  </a:rPr>
                  <a:t>   </a:t>
                </a:r>
                <a:r>
                  <a:rPr lang="en-US" altLang="zh-CN" sz="1200" spc="-80" dirty="0">
                    <a:latin typeface="Arial"/>
                    <a:cs typeface="Arial"/>
                  </a:rPr>
                  <a:t>+ </a:t>
                </a:r>
                <a:r>
                  <a:rPr sz="1200" i="1" dirty="0">
                    <a:latin typeface="Times New Roman"/>
                    <a:cs typeface="Times New Roman"/>
                  </a:rPr>
                  <a:t>γ</a:t>
                </a:r>
                <a:r>
                  <a:rPr sz="1200" baseline="-13888" dirty="0">
                    <a:latin typeface="Arial"/>
                    <a:cs typeface="Arial"/>
                  </a:rPr>
                  <a:t>1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i="1" spc="25" dirty="0">
                    <a:latin typeface="Times New Roman"/>
                    <a:cs typeface="Times New Roman"/>
                  </a:rPr>
                  <a:t>γ</a:t>
                </a:r>
                <a:r>
                  <a:rPr sz="1200" spc="37" baseline="-13888" dirty="0"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 marL="352425" indent="-226060">
                  <a:lnSpc>
                    <a:spcPct val="100000"/>
                  </a:lnSpc>
                  <a:spcBef>
                    <a:spcPts val="5"/>
                  </a:spcBef>
                  <a:buAutoNum type="arabicPlain" startAt="3"/>
                  <a:tabLst>
                    <a:tab pos="352425" algn="l"/>
                  </a:tabLst>
                </a:pPr>
                <a:r>
                  <a:rPr sz="1200" spc="-45" dirty="0">
                    <a:latin typeface="Arial"/>
                    <a:cs typeface="Arial"/>
                  </a:rPr>
                  <a:t>calculate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70" dirty="0">
                    <a:latin typeface="Arial"/>
                    <a:cs typeface="Arial"/>
                  </a:rPr>
                  <a:t>open-</a:t>
                </a:r>
                <a:r>
                  <a:rPr sz="1200" spc="-30" dirty="0">
                    <a:latin typeface="Arial"/>
                    <a:cs typeface="Arial"/>
                  </a:rPr>
                  <a:t>loop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45" dirty="0">
                    <a:latin typeface="Arial"/>
                    <a:cs typeface="Arial"/>
                  </a:rPr>
                  <a:t>characteristic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polynomial</a:t>
                </a:r>
                <a:endParaRPr sz="1200" dirty="0">
                  <a:latin typeface="Arial"/>
                  <a:cs typeface="Arial"/>
                </a:endParaRPr>
              </a:p>
              <a:p>
                <a:pPr marL="501015">
                  <a:lnSpc>
                    <a:spcPct val="100000"/>
                  </a:lnSpc>
                </a:pPr>
                <a:r>
                  <a:rPr sz="1200" spc="-25" dirty="0">
                    <a:latin typeface="Arial"/>
                    <a:cs typeface="Arial"/>
                  </a:rPr>
                  <a:t>det(</a:t>
                </a:r>
                <a:r>
                  <a:rPr sz="1200" i="1" spc="-25" dirty="0">
                    <a:latin typeface="Arial"/>
                    <a:cs typeface="Arial"/>
                  </a:rPr>
                  <a:t>sI</a:t>
                </a:r>
                <a:r>
                  <a:rPr sz="1200" i="1" spc="30" dirty="0"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latin typeface="Menlo"/>
                    <a:cs typeface="Menlo"/>
                  </a:rPr>
                  <a:t>−</a:t>
                </a:r>
                <a:r>
                  <a:rPr sz="1200" i="1" spc="-459" dirty="0">
                    <a:latin typeface="Menlo"/>
                    <a:cs typeface="Menlo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dirty="0">
                    <a:latin typeface="Arial"/>
                    <a:cs typeface="Arial"/>
                  </a:rPr>
                  <a:t>)</a:t>
                </a:r>
                <a:r>
                  <a:rPr sz="1200" spc="-1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i="1" baseline="31250" dirty="0">
                    <a:latin typeface="Arial"/>
                    <a:cs typeface="Arial"/>
                  </a:rPr>
                  <a:t>n</a:t>
                </a:r>
                <a:r>
                  <a:rPr sz="1200" i="1" spc="135" baseline="3125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0" dirty="0">
                    <a:latin typeface="Arial"/>
                    <a:cs typeface="Arial"/>
                  </a:rPr>
                  <a:t> </a:t>
                </a:r>
                <a:r>
                  <a:rPr sz="1200" i="1" spc="45" dirty="0">
                    <a:latin typeface="Times New Roman"/>
                    <a:cs typeface="Times New Roman"/>
                  </a:rPr>
                  <a:t>α</a:t>
                </a:r>
                <a:r>
                  <a:rPr sz="1200" i="1" spc="67" baseline="-13888" dirty="0">
                    <a:latin typeface="Arial"/>
                    <a:cs typeface="Arial"/>
                  </a:rPr>
                  <a:t>n</a:t>
                </a:r>
                <a:r>
                  <a:rPr sz="1200" i="1" spc="67" baseline="-13888" dirty="0">
                    <a:latin typeface="Hack"/>
                    <a:cs typeface="Hack"/>
                  </a:rPr>
                  <a:t>−</a:t>
                </a:r>
                <a:r>
                  <a:rPr sz="1200" spc="67" baseline="-13888" dirty="0">
                    <a:latin typeface="Arial"/>
                    <a:cs typeface="Arial"/>
                  </a:rPr>
                  <a:t>1</a:t>
                </a:r>
                <a:r>
                  <a:rPr sz="1200" i="1" spc="45" dirty="0">
                    <a:latin typeface="Arial"/>
                    <a:cs typeface="Arial"/>
                  </a:rPr>
                  <a:t>s</a:t>
                </a:r>
                <a:r>
                  <a:rPr sz="1200" i="1" spc="67" baseline="31250" dirty="0">
                    <a:latin typeface="Arial"/>
                    <a:cs typeface="Arial"/>
                  </a:rPr>
                  <a:t>n</a:t>
                </a:r>
                <a:r>
                  <a:rPr sz="1200" i="1" spc="67" baseline="31250" dirty="0">
                    <a:latin typeface="Hack"/>
                    <a:cs typeface="Hack"/>
                  </a:rPr>
                  <a:t>−</a:t>
                </a:r>
                <a:r>
                  <a:rPr sz="1200" spc="67" baseline="31250" dirty="0">
                    <a:latin typeface="Arial"/>
                    <a:cs typeface="Arial"/>
                  </a:rPr>
                  <a:t>1</a:t>
                </a:r>
                <a:r>
                  <a:rPr sz="1200" spc="120" baseline="31250" dirty="0">
                    <a:latin typeface="Arial"/>
                    <a:cs typeface="Arial"/>
                  </a:rPr>
                  <a:t> </a:t>
                </a:r>
                <a:r>
                  <a:rPr lang="en-US" altLang="zh-CN" sz="1200" spc="200" dirty="0">
                    <a:latin typeface="Arial"/>
                    <a:cs typeface="Arial"/>
                  </a:rPr>
                  <a:t>+</a:t>
                </a:r>
                <a:r>
                  <a:rPr lang="zh-CN" altLang="en-US" sz="1200" b="0" spc="-459" dirty="0">
                    <a:cs typeface="Menlo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en-US" sz="1200" b="0" i="1" spc="-459" smtClean="0">
                        <a:latin typeface="Cambria Math" panose="02040503050406030204" pitchFamily="18" charset="0"/>
                        <a:cs typeface="Menlo"/>
                      </a:rPr>
                      <m:t>⋯</m:t>
                    </m:r>
                  </m:oMath>
                </a14:m>
                <a:r>
                  <a:rPr lang="zh-CN" altLang="en-US" sz="1200" i="1" spc="-459" dirty="0">
                    <a:latin typeface="Menlo"/>
                    <a:cs typeface="Menlo"/>
                  </a:rPr>
                  <a:t>        </a:t>
                </a:r>
                <a:r>
                  <a:rPr lang="zh-CN" altLang="en-US" sz="1200" spc="-80" dirty="0">
                    <a:latin typeface="Arial"/>
                    <a:cs typeface="Arial"/>
                  </a:rPr>
                  <a:t>   </a:t>
                </a:r>
                <a:r>
                  <a:rPr lang="en-US" altLang="zh-CN" sz="1200" spc="-80" dirty="0">
                    <a:latin typeface="Arial"/>
                    <a:cs typeface="Arial"/>
                  </a:rPr>
                  <a:t>+ </a:t>
                </a:r>
                <a:r>
                  <a:rPr sz="1200" i="1" dirty="0">
                    <a:latin typeface="Times New Roman"/>
                    <a:cs typeface="Times New Roman"/>
                  </a:rPr>
                  <a:t>α</a:t>
                </a:r>
                <a:r>
                  <a:rPr sz="1200" baseline="-13888" dirty="0">
                    <a:latin typeface="Arial"/>
                    <a:cs typeface="Arial"/>
                  </a:rPr>
                  <a:t>1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i="1" spc="1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Times New Roman"/>
                    <a:cs typeface="Times New Roman"/>
                  </a:rPr>
                  <a:t>α</a:t>
                </a:r>
                <a:r>
                  <a:rPr sz="1200" spc="-37" baseline="-13888" dirty="0">
                    <a:latin typeface="Arial"/>
                    <a:cs typeface="Arial"/>
                  </a:rPr>
                  <a:t>0</a:t>
                </a:r>
                <a:endParaRPr sz="1200" baseline="-13888" dirty="0">
                  <a:latin typeface="Arial"/>
                  <a:cs typeface="Arial"/>
                </a:endParaRPr>
              </a:p>
              <a:p>
                <a:pPr marL="352425" indent="-226060">
                  <a:lnSpc>
                    <a:spcPct val="100000"/>
                  </a:lnSpc>
                  <a:spcBef>
                    <a:spcPts val="5"/>
                  </a:spcBef>
                  <a:buAutoNum type="arabicPlain" startAt="4"/>
                  <a:tabLst>
                    <a:tab pos="352425" algn="l"/>
                  </a:tabLst>
                </a:pPr>
                <a:r>
                  <a:rPr sz="1200" spc="-60" dirty="0">
                    <a:latin typeface="Arial"/>
                    <a:cs typeface="Arial"/>
                  </a:rPr>
                  <a:t>define</a:t>
                </a:r>
                <a:r>
                  <a:rPr sz="1200" spc="-2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3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matrices:</a:t>
                </a:r>
                <a:endParaRPr sz="1200" dirty="0">
                  <a:latin typeface="Arial"/>
                  <a:cs typeface="Arial"/>
                </a:endParaRPr>
              </a:p>
              <a:p>
                <a:pPr marL="352425">
                  <a:lnSpc>
                    <a:spcPts val="1420"/>
                  </a:lnSpc>
                  <a:spcBef>
                    <a:spcPts val="5"/>
                  </a:spcBef>
                </a:pPr>
                <a:r>
                  <a:rPr sz="1200" i="1" dirty="0">
                    <a:latin typeface="Arial"/>
                    <a:cs typeface="Arial"/>
                  </a:rPr>
                  <a:t>K</a:t>
                </a:r>
                <a:r>
                  <a:rPr sz="1200" i="1" spc="17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[</a:t>
                </a:r>
                <a:r>
                  <a:rPr sz="1200" i="1" dirty="0">
                    <a:latin typeface="Times New Roman"/>
                    <a:cs typeface="Times New Roman"/>
                  </a:rPr>
                  <a:t>γ</a:t>
                </a:r>
                <a:r>
                  <a:rPr sz="1200" baseline="-13888" dirty="0">
                    <a:latin typeface="Arial"/>
                    <a:cs typeface="Arial"/>
                  </a:rPr>
                  <a:t>0</a:t>
                </a:r>
                <a:r>
                  <a:rPr sz="1200" spc="172" baseline="-13888" dirty="0"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latin typeface="Menlo"/>
                    <a:cs typeface="Menlo"/>
                  </a:rPr>
                  <a:t>−</a:t>
                </a:r>
                <a:r>
                  <a:rPr sz="1200" i="1" spc="-445" dirty="0">
                    <a:latin typeface="Menlo"/>
                    <a:cs typeface="Menlo"/>
                  </a:rPr>
                  <a:t> </a:t>
                </a:r>
                <a:r>
                  <a:rPr sz="1200" i="1" spc="50" dirty="0">
                    <a:latin typeface="Times New Roman"/>
                    <a:cs typeface="Times New Roman"/>
                  </a:rPr>
                  <a:t>α</a:t>
                </a:r>
                <a:r>
                  <a:rPr sz="1200" spc="75" baseline="-13888" dirty="0">
                    <a:latin typeface="Arial"/>
                    <a:cs typeface="Arial"/>
                  </a:rPr>
                  <a:t>0</a:t>
                </a:r>
                <a:r>
                  <a:rPr sz="1200" i="1" spc="50" dirty="0">
                    <a:latin typeface="Times New Roman"/>
                    <a:cs typeface="Times New Roman"/>
                  </a:rPr>
                  <a:t>,</a:t>
                </a:r>
                <a:r>
                  <a:rPr sz="1200" i="1" spc="-85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.</a:t>
                </a:r>
                <a:r>
                  <a:rPr sz="1200" i="1" spc="-90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.</a:t>
                </a:r>
                <a:r>
                  <a:rPr sz="1200" i="1" spc="-90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.</a:t>
                </a:r>
                <a:r>
                  <a:rPr sz="1200" i="1" spc="-85" dirty="0">
                    <a:latin typeface="Times New Roman"/>
                    <a:cs typeface="Times New Roman"/>
                  </a:rPr>
                  <a:t> </a:t>
                </a:r>
                <a:r>
                  <a:rPr sz="1200" i="1" dirty="0">
                    <a:latin typeface="Times New Roman"/>
                    <a:cs typeface="Times New Roman"/>
                  </a:rPr>
                  <a:t>,</a:t>
                </a:r>
                <a:r>
                  <a:rPr sz="1200" i="1" spc="-90" dirty="0">
                    <a:latin typeface="Times New Roman"/>
                    <a:cs typeface="Times New Roman"/>
                  </a:rPr>
                  <a:t> </a:t>
                </a:r>
                <a:r>
                  <a:rPr sz="1200" i="1" spc="65" dirty="0">
                    <a:latin typeface="Times New Roman"/>
                    <a:cs typeface="Times New Roman"/>
                  </a:rPr>
                  <a:t>γ</a:t>
                </a:r>
                <a:r>
                  <a:rPr sz="1200" i="1" spc="97" baseline="-13888" dirty="0">
                    <a:latin typeface="Arial"/>
                    <a:cs typeface="Arial"/>
                  </a:rPr>
                  <a:t>n</a:t>
                </a:r>
                <a:r>
                  <a:rPr sz="1200" i="1" spc="97" baseline="-13888" dirty="0">
                    <a:latin typeface="Hack"/>
                    <a:cs typeface="Hack"/>
                  </a:rPr>
                  <a:t>−</a:t>
                </a:r>
                <a:r>
                  <a:rPr sz="1200" spc="97" baseline="-13888" dirty="0">
                    <a:latin typeface="Arial"/>
                    <a:cs typeface="Arial"/>
                  </a:rPr>
                  <a:t>1</a:t>
                </a:r>
                <a:r>
                  <a:rPr sz="1200" spc="165" baseline="-13888" dirty="0"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latin typeface="Menlo"/>
                    <a:cs typeface="Menlo"/>
                  </a:rPr>
                  <a:t>−</a:t>
                </a:r>
                <a:r>
                  <a:rPr sz="1200" i="1" spc="-440" dirty="0">
                    <a:latin typeface="Menlo"/>
                    <a:cs typeface="Menlo"/>
                  </a:rPr>
                  <a:t> </a:t>
                </a:r>
                <a:r>
                  <a:rPr sz="1200" i="1" spc="45" dirty="0">
                    <a:latin typeface="Times New Roman"/>
                    <a:cs typeface="Times New Roman"/>
                  </a:rPr>
                  <a:t>α</a:t>
                </a:r>
                <a:r>
                  <a:rPr sz="1200" i="1" spc="67" baseline="-13888" dirty="0">
                    <a:latin typeface="Arial"/>
                    <a:cs typeface="Arial"/>
                  </a:rPr>
                  <a:t>n</a:t>
                </a:r>
                <a:r>
                  <a:rPr sz="1200" i="1" spc="67" baseline="-13888" dirty="0">
                    <a:latin typeface="Hack"/>
                    <a:cs typeface="Hack"/>
                  </a:rPr>
                  <a:t>−</a:t>
                </a:r>
                <a:r>
                  <a:rPr sz="1200" spc="67" baseline="-13888" dirty="0">
                    <a:latin typeface="Arial"/>
                    <a:cs typeface="Arial"/>
                  </a:rPr>
                  <a:t>1</a:t>
                </a:r>
                <a:r>
                  <a:rPr sz="1200" spc="45" dirty="0">
                    <a:latin typeface="Arial"/>
                    <a:cs typeface="Arial"/>
                  </a:rPr>
                  <a:t>]</a:t>
                </a:r>
                <a:endParaRPr sz="1200" dirty="0">
                  <a:latin typeface="Arial"/>
                  <a:cs typeface="Arial"/>
                </a:endParaRPr>
              </a:p>
              <a:p>
                <a:pPr marL="50800" marR="198755">
                  <a:lnSpc>
                    <a:spcPts val="1440"/>
                  </a:lnSpc>
                  <a:spcBef>
                    <a:spcPts val="30"/>
                  </a:spcBef>
                </a:pPr>
                <a:r>
                  <a:rPr sz="1200" b="1" spc="-25" dirty="0">
                    <a:latin typeface="Arial"/>
                    <a:cs typeface="Arial"/>
                  </a:rPr>
                  <a:t>Powerful</a:t>
                </a:r>
                <a:r>
                  <a:rPr sz="1200" b="1" spc="5" dirty="0">
                    <a:latin typeface="Arial"/>
                    <a:cs typeface="Arial"/>
                  </a:rPr>
                  <a:t> </a:t>
                </a:r>
                <a:r>
                  <a:rPr sz="1200" b="1" spc="-10" dirty="0">
                    <a:latin typeface="Arial"/>
                    <a:cs typeface="Arial"/>
                  </a:rPr>
                  <a:t>result</a:t>
                </a:r>
                <a:r>
                  <a:rPr sz="1200" spc="-10" dirty="0">
                    <a:latin typeface="Arial"/>
                    <a:cs typeface="Arial"/>
                  </a:rPr>
                  <a:t>:</a:t>
                </a:r>
                <a:r>
                  <a:rPr sz="1200" spc="8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if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85" dirty="0">
                    <a:latin typeface="Arial"/>
                    <a:cs typeface="Arial"/>
                  </a:rPr>
                  <a:t>system</a:t>
                </a:r>
                <a:r>
                  <a:rPr sz="1200" dirty="0">
                    <a:latin typeface="Arial"/>
                    <a:cs typeface="Arial"/>
                  </a:rPr>
                  <a:t> </a:t>
                </a:r>
                <a:r>
                  <a:rPr sz="1200" spc="-10" dirty="0">
                    <a:latin typeface="Arial"/>
                    <a:cs typeface="Arial"/>
                  </a:rPr>
                  <a:t>is</a:t>
                </a:r>
                <a:r>
                  <a:rPr sz="1200" spc="-1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in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controllable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55" dirty="0">
                    <a:latin typeface="Arial"/>
                    <a:cs typeface="Arial"/>
                  </a:rPr>
                  <a:t>canonical</a:t>
                </a:r>
                <a:r>
                  <a:rPr sz="1200" spc="-20" dirty="0">
                    <a:latin typeface="Arial"/>
                    <a:cs typeface="Arial"/>
                  </a:rPr>
                  <a:t> form, </a:t>
                </a:r>
                <a:r>
                  <a:rPr sz="1200" spc="-70" dirty="0">
                    <a:latin typeface="Arial"/>
                    <a:cs typeface="Arial"/>
                  </a:rPr>
                  <a:t>we </a:t>
                </a:r>
                <a:r>
                  <a:rPr sz="1200" spc="-65" dirty="0">
                    <a:latin typeface="Arial"/>
                    <a:cs typeface="Arial"/>
                  </a:rPr>
                  <a:t>can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arbitrarily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70" dirty="0">
                    <a:latin typeface="Arial"/>
                    <a:cs typeface="Arial"/>
                  </a:rPr>
                  <a:t>place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the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closed-</a:t>
                </a:r>
                <a:r>
                  <a:rPr sz="1200" spc="-40" dirty="0">
                    <a:latin typeface="Arial"/>
                    <a:cs typeface="Arial"/>
                  </a:rPr>
                  <a:t>loop</a:t>
                </a:r>
                <a:r>
                  <a:rPr sz="1200" spc="-10" dirty="0">
                    <a:latin typeface="Arial"/>
                    <a:cs typeface="Arial"/>
                  </a:rPr>
                  <a:t> </a:t>
                </a:r>
                <a:r>
                  <a:rPr sz="1200" spc="-90" dirty="0">
                    <a:latin typeface="Arial"/>
                    <a:cs typeface="Arial"/>
                  </a:rPr>
                  <a:t>eigenvalues</a:t>
                </a:r>
                <a:r>
                  <a:rPr sz="1200" spc="5" dirty="0">
                    <a:latin typeface="Arial"/>
                    <a:cs typeface="Arial"/>
                  </a:rPr>
                  <a:t> </a:t>
                </a:r>
                <a:r>
                  <a:rPr sz="1200" spc="-30" dirty="0">
                    <a:latin typeface="Arial"/>
                    <a:cs typeface="Arial"/>
                  </a:rPr>
                  <a:t>by</a:t>
                </a:r>
                <a:r>
                  <a:rPr sz="1200" spc="-5" dirty="0">
                    <a:latin typeface="Arial"/>
                    <a:cs typeface="Arial"/>
                  </a:rPr>
                  <a:t> </a:t>
                </a:r>
                <a:r>
                  <a:rPr sz="1200" spc="-25" dirty="0">
                    <a:latin typeface="Arial"/>
                    <a:cs typeface="Arial"/>
                  </a:rPr>
                  <a:t>state</a:t>
                </a:r>
                <a:r>
                  <a:rPr sz="1200" spc="-10" dirty="0">
                    <a:latin typeface="Arial"/>
                    <a:cs typeface="Arial"/>
                  </a:rPr>
                  <a:t> feedback!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11" name="object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828" y="854821"/>
                <a:ext cx="4493260" cy="1840864"/>
              </a:xfrm>
              <a:prstGeom prst="rect">
                <a:avLst/>
              </a:prstGeom>
              <a:blipFill>
                <a:blip r:embed="rId2"/>
                <a:stretch>
                  <a:fillRect l="-950" t="-2649" b="-36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10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50" dirty="0"/>
              <a:t>General</a:t>
            </a:r>
            <a:r>
              <a:rPr spc="30" dirty="0"/>
              <a:t> </a:t>
            </a:r>
            <a:r>
              <a:rPr spc="-145" dirty="0"/>
              <a:t>eigenvalue</a:t>
            </a:r>
            <a:r>
              <a:rPr spc="30" dirty="0"/>
              <a:t> </a:t>
            </a:r>
            <a:r>
              <a:rPr spc="-120" dirty="0"/>
              <a:t>placement</a:t>
            </a:r>
            <a:r>
              <a:rPr spc="30" dirty="0"/>
              <a:t> </a:t>
            </a:r>
            <a:r>
              <a:rPr spc="-105" dirty="0"/>
              <a:t>by</a:t>
            </a:r>
            <a:r>
              <a:rPr spc="30" dirty="0"/>
              <a:t> </a:t>
            </a:r>
            <a:r>
              <a:rPr spc="-75" dirty="0"/>
              <a:t>state</a:t>
            </a:r>
            <a:r>
              <a:rPr spc="30" dirty="0"/>
              <a:t> </a:t>
            </a:r>
            <a:r>
              <a:rPr spc="-95" dirty="0"/>
              <a:t>feedback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424789" rIns="0" bIns="0" rtlCol="0">
            <a:spAutoFit/>
          </a:bodyPr>
          <a:lstStyle/>
          <a:p>
            <a:pPr marL="268605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10" dirty="0"/>
              <a:t>What</a:t>
            </a:r>
            <a:r>
              <a:rPr sz="1200" spc="30" dirty="0"/>
              <a:t> </a:t>
            </a:r>
            <a:r>
              <a:rPr sz="1200" dirty="0"/>
              <a:t>if</a:t>
            </a:r>
            <a:r>
              <a:rPr sz="1200" spc="35" dirty="0"/>
              <a:t> </a:t>
            </a:r>
            <a:r>
              <a:rPr sz="1200" dirty="0"/>
              <a:t>the</a:t>
            </a:r>
            <a:r>
              <a:rPr sz="1200" spc="30" dirty="0"/>
              <a:t> </a:t>
            </a:r>
            <a:r>
              <a:rPr sz="1200" spc="-60" dirty="0"/>
              <a:t>given</a:t>
            </a:r>
            <a:r>
              <a:rPr sz="1200" spc="30" dirty="0"/>
              <a:t> </a:t>
            </a:r>
            <a:r>
              <a:rPr sz="1200" spc="-65" dirty="0"/>
              <a:t>state-</a:t>
            </a:r>
            <a:r>
              <a:rPr sz="1200" spc="-75" dirty="0"/>
              <a:t>space</a:t>
            </a:r>
            <a:r>
              <a:rPr sz="1200" spc="35" dirty="0"/>
              <a:t> </a:t>
            </a:r>
            <a:r>
              <a:rPr sz="1200" spc="-40" dirty="0"/>
              <a:t>realization</a:t>
            </a:r>
            <a:r>
              <a:rPr sz="1200" spc="25" dirty="0"/>
              <a:t> </a:t>
            </a:r>
            <a:r>
              <a:rPr sz="1200" spc="100" dirty="0"/>
              <a:t>Σ</a:t>
            </a:r>
            <a:r>
              <a:rPr sz="1200" spc="-20" dirty="0"/>
              <a:t> </a:t>
            </a:r>
            <a:r>
              <a:rPr sz="1200" spc="200" dirty="0"/>
              <a:t>=</a:t>
            </a:r>
            <a:r>
              <a:rPr sz="1200" spc="-25" dirty="0"/>
              <a:t> </a:t>
            </a:r>
            <a:r>
              <a:rPr sz="1200" dirty="0"/>
              <a:t>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C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55" dirty="0">
                <a:latin typeface="Arial"/>
                <a:cs typeface="Arial"/>
              </a:rPr>
              <a:t>D</a:t>
            </a:r>
            <a:r>
              <a:rPr sz="1200" spc="55" dirty="0"/>
              <a:t>)</a:t>
            </a:r>
            <a:r>
              <a:rPr sz="1200" spc="30" dirty="0"/>
              <a:t> </a:t>
            </a:r>
            <a:r>
              <a:rPr sz="1200" spc="-10" dirty="0"/>
              <a:t>is</a:t>
            </a:r>
            <a:r>
              <a:rPr sz="1200" spc="35" dirty="0"/>
              <a:t> </a:t>
            </a:r>
            <a:r>
              <a:rPr sz="1200" spc="-25" dirty="0"/>
              <a:t>not </a:t>
            </a:r>
            <a:r>
              <a:rPr sz="1200" dirty="0"/>
              <a:t>in</a:t>
            </a:r>
            <a:r>
              <a:rPr sz="1200" spc="-15" dirty="0"/>
              <a:t> </a:t>
            </a:r>
            <a:r>
              <a:rPr sz="1200" dirty="0"/>
              <a:t>the</a:t>
            </a:r>
            <a:r>
              <a:rPr sz="1200" spc="-10" dirty="0"/>
              <a:t> </a:t>
            </a:r>
            <a:r>
              <a:rPr sz="1200" spc="-60" dirty="0"/>
              <a:t>required</a:t>
            </a:r>
            <a:r>
              <a:rPr sz="1200" spc="-10" dirty="0"/>
              <a:t> </a:t>
            </a:r>
            <a:r>
              <a:rPr sz="1200" spc="-20" dirty="0"/>
              <a:t>form?</a:t>
            </a:r>
            <a:endParaRPr sz="1200">
              <a:latin typeface="Arial"/>
              <a:cs typeface="Arial"/>
            </a:endParaRPr>
          </a:p>
          <a:p>
            <a:pPr marL="268605" marR="36195" indent="-19304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90" dirty="0"/>
              <a:t>We</a:t>
            </a:r>
            <a:r>
              <a:rPr sz="1200" spc="5" dirty="0"/>
              <a:t> </a:t>
            </a:r>
            <a:r>
              <a:rPr sz="1200" spc="-65" dirty="0"/>
              <a:t>can</a:t>
            </a:r>
            <a:r>
              <a:rPr sz="1200" spc="5" dirty="0"/>
              <a:t> </a:t>
            </a:r>
            <a:r>
              <a:rPr sz="1200" spc="-20" dirty="0"/>
              <a:t>then</a:t>
            </a:r>
            <a:r>
              <a:rPr sz="1200" dirty="0"/>
              <a:t> </a:t>
            </a:r>
            <a:r>
              <a:rPr sz="1200" spc="-40" dirty="0"/>
              <a:t>transform</a:t>
            </a:r>
            <a:r>
              <a:rPr sz="1200" spc="5" dirty="0"/>
              <a:t> </a:t>
            </a:r>
            <a:r>
              <a:rPr sz="1200" dirty="0"/>
              <a:t>it</a:t>
            </a:r>
            <a:r>
              <a:rPr sz="1200" spc="5" dirty="0"/>
              <a:t> </a:t>
            </a:r>
            <a:r>
              <a:rPr sz="1200" dirty="0"/>
              <a:t>to </a:t>
            </a:r>
            <a:r>
              <a:rPr sz="1200" spc="-10" dirty="0"/>
              <a:t>c.c.f.</a:t>
            </a:r>
            <a:r>
              <a:rPr sz="1200" spc="114" dirty="0"/>
              <a:t> </a:t>
            </a:r>
            <a:r>
              <a:rPr sz="1200" spc="-20" dirty="0"/>
              <a:t>via</a:t>
            </a:r>
            <a:r>
              <a:rPr sz="1200" spc="5" dirty="0"/>
              <a:t> </a:t>
            </a:r>
            <a:r>
              <a:rPr sz="1200" dirty="0"/>
              <a:t>a </a:t>
            </a:r>
            <a:r>
              <a:rPr sz="1200" spc="-30" dirty="0"/>
              <a:t>similarity</a:t>
            </a:r>
            <a:r>
              <a:rPr sz="1200" spc="5" dirty="0"/>
              <a:t> </a:t>
            </a:r>
            <a:r>
              <a:rPr sz="1200" spc="-40" dirty="0"/>
              <a:t>transformation </a:t>
            </a:r>
            <a:r>
              <a:rPr sz="1200" spc="-90" dirty="0"/>
              <a:t>(See</a:t>
            </a:r>
            <a:r>
              <a:rPr sz="1200" spc="5" dirty="0"/>
              <a:t> </a:t>
            </a:r>
            <a:r>
              <a:rPr sz="1200" spc="-40" dirty="0"/>
              <a:t>lecture</a:t>
            </a:r>
            <a:r>
              <a:rPr sz="1200" spc="-30" dirty="0"/>
              <a:t> </a:t>
            </a:r>
            <a:r>
              <a:rPr sz="1200" spc="-20" dirty="0"/>
              <a:t>on</a:t>
            </a:r>
            <a:r>
              <a:rPr sz="1200" spc="-10" dirty="0"/>
              <a:t> </a:t>
            </a:r>
            <a:r>
              <a:rPr sz="1200" spc="-25" dirty="0"/>
              <a:t>controllability</a:t>
            </a:r>
            <a:r>
              <a:rPr sz="1200" spc="-10" dirty="0"/>
              <a:t> </a:t>
            </a:r>
            <a:r>
              <a:rPr sz="1200" spc="-50" dirty="0"/>
              <a:t>and</a:t>
            </a:r>
            <a:r>
              <a:rPr sz="1200" spc="-10" dirty="0"/>
              <a:t> observability).</a:t>
            </a:r>
            <a:endParaRPr sz="1200">
              <a:latin typeface="Arial Unicode MS"/>
              <a:cs typeface="Arial Unicode MS"/>
            </a:endParaRPr>
          </a:p>
          <a:p>
            <a:pPr marL="268605" marR="64769" indent="-193040">
              <a:lnSpc>
                <a:spcPct val="100000"/>
              </a:lnSpc>
              <a:spcBef>
                <a:spcPts val="3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3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b="1" spc="-25" dirty="0">
                <a:latin typeface="Arial"/>
                <a:cs typeface="Arial"/>
              </a:rPr>
              <a:t>Powerful</a:t>
            </a:r>
            <a:r>
              <a:rPr sz="1200" b="1" spc="105" dirty="0">
                <a:latin typeface="Arial"/>
                <a:cs typeface="Arial"/>
              </a:rPr>
              <a:t> </a:t>
            </a:r>
            <a:r>
              <a:rPr sz="1200" b="1" dirty="0">
                <a:latin typeface="Arial"/>
                <a:cs typeface="Arial"/>
              </a:rPr>
              <a:t>fact</a:t>
            </a:r>
            <a:r>
              <a:rPr sz="1200" dirty="0"/>
              <a:t>:</a:t>
            </a:r>
            <a:r>
              <a:rPr sz="1200" spc="175" dirty="0"/>
              <a:t> </a:t>
            </a:r>
            <a:r>
              <a:rPr sz="1200" dirty="0"/>
              <a:t>if</a:t>
            </a:r>
            <a:r>
              <a:rPr sz="1200" spc="50" dirty="0"/>
              <a:t> </a:t>
            </a:r>
            <a:r>
              <a:rPr sz="1200" spc="-85" dirty="0"/>
              <a:t>system</a:t>
            </a:r>
            <a:r>
              <a:rPr sz="1200" spc="45" dirty="0"/>
              <a:t> </a:t>
            </a:r>
            <a:r>
              <a:rPr sz="1200" spc="100" dirty="0"/>
              <a:t>Σ</a:t>
            </a:r>
            <a:r>
              <a:rPr sz="1200" spc="-15" dirty="0"/>
              <a:t> </a:t>
            </a:r>
            <a:r>
              <a:rPr sz="1200" spc="200" dirty="0"/>
              <a:t>=</a:t>
            </a:r>
            <a:r>
              <a:rPr sz="1200" spc="-10" dirty="0"/>
              <a:t> </a:t>
            </a:r>
            <a:r>
              <a:rPr sz="1200" dirty="0"/>
              <a:t>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C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55" dirty="0">
                <a:latin typeface="Arial"/>
                <a:cs typeface="Arial"/>
              </a:rPr>
              <a:t>D</a:t>
            </a:r>
            <a:r>
              <a:rPr sz="1200" spc="55" dirty="0"/>
              <a:t>)</a:t>
            </a:r>
            <a:r>
              <a:rPr sz="1200" spc="45" dirty="0"/>
              <a:t> </a:t>
            </a:r>
            <a:r>
              <a:rPr sz="1200" spc="-10" dirty="0"/>
              <a:t>is</a:t>
            </a:r>
            <a:r>
              <a:rPr sz="1200" spc="50" dirty="0"/>
              <a:t> </a:t>
            </a:r>
            <a:r>
              <a:rPr sz="1200" spc="-40" dirty="0"/>
              <a:t>controllable,</a:t>
            </a:r>
            <a:r>
              <a:rPr sz="1200" spc="45" dirty="0"/>
              <a:t> </a:t>
            </a:r>
            <a:r>
              <a:rPr sz="1200" spc="-20" dirty="0"/>
              <a:t>then </a:t>
            </a:r>
            <a:r>
              <a:rPr sz="1200" spc="-114" dirty="0"/>
              <a:t>we</a:t>
            </a:r>
            <a:r>
              <a:rPr sz="1200" spc="30" dirty="0"/>
              <a:t> </a:t>
            </a:r>
            <a:r>
              <a:rPr sz="1200" spc="-65" dirty="0"/>
              <a:t>can</a:t>
            </a:r>
            <a:r>
              <a:rPr sz="1200" spc="-20" dirty="0"/>
              <a:t> </a:t>
            </a:r>
            <a:r>
              <a:rPr sz="1200" spc="-25" dirty="0"/>
              <a:t>arbitrarily</a:t>
            </a:r>
            <a:r>
              <a:rPr sz="1200" spc="-10" dirty="0"/>
              <a:t> </a:t>
            </a:r>
            <a:r>
              <a:rPr sz="1200" spc="-70" dirty="0"/>
              <a:t>place</a:t>
            </a:r>
            <a:r>
              <a:rPr sz="1200" dirty="0"/>
              <a:t> the</a:t>
            </a:r>
            <a:r>
              <a:rPr sz="1200" spc="5" dirty="0"/>
              <a:t> </a:t>
            </a:r>
            <a:r>
              <a:rPr sz="1200" spc="-80" dirty="0"/>
              <a:t>closed-</a:t>
            </a:r>
            <a:r>
              <a:rPr sz="1200" spc="-40" dirty="0"/>
              <a:t>loop</a:t>
            </a:r>
            <a:r>
              <a:rPr sz="1200" dirty="0"/>
              <a:t> </a:t>
            </a:r>
            <a:r>
              <a:rPr sz="1200" spc="-90" dirty="0"/>
              <a:t>eigenvalues</a:t>
            </a:r>
            <a:r>
              <a:rPr sz="1200" spc="5" dirty="0"/>
              <a:t> </a:t>
            </a:r>
            <a:r>
              <a:rPr sz="1200" spc="-20" dirty="0"/>
              <a:t>via</a:t>
            </a:r>
            <a:r>
              <a:rPr sz="1200" spc="5" dirty="0"/>
              <a:t> </a:t>
            </a:r>
            <a:r>
              <a:rPr sz="1200" spc="-10" dirty="0"/>
              <a:t>state feedback.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11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Stabilization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454568"/>
            <a:ext cx="4101465" cy="5778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a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single-</a:t>
            </a:r>
            <a:r>
              <a:rPr sz="1200" spc="-20" dirty="0">
                <a:latin typeface="Arial"/>
                <a:cs typeface="Arial"/>
              </a:rPr>
              <a:t>input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uncontrollable,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arbitrary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closed-</a:t>
            </a:r>
            <a:r>
              <a:rPr sz="1200" spc="-20" dirty="0">
                <a:latin typeface="Arial"/>
                <a:cs typeface="Arial"/>
              </a:rPr>
              <a:t>loop </a:t>
            </a:r>
            <a:r>
              <a:rPr sz="1200" spc="-75" dirty="0">
                <a:latin typeface="Arial"/>
                <a:cs typeface="Arial"/>
              </a:rPr>
              <a:t>eigenvalue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plaement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available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0" dirty="0">
                <a:latin typeface="Arial"/>
                <a:cs typeface="Arial"/>
              </a:rPr>
              <a:t>Kalman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decomposition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gives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433260" y="1912998"/>
            <a:ext cx="130556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Arial"/>
                <a:cs typeface="Arial"/>
              </a:rPr>
              <a:t>applying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controll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law</a:t>
            </a:r>
            <a:endParaRPr sz="12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33260" y="2577919"/>
            <a:ext cx="3263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Arial"/>
                <a:cs typeface="Arial"/>
              </a:rPr>
              <a:t>gives</a:t>
            </a:r>
            <a:endParaRPr sz="1200">
              <a:latin typeface="Arial"/>
              <a:cs typeface="Arial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0" name="object 60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61" name="object 6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1D98432-E654-8BD5-16DC-F43FD19189C3}"/>
                  </a:ext>
                </a:extLst>
              </p:cNvPr>
              <p:cNvSpPr txBox="1"/>
              <p:nvPr/>
            </p:nvSpPr>
            <p:spPr>
              <a:xfrm>
                <a:off x="433260" y="1100873"/>
                <a:ext cx="3918701" cy="7432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limUpp>
                                  <m:limUpp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UppPr>
                                  <m:e>
                                    <m:groupChr>
                                      <m:groupChrPr>
                                        <m:chr m:val="⏞"/>
                                        <m:pos m:val="top"/>
                                        <m:vertJc m:val="bot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m:rPr>
                                                    <m:brk m:alnAt="7"/>
                                                  </m:r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controllable</m:t>
                                    </m:r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part</m:t>
                                    </m:r>
                                  </m:lim>
                                </m:limUpp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limLow>
                                  <m:limLow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groupChr>
                                      <m:groupChrPr>
                                        <m:chr m:val="⏟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groupChrP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𝑢𝑐</m:t>
                                            </m:r>
                                          </m:sub>
                                        </m:sSub>
                                      </m:e>
                                    </m:groupChr>
                                  </m:e>
                                  <m:lim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uncontrollable</m:t>
                                    </m:r>
                                    <m: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en-US" altLang="zh-CN" sz="1200" b="0" i="0" smtClean="0">
                                        <a:latin typeface="Cambria Math" panose="02040503050406030204" pitchFamily="18" charset="0"/>
                                      </a:rPr>
                                      <m:t>part</m:t>
                                    </m:r>
                                  </m:lim>
                                </m:limLow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>
          <p:sp>
            <p:nvSpPr>
              <p:cNvPr id="63" name="文本框 62">
                <a:extLst>
                  <a:ext uri="{FF2B5EF4-FFF2-40B4-BE49-F238E27FC236}">
                    <a16:creationId xmlns:a16="http://schemas.microsoft.com/office/drawing/2014/main" id="{31D98432-E654-8BD5-16DC-F43FD19189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260" y="1100873"/>
                <a:ext cx="3918701" cy="74328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8D8912B-C132-F165-87C4-BC0A79CAF75D}"/>
                  </a:ext>
                </a:extLst>
              </p:cNvPr>
              <p:cNvSpPr txBox="1"/>
              <p:nvPr/>
            </p:nvSpPr>
            <p:spPr>
              <a:xfrm>
                <a:off x="675729" y="2831894"/>
                <a:ext cx="3433761" cy="4109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𝐴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>
          <p:sp>
            <p:nvSpPr>
              <p:cNvPr id="64" name="文本框 63">
                <a:extLst>
                  <a:ext uri="{FF2B5EF4-FFF2-40B4-BE49-F238E27FC236}">
                    <a16:creationId xmlns:a16="http://schemas.microsoft.com/office/drawing/2014/main" id="{88D8912B-C132-F165-87C4-BC0A79CAF7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29" y="2831894"/>
                <a:ext cx="3433761" cy="410946"/>
              </a:xfrm>
              <a:prstGeom prst="rect">
                <a:avLst/>
              </a:prstGeom>
              <a:blipFill>
                <a:blip r:embed="rId4"/>
                <a:stretch>
                  <a:fillRect l="-710" b="-447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A4B55BD-7E49-6B2B-2CDF-BFFC89F2D47D}"/>
                  </a:ext>
                </a:extLst>
              </p:cNvPr>
              <p:cNvSpPr txBox="1"/>
              <p:nvPr/>
            </p:nvSpPr>
            <p:spPr>
              <a:xfrm>
                <a:off x="1520897" y="2189488"/>
                <a:ext cx="1743426" cy="3333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𝐾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>
          <p:sp>
            <p:nvSpPr>
              <p:cNvPr id="65" name="文本框 64">
                <a:extLst>
                  <a:ext uri="{FF2B5EF4-FFF2-40B4-BE49-F238E27FC236}">
                    <a16:creationId xmlns:a16="http://schemas.microsoft.com/office/drawing/2014/main" id="{4A4B55BD-7E49-6B2B-2CDF-BFFC89F2D4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0897" y="2189488"/>
                <a:ext cx="1743426" cy="333361"/>
              </a:xfrm>
              <a:prstGeom prst="rect">
                <a:avLst/>
              </a:prstGeom>
              <a:blipFill>
                <a:blip r:embed="rId5"/>
                <a:stretch>
                  <a:fillRect l="-350" r="-699" b="-727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Stabilization</a:t>
            </a:r>
            <a:r>
              <a:rPr spc="-5" dirty="0"/>
              <a:t> </a:t>
            </a:r>
            <a:r>
              <a:rPr spc="-35" dirty="0"/>
              <a:t>cont’d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518614"/>
            <a:ext cx="22420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5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0" dirty="0">
                <a:latin typeface="Arial"/>
                <a:cs typeface="Arial"/>
              </a:rPr>
              <a:t>closed-</a:t>
            </a:r>
            <a:r>
              <a:rPr sz="1200" spc="-40" dirty="0">
                <a:latin typeface="Arial"/>
                <a:cs typeface="Arial"/>
              </a:rPr>
              <a:t>loop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dynamics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15442" y="1598343"/>
            <a:ext cx="240919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5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0" dirty="0">
                <a:latin typeface="Arial"/>
                <a:cs typeface="Arial"/>
              </a:rPr>
              <a:t>closed-</a:t>
            </a:r>
            <a:r>
              <a:rPr sz="1200" spc="-40" dirty="0">
                <a:latin typeface="Arial"/>
                <a:cs typeface="Arial"/>
              </a:rPr>
              <a:t>loop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come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from</a:t>
            </a:r>
            <a:endParaRPr sz="12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90042" y="2361627"/>
            <a:ext cx="4403090" cy="804066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458595">
              <a:lnSpc>
                <a:spcPct val="100000"/>
              </a:lnSpc>
              <a:spcBef>
                <a:spcPts val="90"/>
              </a:spcBef>
              <a:tabLst>
                <a:tab pos="3025140" algn="l"/>
              </a:tabLst>
            </a:pPr>
            <a:r>
              <a:rPr lang="en-US" sz="800" dirty="0">
                <a:latin typeface="Arial"/>
                <a:cs typeface="Arial"/>
              </a:rPr>
              <a:t>  </a:t>
            </a:r>
          </a:p>
          <a:p>
            <a:pPr marL="255904" marR="161290" indent="-193040">
              <a:lnSpc>
                <a:spcPct val="100000"/>
              </a:lnSpc>
              <a:spcBef>
                <a:spcPts val="9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1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225" dirty="0">
                <a:latin typeface="Menlo"/>
                <a:cs typeface="Menlo"/>
              </a:rPr>
              <a:t>⇒</a:t>
            </a:r>
            <a:r>
              <a:rPr sz="1200" spc="225" dirty="0">
                <a:latin typeface="Arial"/>
                <a:cs typeface="Arial"/>
              </a:rPr>
              <a:t>:</a:t>
            </a:r>
            <a:r>
              <a:rPr sz="1200" spc="15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single-</a:t>
            </a:r>
            <a:r>
              <a:rPr sz="1200" spc="-30" dirty="0">
                <a:latin typeface="Arial"/>
                <a:cs typeface="Arial"/>
              </a:rPr>
              <a:t>input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systems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are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stabilizable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only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-45" dirty="0">
                <a:latin typeface="Arial"/>
                <a:cs typeface="Arial"/>
              </a:rPr>
              <a:t>uncontrollable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portion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does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have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any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unstable </a:t>
            </a:r>
            <a:r>
              <a:rPr sz="1200" spc="-10" dirty="0">
                <a:latin typeface="Arial"/>
                <a:cs typeface="Arial"/>
              </a:rPr>
              <a:t>eigenvalue.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68B201-CAB1-DE41-ED44-51B8D716BF47}"/>
                  </a:ext>
                </a:extLst>
              </p:cNvPr>
              <p:cNvSpPr txBox="1"/>
              <p:nvPr/>
            </p:nvSpPr>
            <p:spPr>
              <a:xfrm>
                <a:off x="587216" y="837231"/>
                <a:ext cx="3429529" cy="59420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12</m:t>
                                            </m:r>
                                          </m:sub>
                                        </m:sSub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−</m:t>
                                        </m:r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𝐵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𝑐</m:t>
                                            </m:r>
                                          </m:sub>
                                        </m:sSub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𝐾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𝑢𝑐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  <m:m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0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acc>
                                              <m:accPr>
                                                <m:chr m:val="̅"/>
                                                <m:ctrlP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accPr>
                                              <m:e>
                                                <m:r>
                                                  <a:rPr lang="en-US" altLang="zh-CN" sz="1200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𝐴</m:t>
                                                </m:r>
                                              </m:e>
                                            </m:acc>
                                          </m:e>
                                          <m:sub>
                                            <m:r>
                                              <a:rPr lang="en-US" altLang="zh-CN" sz="12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𝑢𝑐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d>
                            </m:e>
                          </m:groupChr>
                        </m:e>
                        <m:li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𝑐𝑙</m:t>
                              </m:r>
                            </m:sub>
                          </m:sSub>
                        </m:lim>
                      </m:limLow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𝑥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𝑢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̅"/>
                                        <m:ctrlP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altLang="zh-CN" sz="1200" b="0" i="1" smtClean="0">
                                            <a:latin typeface="Cambria Math" panose="02040503050406030204" pitchFamily="18" charset="0"/>
                                          </a:rPr>
                                          <m:t>𝐵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altLang="zh-CN" sz="1200" b="0" dirty="0"/>
              </a:p>
            </p:txBody>
          </p:sp>
        </mc:Choice>
        <mc:Fallback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3D68B201-CAB1-DE41-ED44-51B8D716BF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216" y="837231"/>
                <a:ext cx="3429529" cy="594202"/>
              </a:xfrm>
              <a:prstGeom prst="rect">
                <a:avLst/>
              </a:prstGeom>
              <a:blipFill>
                <a:blip r:embed="rId3"/>
                <a:stretch>
                  <a:fillRect l="-533" b="-51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C9118BD-64AF-04E9-C577-B04CBC62F5AE}"/>
                  </a:ext>
                </a:extLst>
              </p:cNvPr>
              <p:cNvSpPr txBox="1"/>
              <p:nvPr/>
            </p:nvSpPr>
            <p:spPr>
              <a:xfrm>
                <a:off x="44094" y="1882775"/>
                <a:ext cx="4648200" cy="6685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̅"/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𝑐𝑙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𝜆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</m:d>
                        </m:e>
                      </m:func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limLow>
                            <m:limLow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limUpp>
                                    <m:limUpp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limUppPr>
                                    <m:e>
                                      <m:groupChr>
                                        <m:groupChrPr>
                                          <m:chr m:val="⏞"/>
                                          <m:pos m:val="top"/>
                                          <m:vertJc m:val="bot"/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groupChrPr>
                                        <m:e>
                                          <m:d>
                                            <m:dPr>
                                              <m:ctrlPr>
                                                <a:rPr lang="en-US" altLang="zh-CN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altLang="zh-CN" sz="11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sz="11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𝐴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altLang="zh-CN" sz="11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sz="11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𝐵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acc>
                                                        <m:accPr>
                                                          <m:chr m:val="̅"/>
                                                          <m:ctrlPr>
                                                            <a:rPr lang="en-US" altLang="zh-CN" sz="11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</m:ctrlPr>
                                                        </m:accPr>
                                                        <m:e>
                                                          <m:r>
                                                            <a:rPr lang="en-US" altLang="zh-CN" sz="1100" b="0" i="1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𝐾</m:t>
                                                          </m:r>
                                                        </m:e>
                                                      </m:acc>
                                                    </m:e>
                                                    <m:sub>
                                                      <m: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𝑐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  <m:r>
                                                <a:rPr lang="en-US" altLang="zh-CN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−</m:t>
                                              </m:r>
                                              <m:r>
                                                <a:rPr lang="en-US" altLang="zh-CN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𝜆</m:t>
                                              </m:r>
                                              <m:r>
                                                <a:rPr lang="en-US" altLang="zh-CN" sz="11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</m:d>
                                        </m:e>
                                      </m:groupChr>
                                    </m:e>
                                    <m:lim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b="0" i="0" smtClean="0">
                                          <a:latin typeface="Cambria Math" panose="02040503050406030204" pitchFamily="18" charset="0"/>
                                        </a:rPr>
                                        <m:t>eigenvalues</m:t>
                                      </m:r>
                                      <m:r>
                                        <a:rPr lang="en-US" altLang="zh-CN" sz="11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b="0" i="0" smtClean="0">
                                          <a:latin typeface="Cambria Math" panose="02040503050406030204" pitchFamily="18" charset="0"/>
                                        </a:rPr>
                                        <m:t>can</m:t>
                                      </m:r>
                                      <m:r>
                                        <a:rPr lang="en-US" altLang="zh-CN" sz="11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b="0" i="0" smtClean="0">
                                          <a:latin typeface="Cambria Math" panose="02040503050406030204" pitchFamily="18" charset="0"/>
                                        </a:rPr>
                                        <m:t>be</m:t>
                                      </m:r>
                                      <m:r>
                                        <a:rPr lang="en-US" altLang="zh-CN" sz="11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b="0" i="0" smtClean="0">
                                          <a:latin typeface="Cambria Math" panose="02040503050406030204" pitchFamily="18" charset="0"/>
                                        </a:rPr>
                                        <m:t>arbitrarily</m:t>
                                      </m:r>
                                      <m:r>
                                        <a:rPr lang="en-US" altLang="zh-CN" sz="1100" b="0" i="0" smtClean="0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m:rPr>
                                          <m:sty m:val="p"/>
                                        </m:rPr>
                                        <a:rPr lang="en-US" altLang="zh-CN" sz="1100" b="0" i="0" smtClean="0">
                                          <a:latin typeface="Cambria Math" panose="02040503050406030204" pitchFamily="18" charset="0"/>
                                        </a:rPr>
                                        <m:t>placed</m:t>
                                      </m:r>
                                    </m:lim>
                                  </m:limUpp>
                                </m:e>
                              </m:groupCh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from</m:t>
                              </m:r>
                              <m: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the</m:t>
                              </m:r>
                              <m: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controllable</m:t>
                              </m:r>
                              <m: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subsystem</m:t>
                              </m:r>
                            </m:lim>
                          </m:limLow>
                        </m:e>
                      </m:func>
                      <m:r>
                        <a:rPr lang="en-US" altLang="zh-CN" sz="11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∙</m:t>
                      </m:r>
                      <m:limLow>
                        <m:limLow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func>
                                <m:func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altLang="zh-CN" sz="1100" b="0" i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det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̅"/>
                                              <m:ctrlPr>
                                                <a:rPr lang="en-US" altLang="zh-CN" sz="11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altLang="zh-CN" sz="1100" b="0" i="1" smtClean="0"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𝐴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𝑢𝑐</m:t>
                                          </m:r>
                                        </m:sub>
                                      </m:s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𝜆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𝐼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uncontrollable</m:t>
                          </m:r>
                          <m:r>
                            <a:rPr lang="en-US" altLang="zh-CN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eigenvalues</m:t>
                          </m:r>
                        </m:lim>
                      </m:limLow>
                    </m:oMath>
                  </m:oMathPara>
                </a14:m>
                <a:endParaRPr lang="zh-CN" altLang="en-US" sz="11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BC9118BD-64AF-04E9-C577-B04CBC62F5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94" y="1882775"/>
                <a:ext cx="4648200" cy="6685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15938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Discrete-</a:t>
            </a:r>
            <a:r>
              <a:rPr spc="-65" dirty="0"/>
              <a:t>time</a:t>
            </a:r>
            <a:r>
              <a:rPr spc="15" dirty="0"/>
              <a:t> </a:t>
            </a:r>
            <a:r>
              <a:rPr spc="-155" dirty="0"/>
              <a:t>case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762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6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/>
              <a:t>the</a:t>
            </a:r>
            <a:r>
              <a:rPr sz="1200" spc="10" dirty="0"/>
              <a:t> </a:t>
            </a:r>
            <a:r>
              <a:rPr sz="1200" spc="-75" dirty="0"/>
              <a:t>eigenvalue</a:t>
            </a:r>
            <a:r>
              <a:rPr sz="1200" spc="5" dirty="0"/>
              <a:t> </a:t>
            </a:r>
            <a:r>
              <a:rPr sz="1200" spc="-80" dirty="0"/>
              <a:t>assignment</a:t>
            </a:r>
            <a:r>
              <a:rPr sz="1200" spc="10" dirty="0"/>
              <a:t> </a:t>
            </a:r>
            <a:r>
              <a:rPr sz="1200" dirty="0"/>
              <a:t>of</a:t>
            </a:r>
            <a:r>
              <a:rPr sz="1200" spc="5" dirty="0"/>
              <a:t> </a:t>
            </a:r>
            <a:r>
              <a:rPr sz="1200" spc="-55" dirty="0"/>
              <a:t>discrete-</a:t>
            </a:r>
            <a:r>
              <a:rPr sz="1200" spc="-25" dirty="0"/>
              <a:t>time</a:t>
            </a:r>
            <a:r>
              <a:rPr sz="1200" spc="10" dirty="0"/>
              <a:t> </a:t>
            </a:r>
            <a:r>
              <a:rPr sz="1200" spc="-90" dirty="0"/>
              <a:t>systems</a:t>
            </a:r>
            <a:r>
              <a:rPr sz="1200" spc="5" dirty="0"/>
              <a:t> </a:t>
            </a:r>
            <a:r>
              <a:rPr sz="1200" spc="-10" dirty="0"/>
              <a:t>is</a:t>
            </a:r>
            <a:r>
              <a:rPr sz="1200" spc="10" dirty="0"/>
              <a:t> </a:t>
            </a:r>
            <a:r>
              <a:rPr sz="1200" spc="-10" dirty="0"/>
              <a:t>analogous:</a:t>
            </a:r>
            <a:endParaRPr sz="1200">
              <a:latin typeface="Arial Unicode MS"/>
              <a:cs typeface="Arial Unicode MS"/>
            </a:endParaRPr>
          </a:p>
          <a:p>
            <a:pPr>
              <a:lnSpc>
                <a:spcPct val="100000"/>
              </a:lnSpc>
              <a:spcBef>
                <a:spcPts val="185"/>
              </a:spcBef>
            </a:pPr>
            <a:endParaRPr sz="1200">
              <a:latin typeface="Arial Unicode MS"/>
              <a:cs typeface="Arial Unicode MS"/>
            </a:endParaRPr>
          </a:p>
          <a:p>
            <a:pPr marL="383540">
              <a:lnSpc>
                <a:spcPct val="100000"/>
              </a:lnSpc>
              <a:spcBef>
                <a:spcPts val="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38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spc="-70" dirty="0"/>
              <a:t>system</a:t>
            </a:r>
            <a:r>
              <a:rPr sz="1100" spc="50" dirty="0"/>
              <a:t> </a:t>
            </a:r>
            <a:r>
              <a:rPr sz="1100" spc="-10" dirty="0"/>
              <a:t>dynamics:</a:t>
            </a:r>
            <a:endParaRPr sz="1100">
              <a:latin typeface="Arial Unicode MS"/>
              <a:cs typeface="Arial Unicode MS"/>
            </a:endParaRPr>
          </a:p>
          <a:p>
            <a:pPr marL="511809" algn="ctr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dirty="0"/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20" dirty="0">
                <a:latin typeface="Arial"/>
                <a:cs typeface="Arial"/>
              </a:rPr>
              <a:t> </a:t>
            </a:r>
            <a:r>
              <a:rPr sz="1100" spc="200" dirty="0"/>
              <a:t>+</a:t>
            </a:r>
            <a:r>
              <a:rPr sz="1100" spc="-65" dirty="0"/>
              <a:t> </a:t>
            </a:r>
            <a:r>
              <a:rPr sz="1100" dirty="0"/>
              <a:t>1)</a:t>
            </a:r>
            <a:r>
              <a:rPr sz="1100" spc="-10" dirty="0"/>
              <a:t> </a:t>
            </a:r>
            <a:r>
              <a:rPr sz="1100" spc="200" dirty="0"/>
              <a:t>=</a:t>
            </a:r>
            <a:r>
              <a:rPr sz="1100" spc="-10" dirty="0"/>
              <a:t> </a:t>
            </a:r>
            <a:r>
              <a:rPr sz="1100" i="1" spc="-20" dirty="0">
                <a:latin typeface="Arial"/>
                <a:cs typeface="Arial"/>
              </a:rPr>
              <a:t>Ax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60" dirty="0"/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/>
              <a:t>)</a:t>
            </a:r>
            <a:r>
              <a:rPr sz="1100" spc="-70" dirty="0"/>
              <a:t> </a:t>
            </a:r>
            <a:r>
              <a:rPr sz="1100" spc="200" dirty="0"/>
              <a:t>+</a:t>
            </a:r>
            <a:r>
              <a:rPr sz="1100" spc="-65" dirty="0"/>
              <a:t> </a:t>
            </a:r>
            <a:r>
              <a:rPr sz="1100" i="1" spc="-40" dirty="0">
                <a:latin typeface="Arial"/>
                <a:cs typeface="Arial"/>
              </a:rPr>
              <a:t>Bu</a:t>
            </a:r>
            <a:r>
              <a:rPr sz="1100" i="1" spc="-80" dirty="0">
                <a:latin typeface="Arial"/>
                <a:cs typeface="Arial"/>
              </a:rPr>
              <a:t> </a:t>
            </a:r>
            <a:r>
              <a:rPr sz="1100" spc="35" dirty="0"/>
              <a:t>(</a:t>
            </a:r>
            <a:r>
              <a:rPr sz="1100" i="1" spc="35" dirty="0">
                <a:latin typeface="Arial"/>
                <a:cs typeface="Arial"/>
              </a:rPr>
              <a:t>k</a:t>
            </a:r>
            <a:r>
              <a:rPr sz="1100" spc="35" dirty="0"/>
              <a:t>)</a:t>
            </a:r>
            <a:endParaRPr sz="1100">
              <a:latin typeface="Arial"/>
              <a:cs typeface="Arial"/>
            </a:endParaRPr>
          </a:p>
          <a:p>
            <a:pPr marL="194310" algn="ctr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y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60" dirty="0"/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/>
              <a:t>)</a:t>
            </a:r>
            <a:r>
              <a:rPr sz="1100" spc="-10" dirty="0"/>
              <a:t> </a:t>
            </a:r>
            <a:r>
              <a:rPr sz="1100" spc="200" dirty="0"/>
              <a:t>=</a:t>
            </a:r>
            <a:r>
              <a:rPr sz="1100" spc="-10" dirty="0"/>
              <a:t> </a:t>
            </a:r>
            <a:r>
              <a:rPr sz="1100" i="1" spc="-90" dirty="0">
                <a:latin typeface="Arial"/>
                <a:cs typeface="Arial"/>
              </a:rPr>
              <a:t>Cx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35" dirty="0"/>
              <a:t>(</a:t>
            </a:r>
            <a:r>
              <a:rPr sz="1100" i="1" spc="35" dirty="0">
                <a:latin typeface="Arial"/>
                <a:cs typeface="Arial"/>
              </a:rPr>
              <a:t>k</a:t>
            </a:r>
            <a:r>
              <a:rPr sz="1100" spc="35" dirty="0"/>
              <a:t>)</a:t>
            </a:r>
            <a:endParaRPr sz="1100">
              <a:latin typeface="Arial"/>
              <a:cs typeface="Arial"/>
            </a:endParaRPr>
          </a:p>
          <a:p>
            <a:pPr marL="383540">
              <a:lnSpc>
                <a:spcPct val="100000"/>
              </a:lnSpc>
              <a:spcBef>
                <a:spcPts val="1130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419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spc="-20" dirty="0"/>
              <a:t>controller:</a:t>
            </a:r>
            <a:r>
              <a:rPr sz="1100" spc="170" dirty="0"/>
              <a:t> </a:t>
            </a:r>
            <a:r>
              <a:rPr sz="1100" i="1" spc="-65" dirty="0">
                <a:latin typeface="Arial"/>
                <a:cs typeface="Arial"/>
              </a:rPr>
              <a:t>u</a:t>
            </a:r>
            <a:r>
              <a:rPr sz="1100" i="1" spc="-75" dirty="0">
                <a:latin typeface="Arial"/>
                <a:cs typeface="Arial"/>
              </a:rPr>
              <a:t> </a:t>
            </a:r>
            <a:r>
              <a:rPr sz="1100" spc="60" dirty="0"/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/>
              <a:t>)</a:t>
            </a:r>
            <a:r>
              <a:rPr sz="1100" dirty="0"/>
              <a:t> </a:t>
            </a:r>
            <a:r>
              <a:rPr sz="1100" spc="200" dirty="0"/>
              <a:t>=</a:t>
            </a:r>
            <a:r>
              <a:rPr sz="1100" dirty="0"/>
              <a:t> </a:t>
            </a:r>
            <a:r>
              <a:rPr sz="1100" i="1" dirty="0">
                <a:latin typeface="Menlo"/>
                <a:cs typeface="Menlo"/>
              </a:rPr>
              <a:t>−</a:t>
            </a:r>
            <a:r>
              <a:rPr sz="1100" i="1" dirty="0">
                <a:latin typeface="Arial"/>
                <a:cs typeface="Arial"/>
              </a:rPr>
              <a:t>Kx</a:t>
            </a:r>
            <a:r>
              <a:rPr sz="1100" i="1" spc="-20" dirty="0">
                <a:latin typeface="Arial"/>
                <a:cs typeface="Arial"/>
              </a:rPr>
              <a:t> </a:t>
            </a:r>
            <a:r>
              <a:rPr sz="1100" spc="60" dirty="0"/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/>
              <a:t>)</a:t>
            </a:r>
            <a:r>
              <a:rPr sz="1100" spc="-60" dirty="0"/>
              <a:t> </a:t>
            </a:r>
            <a:r>
              <a:rPr sz="1100" spc="200" dirty="0"/>
              <a:t>+</a:t>
            </a:r>
            <a:r>
              <a:rPr sz="1100" spc="-60" dirty="0"/>
              <a:t> </a:t>
            </a:r>
            <a:r>
              <a:rPr sz="1100" i="1" dirty="0">
                <a:latin typeface="Arial"/>
                <a:cs typeface="Arial"/>
              </a:rPr>
              <a:t>v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35" dirty="0"/>
              <a:t>(</a:t>
            </a:r>
            <a:r>
              <a:rPr sz="1100" i="1" spc="35" dirty="0">
                <a:latin typeface="Arial"/>
                <a:cs typeface="Arial"/>
              </a:rPr>
              <a:t>k</a:t>
            </a:r>
            <a:r>
              <a:rPr sz="1100" spc="35" dirty="0"/>
              <a:t>)</a:t>
            </a:r>
            <a:endParaRPr sz="1100">
              <a:latin typeface="Arial"/>
              <a:cs typeface="Arial"/>
            </a:endParaRPr>
          </a:p>
          <a:p>
            <a:pPr marL="383540">
              <a:lnSpc>
                <a:spcPct val="100000"/>
              </a:lnSpc>
              <a:spcBef>
                <a:spcPts val="35"/>
              </a:spcBef>
            </a:pPr>
            <a:r>
              <a:rPr sz="1650" spc="262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650" spc="375" baseline="7575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100" spc="-75" dirty="0"/>
              <a:t>closed-</a:t>
            </a:r>
            <a:r>
              <a:rPr sz="1100" spc="-30" dirty="0"/>
              <a:t>loop</a:t>
            </a:r>
            <a:r>
              <a:rPr sz="1100" spc="40" dirty="0"/>
              <a:t> </a:t>
            </a:r>
            <a:r>
              <a:rPr sz="1100" spc="-10" dirty="0"/>
              <a:t>dynamics:</a:t>
            </a:r>
            <a:endParaRPr sz="1100">
              <a:latin typeface="Arial Unicode MS"/>
              <a:cs typeface="Arial Unicode MS"/>
            </a:endParaRPr>
          </a:p>
          <a:p>
            <a:pPr marL="514984" algn="ctr">
              <a:lnSpc>
                <a:spcPct val="100000"/>
              </a:lnSpc>
              <a:spcBef>
                <a:spcPts val="113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35" dirty="0">
                <a:latin typeface="Arial"/>
                <a:cs typeface="Arial"/>
              </a:rPr>
              <a:t> </a:t>
            </a:r>
            <a:r>
              <a:rPr sz="1100" dirty="0"/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25" dirty="0">
                <a:latin typeface="Arial"/>
                <a:cs typeface="Arial"/>
              </a:rPr>
              <a:t> </a:t>
            </a:r>
            <a:r>
              <a:rPr sz="1100" spc="200" dirty="0"/>
              <a:t>+</a:t>
            </a:r>
            <a:r>
              <a:rPr sz="1100" spc="-70" dirty="0"/>
              <a:t> </a:t>
            </a:r>
            <a:r>
              <a:rPr sz="1100" dirty="0"/>
              <a:t>1)</a:t>
            </a:r>
            <a:r>
              <a:rPr sz="1100" spc="-5" dirty="0"/>
              <a:t> </a:t>
            </a:r>
            <a:r>
              <a:rPr sz="1100" spc="200" dirty="0"/>
              <a:t>=</a:t>
            </a:r>
            <a:r>
              <a:rPr sz="1100" spc="-5" dirty="0"/>
              <a:t> </a:t>
            </a:r>
            <a:r>
              <a:rPr sz="1100" i="1" spc="-20" dirty="0">
                <a:latin typeface="Arial"/>
                <a:cs typeface="Arial"/>
              </a:rPr>
              <a:t>Ax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45" dirty="0"/>
              <a:t>(</a:t>
            </a:r>
            <a:r>
              <a:rPr sz="1100" i="1" spc="45" dirty="0">
                <a:latin typeface="Arial"/>
                <a:cs typeface="Arial"/>
              </a:rPr>
              <a:t>k</a:t>
            </a:r>
            <a:r>
              <a:rPr sz="1100" spc="45" dirty="0"/>
              <a:t>)</a:t>
            </a:r>
            <a:r>
              <a:rPr sz="1100" i="1" spc="45" dirty="0">
                <a:latin typeface="Menlo"/>
                <a:cs typeface="Menlo"/>
              </a:rPr>
              <a:t>−</a:t>
            </a:r>
            <a:r>
              <a:rPr sz="1100" i="1" spc="45" dirty="0">
                <a:latin typeface="Arial"/>
                <a:cs typeface="Arial"/>
              </a:rPr>
              <a:t>BKx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55" dirty="0"/>
              <a:t>(</a:t>
            </a:r>
            <a:r>
              <a:rPr sz="1100" i="1" spc="55" dirty="0">
                <a:latin typeface="Arial"/>
                <a:cs typeface="Arial"/>
              </a:rPr>
              <a:t>k</a:t>
            </a:r>
            <a:r>
              <a:rPr sz="1100" spc="55" dirty="0"/>
              <a:t>)+</a:t>
            </a:r>
            <a:r>
              <a:rPr sz="1100" i="1" spc="55" dirty="0">
                <a:latin typeface="Arial"/>
                <a:cs typeface="Arial"/>
              </a:rPr>
              <a:t>Bv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60" dirty="0"/>
              <a:t>(</a:t>
            </a:r>
            <a:r>
              <a:rPr sz="1100" i="1" spc="60" dirty="0">
                <a:latin typeface="Arial"/>
                <a:cs typeface="Arial"/>
              </a:rPr>
              <a:t>k</a:t>
            </a:r>
            <a:r>
              <a:rPr sz="1100" spc="60" dirty="0"/>
              <a:t>)</a:t>
            </a:r>
            <a:r>
              <a:rPr sz="1100" spc="-5" dirty="0"/>
              <a:t> </a:t>
            </a:r>
            <a:r>
              <a:rPr sz="1100" spc="200" dirty="0"/>
              <a:t>=</a:t>
            </a:r>
            <a:r>
              <a:rPr sz="1100" spc="-10" dirty="0"/>
              <a:t> </a:t>
            </a:r>
            <a:r>
              <a:rPr sz="1100" dirty="0"/>
              <a:t>(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65" dirty="0">
                <a:latin typeface="Arial"/>
                <a:cs typeface="Arial"/>
              </a:rPr>
              <a:t> </a:t>
            </a:r>
            <a:r>
              <a:rPr sz="1100" i="1" spc="175" dirty="0">
                <a:latin typeface="Menlo"/>
                <a:cs typeface="Menlo"/>
              </a:rPr>
              <a:t>−</a:t>
            </a:r>
            <a:r>
              <a:rPr sz="1100" i="1" spc="-420" dirty="0">
                <a:latin typeface="Menlo"/>
                <a:cs typeface="Menlo"/>
              </a:rPr>
              <a:t> </a:t>
            </a:r>
            <a:r>
              <a:rPr sz="1100" i="1" dirty="0">
                <a:latin typeface="Arial"/>
                <a:cs typeface="Arial"/>
              </a:rPr>
              <a:t>BK</a:t>
            </a:r>
            <a:r>
              <a:rPr sz="1100" i="1" spc="-175" dirty="0">
                <a:latin typeface="Arial"/>
                <a:cs typeface="Arial"/>
              </a:rPr>
              <a:t> </a:t>
            </a:r>
            <a:r>
              <a:rPr sz="1100" spc="55" dirty="0"/>
              <a:t>)</a:t>
            </a:r>
            <a:r>
              <a:rPr sz="1100" spc="-125" dirty="0"/>
              <a:t> 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i="1" spc="-25" dirty="0">
                <a:latin typeface="Arial"/>
                <a:cs typeface="Arial"/>
              </a:rPr>
              <a:t> </a:t>
            </a:r>
            <a:r>
              <a:rPr sz="1100" spc="55" dirty="0"/>
              <a:t>(</a:t>
            </a:r>
            <a:r>
              <a:rPr sz="1100" i="1" spc="55" dirty="0">
                <a:latin typeface="Arial"/>
                <a:cs typeface="Arial"/>
              </a:rPr>
              <a:t>k</a:t>
            </a:r>
            <a:r>
              <a:rPr sz="1100" spc="55" dirty="0"/>
              <a:t>)+</a:t>
            </a:r>
            <a:r>
              <a:rPr sz="1100" i="1" spc="55" dirty="0">
                <a:latin typeface="Arial"/>
                <a:cs typeface="Arial"/>
              </a:rPr>
              <a:t>Bv</a:t>
            </a:r>
            <a:r>
              <a:rPr sz="1100" i="1" spc="-10" dirty="0">
                <a:latin typeface="Arial"/>
                <a:cs typeface="Arial"/>
              </a:rPr>
              <a:t> </a:t>
            </a:r>
            <a:r>
              <a:rPr sz="1100" spc="35" dirty="0"/>
              <a:t>(</a:t>
            </a:r>
            <a:r>
              <a:rPr sz="1100" i="1" spc="35" dirty="0">
                <a:latin typeface="Arial"/>
                <a:cs typeface="Arial"/>
              </a:rPr>
              <a:t>k</a:t>
            </a:r>
            <a:r>
              <a:rPr sz="1100" spc="35" dirty="0"/>
              <a:t>)</a:t>
            </a:r>
            <a:endParaRPr sz="1100">
              <a:latin typeface="Arial"/>
              <a:cs typeface="Arial"/>
            </a:endParaRPr>
          </a:p>
          <a:p>
            <a:pPr marL="268605" marR="646430" indent="-193040">
              <a:lnSpc>
                <a:spcPct val="100000"/>
              </a:lnSpc>
              <a:spcBef>
                <a:spcPts val="112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3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0" dirty="0"/>
              <a:t>arbitrary</a:t>
            </a:r>
            <a:r>
              <a:rPr sz="1200" spc="40" dirty="0"/>
              <a:t> </a:t>
            </a:r>
            <a:r>
              <a:rPr sz="1200" spc="-80" dirty="0"/>
              <a:t>closed-</a:t>
            </a:r>
            <a:r>
              <a:rPr sz="1200" spc="-40" dirty="0"/>
              <a:t>loop</a:t>
            </a:r>
            <a:r>
              <a:rPr sz="1200" spc="40" dirty="0"/>
              <a:t> </a:t>
            </a:r>
            <a:r>
              <a:rPr sz="1200" spc="-75" dirty="0"/>
              <a:t>eigenvalue</a:t>
            </a:r>
            <a:r>
              <a:rPr sz="1200" spc="35" dirty="0"/>
              <a:t> </a:t>
            </a:r>
            <a:r>
              <a:rPr sz="1200" spc="-80" dirty="0"/>
              <a:t>assignment</a:t>
            </a:r>
            <a:r>
              <a:rPr sz="1200" spc="40" dirty="0"/>
              <a:t> </a:t>
            </a:r>
            <a:r>
              <a:rPr sz="1200" dirty="0"/>
              <a:t>if</a:t>
            </a:r>
            <a:r>
              <a:rPr sz="1200" spc="35" dirty="0"/>
              <a:t> </a:t>
            </a:r>
            <a:r>
              <a:rPr sz="1200" spc="-85" dirty="0"/>
              <a:t>system</a:t>
            </a:r>
            <a:r>
              <a:rPr sz="1200" spc="40" dirty="0"/>
              <a:t> </a:t>
            </a:r>
            <a:r>
              <a:rPr sz="1200" spc="-25" dirty="0"/>
              <a:t>is </a:t>
            </a:r>
            <a:r>
              <a:rPr sz="1200" spc="-10" dirty="0"/>
              <a:t>controllable</a:t>
            </a:r>
            <a:endParaRPr sz="1200">
              <a:latin typeface="Arial Unicode MS"/>
              <a:cs typeface="Arial Unicode M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8" name="object 8"/>
              <p:cNvSpPr txBox="1"/>
              <p:nvPr/>
            </p:nvSpPr>
            <p:spPr>
              <a:xfrm>
                <a:off x="450926" y="1453706"/>
                <a:ext cx="1089660" cy="704167"/>
              </a:xfrm>
              <a:prstGeom prst="rect">
                <a:avLst/>
              </a:prstGeom>
            </p:spPr>
            <p:txBody>
              <a:bodyPr vert="horz" wrap="square" lIns="0" tIns="501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395"/>
                  </a:spcBef>
                  <a:tabLst>
                    <a:tab pos="380365" algn="l"/>
                  </a:tabLst>
                </a:pPr>
                <a:r>
                  <a:rPr lang="en-US" sz="1200" dirty="0">
                    <a:latin typeface="Arial"/>
                    <a:cs typeface="Arial"/>
                  </a:rPr>
                  <a:t>  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dirty="0">
                    <a:latin typeface="Arial"/>
                    <a:cs typeface="Arial"/>
                  </a:rPr>
                  <a:t>	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</a:t>
                </a:r>
                <a:r>
                  <a:rPr lang="en-US" sz="1200" i="1" spc="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Bu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80365">
                  <a:lnSpc>
                    <a:spcPct val="100000"/>
                  </a:lnSpc>
                  <a:spcBef>
                    <a:spcPts val="290"/>
                  </a:spcBef>
                </a:pP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5" dirty="0">
                    <a:latin typeface="Arial"/>
                    <a:cs typeface="Arial"/>
                  </a:rPr>
                  <a:t> </a:t>
                </a:r>
                <a:r>
                  <a:rPr lang="en-US" sz="1200" i="1" spc="-35" dirty="0" err="1">
                    <a:latin typeface="Arial"/>
                    <a:cs typeface="Arial"/>
                  </a:rPr>
                  <a:t>Cx</a:t>
                </a:r>
                <a:endParaRPr lang="en-US" sz="1200" dirty="0">
                  <a:latin typeface="Arial"/>
                  <a:cs typeface="Arial"/>
                </a:endParaRPr>
              </a:p>
              <a:p>
                <a:pPr marL="380365">
                  <a:lnSpc>
                    <a:spcPct val="100000"/>
                  </a:lnSpc>
                  <a:spcBef>
                    <a:spcPts val="295"/>
                  </a:spcBef>
                </a:pP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15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Menlo"/>
                    <a:cs typeface="Menlo"/>
                  </a:rPr>
                  <a:t>−</a:t>
                </a:r>
                <a:r>
                  <a:rPr lang="en-US" sz="1200" i="1" dirty="0">
                    <a:latin typeface="Arial"/>
                    <a:cs typeface="Arial"/>
                  </a:rPr>
                  <a:t>Fy</a:t>
                </a:r>
                <a:r>
                  <a:rPr lang="en-US" sz="1200" i="1" spc="85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55" dirty="0">
                    <a:latin typeface="Arial"/>
                    <a:cs typeface="Arial"/>
                  </a:rPr>
                  <a:t> </a:t>
                </a:r>
                <a:r>
                  <a:rPr lang="en-US" sz="1200" i="1" spc="-50" dirty="0">
                    <a:latin typeface="Arial"/>
                    <a:cs typeface="Arial"/>
                  </a:rPr>
                  <a:t>v</a:t>
                </a:r>
                <a:endParaRPr lang="en-US" sz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8" name="object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926" y="1453706"/>
                <a:ext cx="1089660" cy="704167"/>
              </a:xfrm>
              <a:prstGeom prst="rect">
                <a:avLst/>
              </a:prstGeom>
              <a:blipFill>
                <a:blip r:embed="rId2"/>
                <a:stretch>
                  <a:fillRect r="-6704" b="-9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210" dirty="0"/>
              <a:t>case</a:t>
            </a:r>
            <a:r>
              <a:rPr spc="65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spc="-30" dirty="0"/>
              <a:t>output</a:t>
            </a:r>
            <a:r>
              <a:rPr spc="-25" dirty="0"/>
              <a:t> </a:t>
            </a:r>
            <a:r>
              <a:rPr spc="-120" dirty="0"/>
              <a:t>feedback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738667"/>
            <a:ext cx="4175125" cy="61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full </a:t>
            </a:r>
            <a:r>
              <a:rPr sz="1200" spc="-25" dirty="0">
                <a:latin typeface="Arial"/>
                <a:cs typeface="Arial"/>
              </a:rPr>
              <a:t>state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not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measurable,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state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feedback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not </a:t>
            </a:r>
            <a:r>
              <a:rPr sz="1200" spc="-10" dirty="0">
                <a:latin typeface="Arial"/>
                <a:cs typeface="Arial"/>
              </a:rPr>
              <a:t>feasible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5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70" dirty="0">
                <a:latin typeface="Arial"/>
                <a:cs typeface="Arial"/>
              </a:rPr>
              <a:t>consider</a:t>
            </a:r>
            <a:r>
              <a:rPr sz="1200" dirty="0">
                <a:latin typeface="Arial"/>
                <a:cs typeface="Arial"/>
              </a:rPr>
              <a:t> output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feedback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85876" y="1711817"/>
            <a:ext cx="933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y</a:t>
            </a:r>
            <a:endParaRPr sz="120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552450" y="1823456"/>
            <a:ext cx="2876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i="1" spc="-585" baseline="-46296" dirty="0">
                <a:latin typeface="Arial"/>
                <a:cs typeface="Arial"/>
              </a:rPr>
              <a:t>u</a:t>
            </a:r>
            <a:endParaRPr sz="1800" baseline="-46296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object 9"/>
              <p:cNvSpPr txBox="1"/>
              <p:nvPr/>
            </p:nvSpPr>
            <p:spPr>
              <a:xfrm>
                <a:off x="1588554" y="1705747"/>
                <a:ext cx="2849880" cy="196849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27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200" i="1" spc="459" dirty="0">
                    <a:latin typeface="Menlo"/>
                    <a:cs typeface="Menlo"/>
                  </a:rPr>
                  <a:t>⇒</a:t>
                </a:r>
                <a:r>
                  <a:rPr sz="1200" i="1" spc="-390" dirty="0">
                    <a:latin typeface="Menlo"/>
                    <a:cs typeface="Menlo"/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  <m:r>
                      <a:rPr lang="en-US" altLang="zh-CN" sz="1200" b="0" i="1" smtClean="0">
                        <a:latin typeface="Cambria Math" panose="02040503050406030204" pitchFamily="18" charset="0"/>
                        <a:cs typeface="Arial"/>
                      </a:rPr>
                      <m:t> </m:t>
                    </m:r>
                  </m:oMath>
                </a14:m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Ax</a:t>
                </a:r>
                <a:r>
                  <a:rPr sz="1200" i="1" spc="-35" dirty="0"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latin typeface="Menlo"/>
                    <a:cs typeface="Menlo"/>
                  </a:rPr>
                  <a:t>−</a:t>
                </a:r>
                <a:r>
                  <a:rPr sz="1200" i="1" spc="-459" dirty="0">
                    <a:latin typeface="Menlo"/>
                    <a:cs typeface="Menlo"/>
                  </a:rPr>
                  <a:t> </a:t>
                </a:r>
                <a:r>
                  <a:rPr sz="1200" i="1" spc="-20" dirty="0">
                    <a:latin typeface="Arial"/>
                    <a:cs typeface="Arial"/>
                  </a:rPr>
                  <a:t>BFy</a:t>
                </a:r>
                <a:r>
                  <a:rPr sz="1200" i="1" spc="3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Bv</a:t>
                </a:r>
                <a:r>
                  <a:rPr sz="1200" i="1" spc="9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2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i="1" spc="-85" dirty="0"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latin typeface="Menlo"/>
                    <a:cs typeface="Menlo"/>
                  </a:rPr>
                  <a:t>−</a:t>
                </a:r>
                <a:r>
                  <a:rPr sz="1200" i="1" spc="-459" dirty="0">
                    <a:latin typeface="Menlo"/>
                    <a:cs typeface="Menlo"/>
                  </a:rPr>
                  <a:t> </a:t>
                </a:r>
                <a:r>
                  <a:rPr sz="1200" i="1" spc="-95" dirty="0">
                    <a:latin typeface="Arial"/>
                    <a:cs typeface="Arial"/>
                  </a:rPr>
                  <a:t>BFC</a:t>
                </a:r>
                <a:r>
                  <a:rPr sz="1200" i="1" spc="-190" dirty="0">
                    <a:latin typeface="Arial"/>
                    <a:cs typeface="Arial"/>
                  </a:rPr>
                  <a:t> </a:t>
                </a:r>
                <a:r>
                  <a:rPr sz="1200" spc="50" dirty="0">
                    <a:latin typeface="Arial"/>
                    <a:cs typeface="Arial"/>
                  </a:rPr>
                  <a:t>)</a:t>
                </a:r>
                <a:r>
                  <a:rPr sz="1200" spc="-135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x</a:t>
                </a:r>
                <a:r>
                  <a:rPr sz="1200" i="1" spc="2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5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Arial"/>
                    <a:cs typeface="Arial"/>
                  </a:rPr>
                  <a:t>Bv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88554" y="1705747"/>
                <a:ext cx="2849880" cy="196849"/>
              </a:xfrm>
              <a:prstGeom prst="rect">
                <a:avLst/>
              </a:prstGeom>
              <a:blipFill>
                <a:blip r:embed="rId3"/>
                <a:stretch>
                  <a:fillRect l="-2998" t="-21875" b="-50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object 10"/>
          <p:cNvSpPr txBox="1"/>
          <p:nvPr/>
        </p:nvSpPr>
        <p:spPr>
          <a:xfrm>
            <a:off x="215442" y="2276345"/>
            <a:ext cx="4177029" cy="6127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6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9" dirty="0">
                <a:latin typeface="Menlo"/>
                <a:cs typeface="Menlo"/>
              </a:rPr>
              <a:t> </a:t>
            </a:r>
            <a:r>
              <a:rPr sz="1200" i="1" spc="-35" dirty="0">
                <a:latin typeface="Arial"/>
                <a:cs typeface="Arial"/>
              </a:rPr>
              <a:t>BFC</a:t>
            </a:r>
            <a:r>
              <a:rPr sz="1200" i="1" spc="9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structured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9" dirty="0">
                <a:latin typeface="Menlo"/>
                <a:cs typeface="Menlo"/>
              </a:rPr>
              <a:t> </a:t>
            </a:r>
            <a:r>
              <a:rPr sz="1200" i="1" dirty="0">
                <a:latin typeface="Arial"/>
                <a:cs typeface="Arial"/>
              </a:rPr>
              <a:t>BK</a:t>
            </a:r>
            <a:r>
              <a:rPr sz="1200" i="1" spc="14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(exercise:</a:t>
            </a:r>
            <a:r>
              <a:rPr sz="1200" spc="1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write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-114" dirty="0">
                <a:latin typeface="Arial"/>
                <a:cs typeface="Arial"/>
              </a:rPr>
              <a:t>case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for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SISO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systems)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 </a:t>
            </a:r>
            <a:r>
              <a:rPr sz="1200" spc="-30" dirty="0">
                <a:latin typeface="Arial"/>
                <a:cs typeface="Arial"/>
              </a:rPr>
              <a:t>arbitrary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closed-</a:t>
            </a:r>
            <a:r>
              <a:rPr sz="1200" spc="-40" dirty="0">
                <a:latin typeface="Arial"/>
                <a:cs typeface="Arial"/>
              </a:rPr>
              <a:t>loop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eigenvalue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assignment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feasible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p:sp>
        <p:nvSpPr>
          <p:cNvPr id="15" name="左大括号 14">
            <a:extLst>
              <a:ext uri="{FF2B5EF4-FFF2-40B4-BE49-F238E27FC236}">
                <a16:creationId xmlns:a16="http://schemas.microsoft.com/office/drawing/2014/main" id="{B1D838CB-3483-C961-A975-235DCB83BA08}"/>
              </a:ext>
            </a:extLst>
          </p:cNvPr>
          <p:cNvSpPr/>
          <p:nvPr/>
        </p:nvSpPr>
        <p:spPr>
          <a:xfrm>
            <a:off x="411138" y="1561388"/>
            <a:ext cx="93344" cy="531334"/>
          </a:xfrm>
          <a:prstGeom prst="leftBrace">
            <a:avLst>
              <a:gd name="adj1" fmla="val 77996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60" dirty="0"/>
              <a:t>The </a:t>
            </a:r>
            <a:r>
              <a:rPr spc="-210" dirty="0"/>
              <a:t>case</a:t>
            </a:r>
            <a:r>
              <a:rPr spc="65" dirty="0"/>
              <a:t> </a:t>
            </a:r>
            <a:r>
              <a:rPr dirty="0"/>
              <a:t>with</a:t>
            </a:r>
            <a:r>
              <a:rPr spc="-80" dirty="0"/>
              <a:t> </a:t>
            </a:r>
            <a:r>
              <a:rPr spc="-30" dirty="0"/>
              <a:t>output</a:t>
            </a:r>
            <a:r>
              <a:rPr spc="-25" dirty="0"/>
              <a:t> </a:t>
            </a:r>
            <a:r>
              <a:rPr spc="-120" dirty="0"/>
              <a:t>feedback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787400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5928" y="496315"/>
            <a:ext cx="2515235" cy="514984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400" spc="-10" dirty="0">
                <a:latin typeface="Arial"/>
                <a:cs typeface="Arial"/>
              </a:rPr>
              <a:t>Example</a:t>
            </a:r>
            <a:endParaRPr sz="1400" dirty="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20"/>
              </a:spcBef>
            </a:pPr>
            <a:r>
              <a:rPr sz="1200" spc="-45" dirty="0">
                <a:latin typeface="Arial"/>
                <a:cs typeface="Arial"/>
              </a:rPr>
              <a:t>Controllable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110" dirty="0">
                <a:latin typeface="Arial"/>
                <a:cs typeface="Arial"/>
              </a:rPr>
              <a:t>mass-</a:t>
            </a:r>
            <a:r>
              <a:rPr sz="1200" spc="-70" dirty="0">
                <a:latin typeface="Arial"/>
                <a:cs typeface="Arial"/>
              </a:rPr>
              <a:t>spring-</a:t>
            </a:r>
            <a:r>
              <a:rPr sz="1200" spc="-60" dirty="0">
                <a:latin typeface="Arial"/>
                <a:cs typeface="Arial"/>
              </a:rPr>
              <a:t>damper</a:t>
            </a:r>
            <a:r>
              <a:rPr sz="1200" spc="5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system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215442" y="2195281"/>
            <a:ext cx="4282440" cy="9798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30504" marR="30480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42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35" dirty="0">
                <a:latin typeface="Arial"/>
                <a:cs typeface="Arial"/>
              </a:rPr>
              <a:t>arbitrary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closed-</a:t>
            </a:r>
            <a:r>
              <a:rPr sz="1200" spc="-55" dirty="0">
                <a:latin typeface="Arial"/>
                <a:cs typeface="Arial"/>
              </a:rPr>
              <a:t>loop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eigenvalue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assignment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u</a:t>
            </a:r>
            <a:r>
              <a:rPr sz="1200" i="1" spc="-75" baseline="31250" dirty="0">
                <a:latin typeface="Hack"/>
                <a:cs typeface="Hack"/>
              </a:rPr>
              <a:t>∗</a:t>
            </a:r>
            <a:r>
              <a:rPr sz="1200" i="1" spc="-112" baseline="31250" dirty="0">
                <a:latin typeface="Hack"/>
                <a:cs typeface="Hack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dirty="0">
                <a:latin typeface="Menlo"/>
                <a:cs typeface="Menlo"/>
              </a:rPr>
              <a:t>−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30" baseline="-13888" dirty="0">
                <a:latin typeface="Arial"/>
                <a:cs typeface="Arial"/>
              </a:rPr>
              <a:t> </a:t>
            </a:r>
            <a:r>
              <a:rPr sz="1200" i="1" spc="40" dirty="0">
                <a:latin typeface="Menlo"/>
                <a:cs typeface="Menlo"/>
              </a:rPr>
              <a:t>−</a:t>
            </a:r>
            <a:r>
              <a:rPr sz="1200" i="1" spc="40" dirty="0">
                <a:latin typeface="Arial"/>
                <a:cs typeface="Arial"/>
              </a:rPr>
              <a:t>k</a:t>
            </a:r>
            <a:r>
              <a:rPr sz="1200" spc="60" baseline="-13888" dirty="0">
                <a:latin typeface="Arial"/>
                <a:cs typeface="Arial"/>
              </a:rPr>
              <a:t>2</a:t>
            </a:r>
            <a:r>
              <a:rPr sz="1200" i="1" spc="40" dirty="0">
                <a:latin typeface="Arial"/>
                <a:cs typeface="Arial"/>
              </a:rPr>
              <a:t>x</a:t>
            </a:r>
            <a:r>
              <a:rPr sz="1200" spc="60" baseline="-13888" dirty="0">
                <a:latin typeface="Arial"/>
                <a:cs typeface="Arial"/>
              </a:rPr>
              <a:t>2</a:t>
            </a:r>
            <a:r>
              <a:rPr sz="1200" spc="40" dirty="0">
                <a:latin typeface="Arial"/>
                <a:cs typeface="Arial"/>
              </a:rPr>
              <a:t>, </a:t>
            </a:r>
            <a:r>
              <a:rPr sz="1200" spc="-75" dirty="0">
                <a:latin typeface="Arial"/>
                <a:cs typeface="Arial"/>
              </a:rPr>
              <a:t>namely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baseline="31250" dirty="0">
                <a:latin typeface="Hack"/>
                <a:cs typeface="Hack"/>
              </a:rPr>
              <a:t>∗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dirty="0">
                <a:latin typeface="Menlo"/>
                <a:cs typeface="Menlo"/>
              </a:rPr>
              <a:t>−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45" dirty="0">
                <a:latin typeface="Menlo"/>
                <a:cs typeface="Menlo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2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509" dirty="0">
                <a:latin typeface="Menlo"/>
                <a:cs typeface="Menlo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spc="16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k</a:t>
            </a:r>
            <a:r>
              <a:rPr sz="1200" spc="-15" baseline="-13888" dirty="0">
                <a:latin typeface="Arial"/>
                <a:cs typeface="Arial"/>
              </a:rPr>
              <a:t>2</a:t>
            </a:r>
            <a:r>
              <a:rPr sz="1200" i="1" spc="-10" dirty="0">
                <a:latin typeface="Arial"/>
                <a:cs typeface="Arial"/>
              </a:rPr>
              <a:t>s</a:t>
            </a:r>
            <a:r>
              <a:rPr sz="1200" spc="-10" dirty="0">
                <a:latin typeface="Arial"/>
                <a:cs typeface="Arial"/>
              </a:rPr>
              <a:t>)</a:t>
            </a:r>
            <a:r>
              <a:rPr sz="1200" spc="-12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80" dirty="0">
                <a:latin typeface="Arial"/>
                <a:cs typeface="Arial"/>
              </a:rPr>
              <a:t> </a:t>
            </a:r>
            <a:r>
              <a:rPr sz="1200" i="1" spc="459" dirty="0">
                <a:latin typeface="Menlo"/>
                <a:cs typeface="Menlo"/>
              </a:rPr>
              <a:t>⇒</a:t>
            </a:r>
            <a:r>
              <a:rPr sz="1200" i="1" spc="-305" dirty="0">
                <a:latin typeface="Menlo"/>
                <a:cs typeface="Menlo"/>
              </a:rPr>
              <a:t> </a:t>
            </a:r>
            <a:r>
              <a:rPr sz="1200" spc="-50" dirty="0">
                <a:latin typeface="Arial"/>
                <a:cs typeface="Arial"/>
              </a:rPr>
              <a:t>a </a:t>
            </a:r>
            <a:r>
              <a:rPr sz="1200" spc="-40" dirty="0">
                <a:latin typeface="Arial"/>
                <a:cs typeface="Arial"/>
              </a:rPr>
              <a:t>proportional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plus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derivative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(PD)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law</a:t>
            </a:r>
            <a:endParaRPr sz="1200">
              <a:latin typeface="Arial"/>
              <a:cs typeface="Arial"/>
            </a:endParaRPr>
          </a:p>
          <a:p>
            <a:pPr marL="230504" marR="650875" indent="-193040">
              <a:lnSpc>
                <a:spcPct val="100000"/>
              </a:lnSpc>
              <a:spcBef>
                <a:spcPts val="3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4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if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only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proportional</a:t>
            </a:r>
            <a:r>
              <a:rPr sz="1200" spc="4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control,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u</a:t>
            </a:r>
            <a:r>
              <a:rPr sz="1200" i="1" spc="-75" baseline="31250" dirty="0">
                <a:latin typeface="Hack"/>
                <a:cs typeface="Hack"/>
              </a:rPr>
              <a:t>∗</a:t>
            </a:r>
            <a:r>
              <a:rPr sz="1200" i="1" spc="-150" baseline="31250" dirty="0">
                <a:latin typeface="Hack"/>
                <a:cs typeface="Hack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i="1" dirty="0">
                <a:latin typeface="Menlo"/>
                <a:cs typeface="Menlo"/>
              </a:rPr>
              <a:t>−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baseline="-13888" dirty="0">
                <a:latin typeface="Arial"/>
                <a:cs typeface="Arial"/>
              </a:rPr>
              <a:t>1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arbitrary </a:t>
            </a:r>
            <a:r>
              <a:rPr sz="1200" spc="-80" dirty="0">
                <a:latin typeface="Arial"/>
                <a:cs typeface="Arial"/>
              </a:rPr>
              <a:t>closed-</a:t>
            </a:r>
            <a:r>
              <a:rPr sz="1200" spc="-40" dirty="0">
                <a:latin typeface="Arial"/>
                <a:cs typeface="Arial"/>
              </a:rPr>
              <a:t>loop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75" dirty="0">
                <a:latin typeface="Arial"/>
                <a:cs typeface="Arial"/>
              </a:rPr>
              <a:t>eigenvalue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assignment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not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possible</a:t>
            </a:r>
            <a:endParaRPr sz="1200">
              <a:latin typeface="Arial"/>
              <a:cs typeface="Arial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28"/>
                </a:lnTo>
                <a:lnTo>
                  <a:pt x="1535963" y="109728"/>
                </a:lnTo>
                <a:lnTo>
                  <a:pt x="3071939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16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77312D9-0240-01B7-4851-99520C207AED}"/>
                  </a:ext>
                </a:extLst>
              </p:cNvPr>
              <p:cNvSpPr txBox="1"/>
              <p:nvPr/>
            </p:nvSpPr>
            <p:spPr>
              <a:xfrm>
                <a:off x="851534" y="663575"/>
                <a:ext cx="3505201" cy="15504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f>
                                  <m:f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𝑢</m:t>
                      </m:r>
                    </m:oMath>
                  </m:oMathPara>
                </a14:m>
                <a:endParaRPr lang="en-US" altLang="zh-CN" sz="1200" b="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               =    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num>
                                <m:den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den>
                              </m:f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zh-CN" sz="12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200" b="0" i="1" smtClean="0">
                        <a:latin typeface="Cambria Math" panose="02040503050406030204" pitchFamily="18" charset="0"/>
                      </a:rPr>
                      <m:t>+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sSup>
                      <m:sSupPr>
                        <m:ctrlP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p>
                        <m:r>
                          <a:rPr lang="en-US" altLang="zh-CN" sz="1200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977312D9-0240-01B7-4851-99520C207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1534" y="663575"/>
                <a:ext cx="3505201" cy="15504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FDE1C04-32CB-A2A2-8D4B-873B5EEC8D2A}"/>
                  </a:ext>
                </a:extLst>
              </p:cNvPr>
              <p:cNvSpPr txBox="1"/>
              <p:nvPr/>
            </p:nvSpPr>
            <p:spPr>
              <a:xfrm>
                <a:off x="1326554" y="1695769"/>
                <a:ext cx="354071" cy="2108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800" b="0" i="1" smtClean="0">
                          <a:latin typeface="Cambria Math" panose="02040503050406030204" pitchFamily="18" charset="0"/>
                        </a:rPr>
                        <m:t>≜</m:t>
                      </m:r>
                      <m:f>
                        <m:fPr>
                          <m:ctrlP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altLang="zh-CN" sz="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</m:oMath>
                  </m:oMathPara>
                </a14:m>
                <a:endParaRPr lang="zh-CN" altLang="en-US" sz="800" dirty="0"/>
              </a:p>
            </p:txBody>
          </p:sp>
        </mc:Choice>
        <mc:Fallback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0FDE1C04-32CB-A2A2-8D4B-873B5EEC8D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6554" y="1695769"/>
                <a:ext cx="354071" cy="210827"/>
              </a:xfrm>
              <a:prstGeom prst="rect">
                <a:avLst/>
              </a:prstGeom>
              <a:blipFill>
                <a:blip r:embed="rId5"/>
                <a:stretch>
                  <a:fillRect l="-3448" r="-1724" b="-1142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Motivation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10528" y="779320"/>
            <a:ext cx="4267200" cy="20491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35280" marR="452755" indent="-19304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1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At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center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designing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control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systems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idea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of </a:t>
            </a:r>
            <a:r>
              <a:rPr sz="1200" spc="-10" dirty="0">
                <a:latin typeface="Arial"/>
                <a:cs typeface="Arial"/>
              </a:rPr>
              <a:t>feedback.</a:t>
            </a:r>
            <a:endParaRPr sz="1200">
              <a:latin typeface="Arial"/>
              <a:cs typeface="Arial"/>
            </a:endParaRPr>
          </a:p>
          <a:p>
            <a:pPr marL="335280" marR="30480" indent="-193040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5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such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transfer-</a:t>
            </a:r>
            <a:r>
              <a:rPr sz="1200" spc="-25" dirty="0">
                <a:latin typeface="Arial"/>
                <a:cs typeface="Arial"/>
              </a:rPr>
              <a:t>function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approaches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35" dirty="0">
                <a:latin typeface="Arial"/>
                <a:cs typeface="Arial"/>
              </a:rPr>
              <a:t>as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lead-</a:t>
            </a:r>
            <a:r>
              <a:rPr sz="1200" spc="-35" dirty="0">
                <a:latin typeface="Arial"/>
                <a:cs typeface="Arial"/>
              </a:rPr>
              <a:t>lag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root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locus </a:t>
            </a:r>
            <a:r>
              <a:rPr sz="1200" spc="-55" dirty="0">
                <a:latin typeface="Arial"/>
                <a:cs typeface="Arial"/>
              </a:rPr>
              <a:t>methods,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primal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goal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achieve</a:t>
            </a:r>
            <a:r>
              <a:rPr sz="1200" dirty="0">
                <a:latin typeface="Arial"/>
                <a:cs typeface="Arial"/>
              </a:rPr>
              <a:t> a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proper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map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of</a:t>
            </a:r>
            <a:endParaRPr sz="1200">
              <a:latin typeface="Arial"/>
              <a:cs typeface="Arial"/>
            </a:endParaRPr>
          </a:p>
          <a:p>
            <a:pPr marL="335280">
              <a:lnSpc>
                <a:spcPct val="100000"/>
              </a:lnSpc>
              <a:spcBef>
                <a:spcPts val="10"/>
              </a:spcBef>
            </a:pPr>
            <a:r>
              <a:rPr sz="1200" spc="-80" dirty="0">
                <a:latin typeface="Arial"/>
                <a:cs typeface="Arial"/>
              </a:rPr>
              <a:t>closed-</a:t>
            </a:r>
            <a:r>
              <a:rPr sz="1200" spc="-40" dirty="0">
                <a:latin typeface="Arial"/>
                <a:cs typeface="Arial"/>
              </a:rPr>
              <a:t>loop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poles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output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feedback.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05"/>
              </a:spcBef>
            </a:pPr>
            <a:r>
              <a:rPr sz="1200" spc="-45" dirty="0">
                <a:latin typeface="Arial"/>
                <a:cs typeface="Arial"/>
              </a:rPr>
              <a:t>Key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questions: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latin typeface="Arial"/>
                <a:cs typeface="Arial"/>
              </a:rPr>
              <a:t>How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much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freedom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do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have</a:t>
            </a:r>
            <a:r>
              <a:rPr sz="1200" dirty="0">
                <a:latin typeface="Arial"/>
                <a:cs typeface="Arial"/>
              </a:rPr>
              <a:t> for </a:t>
            </a:r>
            <a:r>
              <a:rPr sz="1200" spc="-65" dirty="0">
                <a:latin typeface="Arial"/>
                <a:cs typeface="Arial"/>
              </a:rPr>
              <a:t>state-</a:t>
            </a:r>
            <a:r>
              <a:rPr sz="1200" spc="-75" dirty="0">
                <a:latin typeface="Arial"/>
                <a:cs typeface="Arial"/>
              </a:rPr>
              <a:t>space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systems?</a:t>
            </a:r>
            <a:endParaRPr sz="1200">
              <a:latin typeface="Arial"/>
              <a:cs typeface="Arial"/>
            </a:endParaRPr>
          </a:p>
          <a:p>
            <a:pPr marL="335280" marR="345440" indent="-193040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25" dirty="0">
                <a:latin typeface="Arial"/>
                <a:cs typeface="Arial"/>
              </a:rPr>
              <a:t>Are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there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fundamental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properties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 </a:t>
            </a:r>
            <a:r>
              <a:rPr sz="1200" spc="-30" dirty="0">
                <a:latin typeface="Arial"/>
                <a:cs typeface="Arial"/>
              </a:rPr>
              <a:t>yield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higher </a:t>
            </a:r>
            <a:r>
              <a:rPr sz="1200" spc="-70" dirty="0">
                <a:latin typeface="Arial"/>
                <a:cs typeface="Arial"/>
              </a:rPr>
              <a:t>achievable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performance?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1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latin typeface="Arial"/>
                <a:cs typeface="Arial"/>
              </a:rPr>
              <a:t>How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to </a:t>
            </a:r>
            <a:r>
              <a:rPr sz="1200" spc="-50" dirty="0">
                <a:latin typeface="Arial"/>
                <a:cs typeface="Arial"/>
              </a:rPr>
              <a:t>implement</a:t>
            </a:r>
            <a:r>
              <a:rPr sz="1200" dirty="0">
                <a:latin typeface="Arial"/>
                <a:cs typeface="Arial"/>
              </a:rPr>
              <a:t> the </a:t>
            </a:r>
            <a:r>
              <a:rPr sz="1200" spc="-75" dirty="0">
                <a:latin typeface="Arial"/>
                <a:cs typeface="Arial"/>
              </a:rPr>
              <a:t>design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algorithms?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2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025903"/>
            <a:ext cx="25520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</a:rPr>
              <a:t>1.</a:t>
            </a:r>
            <a:r>
              <a:rPr sz="1200" spc="80" dirty="0">
                <a:solidFill>
                  <a:srgbClr val="7F7F7F"/>
                </a:solidFill>
              </a:rPr>
              <a:t> </a:t>
            </a:r>
            <a:r>
              <a:rPr sz="1200" spc="-65" dirty="0">
                <a:solidFill>
                  <a:srgbClr val="7F7F7F"/>
                </a:solidFill>
                <a:hlinkClick r:id="rId2" action="ppaction://hlinksldjump"/>
              </a:rPr>
              <a:t>Goal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50" dirty="0">
                <a:solidFill>
                  <a:srgbClr val="7F7F7F"/>
                </a:solidFill>
                <a:hlinkClick r:id="rId2" action="ppaction://hlinksldjump"/>
              </a:rPr>
              <a:t>and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40" dirty="0">
                <a:solidFill>
                  <a:srgbClr val="7F7F7F"/>
                </a:solidFill>
                <a:hlinkClick r:id="rId2" action="ppaction://hlinksldjump"/>
              </a:rPr>
              <a:t>realization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7F7F7F"/>
                </a:solidFill>
                <a:hlinkClick r:id="rId2" action="ppaction://hlinksldjump"/>
              </a:rPr>
              <a:t>of</a:t>
            </a:r>
            <a:r>
              <a:rPr sz="1200" spc="-20" dirty="0">
                <a:solidFill>
                  <a:srgbClr val="7F7F7F"/>
                </a:solidFill>
                <a:hlinkClick r:id="rId2" action="ppaction://hlinksldjump"/>
              </a:rPr>
              <a:t> </a:t>
            </a:r>
            <a:r>
              <a:rPr sz="1200" spc="-25" dirty="0">
                <a:solidFill>
                  <a:srgbClr val="7F7F7F"/>
                </a:solidFill>
                <a:hlinkClick r:id="rId2" action="ppaction://hlinksldjump"/>
              </a:rPr>
              <a:t>state </a:t>
            </a:r>
            <a:r>
              <a:rPr sz="1200" spc="-70" dirty="0">
                <a:solidFill>
                  <a:srgbClr val="7F7F7F"/>
                </a:solidFill>
                <a:hlinkClick r:id="rId2" action="ppaction://hlinksldjump"/>
              </a:rPr>
              <a:t>feedback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750006"/>
            <a:ext cx="341502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E5E5E5"/>
                </a:solidFill>
                <a:latin typeface="Arial"/>
                <a:cs typeface="Arial"/>
              </a:rPr>
              <a:t>2.</a:t>
            </a:r>
            <a:r>
              <a:rPr sz="1200" spc="80" dirty="0">
                <a:solidFill>
                  <a:srgbClr val="E5E5E5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Closed-</a:t>
            </a:r>
            <a:r>
              <a:rPr sz="1200" spc="-4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loop</a:t>
            </a:r>
            <a:r>
              <a:rPr sz="1200" spc="-1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eigenvalue</a:t>
            </a:r>
            <a:r>
              <a:rPr sz="1200" spc="-1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6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placement</a:t>
            </a:r>
            <a:r>
              <a:rPr sz="1200" spc="-1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by</a:t>
            </a:r>
            <a:r>
              <a:rPr sz="1200" spc="-1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2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1200" spc="-1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5" dirty="0">
                <a:solidFill>
                  <a:srgbClr val="E5E5E5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3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916"/>
            <a:ext cx="4127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5" dirty="0"/>
              <a:t>Goal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35928" y="614423"/>
            <a:ext cx="285750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80" dirty="0">
                <a:latin typeface="Arial"/>
                <a:cs typeface="Arial"/>
              </a:rPr>
              <a:t>Consider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an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n</a:t>
            </a:r>
            <a:r>
              <a:rPr sz="1200" spc="-50" dirty="0">
                <a:latin typeface="Arial"/>
                <a:cs typeface="Arial"/>
              </a:rPr>
              <a:t>-</a:t>
            </a:r>
            <a:r>
              <a:rPr sz="1200" spc="-60" dirty="0">
                <a:latin typeface="Arial"/>
                <a:cs typeface="Arial"/>
              </a:rPr>
              <a:t>dimensional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state-</a:t>
            </a:r>
            <a:r>
              <a:rPr sz="1200" spc="-75" dirty="0">
                <a:latin typeface="Arial"/>
                <a:cs typeface="Arial"/>
              </a:rPr>
              <a:t>space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system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93025" y="1029840"/>
            <a:ext cx="2165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100" dirty="0">
                <a:latin typeface="Arial"/>
                <a:cs typeface="Arial"/>
              </a:rPr>
              <a:t>Σ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object 6"/>
              <p:cNvSpPr txBox="1"/>
              <p:nvPr/>
            </p:nvSpPr>
            <p:spPr>
              <a:xfrm>
                <a:off x="1303172" y="936851"/>
                <a:ext cx="1569720" cy="38151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3335">
                  <a:lnSpc>
                    <a:spcPct val="100000"/>
                  </a:lnSpc>
                  <a:spcBef>
                    <a:spcPts val="95"/>
                  </a:spcBef>
                  <a:tabLst>
                    <a:tab pos="403860" algn="l"/>
                    <a:tab pos="648335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fr-FR" sz="1200" b="0" i="1" spc="-1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200" spc="-10" dirty="0">
                    <a:latin typeface="Arial"/>
                    <a:cs typeface="Arial"/>
                  </a:rPr>
                  <a:t>(</a:t>
                </a:r>
                <a:r>
                  <a:rPr lang="fr-FR" sz="1200" i="1" spc="-10" dirty="0">
                    <a:latin typeface="Arial"/>
                    <a:cs typeface="Arial"/>
                  </a:rPr>
                  <a:t>t</a:t>
                </a:r>
                <a:r>
                  <a:rPr lang="fr-FR" sz="1200" spc="-10" dirty="0">
                    <a:latin typeface="Arial"/>
                    <a:cs typeface="Arial"/>
                  </a:rPr>
                  <a:t>)</a:t>
                </a:r>
                <a:r>
                  <a:rPr lang="fr-FR" sz="1200" dirty="0">
                    <a:latin typeface="Arial"/>
                    <a:cs typeface="Arial"/>
                  </a:rPr>
                  <a:t>	</a:t>
                </a:r>
                <a:r>
                  <a:rPr lang="fr-FR" sz="1200" spc="150" dirty="0">
                    <a:latin typeface="Arial"/>
                    <a:cs typeface="Arial"/>
                  </a:rPr>
                  <a:t>=</a:t>
                </a:r>
                <a:r>
                  <a:rPr lang="fr-FR" sz="1200" dirty="0">
                    <a:latin typeface="Arial"/>
                    <a:cs typeface="Arial"/>
                  </a:rPr>
                  <a:t>	</a:t>
                </a:r>
                <a:r>
                  <a:rPr lang="fr-FR" sz="1200" i="1" spc="-55" dirty="0">
                    <a:latin typeface="Arial"/>
                    <a:cs typeface="Arial"/>
                  </a:rPr>
                  <a:t>Ax</a:t>
                </a:r>
                <a:r>
                  <a:rPr lang="fr-FR" sz="1200" i="1" spc="-225" dirty="0"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latin typeface="Arial"/>
                    <a:cs typeface="Arial"/>
                  </a:rPr>
                  <a:t>)</a:t>
                </a:r>
                <a:r>
                  <a:rPr lang="fr-FR" sz="1200" spc="-60" dirty="0">
                    <a:latin typeface="Arial"/>
                    <a:cs typeface="Arial"/>
                  </a:rPr>
                  <a:t> </a:t>
                </a:r>
                <a:r>
                  <a:rPr lang="fr-FR" sz="1200" spc="200" dirty="0">
                    <a:latin typeface="Arial"/>
                    <a:cs typeface="Arial"/>
                  </a:rPr>
                  <a:t>+</a:t>
                </a:r>
                <a:r>
                  <a:rPr lang="fr-FR" sz="1200" spc="-65" dirty="0">
                    <a:latin typeface="Arial"/>
                    <a:cs typeface="Arial"/>
                  </a:rPr>
                  <a:t> </a:t>
                </a:r>
                <a:r>
                  <a:rPr lang="fr-FR" sz="1200" i="1" spc="-20" dirty="0">
                    <a:latin typeface="Arial"/>
                    <a:cs typeface="Arial"/>
                  </a:rPr>
                  <a:t>Bu</a:t>
                </a:r>
                <a:r>
                  <a:rPr lang="fr-FR" sz="1200" spc="-20" dirty="0">
                    <a:latin typeface="Arial"/>
                    <a:cs typeface="Arial"/>
                  </a:rPr>
                  <a:t>(</a:t>
                </a:r>
                <a:r>
                  <a:rPr lang="fr-FR" sz="1200" i="1" spc="-20" dirty="0">
                    <a:latin typeface="Arial"/>
                    <a:cs typeface="Arial"/>
                  </a:rPr>
                  <a:t>t</a:t>
                </a:r>
                <a:r>
                  <a:rPr lang="fr-FR" sz="1200" spc="-20" dirty="0">
                    <a:latin typeface="Arial"/>
                    <a:cs typeface="Arial"/>
                  </a:rPr>
                  <a:t>)</a:t>
                </a:r>
                <a:endParaRPr lang="fr-FR" sz="12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</a:pPr>
                <a:r>
                  <a:rPr lang="fr-FR" sz="1200" i="1" spc="-75" dirty="0">
                    <a:latin typeface="Arial"/>
                    <a:cs typeface="Arial"/>
                  </a:rPr>
                  <a:t>y</a:t>
                </a:r>
                <a:r>
                  <a:rPr lang="fr-FR" sz="1200" i="1" spc="-204" dirty="0"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latin typeface="Arial"/>
                    <a:cs typeface="Arial"/>
                  </a:rPr>
                  <a:t>)</a:t>
                </a:r>
                <a:r>
                  <a:rPr lang="fr-FR" sz="1200" spc="170" dirty="0">
                    <a:latin typeface="Arial"/>
                    <a:cs typeface="Arial"/>
                  </a:rPr>
                  <a:t>  </a:t>
                </a:r>
                <a:r>
                  <a:rPr lang="fr-FR" sz="1200" spc="200" dirty="0">
                    <a:latin typeface="Arial"/>
                    <a:cs typeface="Arial"/>
                  </a:rPr>
                  <a:t>=</a:t>
                </a:r>
                <a:r>
                  <a:rPr lang="fr-FR" sz="1200" spc="175" dirty="0">
                    <a:latin typeface="Arial"/>
                    <a:cs typeface="Arial"/>
                  </a:rPr>
                  <a:t>  </a:t>
                </a:r>
                <a:r>
                  <a:rPr lang="fr-FR" sz="1200" i="1" spc="-105" dirty="0">
                    <a:latin typeface="Arial"/>
                    <a:cs typeface="Arial"/>
                  </a:rPr>
                  <a:t>Cx</a:t>
                </a:r>
                <a:r>
                  <a:rPr lang="fr-FR" sz="1200" i="1" spc="-220" dirty="0"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latin typeface="Arial"/>
                    <a:cs typeface="Arial"/>
                  </a:rPr>
                  <a:t>)</a:t>
                </a:r>
                <a:r>
                  <a:rPr lang="fr-FR" sz="1200" spc="-65" dirty="0">
                    <a:latin typeface="Arial"/>
                    <a:cs typeface="Arial"/>
                  </a:rPr>
                  <a:t> </a:t>
                </a:r>
                <a:r>
                  <a:rPr lang="fr-FR" sz="1200" spc="200" dirty="0">
                    <a:latin typeface="Arial"/>
                    <a:cs typeface="Arial"/>
                  </a:rPr>
                  <a:t>+</a:t>
                </a:r>
                <a:r>
                  <a:rPr lang="fr-FR" sz="1200" spc="-65" dirty="0">
                    <a:latin typeface="Arial"/>
                    <a:cs typeface="Arial"/>
                  </a:rPr>
                  <a:t> </a:t>
                </a:r>
                <a:r>
                  <a:rPr lang="fr-FR" sz="1200" i="1" spc="-20" dirty="0">
                    <a:latin typeface="Arial"/>
                    <a:cs typeface="Arial"/>
                  </a:rPr>
                  <a:t>Du</a:t>
                </a:r>
                <a:r>
                  <a:rPr lang="fr-FR" sz="1200" spc="-20" dirty="0">
                    <a:latin typeface="Arial"/>
                    <a:cs typeface="Arial"/>
                  </a:rPr>
                  <a:t>(</a:t>
                </a:r>
                <a:r>
                  <a:rPr lang="fr-FR" sz="1200" i="1" spc="-20" dirty="0">
                    <a:latin typeface="Arial"/>
                    <a:cs typeface="Arial"/>
                  </a:rPr>
                  <a:t>t</a:t>
                </a:r>
                <a:r>
                  <a:rPr lang="fr-FR" sz="1200" spc="-20" dirty="0"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6" name="object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03172" y="936851"/>
                <a:ext cx="1569720" cy="381515"/>
              </a:xfrm>
              <a:prstGeom prst="rect">
                <a:avLst/>
              </a:prstGeom>
              <a:blipFill>
                <a:blip r:embed="rId2"/>
                <a:stretch>
                  <a:fillRect l="-5447" t="-11290" r="-2724" b="-225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object 7"/>
          <p:cNvSpPr txBox="1"/>
          <p:nvPr/>
        </p:nvSpPr>
        <p:spPr>
          <a:xfrm>
            <a:off x="3024771" y="1029840"/>
            <a:ext cx="7092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(</a:t>
            </a:r>
            <a:r>
              <a:rPr sz="1200" i="1" spc="50" dirty="0">
                <a:latin typeface="Arial"/>
                <a:cs typeface="Arial"/>
              </a:rPr>
              <a:t>t</a:t>
            </a:r>
            <a:r>
              <a:rPr sz="1200" spc="75" baseline="-13888" dirty="0">
                <a:latin typeface="Arial"/>
                <a:cs typeface="Arial"/>
              </a:rPr>
              <a:t>0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x</a:t>
            </a:r>
            <a:r>
              <a:rPr sz="1200" spc="-37" baseline="-13888" dirty="0">
                <a:latin typeface="Arial"/>
                <a:cs typeface="Arial"/>
              </a:rPr>
              <a:t>0</a:t>
            </a:r>
            <a:endParaRPr sz="1200" baseline="-13888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10528" y="1411300"/>
            <a:ext cx="4297680" cy="160718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05"/>
              </a:spcBef>
            </a:pPr>
            <a:r>
              <a:rPr sz="1200" spc="-75" dirty="0">
                <a:latin typeface="Arial"/>
                <a:cs typeface="Arial"/>
              </a:rPr>
              <a:t>where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x</a:t>
            </a:r>
            <a:r>
              <a:rPr sz="1200" i="1" spc="80" dirty="0">
                <a:latin typeface="Arial"/>
                <a:cs typeface="Arial"/>
              </a:rPr>
              <a:t> </a:t>
            </a:r>
            <a:r>
              <a:rPr sz="1200" i="1" spc="65" dirty="0">
                <a:latin typeface="Menlo"/>
                <a:cs typeface="Menlo"/>
              </a:rPr>
              <a:t>∈</a:t>
            </a:r>
            <a:r>
              <a:rPr sz="1200" i="1" spc="-390" dirty="0">
                <a:latin typeface="Menlo"/>
                <a:cs typeface="Menlo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n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u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65" dirty="0">
                <a:latin typeface="Menlo"/>
                <a:cs typeface="Menlo"/>
              </a:rPr>
              <a:t>∈</a:t>
            </a:r>
            <a:r>
              <a:rPr sz="1200" i="1" spc="-390" dirty="0">
                <a:latin typeface="Menlo"/>
                <a:cs typeface="Menlo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</a:t>
            </a:r>
            <a:r>
              <a:rPr sz="1200" i="1" baseline="31250" dirty="0">
                <a:latin typeface="Arial"/>
                <a:cs typeface="Arial"/>
              </a:rPr>
              <a:t>r</a:t>
            </a:r>
            <a:r>
              <a:rPr sz="1200" i="1" spc="-127" baseline="3125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y</a:t>
            </a:r>
            <a:r>
              <a:rPr sz="1200" i="1" spc="105" dirty="0">
                <a:latin typeface="Arial"/>
                <a:cs typeface="Arial"/>
              </a:rPr>
              <a:t> </a:t>
            </a:r>
            <a:r>
              <a:rPr sz="1200" i="1" spc="65" dirty="0">
                <a:latin typeface="Menlo"/>
                <a:cs typeface="Menlo"/>
              </a:rPr>
              <a:t>∈</a:t>
            </a:r>
            <a:r>
              <a:rPr sz="1200" i="1" spc="-390" dirty="0">
                <a:latin typeface="Menlo"/>
                <a:cs typeface="Menlo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R</a:t>
            </a:r>
            <a:r>
              <a:rPr sz="1200" i="1" spc="-37" baseline="31250" dirty="0">
                <a:latin typeface="Arial"/>
                <a:cs typeface="Arial"/>
              </a:rPr>
              <a:t>m</a:t>
            </a:r>
            <a:r>
              <a:rPr sz="1200" spc="-25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30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4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60" dirty="0">
                <a:latin typeface="Arial"/>
                <a:cs typeface="Arial"/>
              </a:rPr>
              <a:t>Denominators</a:t>
            </a:r>
            <a:r>
              <a:rPr sz="1200" dirty="0">
                <a:latin typeface="Arial"/>
                <a:cs typeface="Arial"/>
              </a:rPr>
              <a:t> of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40" dirty="0">
                <a:latin typeface="Arial"/>
                <a:cs typeface="Arial"/>
              </a:rPr>
              <a:t>transfer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function</a:t>
            </a:r>
            <a:endParaRPr sz="1200">
              <a:latin typeface="Arial"/>
              <a:cs typeface="Arial"/>
            </a:endParaRPr>
          </a:p>
          <a:p>
            <a:pPr marL="335280" marR="30480">
              <a:lnSpc>
                <a:spcPct val="100000"/>
              </a:lnSpc>
              <a:spcBef>
                <a:spcPts val="5"/>
              </a:spcBef>
            </a:pPr>
            <a:r>
              <a:rPr sz="1200" i="1" spc="-165" dirty="0">
                <a:latin typeface="Arial"/>
                <a:cs typeface="Arial"/>
              </a:rPr>
              <a:t>G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-7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-130" dirty="0">
                <a:latin typeface="Arial"/>
                <a:cs typeface="Arial"/>
              </a:rPr>
              <a:t>C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sI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9" dirty="0">
                <a:latin typeface="Menlo"/>
                <a:cs typeface="Menlo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i="1" baseline="41666" dirty="0">
                <a:latin typeface="Hack"/>
                <a:cs typeface="Hack"/>
              </a:rPr>
              <a:t>−</a:t>
            </a:r>
            <a:r>
              <a:rPr sz="1200" baseline="41666" dirty="0">
                <a:latin typeface="Arial"/>
                <a:cs typeface="Arial"/>
              </a:rPr>
              <a:t>1</a:t>
            </a:r>
            <a:r>
              <a:rPr sz="1200" spc="15" baseline="41666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8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D</a:t>
            </a:r>
            <a:r>
              <a:rPr sz="1200" i="1" spc="12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come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from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characteristic </a:t>
            </a:r>
            <a:r>
              <a:rPr sz="1200" spc="-45" dirty="0">
                <a:latin typeface="Arial"/>
                <a:cs typeface="Arial"/>
              </a:rPr>
              <a:t>polynomial</a:t>
            </a:r>
            <a:r>
              <a:rPr sz="1200" spc="-4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det</a:t>
            </a:r>
            <a:r>
              <a:rPr sz="1200" spc="-1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sI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9" dirty="0">
                <a:latin typeface="Menlo"/>
                <a:cs typeface="Menlo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that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95" dirty="0">
                <a:latin typeface="Arial"/>
                <a:cs typeface="Arial"/>
              </a:rPr>
              <a:t>arises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when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computing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inverse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sI</a:t>
            </a:r>
            <a:r>
              <a:rPr sz="1200" i="1" spc="-35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9" dirty="0">
                <a:latin typeface="Menlo"/>
                <a:cs typeface="Menlo"/>
              </a:rPr>
              <a:t> </a:t>
            </a:r>
            <a:r>
              <a:rPr sz="1200" i="1" spc="-10" dirty="0">
                <a:latin typeface="Arial"/>
                <a:cs typeface="Arial"/>
              </a:rPr>
              <a:t>A</a:t>
            </a:r>
            <a:r>
              <a:rPr sz="1200" spc="-10" dirty="0">
                <a:latin typeface="Arial"/>
                <a:cs typeface="Arial"/>
              </a:rPr>
              <a:t>)</a:t>
            </a:r>
            <a:r>
              <a:rPr sz="1200" i="1" spc="-15" baseline="41666" dirty="0">
                <a:latin typeface="Hack"/>
                <a:cs typeface="Hack"/>
              </a:rPr>
              <a:t>−</a:t>
            </a:r>
            <a:r>
              <a:rPr sz="1200" spc="-15" baseline="41666" dirty="0">
                <a:latin typeface="Arial"/>
                <a:cs typeface="Arial"/>
              </a:rPr>
              <a:t>1</a:t>
            </a:r>
            <a:r>
              <a:rPr sz="1200" spc="-1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35280" marR="30480" indent="-193040">
              <a:lnSpc>
                <a:spcPct val="100000"/>
              </a:lnSpc>
              <a:spcBef>
                <a:spcPts val="31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9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90" dirty="0">
                <a:latin typeface="Arial"/>
                <a:cs typeface="Arial"/>
              </a:rPr>
              <a:t>We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shall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45" dirty="0">
                <a:latin typeface="Arial"/>
                <a:cs typeface="Arial"/>
              </a:rPr>
              <a:t>investigate</a:t>
            </a:r>
            <a:r>
              <a:rPr sz="1200" dirty="0">
                <a:latin typeface="Arial"/>
                <a:cs typeface="Arial"/>
              </a:rPr>
              <a:t> the </a:t>
            </a:r>
            <a:r>
              <a:rPr sz="1200" spc="-120" dirty="0">
                <a:latin typeface="Arial"/>
                <a:cs typeface="Arial"/>
              </a:rPr>
              <a:t>use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 </a:t>
            </a:r>
            <a:r>
              <a:rPr sz="1200" spc="-80" dirty="0">
                <a:latin typeface="Arial"/>
                <a:cs typeface="Arial"/>
              </a:rPr>
              <a:t>feedback</a:t>
            </a:r>
            <a:r>
              <a:rPr sz="1200" dirty="0">
                <a:latin typeface="Arial"/>
                <a:cs typeface="Arial"/>
              </a:rPr>
              <a:t> to </a:t>
            </a:r>
            <a:r>
              <a:rPr sz="1200" spc="-20" dirty="0">
                <a:latin typeface="Arial"/>
                <a:cs typeface="Arial"/>
              </a:rPr>
              <a:t>alter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 </a:t>
            </a:r>
            <a:r>
              <a:rPr sz="1200" spc="-30" dirty="0">
                <a:latin typeface="Arial"/>
                <a:cs typeface="Arial"/>
              </a:rPr>
              <a:t>qualitative </a:t>
            </a:r>
            <a:r>
              <a:rPr sz="1200" spc="-65" dirty="0">
                <a:latin typeface="Arial"/>
                <a:cs typeface="Arial"/>
              </a:rPr>
              <a:t>behavior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-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spc="-30" dirty="0">
                <a:latin typeface="Arial"/>
                <a:cs typeface="Arial"/>
              </a:rPr>
              <a:t>by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changing</a:t>
            </a:r>
            <a:r>
              <a:rPr sz="1200" spc="-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eigenvalues</a:t>
            </a:r>
            <a:r>
              <a:rPr sz="1200" dirty="0">
                <a:latin typeface="Arial"/>
                <a:cs typeface="Arial"/>
              </a:rPr>
              <a:t> of</a:t>
            </a:r>
            <a:r>
              <a:rPr sz="1200" spc="-10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the </a:t>
            </a:r>
            <a:r>
              <a:rPr sz="1200" spc="-80" dirty="0">
                <a:latin typeface="Arial"/>
                <a:cs typeface="Arial"/>
              </a:rPr>
              <a:t>closed-</a:t>
            </a:r>
            <a:r>
              <a:rPr sz="1200" spc="-40" dirty="0">
                <a:latin typeface="Arial"/>
                <a:cs typeface="Arial"/>
              </a:rPr>
              <a:t>loop</a:t>
            </a:r>
            <a:r>
              <a:rPr sz="1200" spc="6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“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dirty="0">
                <a:latin typeface="Arial"/>
                <a:cs typeface="Arial"/>
              </a:rPr>
              <a:t>”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matrix.</a:t>
            </a:r>
            <a:endParaRPr sz="1200">
              <a:latin typeface="Arial"/>
              <a:cs typeface="Arial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4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p:sp>
        <p:nvSpPr>
          <p:cNvPr id="13" name="左大括号 12">
            <a:extLst>
              <a:ext uri="{FF2B5EF4-FFF2-40B4-BE49-F238E27FC236}">
                <a16:creationId xmlns:a16="http://schemas.microsoft.com/office/drawing/2014/main" id="{B9CEAEF4-031E-B815-C011-287BE2A906A3}"/>
              </a:ext>
            </a:extLst>
          </p:cNvPr>
          <p:cNvSpPr/>
          <p:nvPr/>
        </p:nvSpPr>
        <p:spPr>
          <a:xfrm>
            <a:off x="1159744" y="976237"/>
            <a:ext cx="86957" cy="359636"/>
          </a:xfrm>
          <a:prstGeom prst="leftBrace">
            <a:avLst>
              <a:gd name="adj1" fmla="val 7052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5" dirty="0"/>
              <a:t>Realization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object 4"/>
              <p:cNvSpPr txBox="1"/>
              <p:nvPr/>
            </p:nvSpPr>
            <p:spPr>
              <a:xfrm>
                <a:off x="1841982" y="665124"/>
                <a:ext cx="1804035" cy="179536"/>
              </a:xfrm>
              <a:prstGeom prst="rect">
                <a:avLst/>
              </a:prstGeom>
              <a:ln w="9525">
                <a:solidFill>
                  <a:srgbClr val="000000"/>
                </a:solidFill>
              </a:ln>
            </p:spPr>
            <p:txBody>
              <a:bodyPr vert="horz" wrap="square" lIns="0" tIns="0" rIns="0" bIns="0" rtlCol="0">
                <a:spAutoFit/>
              </a:bodyPr>
              <a:lstStyle/>
              <a:p>
                <a:pPr marL="37465">
                  <a:lnSpc>
                    <a:spcPts val="1370"/>
                  </a:lnSpc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sz="1200" b="0" i="1" spc="20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en-US" sz="1200" b="0" i="1" spc="20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60" dirty="0">
                    <a:latin typeface="Arial"/>
                    <a:cs typeface="Arial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Ax</a:t>
                </a:r>
                <a:r>
                  <a:rPr lang="en-US" sz="1200" i="1" spc="2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5" dirty="0">
                    <a:latin typeface="Arial"/>
                    <a:cs typeface="Arial"/>
                  </a:rPr>
                  <a:t> </a:t>
                </a:r>
                <a:r>
                  <a:rPr lang="en-US" sz="1200" i="1" spc="-10" dirty="0">
                    <a:latin typeface="Arial"/>
                    <a:cs typeface="Arial"/>
                  </a:rPr>
                  <a:t>Bu</a:t>
                </a:r>
                <a:r>
                  <a:rPr lang="en-US" sz="1200" i="1" spc="-10" dirty="0">
                    <a:latin typeface="Times New Roman"/>
                    <a:cs typeface="Times New Roman"/>
                  </a:rPr>
                  <a:t>,</a:t>
                </a:r>
                <a:r>
                  <a:rPr lang="en-US" sz="1200" i="1" spc="-100" dirty="0">
                    <a:latin typeface="Times New Roman"/>
                    <a:cs typeface="Times New Roman"/>
                  </a:rPr>
                  <a:t> </a:t>
                </a:r>
                <a:r>
                  <a:rPr lang="en-US" sz="1200" i="1" dirty="0">
                    <a:latin typeface="Arial"/>
                    <a:cs typeface="Arial"/>
                  </a:rPr>
                  <a:t>y</a:t>
                </a:r>
                <a:r>
                  <a:rPr lang="en-US" sz="1200" i="1" spc="10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=</a:t>
                </a:r>
                <a:r>
                  <a:rPr lang="en-US" sz="1200" spc="-25" dirty="0">
                    <a:latin typeface="Arial"/>
                    <a:cs typeface="Arial"/>
                  </a:rPr>
                  <a:t> </a:t>
                </a:r>
                <a:r>
                  <a:rPr lang="en-US" sz="1200" i="1" spc="-75" dirty="0">
                    <a:latin typeface="Arial"/>
                    <a:cs typeface="Arial"/>
                  </a:rPr>
                  <a:t>Cx</a:t>
                </a:r>
                <a:r>
                  <a:rPr lang="en-US" sz="1200" i="1" spc="20" dirty="0">
                    <a:latin typeface="Arial"/>
                    <a:cs typeface="Arial"/>
                  </a:rPr>
                  <a:t> </a:t>
                </a:r>
                <a:r>
                  <a:rPr lang="en-US" sz="1200" spc="200" dirty="0">
                    <a:latin typeface="Arial"/>
                    <a:cs typeface="Arial"/>
                  </a:rPr>
                  <a:t>+</a:t>
                </a:r>
                <a:r>
                  <a:rPr lang="en-US" sz="1200" spc="-80" dirty="0">
                    <a:latin typeface="Arial"/>
                    <a:cs typeface="Arial"/>
                  </a:rPr>
                  <a:t> </a:t>
                </a:r>
                <a:r>
                  <a:rPr lang="en-US" sz="1200" i="1" spc="-25" dirty="0">
                    <a:latin typeface="Arial"/>
                    <a:cs typeface="Arial"/>
                  </a:rPr>
                  <a:t>Du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4" name="object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982" y="665124"/>
                <a:ext cx="1804035" cy="179536"/>
              </a:xfrm>
              <a:prstGeom prst="rect">
                <a:avLst/>
              </a:prstGeom>
              <a:blipFill>
                <a:blip r:embed="rId2"/>
                <a:stretch>
                  <a:fillRect t="-28125" r="-1342" b="-43750"/>
                </a:stretch>
              </a:blipFill>
              <a:ln w="9525">
                <a:solidFill>
                  <a:srgbClr val="000000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object 12"/>
          <p:cNvSpPr txBox="1"/>
          <p:nvPr/>
        </p:nvSpPr>
        <p:spPr>
          <a:xfrm>
            <a:off x="1367015" y="1158516"/>
            <a:ext cx="1282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K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10528" y="1297597"/>
            <a:ext cx="3625850" cy="1153795"/>
          </a:xfrm>
          <a:prstGeom prst="rect">
            <a:avLst/>
          </a:prstGeom>
        </p:spPr>
        <p:txBody>
          <a:bodyPr vert="horz" wrap="square" lIns="0" tIns="8001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30"/>
              </a:spcBef>
            </a:pPr>
            <a:r>
              <a:rPr sz="1200" spc="-80" dirty="0">
                <a:latin typeface="Arial"/>
                <a:cs typeface="Arial"/>
              </a:rPr>
              <a:t>Consider</a:t>
            </a:r>
            <a:r>
              <a:rPr sz="1200" dirty="0">
                <a:latin typeface="Arial"/>
                <a:cs typeface="Arial"/>
              </a:rPr>
              <a:t> the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state-</a:t>
            </a:r>
            <a:r>
              <a:rPr sz="1200" i="1" spc="-65" dirty="0">
                <a:latin typeface="Arial"/>
                <a:cs typeface="Arial"/>
              </a:rPr>
              <a:t>feedback</a:t>
            </a:r>
            <a:r>
              <a:rPr sz="1200" i="1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law</a:t>
            </a:r>
            <a:endParaRPr sz="1200">
              <a:latin typeface="Arial"/>
              <a:cs typeface="Arial"/>
            </a:endParaRPr>
          </a:p>
          <a:p>
            <a:pPr marL="1766570">
              <a:lnSpc>
                <a:spcPct val="100000"/>
              </a:lnSpc>
              <a:spcBef>
                <a:spcPts val="530"/>
              </a:spcBef>
            </a:pPr>
            <a:r>
              <a:rPr sz="1200" i="1" dirty="0">
                <a:latin typeface="Arial"/>
                <a:cs typeface="Arial"/>
              </a:rPr>
              <a:t>u</a:t>
            </a:r>
            <a:r>
              <a:rPr sz="1200" i="1" spc="7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i="1" dirty="0">
                <a:latin typeface="Menlo"/>
                <a:cs typeface="Menlo"/>
              </a:rPr>
              <a:t>−</a:t>
            </a:r>
            <a:r>
              <a:rPr sz="1200" i="1" dirty="0">
                <a:latin typeface="Arial"/>
                <a:cs typeface="Arial"/>
              </a:rPr>
              <a:t>Kx</a:t>
            </a:r>
            <a:r>
              <a:rPr sz="1200" i="1" spc="60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+</a:t>
            </a:r>
            <a:r>
              <a:rPr sz="1200" spc="-55" dirty="0">
                <a:latin typeface="Arial"/>
                <a:cs typeface="Arial"/>
              </a:rPr>
              <a:t> </a:t>
            </a:r>
            <a:r>
              <a:rPr sz="1200" i="1" spc="-50" dirty="0">
                <a:latin typeface="Arial"/>
                <a:cs typeface="Arial"/>
              </a:rPr>
              <a:t>v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590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2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spc="-75" dirty="0">
                <a:latin typeface="Arial"/>
                <a:cs typeface="Arial"/>
              </a:rPr>
              <a:t>v</a:t>
            </a:r>
            <a:r>
              <a:rPr sz="1200" i="1" spc="-204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:</a:t>
            </a:r>
            <a:r>
              <a:rPr sz="1200" spc="125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new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input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which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will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deal</a:t>
            </a:r>
            <a:r>
              <a:rPr sz="1200" spc="1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with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later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1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92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i="1" spc="114" dirty="0">
                <a:latin typeface="Arial"/>
                <a:cs typeface="Arial"/>
              </a:rPr>
              <a:t> </a:t>
            </a:r>
            <a:r>
              <a:rPr sz="1200" i="1" spc="65" dirty="0">
                <a:latin typeface="Menlo"/>
                <a:cs typeface="Menlo"/>
              </a:rPr>
              <a:t>∈</a:t>
            </a:r>
            <a:r>
              <a:rPr sz="1200" i="1" spc="-390" dirty="0">
                <a:latin typeface="Menlo"/>
                <a:cs typeface="Menlo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R</a:t>
            </a:r>
            <a:r>
              <a:rPr sz="1200" i="1" spc="82" baseline="31250" dirty="0">
                <a:latin typeface="Arial"/>
                <a:cs typeface="Arial"/>
              </a:rPr>
              <a:t>m</a:t>
            </a:r>
            <a:r>
              <a:rPr sz="1200" i="1" spc="82" baseline="31250" dirty="0">
                <a:latin typeface="Hack"/>
                <a:cs typeface="Hack"/>
              </a:rPr>
              <a:t>×</a:t>
            </a:r>
            <a:r>
              <a:rPr sz="1200" i="1" spc="82" baseline="31250" dirty="0">
                <a:latin typeface="Arial"/>
                <a:cs typeface="Arial"/>
              </a:rPr>
              <a:t>n</a:t>
            </a:r>
            <a:r>
              <a:rPr sz="1200" spc="55" dirty="0">
                <a:latin typeface="Arial"/>
                <a:cs typeface="Arial"/>
              </a:rPr>
              <a:t>:</a:t>
            </a:r>
            <a:r>
              <a:rPr sz="1200" spc="155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n</a:t>
            </a:r>
            <a:r>
              <a:rPr sz="1200" spc="-45" dirty="0">
                <a:latin typeface="Arial"/>
                <a:cs typeface="Arial"/>
              </a:rPr>
              <a:t>-</a:t>
            </a:r>
            <a:r>
              <a:rPr sz="1200" spc="-60" dirty="0">
                <a:latin typeface="Arial"/>
                <a:cs typeface="Arial"/>
              </a:rPr>
              <a:t>number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states,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m</a:t>
            </a:r>
            <a:r>
              <a:rPr sz="1200" spc="-55" dirty="0">
                <a:latin typeface="Arial"/>
                <a:cs typeface="Arial"/>
              </a:rPr>
              <a:t>-</a:t>
            </a:r>
            <a:r>
              <a:rPr sz="1200" spc="-60" dirty="0">
                <a:latin typeface="Arial"/>
                <a:cs typeface="Arial"/>
              </a:rPr>
              <a:t>number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inputs</a:t>
            </a:r>
            <a:endParaRPr sz="1200">
              <a:latin typeface="Arial"/>
              <a:cs typeface="Arial"/>
            </a:endParaRPr>
          </a:p>
          <a:p>
            <a:pPr marL="142875">
              <a:lnSpc>
                <a:spcPct val="100000"/>
              </a:lnSpc>
              <a:spcBef>
                <a:spcPts val="1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5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0" dirty="0">
                <a:latin typeface="Arial"/>
                <a:cs typeface="Arial"/>
              </a:rPr>
              <a:t>closed-</a:t>
            </a:r>
            <a:r>
              <a:rPr sz="1200" spc="-40" dirty="0">
                <a:latin typeface="Arial"/>
                <a:cs typeface="Arial"/>
              </a:rPr>
              <a:t>loop</a:t>
            </a:r>
            <a:r>
              <a:rPr sz="1200" spc="5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system: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56747" y="1615729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(1)</a:t>
            </a:r>
            <a:endParaRPr sz="12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64057" y="2646983"/>
            <a:ext cx="99060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i="1" spc="-25" dirty="0">
                <a:latin typeface="Arial"/>
                <a:cs typeface="Arial"/>
              </a:rPr>
              <a:t>cl</a:t>
            </a:r>
            <a:endParaRPr sz="800">
              <a:latin typeface="Arial"/>
              <a:cs typeface="Arial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56691" y="2573589"/>
            <a:ext cx="3054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50825" algn="l"/>
              </a:tabLst>
            </a:pPr>
            <a:r>
              <a:rPr sz="1200" spc="50" dirty="0">
                <a:latin typeface="Arial"/>
                <a:cs typeface="Arial"/>
              </a:rPr>
              <a:t>Σ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50" dirty="0">
                <a:latin typeface="Arial"/>
                <a:cs typeface="Arial"/>
              </a:rPr>
              <a:t>:</a:t>
            </a:r>
            <a:endParaRPr sz="120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1" name="object 21"/>
              <p:cNvSpPr txBox="1"/>
              <p:nvPr/>
            </p:nvSpPr>
            <p:spPr>
              <a:xfrm>
                <a:off x="1056119" y="2480599"/>
                <a:ext cx="2112010" cy="381515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13335">
                  <a:lnSpc>
                    <a:spcPct val="100000"/>
                  </a:lnSpc>
                  <a:spcBef>
                    <a:spcPts val="95"/>
                  </a:spcBef>
                  <a:tabLst>
                    <a:tab pos="403860" algn="l"/>
                  </a:tabLst>
                </a:pP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altLang="zh-CN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</m:ctrlPr>
                      </m:accPr>
                      <m:e>
                        <m:r>
                          <a:rPr lang="zh-CN" altLang="fr-FR" sz="1200" b="0" i="1" spc="-10" dirty="0" smtClean="0">
                            <a:latin typeface="Cambria Math" panose="02040503050406030204" pitchFamily="18" charset="0"/>
                            <a:cs typeface="Arial"/>
                          </a:rPr>
                          <m:t>𝑥</m:t>
                        </m:r>
                      </m:e>
                    </m:acc>
                  </m:oMath>
                </a14:m>
                <a:r>
                  <a:rPr lang="fr-FR" sz="1200" spc="-10" dirty="0">
                    <a:latin typeface="Arial"/>
                    <a:cs typeface="Arial"/>
                  </a:rPr>
                  <a:t>(</a:t>
                </a:r>
                <a:r>
                  <a:rPr lang="fr-FR" sz="1200" i="1" spc="-10" dirty="0">
                    <a:latin typeface="Arial"/>
                    <a:cs typeface="Arial"/>
                  </a:rPr>
                  <a:t>t</a:t>
                </a:r>
                <a:r>
                  <a:rPr lang="fr-FR" sz="1200" spc="-10" dirty="0">
                    <a:latin typeface="Arial"/>
                    <a:cs typeface="Arial"/>
                  </a:rPr>
                  <a:t>)</a:t>
                </a:r>
                <a:r>
                  <a:rPr lang="fr-FR" sz="1200" dirty="0">
                    <a:latin typeface="Arial"/>
                    <a:cs typeface="Arial"/>
                  </a:rPr>
                  <a:t>	</a:t>
                </a:r>
                <a:r>
                  <a:rPr lang="fr-FR" sz="1200" spc="200" dirty="0">
                    <a:latin typeface="Arial"/>
                    <a:cs typeface="Arial"/>
                  </a:rPr>
                  <a:t>=</a:t>
                </a:r>
                <a:r>
                  <a:rPr lang="fr-FR" sz="1200" spc="180" dirty="0">
                    <a:latin typeface="Arial"/>
                    <a:cs typeface="Arial"/>
                  </a:rPr>
                  <a:t>  </a:t>
                </a:r>
                <a:r>
                  <a:rPr lang="fr-FR" sz="1200" dirty="0">
                    <a:latin typeface="Arial"/>
                    <a:cs typeface="Arial"/>
                  </a:rPr>
                  <a:t>(</a:t>
                </a:r>
                <a:r>
                  <a:rPr lang="fr-FR" sz="1200" i="1" dirty="0">
                    <a:latin typeface="Arial"/>
                    <a:cs typeface="Arial"/>
                  </a:rPr>
                  <a:t>A</a:t>
                </a:r>
                <a:r>
                  <a:rPr lang="fr-FR" sz="1200" i="1" spc="-65" dirty="0">
                    <a:latin typeface="Arial"/>
                    <a:cs typeface="Arial"/>
                  </a:rPr>
                  <a:t> </a:t>
                </a:r>
                <a:r>
                  <a:rPr lang="fr-FR" sz="1200" i="1" spc="200" dirty="0">
                    <a:latin typeface="Menlo"/>
                    <a:cs typeface="Menlo"/>
                  </a:rPr>
                  <a:t>−</a:t>
                </a:r>
                <a:r>
                  <a:rPr lang="fr-FR" sz="1200" i="1" spc="-455" dirty="0">
                    <a:latin typeface="Menlo"/>
                    <a:cs typeface="Menlo"/>
                  </a:rPr>
                  <a:t> </a:t>
                </a:r>
                <a:r>
                  <a:rPr lang="fr-FR" sz="1200" i="1" spc="-25" dirty="0">
                    <a:latin typeface="Arial"/>
                    <a:cs typeface="Arial"/>
                  </a:rPr>
                  <a:t>BK</a:t>
                </a:r>
                <a:r>
                  <a:rPr lang="fr-FR" sz="1200" i="1" spc="-185" dirty="0">
                    <a:latin typeface="Arial"/>
                    <a:cs typeface="Arial"/>
                  </a:rPr>
                  <a:t> </a:t>
                </a:r>
                <a:r>
                  <a:rPr lang="fr-FR" sz="1200" spc="50" dirty="0">
                    <a:latin typeface="Arial"/>
                    <a:cs typeface="Arial"/>
                  </a:rPr>
                  <a:t>)</a:t>
                </a:r>
                <a:r>
                  <a:rPr lang="fr-FR" sz="1200" spc="-130" dirty="0">
                    <a:latin typeface="Arial"/>
                    <a:cs typeface="Arial"/>
                  </a:rPr>
                  <a:t> </a:t>
                </a:r>
                <a:r>
                  <a:rPr lang="fr-FR" sz="1200" i="1" spc="-75" dirty="0">
                    <a:latin typeface="Arial"/>
                    <a:cs typeface="Arial"/>
                  </a:rPr>
                  <a:t>x</a:t>
                </a:r>
                <a:r>
                  <a:rPr lang="fr-FR" sz="1200" i="1" spc="-220" dirty="0"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latin typeface="Arial"/>
                    <a:cs typeface="Arial"/>
                  </a:rPr>
                  <a:t>)</a:t>
                </a:r>
                <a:r>
                  <a:rPr lang="fr-FR" sz="1200" spc="-65" dirty="0">
                    <a:latin typeface="Arial"/>
                    <a:cs typeface="Arial"/>
                  </a:rPr>
                  <a:t> </a:t>
                </a:r>
                <a:r>
                  <a:rPr lang="fr-FR" sz="1200" spc="200" dirty="0">
                    <a:latin typeface="Arial"/>
                    <a:cs typeface="Arial"/>
                  </a:rPr>
                  <a:t>+</a:t>
                </a:r>
                <a:r>
                  <a:rPr lang="fr-FR" sz="1200" spc="-60" dirty="0">
                    <a:latin typeface="Arial"/>
                    <a:cs typeface="Arial"/>
                  </a:rPr>
                  <a:t> </a:t>
                </a:r>
                <a:r>
                  <a:rPr lang="fr-FR" sz="1200" i="1" spc="-55" dirty="0">
                    <a:latin typeface="Arial"/>
                    <a:cs typeface="Arial"/>
                  </a:rPr>
                  <a:t>Bv</a:t>
                </a:r>
                <a:r>
                  <a:rPr lang="fr-FR" sz="1200" i="1" spc="-200" dirty="0">
                    <a:latin typeface="Arial"/>
                    <a:cs typeface="Arial"/>
                  </a:rPr>
                  <a:t> </a:t>
                </a:r>
                <a:r>
                  <a:rPr lang="fr-FR" sz="1200" spc="65" dirty="0">
                    <a:latin typeface="Arial"/>
                    <a:cs typeface="Arial"/>
                  </a:rPr>
                  <a:t>(</a:t>
                </a:r>
                <a:r>
                  <a:rPr lang="fr-FR" sz="1200" i="1" spc="65" dirty="0">
                    <a:latin typeface="Arial"/>
                    <a:cs typeface="Arial"/>
                  </a:rPr>
                  <a:t>t</a:t>
                </a:r>
                <a:r>
                  <a:rPr lang="fr-FR" sz="1200" spc="65" dirty="0">
                    <a:latin typeface="Arial"/>
                    <a:cs typeface="Arial"/>
                  </a:rPr>
                  <a:t>)</a:t>
                </a:r>
                <a:endParaRPr lang="fr-FR" sz="1200" dirty="0">
                  <a:latin typeface="Arial"/>
                  <a:cs typeface="Arial"/>
                </a:endParaRPr>
              </a:p>
              <a:p>
                <a:pPr marL="12700">
                  <a:lnSpc>
                    <a:spcPct val="100000"/>
                  </a:lnSpc>
                  <a:spcBef>
                    <a:spcPts val="5"/>
                  </a:spcBef>
                  <a:tabLst>
                    <a:tab pos="916940" algn="l"/>
                  </a:tabLst>
                </a:pPr>
                <a:r>
                  <a:rPr lang="fr-FR" sz="1200" i="1" spc="-75" dirty="0">
                    <a:latin typeface="Arial"/>
                    <a:cs typeface="Arial"/>
                  </a:rPr>
                  <a:t>y</a:t>
                </a:r>
                <a:r>
                  <a:rPr lang="fr-FR" sz="1200" i="1" spc="-204" dirty="0"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latin typeface="Arial"/>
                    <a:cs typeface="Arial"/>
                  </a:rPr>
                  <a:t>)</a:t>
                </a:r>
                <a:r>
                  <a:rPr lang="fr-FR" sz="1200" spc="170" dirty="0">
                    <a:latin typeface="Arial"/>
                    <a:cs typeface="Arial"/>
                  </a:rPr>
                  <a:t>  </a:t>
                </a:r>
                <a:r>
                  <a:rPr lang="fr-FR" sz="1200" spc="150" dirty="0">
                    <a:latin typeface="Arial"/>
                    <a:cs typeface="Arial"/>
                  </a:rPr>
                  <a:t>=</a:t>
                </a:r>
                <a:r>
                  <a:rPr lang="fr-FR" sz="1200" dirty="0">
                    <a:latin typeface="Arial"/>
                    <a:cs typeface="Arial"/>
                  </a:rPr>
                  <a:t>	</a:t>
                </a:r>
                <a:r>
                  <a:rPr lang="fr-FR" sz="1200" i="1" spc="-105" dirty="0">
                    <a:latin typeface="Arial"/>
                    <a:cs typeface="Arial"/>
                  </a:rPr>
                  <a:t>Cx</a:t>
                </a:r>
                <a:r>
                  <a:rPr lang="fr-FR" sz="1200" i="1" spc="-225" dirty="0">
                    <a:latin typeface="Arial"/>
                    <a:cs typeface="Arial"/>
                  </a:rPr>
                  <a:t> </a:t>
                </a:r>
                <a:r>
                  <a:rPr lang="fr-FR" sz="1200" spc="90" dirty="0">
                    <a:latin typeface="Arial"/>
                    <a:cs typeface="Arial"/>
                  </a:rPr>
                  <a:t>(</a:t>
                </a:r>
                <a:r>
                  <a:rPr lang="fr-FR" sz="1200" i="1" spc="90" dirty="0">
                    <a:latin typeface="Arial"/>
                    <a:cs typeface="Arial"/>
                  </a:rPr>
                  <a:t>t</a:t>
                </a:r>
                <a:r>
                  <a:rPr lang="fr-FR" sz="1200" spc="90" dirty="0">
                    <a:latin typeface="Arial"/>
                    <a:cs typeface="Arial"/>
                  </a:rPr>
                  <a:t>)</a:t>
                </a:r>
                <a:r>
                  <a:rPr lang="fr-FR" sz="1200" spc="-55" dirty="0">
                    <a:latin typeface="Arial"/>
                    <a:cs typeface="Arial"/>
                  </a:rPr>
                  <a:t> </a:t>
                </a:r>
                <a:r>
                  <a:rPr lang="fr-FR" sz="1200" spc="200" dirty="0">
                    <a:latin typeface="Arial"/>
                    <a:cs typeface="Arial"/>
                  </a:rPr>
                  <a:t>+</a:t>
                </a:r>
                <a:r>
                  <a:rPr lang="fr-FR" sz="1200" spc="-60" dirty="0">
                    <a:latin typeface="Arial"/>
                    <a:cs typeface="Arial"/>
                  </a:rPr>
                  <a:t> </a:t>
                </a:r>
                <a:r>
                  <a:rPr lang="fr-FR" sz="1200" i="1" spc="-20" dirty="0">
                    <a:latin typeface="Arial"/>
                    <a:cs typeface="Arial"/>
                  </a:rPr>
                  <a:t>Du</a:t>
                </a:r>
                <a:r>
                  <a:rPr lang="fr-FR" sz="1200" spc="-20" dirty="0">
                    <a:latin typeface="Arial"/>
                    <a:cs typeface="Arial"/>
                  </a:rPr>
                  <a:t>(</a:t>
                </a:r>
                <a:r>
                  <a:rPr lang="fr-FR" sz="1200" i="1" spc="-20" dirty="0">
                    <a:latin typeface="Arial"/>
                    <a:cs typeface="Arial"/>
                  </a:rPr>
                  <a:t>t</a:t>
                </a:r>
                <a:r>
                  <a:rPr lang="fr-FR" sz="1200" spc="-20" dirty="0">
                    <a:latin typeface="Arial"/>
                    <a:cs typeface="Arial"/>
                  </a:rPr>
                  <a:t>)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1" name="object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6119" y="2480599"/>
                <a:ext cx="2112010" cy="381515"/>
              </a:xfrm>
              <a:prstGeom prst="rect">
                <a:avLst/>
              </a:prstGeom>
              <a:blipFill>
                <a:blip r:embed="rId3"/>
                <a:stretch>
                  <a:fillRect l="-3746" t="-11111" r="-288" b="-2063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bject 22"/>
          <p:cNvSpPr txBox="1"/>
          <p:nvPr/>
        </p:nvSpPr>
        <p:spPr>
          <a:xfrm>
            <a:off x="3455822" y="2573589"/>
            <a:ext cx="104203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95"/>
              </a:spcBef>
              <a:tabLst>
                <a:tab pos="813435" algn="l"/>
              </a:tabLst>
            </a:pPr>
            <a:r>
              <a:rPr sz="1200" i="1" spc="-75" dirty="0">
                <a:latin typeface="Arial"/>
                <a:cs typeface="Arial"/>
              </a:rPr>
              <a:t>x</a:t>
            </a:r>
            <a:r>
              <a:rPr sz="1200" i="1" spc="-225" dirty="0">
                <a:latin typeface="Arial"/>
                <a:cs typeface="Arial"/>
              </a:rPr>
              <a:t> </a:t>
            </a:r>
            <a:r>
              <a:rPr sz="1200" spc="50" dirty="0">
                <a:latin typeface="Arial"/>
                <a:cs typeface="Arial"/>
              </a:rPr>
              <a:t>(</a:t>
            </a:r>
            <a:r>
              <a:rPr sz="1200" i="1" spc="50" dirty="0">
                <a:latin typeface="Arial"/>
                <a:cs typeface="Arial"/>
              </a:rPr>
              <a:t>t</a:t>
            </a:r>
            <a:r>
              <a:rPr sz="1200" spc="75" baseline="-13888" dirty="0">
                <a:latin typeface="Arial"/>
                <a:cs typeface="Arial"/>
              </a:rPr>
              <a:t>0</a:t>
            </a:r>
            <a:r>
              <a:rPr sz="1200" spc="50" dirty="0">
                <a:latin typeface="Arial"/>
                <a:cs typeface="Arial"/>
              </a:rPr>
              <a:t>)</a:t>
            </a:r>
            <a:r>
              <a:rPr sz="1200" spc="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x</a:t>
            </a:r>
            <a:r>
              <a:rPr sz="1200" spc="-37" baseline="-13888" dirty="0">
                <a:latin typeface="Arial"/>
                <a:cs typeface="Arial"/>
              </a:rPr>
              <a:t>0</a:t>
            </a:r>
            <a:r>
              <a:rPr sz="1200" baseline="-13888" dirty="0">
                <a:latin typeface="Arial"/>
                <a:cs typeface="Arial"/>
              </a:rPr>
              <a:t>	</a:t>
            </a:r>
            <a:r>
              <a:rPr sz="1200" spc="-25" dirty="0">
                <a:latin typeface="Arial"/>
                <a:cs typeface="Arial"/>
              </a:rPr>
              <a:t>(2)</a:t>
            </a:r>
            <a:endParaRPr sz="12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15442" y="2909135"/>
            <a:ext cx="3930015" cy="39306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7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85" dirty="0">
                <a:latin typeface="Arial"/>
                <a:cs typeface="Arial"/>
              </a:rPr>
              <a:t>key</a:t>
            </a:r>
            <a:r>
              <a:rPr sz="1200" spc="40" dirty="0">
                <a:latin typeface="Arial"/>
                <a:cs typeface="Arial"/>
              </a:rPr>
              <a:t> </a:t>
            </a:r>
            <a:r>
              <a:rPr sz="1200" spc="-80" dirty="0">
                <a:latin typeface="Arial"/>
                <a:cs typeface="Arial"/>
              </a:rPr>
              <a:t>closed-</a:t>
            </a:r>
            <a:r>
              <a:rPr sz="1200" spc="-40" dirty="0">
                <a:latin typeface="Arial"/>
                <a:cs typeface="Arial"/>
              </a:rPr>
              <a:t>loop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35" dirty="0">
                <a:latin typeface="Arial"/>
                <a:cs typeface="Arial"/>
              </a:rPr>
              <a:t>property:</a:t>
            </a:r>
            <a:r>
              <a:rPr sz="1200" spc="160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9" dirty="0">
                <a:latin typeface="Menlo"/>
                <a:cs typeface="Menlo"/>
              </a:rPr>
              <a:t> </a:t>
            </a:r>
            <a:r>
              <a:rPr sz="1200" i="1" spc="-25" dirty="0">
                <a:latin typeface="Arial"/>
                <a:cs typeface="Arial"/>
              </a:rPr>
              <a:t>BK</a:t>
            </a:r>
            <a:r>
              <a:rPr sz="1200" i="1" spc="-19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.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1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09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45" dirty="0">
                <a:latin typeface="Arial"/>
                <a:cs typeface="Arial"/>
              </a:rPr>
              <a:t>How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freely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65" dirty="0">
                <a:latin typeface="Arial"/>
                <a:cs typeface="Arial"/>
              </a:rPr>
              <a:t>can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114" dirty="0">
                <a:latin typeface="Arial"/>
                <a:cs typeface="Arial"/>
              </a:rPr>
              <a:t>we</a:t>
            </a:r>
            <a:r>
              <a:rPr sz="1200" spc="30" dirty="0">
                <a:latin typeface="Arial"/>
                <a:cs typeface="Arial"/>
              </a:rPr>
              <a:t> </a:t>
            </a:r>
            <a:r>
              <a:rPr sz="1200" spc="-70" dirty="0">
                <a:latin typeface="Arial"/>
                <a:cs typeface="Arial"/>
              </a:rPr>
              <a:t>place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spc="-90" dirty="0">
                <a:latin typeface="Arial"/>
                <a:cs typeface="Arial"/>
              </a:rPr>
              <a:t>eigenvalues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of</a:t>
            </a:r>
            <a:r>
              <a:rPr sz="1200" spc="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cl</a:t>
            </a:r>
            <a:r>
              <a:rPr sz="1200" i="1" spc="300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9" dirty="0">
                <a:latin typeface="Menlo"/>
                <a:cs typeface="Menlo"/>
              </a:rPr>
              <a:t> </a:t>
            </a:r>
            <a:r>
              <a:rPr sz="1200" i="1" spc="-25" dirty="0">
                <a:latin typeface="Arial"/>
                <a:cs typeface="Arial"/>
              </a:rPr>
              <a:t>BK</a:t>
            </a:r>
            <a:r>
              <a:rPr sz="1200" i="1" spc="-19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?</a:t>
            </a:r>
            <a:endParaRPr sz="1200">
              <a:latin typeface="Arial"/>
              <a:cs typeface="Arial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26" name="object 2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5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6A79D788-58B9-C74F-D86C-934756C086B5}"/>
              </a:ext>
            </a:extLst>
          </p:cNvPr>
          <p:cNvSpPr/>
          <p:nvPr/>
        </p:nvSpPr>
        <p:spPr>
          <a:xfrm>
            <a:off x="1320444" y="1153678"/>
            <a:ext cx="228600" cy="207645"/>
          </a:xfrm>
          <a:prstGeom prst="rect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A252CBF5-EEA3-9A5A-0B93-15B2F3043078}"/>
              </a:ext>
            </a:extLst>
          </p:cNvPr>
          <p:cNvSpPr/>
          <p:nvPr/>
        </p:nvSpPr>
        <p:spPr>
          <a:xfrm>
            <a:off x="956312" y="723708"/>
            <a:ext cx="62367" cy="62367"/>
          </a:xfrm>
          <a:prstGeom prst="ellipse">
            <a:avLst/>
          </a:prstGeom>
          <a:noFill/>
          <a:ln w="952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B19F91B7-1F93-8122-D5D2-6090808B68A2}"/>
              </a:ext>
            </a:extLst>
          </p:cNvPr>
          <p:cNvCxnSpPr>
            <a:stCxn id="32" idx="6"/>
            <a:endCxn id="4" idx="1"/>
          </p:cNvCxnSpPr>
          <p:nvPr/>
        </p:nvCxnSpPr>
        <p:spPr>
          <a:xfrm>
            <a:off x="1018679" y="754892"/>
            <a:ext cx="823303" cy="0"/>
          </a:xfrm>
          <a:prstGeom prst="straightConnector1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连接符: 肘形 36">
            <a:extLst>
              <a:ext uri="{FF2B5EF4-FFF2-40B4-BE49-F238E27FC236}">
                <a16:creationId xmlns:a16="http://schemas.microsoft.com/office/drawing/2014/main" id="{4527042D-AEA4-9DC1-DCA6-099270D0F602}"/>
              </a:ext>
            </a:extLst>
          </p:cNvPr>
          <p:cNvCxnSpPr>
            <a:cxnSpLocks/>
            <a:stCxn id="31" idx="1"/>
            <a:endCxn id="32" idx="4"/>
          </p:cNvCxnSpPr>
          <p:nvPr/>
        </p:nvCxnSpPr>
        <p:spPr>
          <a:xfrm rot="10800000">
            <a:off x="987496" y="786075"/>
            <a:ext cx="332948" cy="471426"/>
          </a:xfrm>
          <a:prstGeom prst="bentConnector2">
            <a:avLst/>
          </a:prstGeom>
          <a:ln w="952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B17C6E58-D76E-748E-2DF6-5D02BB7F9891}"/>
              </a:ext>
            </a:extLst>
          </p:cNvPr>
          <p:cNvCxnSpPr>
            <a:cxnSpLocks/>
            <a:endCxn id="32" idx="2"/>
          </p:cNvCxnSpPr>
          <p:nvPr/>
        </p:nvCxnSpPr>
        <p:spPr>
          <a:xfrm>
            <a:off x="628650" y="754891"/>
            <a:ext cx="32766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连接符: 肘形 41">
            <a:extLst>
              <a:ext uri="{FF2B5EF4-FFF2-40B4-BE49-F238E27FC236}">
                <a16:creationId xmlns:a16="http://schemas.microsoft.com/office/drawing/2014/main" id="{8296B08B-0DD6-21D6-712D-BA7544EEBA1B}"/>
              </a:ext>
            </a:extLst>
          </p:cNvPr>
          <p:cNvCxnSpPr>
            <a:stCxn id="4" idx="2"/>
            <a:endCxn id="31" idx="3"/>
          </p:cNvCxnSpPr>
          <p:nvPr/>
        </p:nvCxnSpPr>
        <p:spPr>
          <a:xfrm rot="5400000">
            <a:off x="1940102" y="453602"/>
            <a:ext cx="412841" cy="1194956"/>
          </a:xfrm>
          <a:prstGeom prst="bentConnector2">
            <a:avLst/>
          </a:prstGeom>
          <a:ln>
            <a:prstDash val="dash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BAF72C26-6A9E-EEC3-998E-171ACE1299DC}"/>
              </a:ext>
            </a:extLst>
          </p:cNvPr>
          <p:cNvCxnSpPr>
            <a:stCxn id="4" idx="3"/>
          </p:cNvCxnSpPr>
          <p:nvPr/>
        </p:nvCxnSpPr>
        <p:spPr>
          <a:xfrm flipV="1">
            <a:off x="3646017" y="754891"/>
            <a:ext cx="330822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文本框 44">
            <a:extLst>
              <a:ext uri="{FF2B5EF4-FFF2-40B4-BE49-F238E27FC236}">
                <a16:creationId xmlns:a16="http://schemas.microsoft.com/office/drawing/2014/main" id="{592CAE90-8CA6-E176-C03E-46AC1B812357}"/>
              </a:ext>
            </a:extLst>
          </p:cNvPr>
          <p:cNvSpPr txBox="1"/>
          <p:nvPr/>
        </p:nvSpPr>
        <p:spPr>
          <a:xfrm>
            <a:off x="400066" y="607215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v</a:t>
            </a:r>
            <a:endParaRPr lang="zh-CN" altLang="en-US" sz="1200" dirty="0"/>
          </a:p>
        </p:txBody>
      </p:sp>
      <p:sp>
        <p:nvSpPr>
          <p:cNvPr id="46" name="文本框 45">
            <a:extLst>
              <a:ext uri="{FF2B5EF4-FFF2-40B4-BE49-F238E27FC236}">
                <a16:creationId xmlns:a16="http://schemas.microsoft.com/office/drawing/2014/main" id="{E85DD13C-8E4B-6583-7D70-392B4332E762}"/>
              </a:ext>
            </a:extLst>
          </p:cNvPr>
          <p:cNvSpPr txBox="1"/>
          <p:nvPr/>
        </p:nvSpPr>
        <p:spPr>
          <a:xfrm>
            <a:off x="3938955" y="596296"/>
            <a:ext cx="26161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200" dirty="0"/>
              <a:t>y</a:t>
            </a:r>
            <a:endParaRPr lang="zh-CN" altLang="en-US" sz="12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3B006830-2640-EC15-DA27-65E65A90C330}"/>
              </a:ext>
            </a:extLst>
          </p:cNvPr>
          <p:cNvSpPr txBox="1"/>
          <p:nvPr/>
        </p:nvSpPr>
        <p:spPr>
          <a:xfrm>
            <a:off x="1233832" y="549395"/>
            <a:ext cx="25519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u</a:t>
            </a:r>
            <a:endParaRPr lang="zh-CN" altLang="en-US" sz="10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D53DD59-5F88-3D5F-CBB8-50A3CEC50E9E}"/>
              </a:ext>
            </a:extLst>
          </p:cNvPr>
          <p:cNvSpPr txBox="1"/>
          <p:nvPr/>
        </p:nvSpPr>
        <p:spPr>
          <a:xfrm>
            <a:off x="1853546" y="1042165"/>
            <a:ext cx="248786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x</a:t>
            </a:r>
            <a:endParaRPr lang="zh-CN" altLang="en-US" sz="10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E96A0DC6-DFD7-B690-2873-5F7948510D74}"/>
              </a:ext>
            </a:extLst>
          </p:cNvPr>
          <p:cNvSpPr txBox="1"/>
          <p:nvPr/>
        </p:nvSpPr>
        <p:spPr>
          <a:xfrm>
            <a:off x="792441" y="546220"/>
            <a:ext cx="260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+</a:t>
            </a:r>
            <a:endParaRPr lang="zh-CN" altLang="en-US" sz="10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66BF96D6-963A-5BF1-7FB4-63CE5E2DD6E6}"/>
              </a:ext>
            </a:extLst>
          </p:cNvPr>
          <p:cNvSpPr txBox="1"/>
          <p:nvPr/>
        </p:nvSpPr>
        <p:spPr>
          <a:xfrm>
            <a:off x="951272" y="750184"/>
            <a:ext cx="22794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000" dirty="0"/>
              <a:t>-</a:t>
            </a:r>
            <a:endParaRPr lang="zh-CN" altLang="en-US" sz="1000" dirty="0"/>
          </a:p>
        </p:txBody>
      </p:sp>
      <p:sp>
        <p:nvSpPr>
          <p:cNvPr id="60" name="左大括号 59">
            <a:extLst>
              <a:ext uri="{FF2B5EF4-FFF2-40B4-BE49-F238E27FC236}">
                <a16:creationId xmlns:a16="http://schemas.microsoft.com/office/drawing/2014/main" id="{953AE1EB-98A8-BF62-7C51-1524423B3751}"/>
              </a:ext>
            </a:extLst>
          </p:cNvPr>
          <p:cNvSpPr/>
          <p:nvPr/>
        </p:nvSpPr>
        <p:spPr>
          <a:xfrm>
            <a:off x="915644" y="2525989"/>
            <a:ext cx="86957" cy="359636"/>
          </a:xfrm>
          <a:prstGeom prst="leftBrace">
            <a:avLst>
              <a:gd name="adj1" fmla="val 70521"/>
              <a:gd name="adj2" fmla="val 50000"/>
            </a:avLst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35928" y="1025903"/>
            <a:ext cx="25520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E5E5E5"/>
                </a:solidFill>
              </a:rPr>
              <a:t>1.</a:t>
            </a:r>
            <a:r>
              <a:rPr sz="1200" spc="80" dirty="0">
                <a:solidFill>
                  <a:srgbClr val="E5E5E5"/>
                </a:solidFill>
              </a:rPr>
              <a:t> </a:t>
            </a:r>
            <a:r>
              <a:rPr sz="1200" spc="-65" dirty="0">
                <a:solidFill>
                  <a:srgbClr val="E5E5E5"/>
                </a:solidFill>
                <a:hlinkClick r:id="rId2" action="ppaction://hlinksldjump"/>
              </a:rPr>
              <a:t>Goal</a:t>
            </a:r>
            <a:r>
              <a:rPr sz="1200" spc="-20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50" dirty="0">
                <a:solidFill>
                  <a:srgbClr val="E5E5E5"/>
                </a:solidFill>
                <a:hlinkClick r:id="rId2" action="ppaction://hlinksldjump"/>
              </a:rPr>
              <a:t>and</a:t>
            </a:r>
            <a:r>
              <a:rPr sz="1200" spc="-20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40" dirty="0">
                <a:solidFill>
                  <a:srgbClr val="E5E5E5"/>
                </a:solidFill>
                <a:hlinkClick r:id="rId2" action="ppaction://hlinksldjump"/>
              </a:rPr>
              <a:t>realization</a:t>
            </a:r>
            <a:r>
              <a:rPr sz="1200" spc="-20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dirty="0">
                <a:solidFill>
                  <a:srgbClr val="E5E5E5"/>
                </a:solidFill>
                <a:hlinkClick r:id="rId2" action="ppaction://hlinksldjump"/>
              </a:rPr>
              <a:t>of</a:t>
            </a:r>
            <a:r>
              <a:rPr sz="1200" spc="-20" dirty="0">
                <a:solidFill>
                  <a:srgbClr val="E5E5E5"/>
                </a:solidFill>
                <a:hlinkClick r:id="rId2" action="ppaction://hlinksldjump"/>
              </a:rPr>
              <a:t> </a:t>
            </a:r>
            <a:r>
              <a:rPr sz="1200" spc="-25" dirty="0">
                <a:solidFill>
                  <a:srgbClr val="E5E5E5"/>
                </a:solidFill>
                <a:hlinkClick r:id="rId2" action="ppaction://hlinksldjump"/>
              </a:rPr>
              <a:t>state </a:t>
            </a:r>
            <a:r>
              <a:rPr sz="1200" spc="-70" dirty="0">
                <a:solidFill>
                  <a:srgbClr val="E5E5E5"/>
                </a:solidFill>
                <a:hlinkClick r:id="rId2" action="ppaction://hlinksldjump"/>
              </a:rPr>
              <a:t>feedback</a:t>
            </a:r>
            <a:endParaRPr sz="1200"/>
          </a:p>
        </p:txBody>
      </p:sp>
      <p:sp>
        <p:nvSpPr>
          <p:cNvPr id="3" name="object 3"/>
          <p:cNvSpPr txBox="1"/>
          <p:nvPr/>
        </p:nvSpPr>
        <p:spPr>
          <a:xfrm>
            <a:off x="135928" y="1750006"/>
            <a:ext cx="341502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solidFill>
                  <a:srgbClr val="7F7F7F"/>
                </a:solidFill>
                <a:latin typeface="Arial"/>
                <a:cs typeface="Arial"/>
              </a:rPr>
              <a:t>2.</a:t>
            </a:r>
            <a:r>
              <a:rPr sz="1200" spc="80" dirty="0">
                <a:solidFill>
                  <a:srgbClr val="7F7F7F"/>
                </a:solidFill>
                <a:latin typeface="Arial"/>
                <a:cs typeface="Arial"/>
              </a:rPr>
              <a:t> </a:t>
            </a:r>
            <a:r>
              <a:rPr sz="1200" spc="-8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Closed-</a:t>
            </a:r>
            <a:r>
              <a:rPr sz="1200" spc="-4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loop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7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eigenvalue</a:t>
            </a:r>
            <a:r>
              <a:rPr sz="1200" spc="-1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6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placement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30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by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2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1200" spc="-1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1200" spc="-55" dirty="0">
                <a:solidFill>
                  <a:srgbClr val="7F7F7F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6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Eigenvalue</a:t>
            </a:r>
            <a:r>
              <a:rPr spc="20" dirty="0"/>
              <a:t> </a:t>
            </a:r>
            <a:r>
              <a:rPr spc="-114" dirty="0"/>
              <a:t>placement</a:t>
            </a:r>
            <a:r>
              <a:rPr spc="15" dirty="0"/>
              <a:t> </a:t>
            </a:r>
            <a:r>
              <a:rPr spc="-105" dirty="0"/>
              <a:t>by</a:t>
            </a:r>
            <a:r>
              <a:rPr spc="20" dirty="0"/>
              <a:t> </a:t>
            </a:r>
            <a:r>
              <a:rPr spc="-75" dirty="0"/>
              <a:t>state</a:t>
            </a:r>
            <a:r>
              <a:rPr spc="15" dirty="0"/>
              <a:t> </a:t>
            </a:r>
            <a:r>
              <a:rPr spc="-105" dirty="0"/>
              <a:t>feedback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27" y="700836"/>
            <a:ext cx="4412395" cy="50609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97828" y="442136"/>
            <a:ext cx="3940810" cy="1071245"/>
          </a:xfrm>
          <a:prstGeom prst="rect">
            <a:avLst/>
          </a:prstGeom>
        </p:spPr>
        <p:txBody>
          <a:bodyPr vert="horz" wrap="square" lIns="0" tIns="48895" rIns="0" bIns="0" rtlCol="0">
            <a:spAutoFit/>
          </a:bodyPr>
          <a:lstStyle/>
          <a:p>
            <a:pPr marL="50800">
              <a:lnSpc>
                <a:spcPct val="100000"/>
              </a:lnSpc>
              <a:spcBef>
                <a:spcPts val="385"/>
              </a:spcBef>
            </a:pPr>
            <a:r>
              <a:rPr sz="1400" spc="-20" dirty="0">
                <a:latin typeface="Arial"/>
                <a:cs typeface="Arial"/>
              </a:rPr>
              <a:t>Fact</a:t>
            </a:r>
            <a:endParaRPr sz="1400">
              <a:latin typeface="Arial"/>
              <a:cs typeface="Arial"/>
            </a:endParaRPr>
          </a:p>
          <a:p>
            <a:pPr marL="50800" marR="53340">
              <a:lnSpc>
                <a:spcPct val="100000"/>
              </a:lnSpc>
              <a:spcBef>
                <a:spcPts val="215"/>
              </a:spcBef>
            </a:pPr>
            <a:r>
              <a:rPr sz="1200" i="1" dirty="0">
                <a:latin typeface="Arial"/>
                <a:cs typeface="Arial"/>
              </a:rPr>
              <a:t>If</a:t>
            </a:r>
            <a:r>
              <a:rPr sz="1200" i="1" spc="-5" dirty="0">
                <a:latin typeface="Arial"/>
                <a:cs typeface="Arial"/>
              </a:rPr>
              <a:t> </a:t>
            </a:r>
            <a:r>
              <a:rPr sz="1200" spc="100" dirty="0">
                <a:latin typeface="Arial"/>
                <a:cs typeface="Arial"/>
              </a:rPr>
              <a:t>Σ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(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B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dirty="0">
                <a:latin typeface="Arial"/>
                <a:cs typeface="Arial"/>
              </a:rPr>
              <a:t>C</a:t>
            </a:r>
            <a:r>
              <a:rPr sz="1200" i="1" dirty="0">
                <a:latin typeface="Times New Roman"/>
                <a:cs typeface="Times New Roman"/>
              </a:rPr>
              <a:t>,</a:t>
            </a:r>
            <a:r>
              <a:rPr sz="1200" i="1" spc="-100" dirty="0">
                <a:latin typeface="Times New Roman"/>
                <a:cs typeface="Times New Roman"/>
              </a:rPr>
              <a:t> </a:t>
            </a:r>
            <a:r>
              <a:rPr sz="1200" i="1" spc="55" dirty="0">
                <a:latin typeface="Arial"/>
                <a:cs typeface="Arial"/>
              </a:rPr>
              <a:t>D</a:t>
            </a:r>
            <a:r>
              <a:rPr sz="1200" spc="55" dirty="0">
                <a:latin typeface="Arial"/>
                <a:cs typeface="Arial"/>
              </a:rPr>
              <a:t>)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is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in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35" dirty="0">
                <a:latin typeface="Arial"/>
                <a:cs typeface="Arial"/>
              </a:rPr>
              <a:t>controllable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55" dirty="0">
                <a:latin typeface="Arial"/>
                <a:cs typeface="Arial"/>
              </a:rPr>
              <a:t>canonical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20" dirty="0">
                <a:latin typeface="Arial"/>
                <a:cs typeface="Arial"/>
              </a:rPr>
              <a:t>form,</a:t>
            </a:r>
            <a:r>
              <a:rPr sz="1200" i="1" spc="35" dirty="0">
                <a:latin typeface="Arial"/>
                <a:cs typeface="Arial"/>
              </a:rPr>
              <a:t> </a:t>
            </a:r>
            <a:r>
              <a:rPr sz="1200" i="1" spc="-114" dirty="0">
                <a:latin typeface="Arial"/>
                <a:cs typeface="Arial"/>
              </a:rPr>
              <a:t>we</a:t>
            </a:r>
            <a:r>
              <a:rPr sz="1200" i="1" spc="30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can </a:t>
            </a:r>
            <a:r>
              <a:rPr sz="1200" i="1" spc="-55" dirty="0">
                <a:latin typeface="Arial"/>
                <a:cs typeface="Arial"/>
              </a:rPr>
              <a:t>completely</a:t>
            </a:r>
            <a:r>
              <a:rPr sz="1200" i="1" spc="-30" dirty="0">
                <a:latin typeface="Arial"/>
                <a:cs typeface="Arial"/>
              </a:rPr>
              <a:t> </a:t>
            </a:r>
            <a:r>
              <a:rPr sz="1200" i="1" spc="-85" dirty="0">
                <a:latin typeface="Arial"/>
                <a:cs typeface="Arial"/>
              </a:rPr>
              <a:t>change</a:t>
            </a:r>
            <a:r>
              <a:rPr sz="1200" i="1" dirty="0">
                <a:latin typeface="Arial"/>
                <a:cs typeface="Arial"/>
              </a:rPr>
              <a:t> all</a:t>
            </a:r>
            <a:r>
              <a:rPr sz="1200" i="1" spc="-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the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90" dirty="0">
                <a:latin typeface="Arial"/>
                <a:cs typeface="Arial"/>
              </a:rPr>
              <a:t>eigenvalues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of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9" dirty="0">
                <a:latin typeface="Menlo"/>
                <a:cs typeface="Menlo"/>
              </a:rPr>
              <a:t> </a:t>
            </a:r>
            <a:r>
              <a:rPr sz="1200" i="1" dirty="0">
                <a:latin typeface="Arial"/>
                <a:cs typeface="Arial"/>
              </a:rPr>
              <a:t>BK</a:t>
            </a:r>
            <a:r>
              <a:rPr sz="1200" i="1" spc="135" dirty="0">
                <a:latin typeface="Arial"/>
                <a:cs typeface="Arial"/>
              </a:rPr>
              <a:t> </a:t>
            </a:r>
            <a:r>
              <a:rPr sz="1200" i="1" spc="-30" dirty="0">
                <a:latin typeface="Arial"/>
                <a:cs typeface="Arial"/>
              </a:rPr>
              <a:t>by</a:t>
            </a:r>
            <a:r>
              <a:rPr sz="1200" i="1" spc="10" dirty="0">
                <a:latin typeface="Arial"/>
                <a:cs typeface="Arial"/>
              </a:rPr>
              <a:t> </a:t>
            </a:r>
            <a:r>
              <a:rPr sz="1200" i="1" spc="-70" dirty="0">
                <a:latin typeface="Arial"/>
                <a:cs typeface="Arial"/>
              </a:rPr>
              <a:t>choice</a:t>
            </a:r>
            <a:r>
              <a:rPr sz="1200" i="1" spc="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of </a:t>
            </a:r>
            <a:r>
              <a:rPr sz="1200" i="1" spc="-55" dirty="0">
                <a:latin typeface="Arial"/>
                <a:cs typeface="Arial"/>
              </a:rPr>
              <a:t>state-</a:t>
            </a:r>
            <a:r>
              <a:rPr sz="1200" i="1" spc="-65" dirty="0">
                <a:latin typeface="Arial"/>
                <a:cs typeface="Arial"/>
              </a:rPr>
              <a:t>feedback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45" dirty="0">
                <a:latin typeface="Arial"/>
                <a:cs typeface="Arial"/>
              </a:rPr>
              <a:t>gain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-10" dirty="0">
                <a:latin typeface="Arial"/>
                <a:cs typeface="Arial"/>
              </a:rPr>
              <a:t>matrix</a:t>
            </a:r>
            <a:r>
              <a:rPr sz="1200" i="1" spc="-15" dirty="0">
                <a:latin typeface="Arial"/>
                <a:cs typeface="Arial"/>
              </a:rPr>
              <a:t> </a:t>
            </a:r>
            <a:r>
              <a:rPr sz="1200" i="1" spc="35" dirty="0">
                <a:latin typeface="Arial"/>
                <a:cs typeface="Arial"/>
              </a:rPr>
              <a:t>K.</a:t>
            </a:r>
            <a:endParaRPr sz="1200">
              <a:latin typeface="Arial"/>
              <a:cs typeface="Arial"/>
            </a:endParaRPr>
          </a:p>
          <a:p>
            <a:pPr marL="155575">
              <a:lnSpc>
                <a:spcPct val="100000"/>
              </a:lnSpc>
              <a:spcBef>
                <a:spcPts val="2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284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60" dirty="0">
                <a:latin typeface="Arial"/>
                <a:cs typeface="Arial"/>
              </a:rPr>
              <a:t>Problem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setup:</a:t>
            </a:r>
            <a:r>
              <a:rPr sz="1200" spc="135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single-</a:t>
            </a:r>
            <a:r>
              <a:rPr sz="1200" spc="-30" dirty="0">
                <a:latin typeface="Arial"/>
                <a:cs typeface="Arial"/>
              </a:rPr>
              <a:t>input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55" dirty="0">
                <a:latin typeface="Arial"/>
                <a:cs typeface="Arial"/>
              </a:rPr>
              <a:t>single-</a:t>
            </a:r>
            <a:r>
              <a:rPr sz="1200" spc="-35" dirty="0">
                <a:latin typeface="Arial"/>
                <a:cs typeface="Arial"/>
              </a:rPr>
              <a:t>output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system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in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c.c.f.</a:t>
            </a:r>
            <a:endParaRPr sz="1200">
              <a:latin typeface="Arial"/>
              <a:cs typeface="Arial"/>
            </a:endParaRPr>
          </a:p>
        </p:txBody>
      </p:sp>
      <p:sp>
        <p:nvSpPr>
          <p:cNvPr id="43" name="object 43"/>
          <p:cNvSpPr txBox="1"/>
          <p:nvPr/>
        </p:nvSpPr>
        <p:spPr>
          <a:xfrm>
            <a:off x="4186262" y="2990621"/>
            <a:ext cx="21526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Arial"/>
                <a:cs typeface="Arial"/>
              </a:rPr>
              <a:t>(3)</a:t>
            </a:r>
            <a:endParaRPr sz="1200">
              <a:latin typeface="Arial"/>
              <a:cs typeface="Arial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0" y="3346284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715"/>
                </a:lnTo>
                <a:lnTo>
                  <a:pt x="1535963" y="109715"/>
                </a:lnTo>
                <a:lnTo>
                  <a:pt x="3071939" y="109715"/>
                </a:lnTo>
                <a:lnTo>
                  <a:pt x="4607928" y="109715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47" name="object 4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7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A3194C7-5C42-A597-B843-3479F16A25CD}"/>
                  </a:ext>
                </a:extLst>
              </p:cNvPr>
              <p:cNvSpPr txBox="1"/>
              <p:nvPr/>
            </p:nvSpPr>
            <p:spPr>
              <a:xfrm>
                <a:off x="345224" y="1521255"/>
                <a:ext cx="4056303" cy="16514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𝛽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p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+⋯+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m:rPr>
                          <m:sty m:val="p"/>
                        </m:rPr>
                        <a:rPr lang="en-US" altLang="zh-CN" sz="1200" b="0" i="0" smtClean="0">
                          <a:latin typeface="Cambria Math" panose="02040503050406030204" pitchFamily="18" charset="0"/>
                        </a:rPr>
                        <m:t>Σ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𝐷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𝐵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altLang="zh-CN" sz="120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𝛽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, 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𝑑</m:t>
                      </m:r>
                    </m:oMath>
                  </m:oMathPara>
                </a14:m>
                <a:endParaRPr lang="en-US" altLang="zh-CN" sz="1200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fun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+⋯+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48" name="文本框 47">
                <a:extLst>
                  <a:ext uri="{FF2B5EF4-FFF2-40B4-BE49-F238E27FC236}">
                    <a16:creationId xmlns:a16="http://schemas.microsoft.com/office/drawing/2014/main" id="{FA3194C7-5C42-A597-B843-3479F16A25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224" y="1521255"/>
                <a:ext cx="4056303" cy="1651478"/>
              </a:xfrm>
              <a:prstGeom prst="rect">
                <a:avLst/>
              </a:prstGeom>
              <a:blipFill>
                <a:blip r:embed="rId4"/>
                <a:stretch>
                  <a:fillRect t="-370" b="-148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Eigenvalue</a:t>
            </a:r>
            <a:r>
              <a:rPr spc="20" dirty="0"/>
              <a:t> </a:t>
            </a:r>
            <a:r>
              <a:rPr spc="-114" dirty="0"/>
              <a:t>placement</a:t>
            </a:r>
            <a:r>
              <a:rPr spc="-5" dirty="0"/>
              <a:t> </a:t>
            </a:r>
            <a:r>
              <a:rPr spc="-105" dirty="0"/>
              <a:t>by</a:t>
            </a:r>
            <a:r>
              <a:rPr spc="-15" dirty="0"/>
              <a:t> </a:t>
            </a:r>
            <a:r>
              <a:rPr spc="-75" dirty="0"/>
              <a:t>state</a:t>
            </a:r>
            <a:r>
              <a:rPr spc="-5" dirty="0"/>
              <a:t> </a:t>
            </a:r>
            <a:r>
              <a:rPr spc="-105" dirty="0"/>
              <a:t>feedback:</a:t>
            </a:r>
            <a:r>
              <a:rPr spc="160" dirty="0"/>
              <a:t> </a:t>
            </a:r>
            <a:r>
              <a:rPr spc="-10" dirty="0"/>
              <a:t>c.c.f.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3" name="object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575385"/>
                  </p:ext>
                </p:extLst>
              </p:nvPr>
            </p:nvGraphicFramePr>
            <p:xfrm>
              <a:off x="221792" y="470376"/>
              <a:ext cx="4269104" cy="110934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6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2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1211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65"/>
                            </a:lnSpc>
                          </a:pPr>
                          <a:r>
                            <a:rPr sz="1200" spc="150" dirty="0">
                              <a:solidFill>
                                <a:srgbClr val="7F7F7F"/>
                              </a:solidFill>
                              <a:latin typeface="Arial Unicode MS"/>
                              <a:cs typeface="Arial Unicode MS"/>
                            </a:rPr>
                            <a:t>▶</a:t>
                          </a:r>
                          <a:endParaRPr sz="1200">
                            <a:latin typeface="Arial Unicode MS"/>
                            <a:cs typeface="Arial Unicode M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36830">
                            <a:lnSpc>
                              <a:spcPts val="1390"/>
                            </a:lnSpc>
                          </a:pPr>
                          <a:r>
                            <a:rPr sz="1200" spc="-45" dirty="0">
                              <a:latin typeface="Arial"/>
                              <a:cs typeface="Arial"/>
                            </a:rPr>
                            <a:t>Goal:</a:t>
                          </a:r>
                          <a:r>
                            <a:rPr sz="1200" spc="12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85" dirty="0">
                              <a:latin typeface="Arial"/>
                              <a:cs typeface="Arial"/>
                            </a:rPr>
                            <a:t>achieve</a:t>
                          </a:r>
                          <a:r>
                            <a:rPr sz="1200" spc="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80" dirty="0">
                              <a:latin typeface="Arial"/>
                              <a:cs typeface="Arial"/>
                            </a:rPr>
                            <a:t>desired</a:t>
                          </a:r>
                          <a:r>
                            <a:rPr sz="1200" spc="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80" dirty="0">
                              <a:latin typeface="Arial"/>
                              <a:cs typeface="Arial"/>
                            </a:rPr>
                            <a:t>closed-</a:t>
                          </a:r>
                          <a:r>
                            <a:rPr sz="1200" spc="-40" dirty="0">
                              <a:latin typeface="Arial"/>
                              <a:cs typeface="Arial"/>
                            </a:rPr>
                            <a:t>loop</a:t>
                          </a:r>
                          <a:r>
                            <a:rPr sz="1200" spc="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75" dirty="0">
                              <a:latin typeface="Arial"/>
                              <a:cs typeface="Arial"/>
                            </a:rPr>
                            <a:t>eigenvalue</a:t>
                          </a:r>
                          <a:r>
                            <a:rPr sz="1200" spc="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locations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  <a:p>
                          <a:pPr marL="36830">
                            <a:lnSpc>
                              <a:spcPct val="100000"/>
                            </a:lnSpc>
                            <a:spcBef>
                              <a:spcPts val="5"/>
                            </a:spcBef>
                          </a:pPr>
                          <a:r>
                            <a:rPr sz="1200" i="1" spc="-10" dirty="0"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spc="-15" baseline="-13888" dirty="0"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1200" i="1" spc="-10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pc="-459" smtClean="0">
                                  <a:latin typeface="Cambria Math" panose="02040503050406030204" pitchFamily="18" charset="0"/>
                                  <a:cs typeface="Menlo"/>
                                </a:rPr>
                                <m:t>⋯ </m:t>
                              </m:r>
                            </m:oMath>
                          </a14:m>
                          <a:r>
                            <a:rPr lang="en-US" sz="1200" i="1" dirty="0">
                              <a:latin typeface="Times New Roman"/>
                              <a:cs typeface="Times New Roman"/>
                            </a:rPr>
                            <a:t>  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i="1" baseline="-13888" dirty="0"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,</a:t>
                          </a:r>
                          <a:r>
                            <a:rPr sz="1200" spc="5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i.e.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050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252729">
                            <a:lnSpc>
                              <a:spcPct val="100000"/>
                            </a:lnSpc>
                            <a:spcBef>
                              <a:spcPts val="90"/>
                            </a:spcBef>
                          </a:pPr>
                          <a:r>
                            <a:rPr sz="1200" spc="-50" dirty="0">
                              <a:latin typeface="Arial"/>
                              <a:cs typeface="Arial"/>
                            </a:rPr>
                            <a:t>det</a:t>
                          </a:r>
                          <a:r>
                            <a:rPr sz="1200" spc="-13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sI</a:t>
                          </a:r>
                          <a:r>
                            <a:rPr sz="1200" i="1" spc="-6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200" dirty="0">
                              <a:latin typeface="Menlo"/>
                              <a:cs typeface="Menlo"/>
                            </a:rPr>
                            <a:t>−</a:t>
                          </a:r>
                          <a:r>
                            <a:rPr sz="1200" i="1" spc="-459" dirty="0">
                              <a:latin typeface="Menlo"/>
                              <a:cs typeface="Menlo"/>
                            </a:rPr>
                            <a:t> 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spc="-8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spc="200" dirty="0">
                              <a:latin typeface="Menlo"/>
                              <a:cs typeface="Menlo"/>
                            </a:rPr>
                            <a:t>−</a:t>
                          </a:r>
                          <a:r>
                            <a:rPr sz="1200" i="1" spc="-459" dirty="0">
                              <a:latin typeface="Menlo"/>
                              <a:cs typeface="Menlo"/>
                            </a:rPr>
                            <a:t> </a:t>
                          </a:r>
                          <a:r>
                            <a:rPr sz="1200" i="1" spc="-25" dirty="0">
                              <a:latin typeface="Arial"/>
                              <a:cs typeface="Arial"/>
                            </a:rPr>
                            <a:t>BK</a:t>
                          </a:r>
                          <a:r>
                            <a:rPr sz="1200" i="1" spc="-19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50" dirty="0">
                              <a:latin typeface="Arial"/>
                              <a:cs typeface="Arial"/>
                            </a:rPr>
                            <a:t>))</a:t>
                          </a:r>
                          <a:r>
                            <a:rPr sz="1200" spc="-8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spc="-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s </a:t>
                          </a:r>
                          <a:r>
                            <a:rPr sz="1200" i="1" spc="200" dirty="0">
                              <a:latin typeface="Menlo"/>
                              <a:cs typeface="Menlo"/>
                            </a:rPr>
                            <a:t>−</a:t>
                          </a:r>
                          <a:r>
                            <a:rPr sz="1200" i="1" spc="-459" dirty="0">
                              <a:latin typeface="Menlo"/>
                              <a:cs typeface="Menlo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baseline="-13888" dirty="0"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)(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s </a:t>
                          </a:r>
                          <a:r>
                            <a:rPr sz="1200" i="1" spc="200" dirty="0">
                              <a:latin typeface="Menlo"/>
                              <a:cs typeface="Menlo"/>
                            </a:rPr>
                            <a:t>−</a:t>
                          </a:r>
                          <a:r>
                            <a:rPr sz="1200" i="1" spc="-459" dirty="0">
                              <a:latin typeface="Menlo"/>
                              <a:cs typeface="Menlo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baseline="-13888" dirty="0">
                              <a:latin typeface="Arial"/>
                              <a:cs typeface="Arial"/>
                            </a:rPr>
                            <a:t>2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)</a:t>
                          </a:r>
                          <a:r>
                            <a:rPr sz="1200" spc="-135" dirty="0">
                              <a:latin typeface="Arial"/>
                              <a:cs typeface="Arial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pc="-459" smtClean="0">
                                  <a:latin typeface="Cambria Math" panose="02040503050406030204" pitchFamily="18" charset="0"/>
                                  <a:cs typeface="Menlo"/>
                                </a:rPr>
                                <m:t>⋯ </m:t>
                              </m:r>
                            </m:oMath>
                          </a14:m>
                          <a:r>
                            <a:rPr lang="en-US" sz="1200" i="1" dirty="0">
                              <a:latin typeface="Arial"/>
                              <a:cs typeface="Arial"/>
                            </a:rPr>
                            <a:t>  </a:t>
                          </a:r>
                          <a:r>
                            <a:rPr lang="en-US" sz="1200" i="0" dirty="0">
                              <a:latin typeface="Arial"/>
                              <a:cs typeface="Arial"/>
                            </a:rPr>
                            <a:t>(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s </a:t>
                          </a:r>
                          <a:r>
                            <a:rPr sz="1200" i="1" spc="200" dirty="0">
                              <a:latin typeface="Menlo"/>
                              <a:cs typeface="Menlo"/>
                            </a:rPr>
                            <a:t>−</a:t>
                          </a:r>
                          <a:r>
                            <a:rPr sz="1200" i="1" spc="-459" dirty="0">
                              <a:latin typeface="Menlo"/>
                              <a:cs typeface="Menlo"/>
                            </a:rPr>
                            <a:t> </a:t>
                          </a:r>
                          <a:r>
                            <a:rPr sz="1200" i="1" spc="-25" dirty="0">
                              <a:latin typeface="Arial"/>
                              <a:cs typeface="Arial"/>
                            </a:rPr>
                            <a:t>p</a:t>
                          </a:r>
                          <a:r>
                            <a:rPr sz="1200" i="1" spc="-37" baseline="-13888" dirty="0"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sz="1200" spc="-25" dirty="0">
                              <a:latin typeface="Arial"/>
                              <a:cs typeface="Arial"/>
                            </a:rPr>
                            <a:t>)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1430" marB="0"/>
                    </a:tc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90"/>
                            </a:spcBef>
                          </a:pPr>
                          <a:r>
                            <a:rPr sz="1200" spc="-25" dirty="0">
                              <a:latin typeface="Arial"/>
                              <a:cs typeface="Arial"/>
                            </a:rPr>
                            <a:t>(4)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1143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1553845">
                            <a:lnSpc>
                              <a:spcPct val="100000"/>
                            </a:lnSpc>
                            <a:spcBef>
                              <a:spcPts val="114"/>
                            </a:spcBef>
                          </a:pPr>
                          <a:r>
                            <a:rPr lang="en-US" sz="12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lang="en-US" sz="1200" spc="-2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i="1" dirty="0">
                              <a:latin typeface="Arial"/>
                              <a:cs typeface="Arial"/>
                            </a:rPr>
                            <a:t>s</a:t>
                          </a:r>
                          <a:r>
                            <a:rPr lang="en-US" sz="1200" i="1" baseline="34722" dirty="0"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lang="en-US" sz="1200" i="1" spc="150" baseline="34722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200" dirty="0"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sz="1200" spc="-7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l-GR" sz="1200" i="1" spc="45" dirty="0">
                              <a:latin typeface="Times New Roman"/>
                              <a:cs typeface="Times New Roman"/>
                            </a:rPr>
                            <a:t>γ</a:t>
                          </a:r>
                          <a:r>
                            <a:rPr lang="en-US" sz="1200" i="1" spc="67" baseline="-13888" dirty="0"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lang="en-US" sz="1200" i="1" spc="67" baseline="-13888" dirty="0">
                              <a:latin typeface="Hack"/>
                              <a:cs typeface="Hack"/>
                            </a:rPr>
                            <a:t>−</a:t>
                          </a:r>
                          <a:r>
                            <a:rPr lang="en-US" sz="1200" spc="67" baseline="-13888" dirty="0"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lang="en-US" sz="1200" i="1" spc="45" dirty="0">
                              <a:latin typeface="Arial"/>
                              <a:cs typeface="Arial"/>
                            </a:rPr>
                            <a:t>s</a:t>
                          </a:r>
                          <a:r>
                            <a:rPr lang="en-US" sz="1200" i="1" spc="67" baseline="34722" dirty="0"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lang="en-US" sz="1200" i="1" spc="67" baseline="34722" dirty="0">
                              <a:latin typeface="Hack"/>
                              <a:cs typeface="Hack"/>
                            </a:rPr>
                            <a:t>−</a:t>
                          </a:r>
                          <a:r>
                            <a:rPr lang="en-US" sz="1200" spc="67" baseline="34722" dirty="0"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lang="en-US" sz="1200" spc="127" baseline="34722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200" dirty="0"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altLang="zh-CN" sz="1200" i="1" spc="-459" dirty="0">
                              <a:latin typeface="Menlo"/>
                              <a:cs typeface="Menlo"/>
                            </a:rPr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altLang="zh-CN" sz="1200" b="0" i="1" spc="-459" smtClean="0">
                                  <a:latin typeface="Cambria Math" panose="02040503050406030204" pitchFamily="18" charset="0"/>
                                  <a:cs typeface="Menlo"/>
                                </a:rPr>
                                <m:t>⋯ </m:t>
                              </m:r>
                            </m:oMath>
                          </a14:m>
                          <a:r>
                            <a:rPr lang="en-US" altLang="zh-CN" sz="1200" spc="200" dirty="0">
                              <a:latin typeface="Arial"/>
                              <a:cs typeface="Arial"/>
                            </a:rPr>
                            <a:t> +</a:t>
                          </a:r>
                          <a:r>
                            <a:rPr lang="en-US" altLang="zh-CN" sz="1200" spc="-7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l-GR" sz="1200" i="1" dirty="0">
                              <a:latin typeface="Times New Roman"/>
                              <a:cs typeface="Times New Roman"/>
                            </a:rPr>
                            <a:t>γ</a:t>
                          </a:r>
                          <a:r>
                            <a:rPr lang="el-GR" sz="1200" baseline="-13888" dirty="0"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lang="en-US" sz="1200" i="1" dirty="0">
                              <a:latin typeface="Arial"/>
                              <a:cs typeface="Arial"/>
                            </a:rPr>
                            <a:t>s</a:t>
                          </a:r>
                          <a:r>
                            <a:rPr lang="en-US" sz="1200" i="1" spc="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n-US" sz="1200" spc="200" dirty="0">
                              <a:latin typeface="Arial"/>
                              <a:cs typeface="Arial"/>
                            </a:rPr>
                            <a:t>+</a:t>
                          </a:r>
                          <a:r>
                            <a:rPr lang="en-US" sz="1200" spc="-7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lang="el-GR" sz="1200" i="1" spc="25" dirty="0">
                              <a:latin typeface="Times New Roman"/>
                              <a:cs typeface="Times New Roman"/>
                            </a:rPr>
                            <a:t>γ</a:t>
                          </a:r>
                          <a:r>
                            <a:rPr lang="el-GR" sz="1200" spc="37" baseline="-13888" dirty="0">
                              <a:latin typeface="Arial"/>
                              <a:cs typeface="Arial"/>
                            </a:rPr>
                            <a:t>0</a:t>
                          </a:r>
                          <a:endParaRPr sz="1200" baseline="-13888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4604" marB="0"/>
                    </a:tc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14"/>
                            </a:spcBef>
                          </a:pPr>
                          <a:r>
                            <a:rPr sz="1200" spc="-25" dirty="0">
                              <a:latin typeface="Arial"/>
                              <a:cs typeface="Arial"/>
                            </a:rPr>
                            <a:t>(5)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4604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440"/>
                            </a:lnSpc>
                          </a:pPr>
                          <a:r>
                            <a:rPr sz="1200" spc="150" dirty="0">
                              <a:solidFill>
                                <a:srgbClr val="7F7F7F"/>
                              </a:solidFill>
                              <a:latin typeface="Arial Unicode MS"/>
                              <a:cs typeface="Arial Unicode MS"/>
                            </a:rPr>
                            <a:t>▶</a:t>
                          </a:r>
                          <a:endParaRPr sz="1200">
                            <a:latin typeface="Arial Unicode MS"/>
                            <a:cs typeface="Arial Unicode M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36830">
                            <a:lnSpc>
                              <a:spcPct val="100000"/>
                            </a:lnSpc>
                            <a:spcBef>
                              <a:spcPts val="120"/>
                            </a:spcBef>
                          </a:pPr>
                          <a:r>
                            <a:rPr sz="1200" dirty="0">
                              <a:latin typeface="Arial"/>
                              <a:cs typeface="Arial"/>
                            </a:rPr>
                            <a:t>Let</a:t>
                          </a: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i="1" spc="1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[</a:t>
                          </a:r>
                          <a:r>
                            <a:rPr sz="1200" i="1" spc="-10" dirty="0"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spc="-15" baseline="-13888" dirty="0">
                              <a:latin typeface="Arial"/>
                              <a:cs typeface="Arial"/>
                            </a:rPr>
                            <a:t>0</a:t>
                          </a:r>
                          <a:r>
                            <a:rPr sz="1200" i="1" spc="-10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baseline="-13888" dirty="0"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i="1" baseline="-13888" dirty="0"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sz="1200" i="1" baseline="-13888" dirty="0">
                              <a:latin typeface="Hack"/>
                              <a:cs typeface="Hack"/>
                            </a:rPr>
                            <a:t>−</a:t>
                          </a:r>
                          <a:r>
                            <a:rPr sz="1200" baseline="-13888" dirty="0"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].</a:t>
                          </a:r>
                          <a:r>
                            <a:rPr sz="1200" spc="1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The</a:t>
                          </a:r>
                          <a:r>
                            <a:rPr sz="1200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35" dirty="0">
                              <a:latin typeface="Arial"/>
                              <a:cs typeface="Arial"/>
                            </a:rPr>
                            <a:t>structured</a:t>
                          </a:r>
                          <a:r>
                            <a:rPr sz="1200" spc="3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50" dirty="0">
                              <a:latin typeface="Arial"/>
                              <a:cs typeface="Arial"/>
                            </a:rPr>
                            <a:t>and</a:t>
                          </a:r>
                          <a:r>
                            <a:rPr sz="1200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B</a:t>
                          </a:r>
                          <a:r>
                            <a:rPr sz="1200" i="1" spc="13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give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524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3" name="object 3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679575385"/>
                  </p:ext>
                </p:extLst>
              </p:nvPr>
            </p:nvGraphicFramePr>
            <p:xfrm>
              <a:off x="221792" y="470376"/>
              <a:ext cx="4269104" cy="1109344"/>
            </p:xfrm>
            <a:graphic>
              <a:graphicData uri="http://schemas.openxmlformats.org/drawingml/2006/table">
                <a:tbl>
                  <a:tblPr firstRow="1" bandRow="1">
                    <a:tableStyleId>{2D5ABB26-0587-4C30-8999-92F81FD0307C}</a:tableStyleId>
                  </a:tblPr>
                  <a:tblGrid>
                    <a:gridCol w="186690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74967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32739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41211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265"/>
                            </a:lnSpc>
                          </a:pPr>
                          <a:r>
                            <a:rPr sz="1200" spc="150" dirty="0">
                              <a:solidFill>
                                <a:srgbClr val="7F7F7F"/>
                              </a:solidFill>
                              <a:latin typeface="Arial Unicode MS"/>
                              <a:cs typeface="Arial Unicode MS"/>
                            </a:rPr>
                            <a:t>▶</a:t>
                          </a:r>
                          <a:endParaRPr sz="1200">
                            <a:latin typeface="Arial Unicode MS"/>
                            <a:cs typeface="Arial Unicode M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0" marB="0">
                        <a:blipFill>
                          <a:blip r:embed="rId2"/>
                          <a:stretch>
                            <a:fillRect l="-5041" t="-16176" r="-8943" b="-18529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30504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11430" marB="0">
                        <a:blipFill>
                          <a:blip r:embed="rId2"/>
                          <a:stretch>
                            <a:fillRect l="-5041" t="-207895" r="-8943" b="-23157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90"/>
                            </a:spcBef>
                          </a:pPr>
                          <a:r>
                            <a:rPr sz="1200" spc="-25" dirty="0">
                              <a:latin typeface="Arial"/>
                              <a:cs typeface="Arial"/>
                            </a:rPr>
                            <a:t>(4)</a:t>
                          </a:r>
                          <a:endParaRPr sz="1200">
                            <a:latin typeface="Arial"/>
                            <a:cs typeface="Arial"/>
                          </a:endParaRPr>
                        </a:p>
                      </a:txBody>
                      <a:tcPr marL="0" marR="0" marT="11430" marB="0"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43840"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marL="0" marR="0" marT="14604" marB="0">
                        <a:blipFill>
                          <a:blip r:embed="rId2"/>
                          <a:stretch>
                            <a:fillRect l="-5041" t="-292500" r="-8943" b="-12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R="24130" algn="r">
                            <a:lnSpc>
                              <a:spcPct val="100000"/>
                            </a:lnSpc>
                            <a:spcBef>
                              <a:spcPts val="114"/>
                            </a:spcBef>
                          </a:pPr>
                          <a:r>
                            <a:rPr sz="1200" spc="-25" dirty="0">
                              <a:latin typeface="Arial"/>
                              <a:cs typeface="Arial"/>
                            </a:rPr>
                            <a:t>(5)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4604" marB="0"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22885">
                    <a:tc>
                      <a:txBody>
                        <a:bodyPr/>
                        <a:lstStyle/>
                        <a:p>
                          <a:pPr algn="ctr">
                            <a:lnSpc>
                              <a:spcPts val="1440"/>
                            </a:lnSpc>
                          </a:pPr>
                          <a:r>
                            <a:rPr sz="1200" spc="150" dirty="0">
                              <a:solidFill>
                                <a:srgbClr val="7F7F7F"/>
                              </a:solidFill>
                              <a:latin typeface="Arial Unicode MS"/>
                              <a:cs typeface="Arial Unicode MS"/>
                            </a:rPr>
                            <a:t>▶</a:t>
                          </a:r>
                          <a:endParaRPr sz="1200">
                            <a:latin typeface="Arial Unicode MS"/>
                            <a:cs typeface="Arial Unicode MS"/>
                          </a:endParaRPr>
                        </a:p>
                      </a:txBody>
                      <a:tcPr marL="0" marR="0" marT="0" marB="0"/>
                    </a:tc>
                    <a:tc>
                      <a:txBody>
                        <a:bodyPr/>
                        <a:lstStyle/>
                        <a:p>
                          <a:pPr marL="36830">
                            <a:lnSpc>
                              <a:spcPct val="100000"/>
                            </a:lnSpc>
                            <a:spcBef>
                              <a:spcPts val="120"/>
                            </a:spcBef>
                          </a:pPr>
                          <a:r>
                            <a:rPr sz="1200" dirty="0">
                              <a:latin typeface="Arial"/>
                              <a:cs typeface="Arial"/>
                            </a:rPr>
                            <a:t>Let</a:t>
                          </a: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i="1" spc="12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200" dirty="0">
                              <a:latin typeface="Arial"/>
                              <a:cs typeface="Arial"/>
                            </a:rPr>
                            <a:t>=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[</a:t>
                          </a:r>
                          <a:r>
                            <a:rPr sz="1200" i="1" spc="-10" dirty="0"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spc="-15" baseline="-13888" dirty="0">
                              <a:latin typeface="Arial"/>
                              <a:cs typeface="Arial"/>
                            </a:rPr>
                            <a:t>0</a:t>
                          </a:r>
                          <a:r>
                            <a:rPr sz="1200" i="1" spc="-10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baseline="-13888" dirty="0"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5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.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Times New Roman"/>
                              <a:cs typeface="Times New Roman"/>
                            </a:rPr>
                            <a:t>,</a:t>
                          </a:r>
                          <a:r>
                            <a:rPr sz="1200" i="1" spc="-100" dirty="0">
                              <a:latin typeface="Times New Roman"/>
                              <a:cs typeface="Times New Roman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k</a:t>
                          </a:r>
                          <a:r>
                            <a:rPr sz="1200" i="1" baseline="-13888" dirty="0">
                              <a:latin typeface="Arial"/>
                              <a:cs typeface="Arial"/>
                            </a:rPr>
                            <a:t>n</a:t>
                          </a:r>
                          <a:r>
                            <a:rPr sz="1200" i="1" baseline="-13888" dirty="0">
                              <a:latin typeface="Hack"/>
                              <a:cs typeface="Hack"/>
                            </a:rPr>
                            <a:t>−</a:t>
                          </a:r>
                          <a:r>
                            <a:rPr sz="1200" baseline="-13888" dirty="0">
                              <a:latin typeface="Arial"/>
                              <a:cs typeface="Arial"/>
                            </a:rPr>
                            <a:t>1</a:t>
                          </a:r>
                          <a:r>
                            <a:rPr sz="1200" dirty="0">
                              <a:latin typeface="Arial"/>
                              <a:cs typeface="Arial"/>
                            </a:rPr>
                            <a:t>].</a:t>
                          </a:r>
                          <a:r>
                            <a:rPr sz="1200" spc="16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10" dirty="0">
                              <a:latin typeface="Arial"/>
                              <a:cs typeface="Arial"/>
                            </a:rPr>
                            <a:t>The</a:t>
                          </a:r>
                          <a:r>
                            <a:rPr sz="1200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35" dirty="0">
                              <a:latin typeface="Arial"/>
                              <a:cs typeface="Arial"/>
                            </a:rPr>
                            <a:t>structured</a:t>
                          </a:r>
                          <a:r>
                            <a:rPr sz="1200" spc="3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A</a:t>
                          </a:r>
                          <a:r>
                            <a:rPr sz="1200" i="1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50" dirty="0">
                              <a:latin typeface="Arial"/>
                              <a:cs typeface="Arial"/>
                            </a:rPr>
                            <a:t>and</a:t>
                          </a:r>
                          <a:r>
                            <a:rPr sz="1200" spc="40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i="1" dirty="0">
                              <a:latin typeface="Arial"/>
                              <a:cs typeface="Arial"/>
                            </a:rPr>
                            <a:t>B</a:t>
                          </a:r>
                          <a:r>
                            <a:rPr sz="1200" i="1" spc="135" dirty="0">
                              <a:latin typeface="Arial"/>
                              <a:cs typeface="Arial"/>
                            </a:rPr>
                            <a:t> </a:t>
                          </a:r>
                          <a:r>
                            <a:rPr sz="1200" spc="-20" dirty="0">
                              <a:latin typeface="Arial"/>
                              <a:cs typeface="Arial"/>
                            </a:rPr>
                            <a:t>give</a:t>
                          </a:r>
                          <a:endParaRPr sz="1200" dirty="0">
                            <a:latin typeface="Arial"/>
                            <a:cs typeface="Arial"/>
                          </a:endParaRPr>
                        </a:p>
                      </a:txBody>
                      <a:tcPr marL="0" marR="0" marT="15240" marB="0"/>
                    </a:tc>
                    <a:tc>
                      <a:txBody>
                        <a:bodyPr/>
                        <a:lstStyle/>
                        <a:p>
                          <a:pPr>
                            <a:lnSpc>
                              <a:spcPct val="100000"/>
                            </a:lnSpc>
                          </a:pPr>
                          <a:endParaRPr sz="900" dirty="0">
                            <a:latin typeface="Times New Roman"/>
                            <a:cs typeface="Times New Roman"/>
                          </a:endParaRPr>
                        </a:p>
                      </a:txBody>
                      <a:tcPr marL="0" marR="0" marT="0" marB="0"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5" name="object 3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8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6710980-B614-CB62-2421-2CD5997B6077}"/>
                  </a:ext>
                </a:extLst>
              </p:cNvPr>
              <p:cNvSpPr txBox="1"/>
              <p:nvPr/>
            </p:nvSpPr>
            <p:spPr>
              <a:xfrm>
                <a:off x="425462" y="1565343"/>
                <a:ext cx="4009431" cy="178330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𝐵𝐾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100" b="0" i="1" dirty="0">
                  <a:latin typeface="Cambria Math" panose="02040503050406030204" pitchFamily="18" charset="0"/>
                </a:endParaRPr>
              </a:p>
              <a:p>
                <a:endParaRPr lang="en-US" altLang="zh-CN" sz="1100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𝐵𝐾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5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⋮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⋱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⋯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𝛼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altLang="zh-CN" sz="1100" b="0" i="1" dirty="0">
                  <a:latin typeface="Cambria Math" panose="02040503050406030204" pitchFamily="18" charset="0"/>
                </a:endParaRPr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76710980-B614-CB62-2421-2CD5997B6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5462" y="1565343"/>
                <a:ext cx="4009431" cy="1783309"/>
              </a:xfrm>
              <a:prstGeom prst="rect">
                <a:avLst/>
              </a:prstGeom>
              <a:blipFill>
                <a:blip r:embed="rId4"/>
                <a:stretch>
                  <a:fillRect l="-1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40" dirty="0"/>
              <a:t>Eigenvalue</a:t>
            </a:r>
            <a:r>
              <a:rPr spc="20" dirty="0"/>
              <a:t> </a:t>
            </a:r>
            <a:r>
              <a:rPr spc="-114" dirty="0"/>
              <a:t>placement</a:t>
            </a:r>
            <a:r>
              <a:rPr spc="-5" dirty="0"/>
              <a:t> </a:t>
            </a:r>
            <a:r>
              <a:rPr spc="-105" dirty="0"/>
              <a:t>by</a:t>
            </a:r>
            <a:r>
              <a:rPr spc="-15" dirty="0"/>
              <a:t> </a:t>
            </a:r>
            <a:r>
              <a:rPr spc="-75" dirty="0"/>
              <a:t>state</a:t>
            </a:r>
            <a:r>
              <a:rPr spc="-5" dirty="0"/>
              <a:t> </a:t>
            </a:r>
            <a:r>
              <a:rPr spc="-105" dirty="0"/>
              <a:t>feedback:</a:t>
            </a:r>
            <a:r>
              <a:rPr spc="160" dirty="0"/>
              <a:t> </a:t>
            </a:r>
            <a:r>
              <a:rPr spc="-10" dirty="0"/>
              <a:t>c.c.f.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15442" y="452079"/>
            <a:ext cx="2730500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87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i="1" dirty="0">
                <a:latin typeface="Arial"/>
                <a:cs typeface="Arial"/>
              </a:rPr>
              <a:t>A</a:t>
            </a:r>
            <a:r>
              <a:rPr sz="1200" i="1" spc="20" dirty="0">
                <a:latin typeface="Arial"/>
                <a:cs typeface="Arial"/>
              </a:rPr>
              <a:t> </a:t>
            </a:r>
            <a:r>
              <a:rPr sz="1200" spc="-50" dirty="0">
                <a:latin typeface="Arial"/>
                <a:cs typeface="Arial"/>
              </a:rPr>
              <a:t>and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70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9" dirty="0">
                <a:latin typeface="Menlo"/>
                <a:cs typeface="Menlo"/>
              </a:rPr>
              <a:t> </a:t>
            </a:r>
            <a:r>
              <a:rPr sz="1200" i="1" dirty="0">
                <a:latin typeface="Arial"/>
                <a:cs typeface="Arial"/>
              </a:rPr>
              <a:t>BK</a:t>
            </a:r>
            <a:r>
              <a:rPr sz="1200" i="1" spc="150" dirty="0">
                <a:latin typeface="Arial"/>
                <a:cs typeface="Arial"/>
              </a:rPr>
              <a:t> </a:t>
            </a:r>
            <a:r>
              <a:rPr sz="1200" spc="-85" dirty="0">
                <a:latin typeface="Arial"/>
                <a:cs typeface="Arial"/>
              </a:rPr>
              <a:t>have</a:t>
            </a:r>
            <a:r>
              <a:rPr sz="1200" spc="1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20" dirty="0">
                <a:latin typeface="Arial"/>
                <a:cs typeface="Arial"/>
              </a:rPr>
              <a:t> </a:t>
            </a:r>
            <a:r>
              <a:rPr sz="1200" spc="-120" dirty="0">
                <a:latin typeface="Arial"/>
                <a:cs typeface="Arial"/>
              </a:rPr>
              <a:t>same</a:t>
            </a:r>
            <a:r>
              <a:rPr sz="1200" spc="3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structure</a:t>
            </a:r>
            <a:endParaRPr sz="12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16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5" dirty="0">
                <a:latin typeface="Arial"/>
                <a:cs typeface="Arial"/>
              </a:rPr>
              <a:t>only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60" dirty="0">
                <a:latin typeface="Arial"/>
                <a:cs typeface="Arial"/>
              </a:rPr>
              <a:t>difference</a:t>
            </a:r>
            <a:r>
              <a:rPr sz="1200" spc="-25" dirty="0">
                <a:latin typeface="Arial"/>
                <a:cs typeface="Arial"/>
              </a:rPr>
              <a:t> </a:t>
            </a:r>
            <a:r>
              <a:rPr sz="1200" spc="-10" dirty="0">
                <a:latin typeface="Arial"/>
                <a:cs typeface="Arial"/>
              </a:rPr>
              <a:t>is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dirty="0">
                <a:latin typeface="Arial"/>
                <a:cs typeface="Arial"/>
              </a:rPr>
              <a:t>the</a:t>
            </a:r>
            <a:r>
              <a:rPr sz="1200" spc="-30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last</a:t>
            </a:r>
            <a:r>
              <a:rPr sz="1200" spc="-35" dirty="0">
                <a:latin typeface="Arial"/>
                <a:cs typeface="Arial"/>
              </a:rPr>
              <a:t> </a:t>
            </a:r>
            <a:r>
              <a:rPr sz="1200" spc="-20" dirty="0">
                <a:latin typeface="Arial"/>
                <a:cs typeface="Arial"/>
              </a:rPr>
              <a:t>row:</a:t>
            </a:r>
            <a:endParaRPr sz="120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53708" y="895388"/>
            <a:ext cx="4300855" cy="0"/>
          </a:xfrm>
          <a:custGeom>
            <a:avLst/>
            <a:gdLst/>
            <a:ahLst/>
            <a:cxnLst/>
            <a:rect l="l" t="t" r="r" b="b"/>
            <a:pathLst>
              <a:path w="4300855">
                <a:moveTo>
                  <a:pt x="0" y="0"/>
                </a:moveTo>
                <a:lnTo>
                  <a:pt x="430058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270573" y="861806"/>
            <a:ext cx="26174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  <a:tabLst>
                <a:tab pos="2116455" algn="l"/>
              </a:tabLst>
            </a:pPr>
            <a:r>
              <a:rPr sz="1200" spc="-10" dirty="0">
                <a:latin typeface="Arial"/>
                <a:cs typeface="Arial"/>
              </a:rPr>
              <a:t>matrix</a:t>
            </a:r>
            <a:r>
              <a:rPr sz="1200" dirty="0">
                <a:latin typeface="Arial"/>
                <a:cs typeface="Arial"/>
              </a:rPr>
              <a:t>	</a:t>
            </a:r>
            <a:r>
              <a:rPr sz="1200" spc="-20" dirty="0">
                <a:latin typeface="Arial"/>
                <a:cs typeface="Arial"/>
              </a:rPr>
              <a:t>last</a:t>
            </a:r>
            <a:r>
              <a:rPr sz="1200" spc="-50" dirty="0">
                <a:latin typeface="Arial"/>
                <a:cs typeface="Arial"/>
              </a:rPr>
              <a:t> </a:t>
            </a:r>
            <a:r>
              <a:rPr sz="1200" spc="-40" dirty="0">
                <a:latin typeface="Arial"/>
                <a:cs typeface="Arial"/>
              </a:rPr>
              <a:t>row</a:t>
            </a:r>
            <a:endParaRPr sz="12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53708" y="1081379"/>
            <a:ext cx="4300855" cy="30480"/>
            <a:chOff x="153708" y="1081379"/>
            <a:chExt cx="4300855" cy="30480"/>
          </a:xfrm>
        </p:grpSpPr>
        <p:sp>
          <p:nvSpPr>
            <p:cNvPr id="7" name="object 7"/>
            <p:cNvSpPr/>
            <p:nvPr/>
          </p:nvSpPr>
          <p:spPr>
            <a:xfrm>
              <a:off x="153708" y="1083907"/>
              <a:ext cx="4300855" cy="0"/>
            </a:xfrm>
            <a:custGeom>
              <a:avLst/>
              <a:gdLst/>
              <a:ahLst/>
              <a:cxnLst/>
              <a:rect l="l" t="t" r="r" b="b"/>
              <a:pathLst>
                <a:path w="4300855">
                  <a:moveTo>
                    <a:pt x="0" y="0"/>
                  </a:moveTo>
                  <a:lnTo>
                    <a:pt x="430058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708" y="1109218"/>
              <a:ext cx="4300855" cy="0"/>
            </a:xfrm>
            <a:custGeom>
              <a:avLst/>
              <a:gdLst/>
              <a:ahLst/>
              <a:cxnLst/>
              <a:rect l="l" t="t" r="r" b="b"/>
              <a:pathLst>
                <a:path w="4300855">
                  <a:moveTo>
                    <a:pt x="0" y="0"/>
                  </a:moveTo>
                  <a:lnTo>
                    <a:pt x="4300588" y="0"/>
                  </a:lnTo>
                </a:path>
              </a:pathLst>
            </a:custGeom>
            <a:ln w="505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9366" y="1076906"/>
            <a:ext cx="1238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i="1" spc="-50" dirty="0">
                <a:latin typeface="Arial"/>
                <a:cs typeface="Arial"/>
              </a:rPr>
              <a:t>A</a:t>
            </a:r>
            <a:endParaRPr sz="12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53708" y="1299006"/>
            <a:ext cx="4300855" cy="0"/>
          </a:xfrm>
          <a:custGeom>
            <a:avLst/>
            <a:gdLst/>
            <a:ahLst/>
            <a:cxnLst/>
            <a:rect l="l" t="t" r="r" b="b"/>
            <a:pathLst>
              <a:path w="4300855">
                <a:moveTo>
                  <a:pt x="0" y="0"/>
                </a:moveTo>
                <a:lnTo>
                  <a:pt x="430058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 txBox="1"/>
          <p:nvPr/>
        </p:nvSpPr>
        <p:spPr>
          <a:xfrm>
            <a:off x="228422" y="1290760"/>
            <a:ext cx="2088514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  <a:tabLst>
                <a:tab pos="819150" algn="l"/>
                <a:tab pos="1536065" algn="l"/>
                <a:tab pos="1862455" algn="l"/>
              </a:tabLst>
            </a:pPr>
            <a:r>
              <a:rPr sz="1200" i="1" spc="-40" dirty="0">
                <a:latin typeface="Arial"/>
                <a:cs typeface="Arial"/>
              </a:rPr>
              <a:t>A</a:t>
            </a:r>
            <a:r>
              <a:rPr sz="1200" i="1" spc="-65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5" dirty="0">
                <a:latin typeface="Menlo"/>
                <a:cs typeface="Menlo"/>
              </a:rPr>
              <a:t> </a:t>
            </a:r>
            <a:r>
              <a:rPr sz="1200" i="1" spc="-25" dirty="0">
                <a:latin typeface="Arial"/>
                <a:cs typeface="Arial"/>
              </a:rPr>
              <a:t>BK</a:t>
            </a:r>
            <a:r>
              <a:rPr sz="1200" i="1" dirty="0">
                <a:latin typeface="Arial"/>
                <a:cs typeface="Arial"/>
              </a:rPr>
              <a:t>	</a:t>
            </a:r>
            <a:endParaRPr sz="1200" dirty="0">
              <a:latin typeface="Times New Roman"/>
              <a:cs typeface="Times New Roma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53708" y="1488795"/>
            <a:ext cx="4300855" cy="0"/>
          </a:xfrm>
          <a:custGeom>
            <a:avLst/>
            <a:gdLst/>
            <a:ahLst/>
            <a:cxnLst/>
            <a:rect l="l" t="t" r="r" b="b"/>
            <a:pathLst>
              <a:path w="4300855">
                <a:moveTo>
                  <a:pt x="0" y="0"/>
                </a:moveTo>
                <a:lnTo>
                  <a:pt x="4300588" y="0"/>
                </a:lnTo>
              </a:path>
            </a:pathLst>
          </a:custGeom>
          <a:ln w="5054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object 23"/>
              <p:cNvSpPr txBox="1"/>
              <p:nvPr/>
            </p:nvSpPr>
            <p:spPr>
              <a:xfrm>
                <a:off x="215442" y="1517711"/>
                <a:ext cx="3904615" cy="391160"/>
              </a:xfrm>
              <a:prstGeom prst="rect">
                <a:avLst/>
              </a:prstGeom>
            </p:spPr>
            <p:txBody>
              <a:bodyPr vert="horz" wrap="square" lIns="0" tIns="12065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  <a:spcBef>
                    <a:spcPts val="9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254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35" dirty="0">
                    <a:latin typeface="Arial"/>
                    <a:cs typeface="Arial"/>
                  </a:rPr>
                  <a:t>recall</a:t>
                </a:r>
                <a:r>
                  <a:rPr sz="1200" spc="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(3):</a:t>
                </a:r>
                <a:r>
                  <a:rPr sz="1200" spc="160" dirty="0">
                    <a:latin typeface="Arial"/>
                    <a:cs typeface="Arial"/>
                  </a:rPr>
                  <a:t> </a:t>
                </a:r>
                <a:r>
                  <a:rPr sz="1200" spc="-50" dirty="0">
                    <a:latin typeface="Arial"/>
                    <a:cs typeface="Arial"/>
                  </a:rPr>
                  <a:t>det</a:t>
                </a:r>
                <a:r>
                  <a:rPr sz="1200" spc="-135" dirty="0">
                    <a:latin typeface="Arial"/>
                    <a:cs typeface="Arial"/>
                  </a:rPr>
                  <a:t> </a:t>
                </a:r>
                <a:r>
                  <a:rPr sz="1200" dirty="0">
                    <a:latin typeface="Arial"/>
                    <a:cs typeface="Arial"/>
                  </a:rPr>
                  <a:t>(</a:t>
                </a:r>
                <a:r>
                  <a:rPr sz="1200" i="1" dirty="0">
                    <a:latin typeface="Arial"/>
                    <a:cs typeface="Arial"/>
                  </a:rPr>
                  <a:t>sI</a:t>
                </a:r>
                <a:r>
                  <a:rPr sz="1200" i="1" spc="70" dirty="0">
                    <a:latin typeface="Arial"/>
                    <a:cs typeface="Arial"/>
                  </a:rPr>
                  <a:t> </a:t>
                </a:r>
                <a:r>
                  <a:rPr sz="1200" i="1" spc="200" dirty="0">
                    <a:latin typeface="Menlo"/>
                    <a:cs typeface="Menlo"/>
                  </a:rPr>
                  <a:t>−</a:t>
                </a:r>
                <a:r>
                  <a:rPr sz="1200" i="1" spc="-459" dirty="0">
                    <a:latin typeface="Menlo"/>
                    <a:cs typeface="Menlo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A</a:t>
                </a:r>
                <a:r>
                  <a:rPr sz="1200" dirty="0">
                    <a:latin typeface="Arial"/>
                    <a:cs typeface="Arial"/>
                  </a:rPr>
                  <a:t>)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=</a:t>
                </a:r>
                <a:r>
                  <a:rPr sz="1200" spc="-20" dirty="0">
                    <a:latin typeface="Arial"/>
                    <a:cs typeface="Arial"/>
                  </a:rPr>
                  <a:t> 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i="1" baseline="31250" dirty="0">
                    <a:latin typeface="Arial"/>
                    <a:cs typeface="Arial"/>
                  </a:rPr>
                  <a:t>n</a:t>
                </a:r>
                <a:r>
                  <a:rPr sz="1200" i="1" spc="135" baseline="3125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0" dirty="0">
                    <a:latin typeface="Arial"/>
                    <a:cs typeface="Arial"/>
                  </a:rPr>
                  <a:t> </a:t>
                </a:r>
                <a:r>
                  <a:rPr sz="1200" i="1" spc="45" dirty="0">
                    <a:latin typeface="Times New Roman"/>
                    <a:cs typeface="Times New Roman"/>
                  </a:rPr>
                  <a:t>α</a:t>
                </a:r>
                <a:r>
                  <a:rPr sz="1200" i="1" spc="67" baseline="-13888" dirty="0">
                    <a:latin typeface="Arial"/>
                    <a:cs typeface="Arial"/>
                  </a:rPr>
                  <a:t>n</a:t>
                </a:r>
                <a:r>
                  <a:rPr sz="1200" i="1" spc="67" baseline="-13888" dirty="0">
                    <a:latin typeface="Hack"/>
                    <a:cs typeface="Hack"/>
                  </a:rPr>
                  <a:t>−</a:t>
                </a:r>
                <a:r>
                  <a:rPr sz="1200" spc="67" baseline="-13888" dirty="0">
                    <a:latin typeface="Arial"/>
                    <a:cs typeface="Arial"/>
                  </a:rPr>
                  <a:t>1</a:t>
                </a:r>
                <a:r>
                  <a:rPr sz="1200" i="1" spc="45" dirty="0">
                    <a:latin typeface="Arial"/>
                    <a:cs typeface="Arial"/>
                  </a:rPr>
                  <a:t>s</a:t>
                </a:r>
                <a:r>
                  <a:rPr sz="1200" i="1" spc="67" baseline="31250" dirty="0">
                    <a:latin typeface="Arial"/>
                    <a:cs typeface="Arial"/>
                  </a:rPr>
                  <a:t>n</a:t>
                </a:r>
                <a:r>
                  <a:rPr sz="1200" i="1" spc="67" baseline="31250" dirty="0">
                    <a:latin typeface="Hack"/>
                    <a:cs typeface="Hack"/>
                  </a:rPr>
                  <a:t>−</a:t>
                </a:r>
                <a:r>
                  <a:rPr sz="1200" spc="67" baseline="31250" dirty="0">
                    <a:latin typeface="Arial"/>
                    <a:cs typeface="Arial"/>
                  </a:rPr>
                  <a:t>1</a:t>
                </a:r>
                <a:r>
                  <a:rPr sz="1200" spc="112" baseline="31250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lang="en-US" altLang="zh-CN" sz="1200" b="0" spc="-459" dirty="0">
                    <a:cs typeface="Menlo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b="0" i="1" spc="-459" smtClean="0">
                        <a:latin typeface="Cambria Math" panose="02040503050406030204" pitchFamily="18" charset="0"/>
                        <a:cs typeface="Menlo"/>
                      </a:rPr>
                      <m:t>⋯</m:t>
                    </m:r>
                  </m:oMath>
                </a14:m>
                <a:r>
                  <a:rPr lang="en-US" sz="1200" i="1" spc="-459" dirty="0">
                    <a:latin typeface="Menlo"/>
                    <a:cs typeface="Menlo"/>
                  </a:rPr>
                  <a:t>      </a:t>
                </a:r>
                <a:r>
                  <a:rPr sz="1200" i="1" spc="-459" dirty="0">
                    <a:latin typeface="Menlo"/>
                    <a:cs typeface="Menlo"/>
                  </a:rPr>
                  <a:t> </a:t>
                </a:r>
                <a:r>
                  <a:rPr lang="en-US" sz="1200" i="1" spc="-459" dirty="0">
                    <a:latin typeface="Menlo"/>
                    <a:cs typeface="Menlo"/>
                  </a:rPr>
                  <a:t> </a:t>
                </a:r>
                <a:r>
                  <a:rPr sz="1200" spc="-80" dirty="0">
                    <a:latin typeface="Arial"/>
                    <a:cs typeface="Arial"/>
                  </a:rPr>
                  <a:t> </a:t>
                </a:r>
                <a:r>
                  <a:rPr lang="en-US" sz="1200" spc="-80" dirty="0">
                    <a:latin typeface="Arial"/>
                    <a:cs typeface="Arial"/>
                  </a:rPr>
                  <a:t>  + </a:t>
                </a:r>
                <a:r>
                  <a:rPr sz="1200" i="1" dirty="0">
                    <a:latin typeface="Times New Roman"/>
                    <a:cs typeface="Times New Roman"/>
                  </a:rPr>
                  <a:t>α</a:t>
                </a:r>
                <a:r>
                  <a:rPr sz="1200" baseline="-13888" dirty="0">
                    <a:latin typeface="Arial"/>
                    <a:cs typeface="Arial"/>
                  </a:rPr>
                  <a:t>1</a:t>
                </a:r>
                <a:r>
                  <a:rPr sz="1200" i="1" dirty="0">
                    <a:latin typeface="Arial"/>
                    <a:cs typeface="Arial"/>
                  </a:rPr>
                  <a:t>s</a:t>
                </a:r>
                <a:r>
                  <a:rPr sz="1200" i="1" spc="5" dirty="0">
                    <a:latin typeface="Arial"/>
                    <a:cs typeface="Arial"/>
                  </a:rPr>
                  <a:t> </a:t>
                </a:r>
                <a:r>
                  <a:rPr sz="1200" spc="200" dirty="0">
                    <a:latin typeface="Arial"/>
                    <a:cs typeface="Arial"/>
                  </a:rPr>
                  <a:t>+</a:t>
                </a:r>
                <a:r>
                  <a:rPr sz="1200" spc="-80" dirty="0">
                    <a:latin typeface="Arial"/>
                    <a:cs typeface="Arial"/>
                  </a:rPr>
                  <a:t> </a:t>
                </a:r>
                <a:r>
                  <a:rPr sz="1200" i="1" spc="-25" dirty="0">
                    <a:latin typeface="Times New Roman"/>
                    <a:cs typeface="Times New Roman"/>
                  </a:rPr>
                  <a:t>α</a:t>
                </a:r>
                <a:r>
                  <a:rPr sz="1200" spc="-37" baseline="-13888" dirty="0">
                    <a:latin typeface="Arial"/>
                    <a:cs typeface="Arial"/>
                  </a:rPr>
                  <a:t>0</a:t>
                </a:r>
                <a:r>
                  <a:rPr sz="1200" spc="-25" dirty="0">
                    <a:latin typeface="Arial"/>
                    <a:cs typeface="Arial"/>
                  </a:rPr>
                  <a:t>.</a:t>
                </a:r>
                <a:endParaRPr sz="1200" dirty="0"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  <a:spcBef>
                    <a:spcPts val="5"/>
                  </a:spcBef>
                </a:pPr>
                <a:r>
                  <a:rPr sz="1800" spc="300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▶</a:t>
                </a:r>
                <a:r>
                  <a:rPr sz="1800" spc="375" baseline="4629" dirty="0">
                    <a:solidFill>
                      <a:srgbClr val="7F7F7F"/>
                    </a:solidFill>
                    <a:latin typeface="Arial Unicode MS"/>
                    <a:cs typeface="Arial Unicode MS"/>
                  </a:rPr>
                  <a:t> </a:t>
                </a:r>
                <a:r>
                  <a:rPr sz="1200" spc="-20" dirty="0">
                    <a:latin typeface="Arial"/>
                    <a:cs typeface="Arial"/>
                  </a:rPr>
                  <a:t>thus</a:t>
                </a:r>
                <a:endParaRPr sz="12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23" name="object 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5442" y="1517711"/>
                <a:ext cx="3904615" cy="391160"/>
              </a:xfrm>
              <a:prstGeom prst="rect">
                <a:avLst/>
              </a:prstGeom>
              <a:blipFill>
                <a:blip r:embed="rId2"/>
                <a:stretch>
                  <a:fillRect l="-1404" t="-12500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object 31"/>
          <p:cNvSpPr txBox="1"/>
          <p:nvPr/>
        </p:nvSpPr>
        <p:spPr>
          <a:xfrm>
            <a:off x="215442" y="2397986"/>
            <a:ext cx="1099008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800" spc="300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▶</a:t>
            </a:r>
            <a:r>
              <a:rPr sz="1800" spc="375" baseline="4629" dirty="0">
                <a:solidFill>
                  <a:srgbClr val="7F7F7F"/>
                </a:solidFill>
                <a:latin typeface="Arial Unicode MS"/>
                <a:cs typeface="Arial Unicode MS"/>
              </a:rPr>
              <a:t> </a:t>
            </a:r>
            <a:r>
              <a:rPr sz="1200" spc="-55" dirty="0">
                <a:latin typeface="Arial"/>
                <a:cs typeface="Arial"/>
              </a:rPr>
              <a:t>hence</a:t>
            </a:r>
            <a:endParaRPr sz="1200" dirty="0">
              <a:latin typeface="Arial"/>
              <a:cs typeface="Arial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1924050" y="2666316"/>
            <a:ext cx="87947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lang="en-US" sz="1200" i="1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k</a:t>
            </a:r>
            <a:r>
              <a:rPr sz="1200" baseline="-13888" dirty="0">
                <a:latin typeface="Arial"/>
                <a:cs typeface="Arial"/>
              </a:rPr>
              <a:t>0</a:t>
            </a:r>
            <a:r>
              <a:rPr sz="1200" spc="195" baseline="-13888" dirty="0">
                <a:latin typeface="Arial"/>
                <a:cs typeface="Arial"/>
              </a:rPr>
              <a:t> </a:t>
            </a:r>
            <a:r>
              <a:rPr sz="1200" spc="200" dirty="0">
                <a:latin typeface="Arial"/>
                <a:cs typeface="Arial"/>
              </a:rPr>
              <a:t>=</a:t>
            </a:r>
            <a:r>
              <a:rPr sz="1200" spc="-20" dirty="0">
                <a:latin typeface="Arial"/>
                <a:cs typeface="Arial"/>
              </a:rPr>
              <a:t> </a:t>
            </a:r>
            <a:r>
              <a:rPr sz="1200" i="1" spc="50" dirty="0">
                <a:latin typeface="Times New Roman"/>
                <a:cs typeface="Times New Roman"/>
              </a:rPr>
              <a:t>γ</a:t>
            </a:r>
            <a:r>
              <a:rPr sz="1200" spc="75" baseline="-13888" dirty="0">
                <a:latin typeface="Arial"/>
                <a:cs typeface="Arial"/>
              </a:rPr>
              <a:t>0</a:t>
            </a:r>
            <a:r>
              <a:rPr sz="1200" spc="112" baseline="-13888" dirty="0">
                <a:latin typeface="Arial"/>
                <a:cs typeface="Arial"/>
              </a:rPr>
              <a:t> </a:t>
            </a:r>
            <a:r>
              <a:rPr sz="1200" i="1" spc="200" dirty="0">
                <a:latin typeface="Menlo"/>
                <a:cs typeface="Menlo"/>
              </a:rPr>
              <a:t>−</a:t>
            </a:r>
            <a:r>
              <a:rPr sz="1200" i="1" spc="-459" dirty="0">
                <a:latin typeface="Menlo"/>
                <a:cs typeface="Menlo"/>
              </a:rPr>
              <a:t> </a:t>
            </a:r>
            <a:r>
              <a:rPr sz="1200" i="1" spc="-25" dirty="0">
                <a:latin typeface="Times New Roman"/>
                <a:cs typeface="Times New Roman"/>
              </a:rPr>
              <a:t>α</a:t>
            </a:r>
            <a:r>
              <a:rPr sz="1200" spc="-37" baseline="-13888" dirty="0">
                <a:latin typeface="Arial"/>
                <a:cs typeface="Arial"/>
              </a:rPr>
              <a:t>0</a:t>
            </a:r>
            <a:endParaRPr sz="1200" baseline="-13888" dirty="0">
              <a:latin typeface="Arial"/>
              <a:cs typeface="Arial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4" name="object 34"/>
              <p:cNvSpPr txBox="1"/>
              <p:nvPr/>
            </p:nvSpPr>
            <p:spPr>
              <a:xfrm>
                <a:off x="1847850" y="2811737"/>
                <a:ext cx="1302385" cy="529697"/>
              </a:xfrm>
              <a:prstGeom prst="rect">
                <a:avLst/>
              </a:prstGeom>
            </p:spPr>
            <p:txBody>
              <a:bodyPr vert="horz" wrap="square" lIns="0" tIns="73660" rIns="0" bIns="0" rtlCol="0">
                <a:spAutoFit/>
              </a:bodyPr>
              <a:lstStyle/>
              <a:p>
                <a:pPr marL="38100">
                  <a:lnSpc>
                    <a:spcPct val="100000"/>
                  </a:lnSpc>
                </a:pPr>
                <a:r>
                  <a:rPr lang="en-US" sz="1800" baseline="9259" dirty="0">
                    <a:cs typeface="Arial"/>
                  </a:rPr>
                  <a:t>     </a:t>
                </a:r>
                <a14:m>
                  <m:oMath xmlns:m="http://schemas.openxmlformats.org/officeDocument/2006/math">
                    <m:r>
                      <a:rPr lang="en-US" sz="1800" i="1" baseline="9259" smtClean="0">
                        <a:latin typeface="Cambria Math" panose="02040503050406030204" pitchFamily="18" charset="0"/>
                        <a:cs typeface="Arial"/>
                      </a:rPr>
                      <m:t>⋮</m:t>
                    </m:r>
                  </m:oMath>
                </a14:m>
                <a:endParaRPr lang="en-US" sz="1800" i="1" baseline="9259" dirty="0">
                  <a:latin typeface="Arial"/>
                  <a:cs typeface="Arial"/>
                </a:endParaRPr>
              </a:p>
              <a:p>
                <a:pPr marL="38100">
                  <a:lnSpc>
                    <a:spcPct val="100000"/>
                  </a:lnSpc>
                </a:pPr>
                <a:r>
                  <a:rPr sz="1800" i="1" baseline="9259" dirty="0">
                    <a:latin typeface="Arial"/>
                    <a:cs typeface="Arial"/>
                  </a:rPr>
                  <a:t>k</a:t>
                </a:r>
                <a:r>
                  <a:rPr sz="800" i="1" dirty="0">
                    <a:latin typeface="Arial"/>
                    <a:cs typeface="Arial"/>
                  </a:rPr>
                  <a:t>n</a:t>
                </a:r>
                <a:r>
                  <a:rPr sz="800" i="1" dirty="0">
                    <a:latin typeface="Hack"/>
                    <a:cs typeface="Hack"/>
                  </a:rPr>
                  <a:t>−</a:t>
                </a:r>
                <a:r>
                  <a:rPr sz="800" dirty="0">
                    <a:latin typeface="Arial"/>
                    <a:cs typeface="Arial"/>
                  </a:rPr>
                  <a:t>1</a:t>
                </a:r>
                <a:r>
                  <a:rPr sz="800" spc="195" dirty="0">
                    <a:latin typeface="Arial"/>
                    <a:cs typeface="Arial"/>
                  </a:rPr>
                  <a:t> </a:t>
                </a:r>
                <a:r>
                  <a:rPr sz="1800" spc="300" baseline="9259" dirty="0">
                    <a:latin typeface="Arial"/>
                    <a:cs typeface="Arial"/>
                  </a:rPr>
                  <a:t>=</a:t>
                </a:r>
                <a:r>
                  <a:rPr sz="1800" spc="37" baseline="9259" dirty="0">
                    <a:latin typeface="Arial"/>
                    <a:cs typeface="Arial"/>
                  </a:rPr>
                  <a:t> </a:t>
                </a:r>
                <a:r>
                  <a:rPr sz="1800" i="1" spc="97" baseline="9259" dirty="0">
                    <a:latin typeface="Times New Roman"/>
                    <a:cs typeface="Times New Roman"/>
                  </a:rPr>
                  <a:t>γ</a:t>
                </a:r>
                <a:r>
                  <a:rPr sz="800" i="1" spc="65" dirty="0">
                    <a:latin typeface="Arial"/>
                    <a:cs typeface="Arial"/>
                  </a:rPr>
                  <a:t>n</a:t>
                </a:r>
                <a:r>
                  <a:rPr sz="800" i="1" spc="65" dirty="0">
                    <a:latin typeface="Hack"/>
                    <a:cs typeface="Hack"/>
                  </a:rPr>
                  <a:t>−</a:t>
                </a:r>
                <a:r>
                  <a:rPr sz="800" spc="65" dirty="0">
                    <a:latin typeface="Arial"/>
                    <a:cs typeface="Arial"/>
                  </a:rPr>
                  <a:t>1</a:t>
                </a:r>
                <a:r>
                  <a:rPr sz="800" spc="114" dirty="0">
                    <a:latin typeface="Arial"/>
                    <a:cs typeface="Arial"/>
                  </a:rPr>
                  <a:t> </a:t>
                </a:r>
                <a:r>
                  <a:rPr sz="1800" i="1" spc="300" baseline="9259" dirty="0">
                    <a:latin typeface="Menlo"/>
                    <a:cs typeface="Menlo"/>
                  </a:rPr>
                  <a:t>−</a:t>
                </a:r>
                <a:r>
                  <a:rPr sz="1800" i="1" spc="-652" baseline="9259" dirty="0">
                    <a:latin typeface="Menlo"/>
                    <a:cs typeface="Menlo"/>
                  </a:rPr>
                  <a:t> </a:t>
                </a:r>
                <a:r>
                  <a:rPr sz="1800" i="1" spc="60" baseline="9259" dirty="0">
                    <a:latin typeface="Times New Roman"/>
                    <a:cs typeface="Times New Roman"/>
                  </a:rPr>
                  <a:t>α</a:t>
                </a:r>
                <a:r>
                  <a:rPr sz="800" i="1" spc="40" dirty="0">
                    <a:latin typeface="Arial"/>
                    <a:cs typeface="Arial"/>
                  </a:rPr>
                  <a:t>n</a:t>
                </a:r>
                <a:r>
                  <a:rPr sz="800" i="1" spc="40" dirty="0">
                    <a:latin typeface="Hack"/>
                    <a:cs typeface="Hack"/>
                  </a:rPr>
                  <a:t>−</a:t>
                </a:r>
                <a:r>
                  <a:rPr sz="800" spc="40" dirty="0">
                    <a:latin typeface="Arial"/>
                    <a:cs typeface="Arial"/>
                  </a:rPr>
                  <a:t>1</a:t>
                </a:r>
                <a:endParaRPr sz="800" dirty="0">
                  <a:latin typeface="Arial"/>
                  <a:cs typeface="Arial"/>
                </a:endParaRPr>
              </a:p>
            </p:txBody>
          </p:sp>
        </mc:Choice>
        <mc:Fallback>
          <p:sp>
            <p:nvSpPr>
              <p:cNvPr id="34" name="object 3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7850" y="2811737"/>
                <a:ext cx="1302385" cy="529697"/>
              </a:xfrm>
              <a:prstGeom prst="rect">
                <a:avLst/>
              </a:prstGeom>
              <a:blipFill>
                <a:blip r:embed="rId3"/>
                <a:stretch>
                  <a:fillRect l="-4206" b="-1494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object 35"/>
          <p:cNvSpPr/>
          <p:nvPr/>
        </p:nvSpPr>
        <p:spPr>
          <a:xfrm>
            <a:off x="0" y="3346272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728"/>
                </a:lnTo>
                <a:lnTo>
                  <a:pt x="1535976" y="109728"/>
                </a:lnTo>
                <a:lnTo>
                  <a:pt x="3071952" y="109728"/>
                </a:lnTo>
                <a:lnTo>
                  <a:pt x="4607928" y="109728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pc="50" dirty="0"/>
              <a:t>Mod</a:t>
            </a:r>
            <a:r>
              <a:rPr spc="125" dirty="0"/>
              <a:t> </a:t>
            </a:r>
            <a:r>
              <a:rPr spc="10" dirty="0"/>
              <a:t>Ctrl</a:t>
            </a:r>
            <a:r>
              <a:rPr spc="130" dirty="0"/>
              <a:t> </a:t>
            </a:r>
            <a:r>
              <a:rPr spc="10" dirty="0"/>
              <a:t>Intro</a:t>
            </a:r>
            <a:r>
              <a:rPr spc="415" dirty="0"/>
              <a:t> </a:t>
            </a:r>
            <a:r>
              <a:rPr spc="50" dirty="0"/>
              <a:t>(w</a:t>
            </a:r>
            <a:r>
              <a:rPr spc="125" dirty="0"/>
              <a:t> </a:t>
            </a:r>
            <a:r>
              <a:rPr spc="10" dirty="0"/>
              <a:t>Matlab</a:t>
            </a:r>
            <a:r>
              <a:rPr spc="130" dirty="0"/>
              <a:t> </a:t>
            </a:r>
            <a:r>
              <a:rPr spc="125" dirty="0"/>
              <a:t>&amp;</a:t>
            </a:r>
            <a:r>
              <a:rPr spc="130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7" name="object 37"/>
          <p:cNvSpPr txBox="1"/>
          <p:nvPr/>
        </p:nvSpPr>
        <p:spPr>
          <a:xfrm>
            <a:off x="2004695" y="3338410"/>
            <a:ext cx="599440" cy="122555"/>
          </a:xfrm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0"/>
              </a:spcBef>
            </a:pPr>
            <a:r>
              <a:rPr sz="60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State</a:t>
            </a:r>
            <a:r>
              <a:rPr sz="600" spc="195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Feedback</a:t>
            </a:r>
            <a:endParaRPr sz="600">
              <a:latin typeface="Arial"/>
              <a:cs typeface="Arial"/>
            </a:endParaRP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762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60"/>
              </a:spcBef>
            </a:pPr>
            <a:fld id="{81D60167-4931-47E6-BA6A-407CBD079E47}" type="slidenum">
              <a:rPr dirty="0"/>
              <a:t>9</a:t>
            </a:fld>
            <a:r>
              <a:rPr spc="-40" dirty="0"/>
              <a:t> </a:t>
            </a:r>
            <a:r>
              <a:rPr spc="185" dirty="0"/>
              <a:t>/</a:t>
            </a:r>
            <a:r>
              <a:rPr spc="-40" dirty="0"/>
              <a:t> </a:t>
            </a:r>
            <a:r>
              <a:rPr spc="-25" dirty="0"/>
              <a:t>16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E520F73-DEEB-8387-44C5-56B131722925}"/>
                  </a:ext>
                </a:extLst>
              </p:cNvPr>
              <p:cNvSpPr txBox="1"/>
              <p:nvPr/>
            </p:nvSpPr>
            <p:spPr>
              <a:xfrm>
                <a:off x="1445895" y="1057798"/>
                <a:ext cx="231648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E520F73-DEEB-8387-44C5-56B1317229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45895" y="1057798"/>
                <a:ext cx="2316480" cy="27699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15C160F-2E1E-FF4B-274B-03EB09D82785}"/>
                  </a:ext>
                </a:extLst>
              </p:cNvPr>
              <p:cNvSpPr txBox="1"/>
              <p:nvPr/>
            </p:nvSpPr>
            <p:spPr>
              <a:xfrm>
                <a:off x="893063" y="1251723"/>
                <a:ext cx="2316480" cy="2769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5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⋯</m:t>
                                </m:r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𝛼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altLang="zh-CN" sz="12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e>
                                  <m:sub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  <m:r>
                                      <a:rPr lang="en-US" altLang="zh-CN" sz="12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C15C160F-2E1E-FF4B-274B-03EB09D827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063" y="1251723"/>
                <a:ext cx="2316480" cy="276999"/>
              </a:xfrm>
              <a:prstGeom prst="rect">
                <a:avLst/>
              </a:prstGeom>
              <a:blipFill>
                <a:blip r:embed="rId6"/>
                <a:stretch>
                  <a:fillRect r="-5236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58F7602-1C65-954E-8FD2-E42D614AD3FC}"/>
                  </a:ext>
                </a:extLst>
              </p:cNvPr>
              <p:cNvSpPr txBox="1"/>
              <p:nvPr/>
            </p:nvSpPr>
            <p:spPr>
              <a:xfrm>
                <a:off x="59690" y="1958975"/>
                <a:ext cx="4608194" cy="46653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det</m:t>
                          </m:r>
                        </m:fName>
                        <m:e>
                          <m:d>
                            <m:d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𝑠𝐼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𝐵𝐾</m:t>
                                  </m:r>
                                </m:e>
                              </m:d>
                            </m:e>
                          </m:d>
                        </m:e>
                      </m:func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lim>
                      </m:limLow>
                      <m:sSup>
                        <m:sSup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p>
                      <m:r>
                        <a:rPr lang="en-US" altLang="zh-CN" sz="1200" b="0" i="1" smtClean="0">
                          <a:latin typeface="Cambria Math" panose="02040503050406030204" pitchFamily="18" charset="0"/>
                        </a:rPr>
                        <m:t>+⋯+</m:t>
                      </m:r>
                      <m:limLow>
                        <m:limLowPr>
                          <m:ctrlPr>
                            <a:rPr lang="en-US" altLang="zh-CN" sz="12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d>
                                <m:dPr>
                                  <m:ctrlP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en-US" altLang="zh-CN" sz="12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sSub>
                                    <m:sSubPr>
                                      <m:ctrlP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e>
                                    <m:sub>
                                      <m:r>
                                        <a:rPr lang="en-US" altLang="zh-CN" sz="12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groupChr>
                        </m:e>
                        <m:lim>
                          <m:r>
                            <m:rPr>
                              <m:sty m:val="p"/>
                            </m:rP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target</m:t>
                          </m:r>
                          <m:r>
                            <a:rPr lang="en-US" altLang="zh-CN" sz="1200" b="0" i="0" smtClean="0">
                              <a:latin typeface="Cambria Math" panose="02040503050406030204" pitchFamily="18" charset="0"/>
                            </a:rPr>
                            <m:t>: </m:t>
                          </m:r>
                          <m:sSub>
                            <m:sSubPr>
                              <m:ctrlP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𝛾</m:t>
                              </m:r>
                            </m:e>
                            <m:sub>
                              <m:r>
                                <a:rPr lang="en-US" altLang="zh-CN" sz="1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lim>
                      </m:limLow>
                    </m:oMath>
                  </m:oMathPara>
                </a14:m>
                <a:endParaRPr lang="zh-CN" altLang="en-US" sz="1200" dirty="0"/>
              </a:p>
            </p:txBody>
          </p:sp>
        </mc:Choice>
        <mc:Fallback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758F7602-1C65-954E-8FD2-E42D614AD3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90" y="1958975"/>
                <a:ext cx="4608194" cy="46653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63</TotalTime>
  <Words>1520</Words>
  <Application>Microsoft Office PowerPoint</Application>
  <PresentationFormat>自定义</PresentationFormat>
  <Paragraphs>189</Paragraphs>
  <Slides>16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Arial Unicode MS</vt:lpstr>
      <vt:lpstr>Hack</vt:lpstr>
      <vt:lpstr>Menlo</vt:lpstr>
      <vt:lpstr>Arial</vt:lpstr>
      <vt:lpstr>Cambria Math</vt:lpstr>
      <vt:lpstr>Times New Roman</vt:lpstr>
      <vt:lpstr>Office Theme</vt:lpstr>
      <vt:lpstr>State Feedback Control</vt:lpstr>
      <vt:lpstr>Motivation</vt:lpstr>
      <vt:lpstr>1. Goal and realization of state feedback</vt:lpstr>
      <vt:lpstr>Goal</vt:lpstr>
      <vt:lpstr>Realization</vt:lpstr>
      <vt:lpstr>1. Goal and realization of state feedback</vt:lpstr>
      <vt:lpstr>Eigenvalue placement by state feedback</vt:lpstr>
      <vt:lpstr>Eigenvalue placement by state feedback: c.c.f.</vt:lpstr>
      <vt:lpstr>Eigenvalue placement by state feedback: c.c.f.</vt:lpstr>
      <vt:lpstr>Eigenvalue placement by state feedback: c.c.f.</vt:lpstr>
      <vt:lpstr>General eigenvalue placement by state feedback</vt:lpstr>
      <vt:lpstr>Stabilization</vt:lpstr>
      <vt:lpstr>Stabilization cont’d</vt:lpstr>
      <vt:lpstr>Discrete-time case</vt:lpstr>
      <vt:lpstr>The case with output feedback</vt:lpstr>
      <vt:lpstr>The case with output feedback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Shuan Cheng</cp:lastModifiedBy>
  <cp:revision>1</cp:revision>
  <dcterms:created xsi:type="dcterms:W3CDTF">2025-07-12T07:57:02Z</dcterms:created>
  <dcterms:modified xsi:type="dcterms:W3CDTF">2025-10-22T01:35:09Z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2025-07-12T00:00:00Z</vt:filetime>
  </property>
  <property fmtid="{D5CDD505-2E9C-101B-9397-08002B2CF9AE}" pid="5" name="PTEX.Fullbanner">
    <vt:lpwstr>This is pdfTeX, Version 3.141592653-2.6-1.40.26 (TeX Live 2024) kpathsea version 6.4.0</vt:lpwstr>
  </property>
  <property fmtid="{D5CDD505-2E9C-101B-9397-08002B2CF9AE}" pid="6" name="Producer">
    <vt:lpwstr>pdfTeX-1.40.26</vt:lpwstr>
  </property>
</Properties>
</file>