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56" r:id="rId3"/>
    <p:sldId id="303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02" r:id="rId1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43"/>
    <p:restoredTop sz="94694"/>
  </p:normalViewPr>
  <p:slideViewPr>
    <p:cSldViewPr>
      <p:cViewPr varScale="1">
        <p:scale>
          <a:sx n="240" d="100"/>
          <a:sy n="240" d="100"/>
        </p:scale>
        <p:origin x="100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779094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121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69326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B121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1711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410272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89013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268795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1189819"/>
            <a:ext cx="2299970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12121"/>
                </a:solidFill>
                <a:latin typeface="Courier New"/>
                <a:cs typeface="Courier New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268795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1189819"/>
            <a:ext cx="2299970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B1212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39201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7.xml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17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slide" Target="slide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75321" y="173514"/>
            <a:ext cx="245745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Introduction</a:t>
            </a:r>
            <a:r>
              <a:rPr sz="14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14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chemeClr val="tx1"/>
                </a:solidFill>
                <a:latin typeface="Arial"/>
                <a:cs typeface="Arial"/>
              </a:rPr>
              <a:t>Modern</a:t>
            </a:r>
            <a:r>
              <a:rPr sz="14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chemeClr val="tx1"/>
                </a:solidFill>
                <a:latin typeface="Arial"/>
                <a:cs typeface="Arial"/>
              </a:rPr>
              <a:t>Controls</a:t>
            </a:r>
            <a:endParaRPr sz="1400" dirty="0">
              <a:solidFill>
                <a:schemeClr val="tx1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70" dirty="0">
                <a:solidFill>
                  <a:schemeClr val="tx1"/>
                </a:solidFill>
                <a:latin typeface="Arial"/>
                <a:cs typeface="Arial"/>
              </a:rPr>
              <a:t>Inverse</a:t>
            </a:r>
            <a:r>
              <a:rPr sz="1100" spc="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Laplace</a:t>
            </a:r>
            <a:r>
              <a:rPr sz="1100" spc="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transform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950" y="1635935"/>
            <a:ext cx="4330116" cy="164743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A740D11-3B13-7F19-9A63-41C4A5D5326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10426" y="3322038"/>
            <a:ext cx="1972562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first-</a:t>
            </a:r>
            <a:r>
              <a:rPr spc="-25" dirty="0"/>
              <a:t>order</a:t>
            </a:r>
            <a:r>
              <a:rPr spc="-15" dirty="0"/>
              <a:t> </a:t>
            </a:r>
            <a:r>
              <a:rPr spc="-25" dirty="0"/>
              <a:t>ODE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612823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444" y="892885"/>
            <a:ext cx="4149725" cy="8286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lang="en-US" sz="1100" spc="-70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100" spc="-70" dirty="0">
                <a:solidFill>
                  <a:schemeClr val="tx1"/>
                </a:solidFill>
                <a:latin typeface="Arial"/>
                <a:cs typeface="Arial"/>
              </a:rPr>
              <a:t>xample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sz="1100" spc="10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Let</a:t>
            </a:r>
            <a:r>
              <a:rPr sz="11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1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100" i="1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chemeClr val="tx1"/>
                </a:solidFill>
                <a:latin typeface="Times New Roman"/>
                <a:cs typeface="Times New Roman"/>
              </a:rPr>
              <a:t>&gt;</a:t>
            </a:r>
            <a:r>
              <a:rPr sz="1100" i="1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100" spc="-30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sz="1100" i="1" spc="-3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1100" i="1" spc="-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100" dirty="0">
                <a:solidFill>
                  <a:schemeClr val="tx1"/>
                </a:solidFill>
                <a:latin typeface="Times New Roman"/>
                <a:cs typeface="Times New Roman"/>
              </a:rPr>
              <a:t>&gt;</a:t>
            </a:r>
            <a:r>
              <a:rPr sz="1100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100" spc="-30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sz="1100" i="1" spc="-3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sz="1100" i="1" spc="-9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(0)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200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sz="1200" spc="165" baseline="-10416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55" dirty="0">
                <a:solidFill>
                  <a:schemeClr val="tx1"/>
                </a:solidFill>
                <a:latin typeface="Hack"/>
                <a:cs typeface="Hack"/>
              </a:rPr>
              <a:t>∈</a:t>
            </a:r>
            <a:r>
              <a:rPr sz="1100" i="1" spc="-360" dirty="0">
                <a:solidFill>
                  <a:schemeClr val="tx1"/>
                </a:solidFill>
                <a:latin typeface="Hack"/>
                <a:cs typeface="Hack"/>
              </a:rPr>
              <a:t> </a:t>
            </a:r>
            <a:r>
              <a:rPr sz="1100" dirty="0">
                <a:solidFill>
                  <a:schemeClr val="tx1"/>
                </a:solidFill>
                <a:latin typeface="Times New Roman"/>
                <a:cs typeface="Times New Roman"/>
              </a:rPr>
              <a:t>R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sz="11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obtain</a:t>
            </a:r>
            <a:r>
              <a:rPr sz="11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11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solution</a:t>
            </a:r>
            <a:r>
              <a:rPr sz="11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11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ODE: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57175" algn="ctr">
              <a:lnSpc>
                <a:spcPct val="100000"/>
              </a:lnSpc>
              <a:spcBef>
                <a:spcPts val="35"/>
              </a:spcBef>
            </a:pPr>
            <a:r>
              <a:rPr sz="1100" i="1" spc="-41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100" spc="135" dirty="0">
                <a:solidFill>
                  <a:schemeClr val="tx1"/>
                </a:solidFill>
                <a:latin typeface="Arial"/>
                <a:cs typeface="Arial"/>
              </a:rPr>
              <a:t>˙</a:t>
            </a:r>
            <a:r>
              <a:rPr sz="1100" spc="35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35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3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ay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1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100" i="1" spc="-20" dirty="0">
                <a:solidFill>
                  <a:schemeClr val="tx1"/>
                </a:solidFill>
                <a:latin typeface="Times New Roman"/>
                <a:cs typeface="Times New Roman"/>
              </a:rPr>
              <a:t>δ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14960">
              <a:lnSpc>
                <a:spcPct val="100000"/>
              </a:lnSpc>
              <a:spcBef>
                <a:spcPts val="980"/>
              </a:spcBef>
            </a:pP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Laplace</a:t>
            </a:r>
            <a:r>
              <a:rPr sz="1100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transform:</a:t>
            </a:r>
            <a:r>
              <a:rPr sz="1100" spc="1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tx1"/>
                </a:solidFill>
                <a:latin typeface="Hack"/>
                <a:cs typeface="Hack"/>
              </a:rPr>
              <a:t>L</a:t>
            </a:r>
            <a:r>
              <a:rPr sz="1100" spc="-10" dirty="0">
                <a:solidFill>
                  <a:schemeClr val="tx1"/>
                </a:solidFill>
                <a:latin typeface="Hack"/>
                <a:cs typeface="Hack"/>
              </a:rPr>
              <a:t>{</a:t>
            </a:r>
            <a:r>
              <a:rPr sz="1100" i="1" spc="-459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100" spc="90" dirty="0">
                <a:solidFill>
                  <a:schemeClr val="tx1"/>
                </a:solidFill>
                <a:latin typeface="Arial"/>
                <a:cs typeface="Arial"/>
              </a:rPr>
              <a:t>˙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10" dirty="0">
                <a:solidFill>
                  <a:schemeClr val="tx1"/>
                </a:solidFill>
                <a:latin typeface="Hack"/>
                <a:cs typeface="Hack"/>
              </a:rPr>
              <a:t>}</a:t>
            </a:r>
            <a:r>
              <a:rPr sz="1100" i="1" spc="-360" dirty="0">
                <a:solidFill>
                  <a:schemeClr val="tx1"/>
                </a:solidFill>
                <a:latin typeface="Hack"/>
                <a:cs typeface="Hack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40" dirty="0">
                <a:solidFill>
                  <a:schemeClr val="tx1"/>
                </a:solidFill>
                <a:latin typeface="Arial"/>
                <a:cs typeface="Arial"/>
              </a:rPr>
              <a:t>sY</a:t>
            </a:r>
            <a:r>
              <a:rPr sz="1100" spc="-4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4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4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tx1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chemeClr val="tx1"/>
                </a:solidFill>
                <a:latin typeface="Hack"/>
                <a:cs typeface="Hack"/>
              </a:rPr>
              <a:t> 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200" spc="-37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endParaRPr sz="1200" baseline="-10416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22856"/>
            <a:ext cx="65201" cy="6520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706166" y="1855952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466" y="0"/>
                </a:lnTo>
              </a:path>
            </a:pathLst>
          </a:custGeom>
          <a:ln w="5542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4665" y="1824442"/>
            <a:ext cx="16129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solidFill>
                  <a:schemeClr val="tx1"/>
                </a:solidFill>
                <a:latin typeface="Times New Roman"/>
                <a:cs typeface="Times New Roman"/>
              </a:rPr>
              <a:t>+</a:t>
            </a:r>
            <a:r>
              <a:rPr sz="800" i="1" spc="5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532" y="1739339"/>
            <a:ext cx="303149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spc="420" dirty="0">
                <a:solidFill>
                  <a:schemeClr val="tx1"/>
                </a:solidFill>
                <a:latin typeface="Hack"/>
                <a:cs typeface="Hack"/>
              </a:rPr>
              <a:t>⇒</a:t>
            </a:r>
            <a:r>
              <a:rPr sz="1100" i="1" spc="-300" dirty="0">
                <a:solidFill>
                  <a:schemeClr val="tx1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solution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in</a:t>
            </a:r>
            <a:r>
              <a:rPr sz="11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Laplace</a:t>
            </a:r>
            <a:r>
              <a:rPr sz="11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chemeClr val="tx1"/>
                </a:solidFill>
                <a:latin typeface="Arial"/>
                <a:cs typeface="Arial"/>
              </a:rPr>
              <a:t>domain:</a:t>
            </a:r>
            <a:r>
              <a:rPr sz="1100" spc="1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27" baseline="-27777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spc="-97" baseline="-27777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baseline="31250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200" spc="509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200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sz="1200" spc="75" baseline="-10416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100" spc="-7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050592"/>
            <a:ext cx="65201" cy="6520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77532" y="1923298"/>
            <a:ext cx="4059554" cy="6178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30" dirty="0">
                <a:solidFill>
                  <a:schemeClr val="tx1"/>
                </a:solidFill>
                <a:latin typeface="Arial"/>
                <a:cs typeface="Arial"/>
              </a:rPr>
              <a:t>apply</a:t>
            </a:r>
            <a:r>
              <a:rPr sz="1100" spc="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chemeClr val="tx1"/>
                </a:solidFill>
                <a:latin typeface="Arial"/>
                <a:cs typeface="Arial"/>
              </a:rPr>
              <a:t>inverse</a:t>
            </a:r>
            <a:r>
              <a:rPr sz="1100" spc="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Laplace</a:t>
            </a:r>
            <a:r>
              <a:rPr sz="1100" spc="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transform:</a:t>
            </a:r>
            <a:r>
              <a:rPr sz="1100" spc="1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t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)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10" dirty="0">
                <a:solidFill>
                  <a:schemeClr val="tx1"/>
                </a:solidFill>
                <a:latin typeface="Hack"/>
                <a:cs typeface="Hack"/>
              </a:rPr>
              <a:t>L</a:t>
            </a:r>
            <a:r>
              <a:rPr sz="1200" i="1" spc="-15" baseline="27777" dirty="0">
                <a:solidFill>
                  <a:schemeClr val="tx1"/>
                </a:solidFill>
                <a:latin typeface="Times New Roman"/>
                <a:cs typeface="Times New Roman"/>
              </a:rPr>
              <a:t>−</a:t>
            </a:r>
            <a:r>
              <a:rPr sz="1200" spc="-15" baseline="27777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100" spc="-10" dirty="0">
                <a:solidFill>
                  <a:schemeClr val="tx1"/>
                </a:solidFill>
                <a:latin typeface="Hack"/>
                <a:cs typeface="Hack"/>
              </a:rPr>
              <a:t>{</a:t>
            </a:r>
            <a:r>
              <a:rPr sz="1100" i="1" spc="-10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10" dirty="0">
                <a:solidFill>
                  <a:schemeClr val="tx1"/>
                </a:solidFill>
                <a:latin typeface="Hack"/>
                <a:cs typeface="Hack"/>
              </a:rPr>
              <a:t>}</a:t>
            </a:r>
            <a:r>
              <a:rPr sz="1100" i="1" spc="-355" dirty="0">
                <a:solidFill>
                  <a:schemeClr val="tx1"/>
                </a:solidFill>
                <a:latin typeface="Hack"/>
                <a:cs typeface="Hack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e</a:t>
            </a:r>
            <a:r>
              <a:rPr sz="1200" i="1" baseline="27777" dirty="0">
                <a:solidFill>
                  <a:schemeClr val="tx1"/>
                </a:solidFill>
                <a:latin typeface="Times New Roman"/>
                <a:cs typeface="Times New Roman"/>
              </a:rPr>
              <a:t>−</a:t>
            </a:r>
            <a:r>
              <a:rPr sz="1200" i="1" baseline="27777" dirty="0">
                <a:solidFill>
                  <a:schemeClr val="tx1"/>
                </a:solidFill>
                <a:latin typeface="Arial"/>
                <a:cs typeface="Arial"/>
              </a:rPr>
              <a:t>at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y</a:t>
            </a:r>
            <a:r>
              <a:rPr sz="1200" baseline="-10416" dirty="0">
                <a:solidFill>
                  <a:schemeClr val="tx1"/>
                </a:solidFill>
                <a:latin typeface="Arial"/>
                <a:cs typeface="Arial"/>
              </a:rPr>
              <a:t>0</a:t>
            </a:r>
            <a:r>
              <a:rPr sz="1200" spc="112" baseline="-10416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+</a:t>
            </a:r>
            <a:r>
              <a:rPr sz="1100" spc="-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5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38100" marR="304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Q: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what’s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 initial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tx1"/>
                </a:solidFill>
                <a:latin typeface="Arial"/>
                <a:cs typeface="Arial"/>
              </a:rPr>
              <a:t>value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 from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initial </a:t>
            </a:r>
            <a:r>
              <a:rPr sz="1100" spc="-55" dirty="0">
                <a:solidFill>
                  <a:schemeClr val="tx1"/>
                </a:solidFill>
                <a:latin typeface="Arial"/>
                <a:cs typeface="Arial"/>
              </a:rPr>
              <a:t>value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theorem?</a:t>
            </a:r>
            <a:r>
              <a:rPr sz="1100" spc="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what </a:t>
            </a:r>
            <a:r>
              <a:rPr sz="1100" spc="-80" dirty="0">
                <a:solidFill>
                  <a:schemeClr val="tx1"/>
                </a:solidFill>
                <a:latin typeface="Arial"/>
                <a:cs typeface="Arial"/>
              </a:rPr>
              <a:t>does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the </a:t>
            </a:r>
            <a:r>
              <a:rPr sz="1100" spc="-50" dirty="0">
                <a:solidFill>
                  <a:schemeClr val="tx1"/>
                </a:solidFill>
                <a:latin typeface="Arial"/>
                <a:cs typeface="Arial"/>
              </a:rPr>
              <a:t>impulse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 do to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 initial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condition?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260625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6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Connecting</a:t>
            </a:r>
            <a:r>
              <a:rPr spc="-10" dirty="0"/>
              <a:t> </a:t>
            </a:r>
            <a:r>
              <a:rPr dirty="0"/>
              <a:t>two</a:t>
            </a:r>
            <a:r>
              <a:rPr spc="-5" dirty="0"/>
              <a:t> </a:t>
            </a:r>
            <a:r>
              <a:rPr spc="-60" dirty="0"/>
              <a:t>domains</a:t>
            </a:r>
          </a:p>
        </p:txBody>
      </p:sp>
      <p:sp>
        <p:nvSpPr>
          <p:cNvPr id="28" name="object 2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95A7B300-E0CA-757B-8B65-1E6302FFE7D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8600" y="469503"/>
                <a:ext cx="42100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n-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order differential equation: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𝑛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</m:acc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sub>
                      </m:sSub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b>
                      </m:sSub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b>
                      </m:sSub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+⋯+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𝑢</m:t>
                          </m:r>
                        </m:e>
                      </m:acc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>
                        <m:sSub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𝑜</m:t>
                          </m:r>
                        </m:sub>
                      </m:sSub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𝑢</m:t>
                      </m:r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𝑦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=0,</m:t>
                    </m:r>
                    <m:f>
                      <m:f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𝑑𝑦</m:t>
                        </m:r>
                      </m:num>
                      <m:den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𝑑𝑡</m:t>
                        </m:r>
                      </m:den>
                    </m:f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​</m:t>
                                </m:r>
                              </m:e>
                              <m:sub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𝑡</m:t>
                                </m:r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=0</m:t>
                                </m:r>
                              </m:sub>
                            </m:sSub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=0,…,</m:t>
                            </m:r>
                            <m:f>
                              <m:fPr>
                                <m:ctrlPr>
                                  <a:rPr kumimoji="0" lang="ar-AE" sz="1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kumimoji="0" lang="ar-AE" sz="1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𝑑</m:t>
                                </m:r>
                                <m:sSup>
                                  <m:sSupPr>
                                    <m:ctrlPr>
                                      <a:rPr kumimoji="0" lang="ar-AE" sz="1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𝑛</m:t>
                                    </m:r>
                                    <m:r>
                                      <a:rPr kumimoji="0" lang="ar-AE" sz="1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=0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=0</m:t>
                    </m:r>
                  </m:oMath>
                </a14:m>
                <a:endParaRPr lang="en-US" sz="1000" dirty="0">
                  <a:latin typeface="Calibri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applying Laplace transform yields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𝑈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Content Placeholder 2">
                <a:extLst>
                  <a:ext uri="{FF2B5EF4-FFF2-40B4-BE49-F238E27FC236}">
                    <a16:creationId xmlns:a16="http://schemas.microsoft.com/office/drawing/2014/main" id="{95A7B300-E0CA-757B-8B65-1E6302FFE7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9503"/>
                <a:ext cx="4210050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Transfer </a:t>
            </a:r>
            <a:r>
              <a:rPr spc="-30" dirty="0"/>
              <a:t>functions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57757"/>
            <a:ext cx="65201" cy="6520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77532" y="1230462"/>
            <a:ext cx="2388870" cy="1382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25299"/>
              </a:lnSpc>
              <a:spcBef>
                <a:spcPts val="100"/>
              </a:spcBef>
            </a:pP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0:</a:t>
            </a:r>
            <a:r>
              <a:rPr sz="1100" spc="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characteristic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equation</a:t>
            </a:r>
            <a:r>
              <a:rPr sz="11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(C.E.) roots</a:t>
            </a:r>
            <a:r>
              <a:rPr sz="11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C.E.:</a:t>
            </a:r>
            <a:r>
              <a:rPr sz="1100" spc="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0" dirty="0">
                <a:solidFill>
                  <a:schemeClr val="tx1"/>
                </a:solidFill>
                <a:latin typeface="Arial"/>
                <a:cs typeface="Arial"/>
              </a:rPr>
              <a:t>poles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100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  <a:p>
            <a:pPr marL="38100" marR="489584">
              <a:lnSpc>
                <a:spcPct val="119200"/>
              </a:lnSpc>
              <a:spcBef>
                <a:spcPts val="80"/>
              </a:spcBef>
            </a:pP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roots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B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0:</a:t>
            </a:r>
            <a:r>
              <a:rPr sz="1100" spc="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75" dirty="0">
                <a:solidFill>
                  <a:schemeClr val="tx1"/>
                </a:solidFill>
                <a:latin typeface="Arial"/>
                <a:cs typeface="Arial"/>
              </a:rPr>
              <a:t>zeros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)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r>
              <a:rPr sz="1100" i="1" spc="-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chemeClr val="tx1"/>
                </a:solidFill>
                <a:latin typeface="Hack"/>
                <a:cs typeface="Hack"/>
              </a:rPr>
              <a:t>≤</a:t>
            </a:r>
            <a:r>
              <a:rPr sz="1100" i="1" spc="-360" dirty="0">
                <a:solidFill>
                  <a:schemeClr val="tx1"/>
                </a:solidFill>
                <a:latin typeface="Hack"/>
                <a:cs typeface="Hack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  <a:r>
              <a:rPr sz="1100" spc="1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realizability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condition </a:t>
            </a:r>
            <a:r>
              <a:rPr sz="1100" i="1" spc="-1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1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is</a:t>
            </a:r>
            <a:r>
              <a:rPr sz="1100" spc="-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called</a:t>
            </a:r>
            <a:endParaRPr sz="1100">
              <a:solidFill>
                <a:schemeClr val="tx1"/>
              </a:solidFill>
              <a:latin typeface="Arial"/>
              <a:cs typeface="Arial"/>
            </a:endParaRPr>
          </a:p>
          <a:p>
            <a:pPr marL="177800">
              <a:lnSpc>
                <a:spcPts val="1200"/>
              </a:lnSpc>
              <a:spcBef>
                <a:spcPts val="175"/>
              </a:spcBef>
            </a:pPr>
            <a:r>
              <a:rPr sz="900" baseline="13888" dirty="0">
                <a:solidFill>
                  <a:schemeClr val="tx1"/>
                </a:solidFill>
                <a:latin typeface="Lucida Grande"/>
                <a:cs typeface="Lucida Grande"/>
              </a:rPr>
              <a:t>▶</a:t>
            </a:r>
            <a:r>
              <a:rPr sz="900" spc="487" baseline="13888" dirty="0">
                <a:solidFill>
                  <a:schemeClr val="tx1"/>
                </a:solidFill>
                <a:latin typeface="Lucida Grande"/>
                <a:cs typeface="Lucida Grande"/>
              </a:rPr>
              <a:t> </a:t>
            </a:r>
            <a:r>
              <a:rPr sz="1000" i="1" spc="-30" dirty="0">
                <a:solidFill>
                  <a:schemeClr val="tx1"/>
                </a:solidFill>
                <a:latin typeface="Arial"/>
                <a:cs typeface="Arial"/>
              </a:rPr>
              <a:t>proper</a:t>
            </a:r>
            <a:r>
              <a:rPr sz="1000" i="1" spc="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if</a:t>
            </a:r>
            <a:r>
              <a:rPr sz="1000" spc="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000" i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i="1" spc="170" dirty="0">
                <a:solidFill>
                  <a:schemeClr val="tx1"/>
                </a:solidFill>
                <a:latin typeface="Hack"/>
                <a:cs typeface="Hack"/>
              </a:rPr>
              <a:t>≥</a:t>
            </a:r>
            <a:r>
              <a:rPr sz="1000" i="1" spc="-325" dirty="0">
                <a:solidFill>
                  <a:schemeClr val="tx1"/>
                </a:solidFill>
                <a:latin typeface="Hack"/>
                <a:cs typeface="Hack"/>
              </a:rPr>
              <a:t> </a:t>
            </a:r>
            <a:r>
              <a:rPr sz="1000" i="1" spc="-50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sz="1000">
              <a:solidFill>
                <a:schemeClr val="tx1"/>
              </a:solidFill>
              <a:latin typeface="Arial"/>
              <a:cs typeface="Arial"/>
            </a:endParaRPr>
          </a:p>
          <a:p>
            <a:pPr marL="177800">
              <a:lnSpc>
                <a:spcPts val="1200"/>
              </a:lnSpc>
            </a:pPr>
            <a:r>
              <a:rPr sz="900" baseline="13888" dirty="0">
                <a:solidFill>
                  <a:schemeClr val="tx1"/>
                </a:solidFill>
                <a:latin typeface="Lucida Grande"/>
                <a:cs typeface="Lucida Grande"/>
              </a:rPr>
              <a:t>▶</a:t>
            </a:r>
            <a:r>
              <a:rPr sz="900" spc="494" baseline="13888" dirty="0">
                <a:solidFill>
                  <a:schemeClr val="tx1"/>
                </a:solidFill>
                <a:latin typeface="Lucida Grande"/>
                <a:cs typeface="Lucida Grande"/>
              </a:rPr>
              <a:t> </a:t>
            </a:r>
            <a:r>
              <a:rPr sz="1000" i="1" dirty="0">
                <a:solidFill>
                  <a:schemeClr val="tx1"/>
                </a:solidFill>
                <a:latin typeface="Arial"/>
                <a:cs typeface="Arial"/>
              </a:rPr>
              <a:t>strictly</a:t>
            </a:r>
            <a:r>
              <a:rPr sz="1000" i="1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i="1" spc="-30" dirty="0">
                <a:solidFill>
                  <a:schemeClr val="tx1"/>
                </a:solidFill>
                <a:latin typeface="Arial"/>
                <a:cs typeface="Arial"/>
              </a:rPr>
              <a:t>proper</a:t>
            </a:r>
            <a:r>
              <a:rPr sz="1000" i="1" spc="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if</a:t>
            </a:r>
            <a:r>
              <a:rPr sz="1000" spc="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tx1"/>
                </a:solidFill>
                <a:latin typeface="Arial"/>
                <a:cs typeface="Arial"/>
              </a:rPr>
              <a:t>n</a:t>
            </a:r>
            <a:r>
              <a:rPr sz="1000" i="1" spc="-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i="1" spc="90" dirty="0">
                <a:solidFill>
                  <a:schemeClr val="tx1"/>
                </a:solidFill>
                <a:latin typeface="Times New Roman"/>
                <a:cs typeface="Times New Roman"/>
              </a:rPr>
              <a:t>&gt;</a:t>
            </a:r>
            <a:r>
              <a:rPr sz="1000" i="1" spc="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000" i="1" spc="-50" dirty="0">
                <a:solidFill>
                  <a:schemeClr val="tx1"/>
                </a:solidFill>
                <a:latin typeface="Arial"/>
                <a:cs typeface="Arial"/>
              </a:rPr>
              <a:t>m</a:t>
            </a:r>
            <a:endParaRPr sz="100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67789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77822"/>
            <a:ext cx="65201" cy="6520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987854"/>
            <a:ext cx="65201" cy="6520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177643"/>
            <a:ext cx="65201" cy="65201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2716644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229053" y="2749740"/>
            <a:ext cx="176530" cy="0"/>
          </a:xfrm>
          <a:custGeom>
            <a:avLst/>
            <a:gdLst/>
            <a:ahLst/>
            <a:cxnLst/>
            <a:rect l="l" t="t" r="r" b="b"/>
            <a:pathLst>
              <a:path w="176530">
                <a:moveTo>
                  <a:pt x="0" y="0"/>
                </a:moveTo>
                <a:lnTo>
                  <a:pt x="176479" y="0"/>
                </a:lnTo>
              </a:path>
            </a:pathLst>
          </a:custGeom>
          <a:ln w="5542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7532" y="2633127"/>
            <a:ext cx="200469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60" dirty="0">
                <a:solidFill>
                  <a:schemeClr val="tx1"/>
                </a:solidFill>
                <a:latin typeface="Arial"/>
                <a:cs typeface="Arial"/>
              </a:rPr>
              <a:t>examples:</a:t>
            </a:r>
            <a:r>
              <a:rPr sz="1100" spc="1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sz="1200" spc="-30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,</a:t>
            </a:r>
            <a:r>
              <a:rPr sz="11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sz="1200" spc="-30" baseline="-10416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9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27" baseline="-27777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spc="-89" baseline="-27777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75" baseline="3125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endParaRPr sz="1200" baseline="3125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57551" y="2718230"/>
            <a:ext cx="16129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solidFill>
                  <a:schemeClr val="tx1"/>
                </a:solidFill>
                <a:latin typeface="Times New Roman"/>
                <a:cs typeface="Times New Roman"/>
              </a:rPr>
              <a:t>+</a:t>
            </a:r>
            <a:r>
              <a:rPr sz="800" i="1" spc="5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BE0C13-AF70-45E0-156B-E210DD961A46}"/>
                  </a:ext>
                </a:extLst>
              </p:cNvPr>
              <p:cNvSpPr txBox="1"/>
              <p:nvPr/>
            </p:nvSpPr>
            <p:spPr>
              <a:xfrm>
                <a:off x="768286" y="684437"/>
                <a:ext cx="2918259" cy="46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𝑌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num>
                        <m:den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den>
                      </m:f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FBE0C13-AF70-45E0-156B-E210DD96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6" y="684437"/>
                <a:ext cx="2918259" cy="461729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15" dirty="0"/>
              <a:t> </a:t>
            </a:r>
            <a:r>
              <a:rPr spc="-25" dirty="0"/>
              <a:t>transfer</a:t>
            </a:r>
            <a:r>
              <a:rPr spc="-10" dirty="0"/>
              <a:t> </a:t>
            </a:r>
            <a:r>
              <a:rPr spc="-25" dirty="0"/>
              <a:t>functions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562513"/>
            <a:ext cx="4331335" cy="2587625"/>
            <a:chOff x="138544" y="562513"/>
            <a:chExt cx="4331335" cy="2587625"/>
          </a:xfrm>
        </p:grpSpPr>
        <p:sp>
          <p:nvSpPr>
            <p:cNvPr id="4" name="object 4"/>
            <p:cNvSpPr/>
            <p:nvPr/>
          </p:nvSpPr>
          <p:spPr>
            <a:xfrm>
              <a:off x="138544" y="562513"/>
              <a:ext cx="4331335" cy="2587625"/>
            </a:xfrm>
            <a:custGeom>
              <a:avLst/>
              <a:gdLst/>
              <a:ahLst/>
              <a:cxnLst/>
              <a:rect l="l" t="t" r="r" b="b"/>
              <a:pathLst>
                <a:path w="4331335" h="258762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555848"/>
                  </a:lnTo>
                  <a:lnTo>
                    <a:pt x="2485" y="2568161"/>
                  </a:lnTo>
                  <a:lnTo>
                    <a:pt x="9264" y="2578215"/>
                  </a:lnTo>
                  <a:lnTo>
                    <a:pt x="19319" y="2584994"/>
                  </a:lnTo>
                  <a:lnTo>
                    <a:pt x="31631" y="2587480"/>
                  </a:lnTo>
                  <a:lnTo>
                    <a:pt x="4299334" y="2587480"/>
                  </a:lnTo>
                  <a:lnTo>
                    <a:pt x="4311646" y="2584994"/>
                  </a:lnTo>
                  <a:lnTo>
                    <a:pt x="4321701" y="2578215"/>
                  </a:lnTo>
                  <a:lnTo>
                    <a:pt x="4328480" y="2568161"/>
                  </a:lnTo>
                  <a:lnTo>
                    <a:pt x="4330965" y="255584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568839"/>
              <a:ext cx="4318635" cy="2574925"/>
            </a:xfrm>
            <a:custGeom>
              <a:avLst/>
              <a:gdLst/>
              <a:ahLst/>
              <a:cxnLst/>
              <a:rect l="l" t="t" r="r" b="b"/>
              <a:pathLst>
                <a:path w="4318635" h="25749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543195"/>
                  </a:lnTo>
                  <a:lnTo>
                    <a:pt x="2485" y="2555508"/>
                  </a:lnTo>
                  <a:lnTo>
                    <a:pt x="9264" y="2565563"/>
                  </a:lnTo>
                  <a:lnTo>
                    <a:pt x="19319" y="2572341"/>
                  </a:lnTo>
                  <a:lnTo>
                    <a:pt x="31631" y="2574827"/>
                  </a:lnTo>
                  <a:lnTo>
                    <a:pt x="4286681" y="2574827"/>
                  </a:lnTo>
                  <a:lnTo>
                    <a:pt x="4298993" y="2572341"/>
                  </a:lnTo>
                  <a:lnTo>
                    <a:pt x="4309048" y="2565563"/>
                  </a:lnTo>
                  <a:lnTo>
                    <a:pt x="4315827" y="2555508"/>
                  </a:lnTo>
                  <a:lnTo>
                    <a:pt x="4318313" y="254319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577667"/>
            <a:ext cx="3672204" cy="25285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179832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 marR="120015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Numerator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0" dirty="0">
                <a:latin typeface="Courier New"/>
                <a:cs typeface="Courier New"/>
              </a:rPr>
              <a:t>]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Denominator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sys_tf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co.tf(num,den)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(sys_tf)</a:t>
            </a:r>
            <a:endParaRPr sz="900">
              <a:latin typeface="Courier New"/>
              <a:cs typeface="Courier New"/>
            </a:endParaRPr>
          </a:p>
          <a:p>
            <a:pPr marL="12700" marR="2276475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poles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co.pole(sys_tf)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zeros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co.zero(sys_tf)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75" dirty="0">
                <a:latin typeface="Courier New"/>
                <a:cs typeface="Courier New"/>
              </a:rPr>
              <a:t>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Poles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poles,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\n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System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Zeros</a:t>
            </a:r>
            <a:r>
              <a:rPr sz="900" spc="-50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=</a:t>
            </a:r>
            <a:r>
              <a:rPr sz="900" spc="-5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'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zeros)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678939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co.step_response(sys_tf) plt.figure(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,figsize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2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6</a:t>
            </a:r>
            <a:r>
              <a:rPr sz="900" spc="-10" dirty="0">
                <a:latin typeface="Courier New"/>
                <a:cs typeface="Courier New"/>
              </a:rPr>
              <a:t>,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)) plt.plot(T,yout)</a:t>
            </a:r>
            <a:endParaRPr sz="900">
              <a:latin typeface="Courier New"/>
              <a:cs typeface="Courier New"/>
            </a:endParaRPr>
          </a:p>
          <a:p>
            <a:pPr marL="12700" marR="2754630">
              <a:lnSpc>
                <a:spcPct val="101499"/>
              </a:lnSpc>
            </a:pPr>
            <a:r>
              <a:rPr sz="900" spc="-45" dirty="0">
                <a:latin typeface="Courier New"/>
                <a:cs typeface="Courier New"/>
              </a:rPr>
              <a:t>plt.grid(</a:t>
            </a:r>
            <a:r>
              <a:rPr sz="900" spc="-45" dirty="0">
                <a:solidFill>
                  <a:srgbClr val="008A8A"/>
                </a:solidFill>
                <a:latin typeface="Courier New"/>
                <a:cs typeface="Courier New"/>
              </a:rPr>
              <a:t>True</a:t>
            </a:r>
            <a:r>
              <a:rPr sz="900" spc="-45" dirty="0">
                <a:latin typeface="Courier New"/>
                <a:cs typeface="Courier New"/>
              </a:rPr>
              <a:t>) </a:t>
            </a:r>
            <a:r>
              <a:rPr sz="900" spc="-75" dirty="0">
                <a:latin typeface="Courier New"/>
                <a:cs typeface="Courier New"/>
              </a:rPr>
              <a:t>plt.ylabel(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"y"</a:t>
            </a:r>
            <a:r>
              <a:rPr sz="900" spc="-7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2216785">
              <a:lnSpc>
                <a:spcPct val="101499"/>
              </a:lnSpc>
            </a:pPr>
            <a:r>
              <a:rPr sz="900" spc="-75" dirty="0">
                <a:latin typeface="Courier New"/>
                <a:cs typeface="Courier New"/>
              </a:rPr>
              <a:t>plt.xlabel(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"Time</a:t>
            </a:r>
            <a:r>
              <a:rPr sz="900" spc="5" dirty="0">
                <a:solidFill>
                  <a:srgbClr val="8A2152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8A2152"/>
                </a:solidFill>
                <a:latin typeface="Courier New"/>
                <a:cs typeface="Courier New"/>
              </a:rPr>
              <a:t>(sec)"</a:t>
            </a:r>
            <a:r>
              <a:rPr sz="900" spc="-70" dirty="0">
                <a:latin typeface="Courier New"/>
                <a:cs typeface="Courier New"/>
              </a:rPr>
              <a:t>) </a:t>
            </a:r>
            <a:r>
              <a:rPr sz="900" spc="-10" dirty="0">
                <a:latin typeface="Courier New"/>
                <a:cs typeface="Courier New"/>
              </a:rPr>
              <a:t>plt.show()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15" dirty="0"/>
              <a:t> </a:t>
            </a:r>
            <a:r>
              <a:rPr spc="-25" dirty="0"/>
              <a:t>transfer</a:t>
            </a:r>
            <a:r>
              <a:rPr spc="-10" dirty="0"/>
              <a:t> </a:t>
            </a:r>
            <a:r>
              <a:rPr spc="-25" dirty="0"/>
              <a:t>functions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896552"/>
            <a:ext cx="4331335" cy="1752600"/>
            <a:chOff x="138544" y="896552"/>
            <a:chExt cx="4331335" cy="1752600"/>
          </a:xfrm>
        </p:grpSpPr>
        <p:sp>
          <p:nvSpPr>
            <p:cNvPr id="4" name="object 4"/>
            <p:cNvSpPr/>
            <p:nvPr/>
          </p:nvSpPr>
          <p:spPr>
            <a:xfrm>
              <a:off x="138544" y="896552"/>
              <a:ext cx="4331335" cy="1752600"/>
            </a:xfrm>
            <a:custGeom>
              <a:avLst/>
              <a:gdLst/>
              <a:ahLst/>
              <a:cxnLst/>
              <a:rect l="l" t="t" r="r" b="b"/>
              <a:pathLst>
                <a:path w="4331335" h="175260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20769"/>
                  </a:lnTo>
                  <a:lnTo>
                    <a:pt x="2485" y="1733081"/>
                  </a:lnTo>
                  <a:lnTo>
                    <a:pt x="9264" y="1743136"/>
                  </a:lnTo>
                  <a:lnTo>
                    <a:pt x="19319" y="1749915"/>
                  </a:lnTo>
                  <a:lnTo>
                    <a:pt x="31631" y="1752401"/>
                  </a:lnTo>
                  <a:lnTo>
                    <a:pt x="4299334" y="1752401"/>
                  </a:lnTo>
                  <a:lnTo>
                    <a:pt x="4311646" y="1749915"/>
                  </a:lnTo>
                  <a:lnTo>
                    <a:pt x="4321701" y="1743136"/>
                  </a:lnTo>
                  <a:lnTo>
                    <a:pt x="4328480" y="1733081"/>
                  </a:lnTo>
                  <a:lnTo>
                    <a:pt x="4330965" y="1720769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902878"/>
              <a:ext cx="4318635" cy="1739900"/>
            </a:xfrm>
            <a:custGeom>
              <a:avLst/>
              <a:gdLst/>
              <a:ahLst/>
              <a:cxnLst/>
              <a:rect l="l" t="t" r="r" b="b"/>
              <a:pathLst>
                <a:path w="4318635" h="173990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08116"/>
                  </a:lnTo>
                  <a:lnTo>
                    <a:pt x="2485" y="1720429"/>
                  </a:lnTo>
                  <a:lnTo>
                    <a:pt x="9264" y="1730483"/>
                  </a:lnTo>
                  <a:lnTo>
                    <a:pt x="19319" y="1737262"/>
                  </a:lnTo>
                  <a:lnTo>
                    <a:pt x="31631" y="1739748"/>
                  </a:lnTo>
                  <a:lnTo>
                    <a:pt x="4286681" y="1739748"/>
                  </a:lnTo>
                  <a:lnTo>
                    <a:pt x="4298993" y="1737262"/>
                  </a:lnTo>
                  <a:lnTo>
                    <a:pt x="4309048" y="1730483"/>
                  </a:lnTo>
                  <a:lnTo>
                    <a:pt x="4315827" y="1720429"/>
                  </a:lnTo>
                  <a:lnTo>
                    <a:pt x="4318313" y="1708116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2778" y="911702"/>
            <a:ext cx="3911600" cy="169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co</a:t>
            </a:r>
            <a:endParaRPr sz="900">
              <a:latin typeface="Courier New"/>
              <a:cs typeface="Courier New"/>
            </a:endParaRPr>
          </a:p>
          <a:p>
            <a:pPr marL="12700" marR="2038350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matplotlib.pyplot</a:t>
            </a:r>
            <a:r>
              <a:rPr sz="900" spc="-2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3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latin typeface="Courier New"/>
                <a:cs typeface="Courier New"/>
              </a:rPr>
              <a:t>plt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5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4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np</a:t>
            </a:r>
            <a:endParaRPr sz="900">
              <a:latin typeface="Courier New"/>
              <a:cs typeface="Courier New"/>
            </a:endParaRPr>
          </a:p>
          <a:p>
            <a:pPr marL="12700" marR="1439545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num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]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Numerator</a:t>
            </a:r>
            <a:r>
              <a:rPr sz="900" spc="-6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den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0" dirty="0">
                <a:latin typeface="Courier New"/>
                <a:cs typeface="Courier New"/>
              </a:rPr>
              <a:t>]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Denominator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co-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efficients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sys_tf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co.tf(num,den)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yout</a:t>
            </a:r>
            <a:r>
              <a:rPr sz="900" spc="-5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35" dirty="0">
                <a:latin typeface="Courier New"/>
                <a:cs typeface="Courier New"/>
              </a:rPr>
              <a:t>co.step_response(sys_tf)</a:t>
            </a:r>
            <a:endParaRPr sz="900">
              <a:latin typeface="Courier New"/>
              <a:cs typeface="Courier New"/>
            </a:endParaRPr>
          </a:p>
          <a:p>
            <a:pPr marL="12700" marR="842010">
              <a:lnSpc>
                <a:spcPct val="101499"/>
              </a:lnSpc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u1</a:t>
            </a:r>
            <a:r>
              <a:rPr sz="900" spc="-5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np.full((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75" dirty="0">
                <a:solidFill>
                  <a:srgbClr val="473C8A"/>
                </a:solidFill>
                <a:latin typeface="Courier New"/>
                <a:cs typeface="Courier New"/>
              </a:rPr>
              <a:t>len</a:t>
            </a:r>
            <a:r>
              <a:rPr sz="900" spc="-75" dirty="0">
                <a:latin typeface="Courier New"/>
                <a:cs typeface="Courier New"/>
              </a:rPr>
              <a:t>(T)),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Create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an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array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35" dirty="0">
                <a:solidFill>
                  <a:srgbClr val="B12121"/>
                </a:solidFill>
                <a:latin typeface="Courier New"/>
                <a:cs typeface="Courier New"/>
              </a:rPr>
              <a:t>2's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u2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np.sin(T)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yout_u1</a:t>
            </a:r>
            <a:r>
              <a:rPr sz="900" spc="-4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co.forced_response(sys_tf,T,u1)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Response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to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input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1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T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yout_u2</a:t>
            </a:r>
            <a:r>
              <a:rPr sz="900" spc="-4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co.forced_response(sys_tf,T,u2)</a:t>
            </a:r>
            <a:r>
              <a:rPr sz="900" spc="-4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Response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to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input</a:t>
            </a:r>
            <a:r>
              <a:rPr sz="900" spc="-4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987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DC</a:t>
            </a:r>
            <a:r>
              <a:rPr spc="-45" dirty="0"/>
              <a:t> </a:t>
            </a:r>
            <a:r>
              <a:rPr spc="-40" dirty="0"/>
              <a:t>gain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73466"/>
            <a:ext cx="65201" cy="6520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0232" y="1289950"/>
            <a:ext cx="3919220" cy="77123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DC gain:</a:t>
            </a:r>
            <a:r>
              <a:rPr sz="1100" spc="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ratio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stable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tx1"/>
                </a:solidFill>
                <a:latin typeface="Arial"/>
                <a:cs typeface="Arial"/>
              </a:rPr>
              <a:t>system’s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output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its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input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after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all 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transients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chemeClr val="tx1"/>
                </a:solidFill>
                <a:latin typeface="Arial"/>
                <a:cs typeface="Arial"/>
              </a:rPr>
              <a:t>have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decayed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334"/>
              </a:spcBef>
            </a:pP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can</a:t>
            </a:r>
            <a:r>
              <a:rPr sz="1100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chemeClr val="tx1"/>
                </a:solidFill>
                <a:latin typeface="Arial"/>
                <a:cs typeface="Arial"/>
              </a:rPr>
              <a:t>use</a:t>
            </a:r>
            <a:r>
              <a:rPr sz="11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Final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tx1"/>
                </a:solidFill>
                <a:latin typeface="Arial"/>
                <a:cs typeface="Arial"/>
              </a:rPr>
              <a:t>Value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Theorem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1100" spc="-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find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DC gain: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55571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535542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3565740" y="2568638"/>
            <a:ext cx="176530" cy="0"/>
          </a:xfrm>
          <a:custGeom>
            <a:avLst/>
            <a:gdLst/>
            <a:ahLst/>
            <a:cxnLst/>
            <a:rect l="l" t="t" r="r" b="b"/>
            <a:pathLst>
              <a:path w="176529">
                <a:moveTo>
                  <a:pt x="0" y="0"/>
                </a:moveTo>
                <a:lnTo>
                  <a:pt x="176466" y="0"/>
                </a:lnTo>
              </a:path>
            </a:pathLst>
          </a:custGeom>
          <a:ln w="5542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tx1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4239" y="2537128"/>
            <a:ext cx="16129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55" dirty="0">
                <a:solidFill>
                  <a:schemeClr val="tx1"/>
                </a:solidFill>
                <a:latin typeface="Times New Roman"/>
                <a:cs typeface="Times New Roman"/>
              </a:rPr>
              <a:t>+</a:t>
            </a:r>
            <a:r>
              <a:rPr sz="800" i="1" spc="55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endParaRPr sz="80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532" y="2452025"/>
            <a:ext cx="389953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solidFill>
                  <a:schemeClr val="tx1"/>
                </a:solidFill>
                <a:latin typeface="Arial"/>
                <a:cs typeface="Arial"/>
              </a:rPr>
              <a:t>example:</a:t>
            </a:r>
            <a:r>
              <a:rPr sz="1100" spc="10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find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11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DC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30" dirty="0">
                <a:solidFill>
                  <a:schemeClr val="tx1"/>
                </a:solidFill>
                <a:latin typeface="Arial"/>
                <a:cs typeface="Arial"/>
              </a:rPr>
              <a:t>gain</a:t>
            </a:r>
            <a:r>
              <a:rPr sz="11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sz="1200" spc="-30" baseline="-10416" dirty="0">
                <a:solidFill>
                  <a:schemeClr val="tx1"/>
                </a:solidFill>
                <a:latin typeface="Arial"/>
                <a:cs typeface="Arial"/>
              </a:rPr>
              <a:t>1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100" i="1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G</a:t>
            </a:r>
            <a:r>
              <a:rPr sz="1200" spc="-30" baseline="-10416" dirty="0">
                <a:solidFill>
                  <a:schemeClr val="tx1"/>
                </a:solidFill>
                <a:latin typeface="Arial"/>
                <a:cs typeface="Arial"/>
              </a:rPr>
              <a:t>2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(</a:t>
            </a:r>
            <a:r>
              <a:rPr sz="1100" i="1" spc="-20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chemeClr val="tx1"/>
                </a:solidFill>
                <a:latin typeface="Arial"/>
                <a:cs typeface="Arial"/>
              </a:rPr>
              <a:t>=</a:t>
            </a:r>
            <a:r>
              <a:rPr sz="1100" spc="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spc="-127" baseline="-27777" dirty="0">
                <a:solidFill>
                  <a:schemeClr val="tx1"/>
                </a:solidFill>
                <a:latin typeface="Arial"/>
                <a:cs typeface="Arial"/>
              </a:rPr>
              <a:t>s</a:t>
            </a:r>
            <a:r>
              <a:rPr sz="1200" i="1" spc="-89" baseline="-27777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200" i="1" baseline="31250" dirty="0">
                <a:solidFill>
                  <a:schemeClr val="tx1"/>
                </a:solidFill>
                <a:latin typeface="Arial"/>
                <a:cs typeface="Arial"/>
              </a:rPr>
              <a:t>k</a:t>
            </a:r>
            <a:r>
              <a:rPr sz="1200" i="1" spc="487" baseline="3125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.</a:t>
            </a:r>
            <a:r>
              <a:rPr sz="1100" spc="1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Try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(i)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2932" y="2624098"/>
            <a:ext cx="282702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solidFill>
                  <a:schemeClr val="tx1"/>
                </a:solidFill>
                <a:latin typeface="Arial"/>
                <a:cs typeface="Arial"/>
              </a:rPr>
              <a:t>solve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ODE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(ii)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the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Final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tx1"/>
                </a:solidFill>
                <a:latin typeface="Arial"/>
                <a:cs typeface="Arial"/>
              </a:rPr>
              <a:t>Value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Theorem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AE13D2-6F60-477E-4E34-8BF767678862}"/>
                  </a:ext>
                </a:extLst>
              </p:cNvPr>
              <p:cNvSpPr txBox="1"/>
              <p:nvPr/>
            </p:nvSpPr>
            <p:spPr>
              <a:xfrm>
                <a:off x="768286" y="684437"/>
                <a:ext cx="2918259" cy="461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𝑌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num>
                        <m:den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𝑈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(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)</m:t>
                          </m:r>
                        </m:den>
                      </m:f>
                      <m:r>
                        <a:rPr kumimoji="0" lang="en-US" sz="11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+…+</m:t>
                          </m:r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EAE13D2-6F60-477E-4E34-8BF767678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86" y="684437"/>
                <a:ext cx="2918259" cy="461729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089D38-D172-8256-F895-2521C43692C0}"/>
                  </a:ext>
                </a:extLst>
              </p:cNvPr>
              <p:cNvSpPr txBox="1"/>
              <p:nvPr/>
            </p:nvSpPr>
            <p:spPr>
              <a:xfrm>
                <a:off x="616695" y="1916873"/>
                <a:ext cx="2918259" cy="420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DC</m:t>
                          </m:r>
                          <m: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gain</m:t>
                          </m:r>
                          <m: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1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of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𝐺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𝑠</m:t>
                          </m:r>
                          <m:r>
                            <a:rPr lang="en-US" sz="11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) =  </m:t>
                          </m:r>
                          <m:limLow>
                            <m:limLow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1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𝑠𝑌</m:t>
                          </m:r>
                          <m:d>
                            <m:d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1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11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𝑠𝐺</m:t>
                              </m:r>
                              <m:d>
                                <m:dPr>
                                  <m:ctrlPr>
                                    <a:rPr lang="en-US" sz="11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100" i="1" kern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e>
                              </m:d>
                              <m:f>
                                <m:f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func>
                          <m:r>
                            <a:rPr kumimoji="0" lang="en-US" sz="11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0" lang="en-US" sz="11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𝑠</m:t>
                                  </m:r>
                                  <m:r>
                                    <a:rPr kumimoji="0" lang="en-US" sz="11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Arial" panose="020B0604020202020204" pitchFamily="34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𝐺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kumimoji="0" lang="en-US" sz="11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7089D38-D172-8256-F895-2521C436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95" y="1916873"/>
                <a:ext cx="2918259" cy="420884"/>
              </a:xfrm>
              <a:prstGeom prst="rect">
                <a:avLst/>
              </a:prstGeom>
              <a:blipFill>
                <a:blip r:embed="rId7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DC</a:t>
            </a:r>
            <a:r>
              <a:rPr spc="-30" dirty="0"/>
              <a:t> </a:t>
            </a:r>
            <a:r>
              <a:rPr spc="-25" dirty="0"/>
              <a:t>gain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Matlab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25" dirty="0"/>
              <a:t> </a:t>
            </a:r>
            <a:r>
              <a:rPr spc="-10" dirty="0"/>
              <a:t>Python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996264"/>
            <a:ext cx="4331335" cy="639445"/>
            <a:chOff x="138544" y="996264"/>
            <a:chExt cx="4331335" cy="639445"/>
          </a:xfrm>
        </p:grpSpPr>
        <p:sp>
          <p:nvSpPr>
            <p:cNvPr id="4" name="object 4"/>
            <p:cNvSpPr/>
            <p:nvPr/>
          </p:nvSpPr>
          <p:spPr>
            <a:xfrm>
              <a:off x="138544" y="996264"/>
              <a:ext cx="4331335" cy="639445"/>
            </a:xfrm>
            <a:custGeom>
              <a:avLst/>
              <a:gdLst/>
              <a:ahLst/>
              <a:cxnLst/>
              <a:rect l="l" t="t" r="r" b="b"/>
              <a:pathLst>
                <a:path w="4331335" h="63944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607330"/>
                  </a:lnTo>
                  <a:lnTo>
                    <a:pt x="2485" y="619642"/>
                  </a:lnTo>
                  <a:lnTo>
                    <a:pt x="9264" y="629697"/>
                  </a:lnTo>
                  <a:lnTo>
                    <a:pt x="19319" y="636476"/>
                  </a:lnTo>
                  <a:lnTo>
                    <a:pt x="31631" y="638962"/>
                  </a:lnTo>
                  <a:lnTo>
                    <a:pt x="4299334" y="638962"/>
                  </a:lnTo>
                  <a:lnTo>
                    <a:pt x="4311646" y="636476"/>
                  </a:lnTo>
                  <a:lnTo>
                    <a:pt x="4321701" y="629697"/>
                  </a:lnTo>
                  <a:lnTo>
                    <a:pt x="4328480" y="619642"/>
                  </a:lnTo>
                  <a:lnTo>
                    <a:pt x="4330965" y="60733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1002590"/>
              <a:ext cx="4318635" cy="626745"/>
            </a:xfrm>
            <a:custGeom>
              <a:avLst/>
              <a:gdLst/>
              <a:ahLst/>
              <a:cxnLst/>
              <a:rect l="l" t="t" r="r" b="b"/>
              <a:pathLst>
                <a:path w="4318635" h="62674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594677"/>
                  </a:lnTo>
                  <a:lnTo>
                    <a:pt x="2485" y="606990"/>
                  </a:lnTo>
                  <a:lnTo>
                    <a:pt x="9264" y="617044"/>
                  </a:lnTo>
                  <a:lnTo>
                    <a:pt x="19319" y="623823"/>
                  </a:lnTo>
                  <a:lnTo>
                    <a:pt x="31631" y="626309"/>
                  </a:lnTo>
                  <a:lnTo>
                    <a:pt x="4286681" y="626309"/>
                  </a:lnTo>
                  <a:lnTo>
                    <a:pt x="4298993" y="623823"/>
                  </a:lnTo>
                  <a:lnTo>
                    <a:pt x="4309048" y="617044"/>
                  </a:lnTo>
                  <a:lnTo>
                    <a:pt x="4315827" y="606990"/>
                  </a:lnTo>
                  <a:lnTo>
                    <a:pt x="4318313" y="59467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8544" y="1721256"/>
            <a:ext cx="4331335" cy="778510"/>
            <a:chOff x="138544" y="1721256"/>
            <a:chExt cx="4331335" cy="778510"/>
          </a:xfrm>
        </p:grpSpPr>
        <p:sp>
          <p:nvSpPr>
            <p:cNvPr id="7" name="object 7"/>
            <p:cNvSpPr/>
            <p:nvPr/>
          </p:nvSpPr>
          <p:spPr>
            <a:xfrm>
              <a:off x="138544" y="1721256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1727582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778" y="1011397"/>
            <a:ext cx="1639570" cy="1443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MATLAB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latin typeface="Courier New"/>
                <a:cs typeface="Courier New"/>
              </a:rPr>
              <a:t>s = </a:t>
            </a:r>
            <a:r>
              <a:rPr sz="900" spc="-10" dirty="0">
                <a:latin typeface="Courier New"/>
                <a:cs typeface="Courier New"/>
              </a:rPr>
              <a:t>tf(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's'</a:t>
            </a:r>
            <a:r>
              <a:rPr sz="900" spc="-10" dirty="0">
                <a:latin typeface="Courier New"/>
                <a:cs typeface="Courier New"/>
              </a:rPr>
              <a:t>);</a:t>
            </a:r>
            <a:endParaRPr sz="900">
              <a:latin typeface="Courier New"/>
              <a:cs typeface="Courier New"/>
            </a:endParaRPr>
          </a:p>
          <a:p>
            <a:pPr marL="12700" marR="64769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G = </a:t>
            </a:r>
            <a:r>
              <a:rPr sz="900" spc="-75" dirty="0">
                <a:latin typeface="Courier New"/>
                <a:cs typeface="Courier New"/>
              </a:rPr>
              <a:t>(2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3)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(4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^</a:t>
            </a:r>
            <a:r>
              <a:rPr sz="900" spc="-75" dirty="0">
                <a:latin typeface="Courier New"/>
                <a:cs typeface="Courier New"/>
              </a:rPr>
              <a:t>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3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*</a:t>
            </a:r>
            <a:r>
              <a:rPr sz="900" spc="-75" dirty="0">
                <a:latin typeface="Courier New"/>
                <a:cs typeface="Courier New"/>
              </a:rPr>
              <a:t>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1); </a:t>
            </a:r>
            <a:r>
              <a:rPr sz="900" spc="-10" dirty="0">
                <a:latin typeface="Courier New"/>
                <a:cs typeface="Courier New"/>
              </a:rPr>
              <a:t>dcgain(G)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Python</a:t>
            </a:r>
            <a:endParaRPr sz="900">
              <a:latin typeface="Courier New"/>
              <a:cs typeface="Courier New"/>
            </a:endParaRPr>
          </a:p>
          <a:p>
            <a:pPr marL="12700" marR="423545">
              <a:lnSpc>
                <a:spcPct val="101499"/>
              </a:lnSpc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6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</a:t>
            </a:r>
            <a:r>
              <a:rPr sz="900" spc="-5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as</a:t>
            </a:r>
            <a:r>
              <a:rPr sz="900" spc="-55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65" dirty="0">
                <a:latin typeface="Courier New"/>
                <a:cs typeface="Courier New"/>
              </a:rPr>
              <a:t>co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s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</a:t>
            </a:r>
            <a:r>
              <a:rPr sz="900" spc="-10" dirty="0">
                <a:latin typeface="Courier New"/>
                <a:cs typeface="Courier New"/>
              </a:rPr>
              <a:t>co.tf(</a:t>
            </a:r>
            <a:r>
              <a:rPr sz="900" spc="-10" dirty="0">
                <a:solidFill>
                  <a:srgbClr val="8A2152"/>
                </a:solidFill>
                <a:latin typeface="Courier New"/>
                <a:cs typeface="Courier New"/>
              </a:rPr>
              <a:t>'s'</a:t>
            </a:r>
            <a:r>
              <a:rPr sz="900" spc="-10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*s+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)/(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5" dirty="0">
                <a:latin typeface="Courier New"/>
                <a:cs typeface="Courier New"/>
              </a:rPr>
              <a:t>*s**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+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3</a:t>
            </a:r>
            <a:r>
              <a:rPr sz="900" spc="-75" dirty="0">
                <a:latin typeface="Courier New"/>
                <a:cs typeface="Courier New"/>
              </a:rPr>
              <a:t>*s+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); </a:t>
            </a:r>
            <a:r>
              <a:rPr sz="900" spc="-2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25" dirty="0">
                <a:latin typeface="Courier New"/>
                <a:cs typeface="Courier New"/>
              </a:rPr>
              <a:t>(co.dcgain(G))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The</a:t>
            </a:r>
            <a:r>
              <a:rPr spc="-30" dirty="0"/>
              <a:t> </a:t>
            </a:r>
            <a:r>
              <a:rPr dirty="0"/>
              <a:t>DC</a:t>
            </a:r>
            <a:r>
              <a:rPr spc="-30" dirty="0"/>
              <a:t> </a:t>
            </a:r>
            <a:r>
              <a:rPr spc="-25" dirty="0"/>
              <a:t>gain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Matlab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25" dirty="0"/>
              <a:t> </a:t>
            </a:r>
            <a:r>
              <a:rPr spc="-10" dirty="0"/>
              <a:t>Python</a:t>
            </a:r>
          </a:p>
        </p:txBody>
      </p:sp>
      <p:sp>
        <p:nvSpPr>
          <p:cNvPr id="3" name="object 3"/>
          <p:cNvSpPr/>
          <p:nvPr/>
        </p:nvSpPr>
        <p:spPr>
          <a:xfrm>
            <a:off x="3500805" y="995692"/>
            <a:ext cx="179070" cy="0"/>
          </a:xfrm>
          <a:custGeom>
            <a:avLst/>
            <a:gdLst/>
            <a:ahLst/>
            <a:cxnLst/>
            <a:rect l="l" t="t" r="r" b="b"/>
            <a:pathLst>
              <a:path w="179070">
                <a:moveTo>
                  <a:pt x="0" y="0"/>
                </a:moveTo>
                <a:lnTo>
                  <a:pt x="178600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44" y="879092"/>
            <a:ext cx="3554729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find</a:t>
            </a:r>
            <a:r>
              <a:rPr kumimoji="0" sz="11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11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DC</a:t>
            </a:r>
            <a:r>
              <a:rPr kumimoji="0" sz="11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gain</a:t>
            </a:r>
            <a:r>
              <a:rPr kumimoji="0" sz="11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of</a:t>
            </a:r>
            <a:r>
              <a:rPr kumimoji="0" sz="11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the</a:t>
            </a:r>
            <a:r>
              <a:rPr kumimoji="0" sz="11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system</a:t>
            </a:r>
            <a:r>
              <a:rPr kumimoji="0" sz="11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corresponding</a:t>
            </a:r>
            <a:r>
              <a:rPr kumimoji="0" sz="11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to</a:t>
            </a:r>
            <a:r>
              <a:rPr kumimoji="0" sz="11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Y</a:t>
            </a:r>
            <a:r>
              <a:rPr kumimoji="0" sz="1200" b="0" i="0" u="none" strike="noStrike" kern="0" cap="none" spc="0" normalizeH="0" baseline="-10416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sz="11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=</a:t>
            </a:r>
            <a:r>
              <a:rPr kumimoji="0" sz="1100" b="0" i="0" u="none" strike="noStrike" kern="0" cap="none" spc="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200" b="0" i="1" u="none" strike="noStrike" kern="0" cap="none" spc="-127" normalizeH="0" baseline="-27777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200" b="0" i="1" u="none" strike="noStrike" kern="0" cap="none" spc="-89" normalizeH="0" baseline="-27777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200" b="0" i="0" u="none" strike="noStrike" kern="0" cap="none" spc="-75" normalizeH="0" baseline="3125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3</a:t>
            </a:r>
            <a:endParaRPr kumimoji="0" sz="1200" b="0" i="0" u="none" strike="noStrike" kern="0" cap="none" spc="0" normalizeH="0" baseline="3125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9304" y="964182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−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38544" y="1174685"/>
            <a:ext cx="4331335" cy="917575"/>
            <a:chOff x="138544" y="1174685"/>
            <a:chExt cx="4331335" cy="917575"/>
          </a:xfrm>
        </p:grpSpPr>
        <p:sp>
          <p:nvSpPr>
            <p:cNvPr id="7" name="object 7"/>
            <p:cNvSpPr/>
            <p:nvPr/>
          </p:nvSpPr>
          <p:spPr>
            <a:xfrm>
              <a:off x="138544" y="1174685"/>
              <a:ext cx="4331335" cy="917575"/>
            </a:xfrm>
            <a:custGeom>
              <a:avLst/>
              <a:gdLst/>
              <a:ahLst/>
              <a:cxnLst/>
              <a:rect l="l" t="t" r="r" b="b"/>
              <a:pathLst>
                <a:path w="4331335" h="917575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85690"/>
                  </a:lnTo>
                  <a:lnTo>
                    <a:pt x="2485" y="898002"/>
                  </a:lnTo>
                  <a:lnTo>
                    <a:pt x="9264" y="908057"/>
                  </a:lnTo>
                  <a:lnTo>
                    <a:pt x="19319" y="914836"/>
                  </a:lnTo>
                  <a:lnTo>
                    <a:pt x="31631" y="917321"/>
                  </a:lnTo>
                  <a:lnTo>
                    <a:pt x="4299334" y="917321"/>
                  </a:lnTo>
                  <a:lnTo>
                    <a:pt x="4311646" y="914836"/>
                  </a:lnTo>
                  <a:lnTo>
                    <a:pt x="4321701" y="908057"/>
                  </a:lnTo>
                  <a:lnTo>
                    <a:pt x="4328480" y="898002"/>
                  </a:lnTo>
                  <a:lnTo>
                    <a:pt x="4330965" y="8856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1181012"/>
              <a:ext cx="4318635" cy="904875"/>
            </a:xfrm>
            <a:custGeom>
              <a:avLst/>
              <a:gdLst/>
              <a:ahLst/>
              <a:cxnLst/>
              <a:rect l="l" t="t" r="r" b="b"/>
              <a:pathLst>
                <a:path w="4318635" h="90487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873037"/>
                  </a:lnTo>
                  <a:lnTo>
                    <a:pt x="2485" y="885349"/>
                  </a:lnTo>
                  <a:lnTo>
                    <a:pt x="9264" y="895404"/>
                  </a:lnTo>
                  <a:lnTo>
                    <a:pt x="19319" y="902183"/>
                  </a:lnTo>
                  <a:lnTo>
                    <a:pt x="31631" y="904669"/>
                  </a:lnTo>
                  <a:lnTo>
                    <a:pt x="4286681" y="904669"/>
                  </a:lnTo>
                  <a:lnTo>
                    <a:pt x="4298993" y="902183"/>
                  </a:lnTo>
                  <a:lnTo>
                    <a:pt x="4309048" y="895404"/>
                  </a:lnTo>
                  <a:lnTo>
                    <a:pt x="4315827" y="885349"/>
                  </a:lnTo>
                  <a:lnTo>
                    <a:pt x="4318313" y="8730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2268715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478747"/>
            <a:ext cx="65201" cy="65201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xfrm>
            <a:off x="182778" y="1247140"/>
            <a:ext cx="2299970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# </a:t>
            </a:r>
            <a:r>
              <a:rPr spc="-10" dirty="0"/>
              <a:t>Python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5" dirty="0">
                <a:solidFill>
                  <a:srgbClr val="926FDB"/>
                </a:solidFill>
              </a:rPr>
              <a:t>import</a:t>
            </a:r>
            <a:r>
              <a:rPr spc="-60" dirty="0">
                <a:solidFill>
                  <a:srgbClr val="926FDB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control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926FDB"/>
                </a:solidFill>
              </a:rPr>
              <a:t>as</a:t>
            </a:r>
            <a:r>
              <a:rPr spc="-55" dirty="0">
                <a:solidFill>
                  <a:srgbClr val="926FDB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co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H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co.tf([</a:t>
            </a:r>
            <a:r>
              <a:rPr spc="-70" dirty="0">
                <a:solidFill>
                  <a:srgbClr val="008A8A"/>
                </a:solidFill>
              </a:rPr>
              <a:t>0</a:t>
            </a:r>
            <a:r>
              <a:rPr spc="-70" dirty="0">
                <a:solidFill>
                  <a:srgbClr val="000000"/>
                </a:solidFill>
              </a:rPr>
              <a:t>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8A8A"/>
                </a:solidFill>
              </a:rPr>
              <a:t>3</a:t>
            </a:r>
            <a:r>
              <a:rPr spc="-70" dirty="0">
                <a:solidFill>
                  <a:srgbClr val="000000"/>
                </a:solidFill>
              </a:rPr>
              <a:t>],[</a:t>
            </a:r>
            <a:r>
              <a:rPr spc="-70" dirty="0">
                <a:solidFill>
                  <a:srgbClr val="008A8A"/>
                </a:solidFill>
              </a:rPr>
              <a:t>1</a:t>
            </a:r>
            <a:r>
              <a:rPr spc="-70" dirty="0">
                <a:solidFill>
                  <a:srgbClr val="000000"/>
                </a:solidFill>
              </a:rPr>
              <a:t>,</a:t>
            </a:r>
            <a:r>
              <a:rPr spc="-75" dirty="0">
                <a:solidFill>
                  <a:srgbClr val="000000"/>
                </a:solidFill>
              </a:rPr>
              <a:t> -</a:t>
            </a:r>
            <a:r>
              <a:rPr spc="-25" dirty="0">
                <a:solidFill>
                  <a:srgbClr val="008A8A"/>
                </a:solidFill>
              </a:rPr>
              <a:t>2</a:t>
            </a:r>
            <a:r>
              <a:rPr spc="-25" dirty="0">
                <a:solidFill>
                  <a:srgbClr val="000000"/>
                </a:solidFill>
              </a:rPr>
              <a:t>])</a:t>
            </a: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pc="-25" dirty="0">
                <a:solidFill>
                  <a:srgbClr val="473C8A"/>
                </a:solidFill>
              </a:rPr>
              <a:t>print</a:t>
            </a:r>
            <a:r>
              <a:rPr spc="-25" dirty="0">
                <a:solidFill>
                  <a:srgbClr val="000000"/>
                </a:solidFill>
              </a:rPr>
              <a:t>(co.dcgain(H))</a:t>
            </a:r>
          </a:p>
          <a:p>
            <a:pPr marL="12700" marR="545465">
              <a:lnSpc>
                <a:spcPct val="101499"/>
              </a:lnSpc>
            </a:pPr>
            <a:r>
              <a:rPr spc="-75" dirty="0">
                <a:solidFill>
                  <a:srgbClr val="9F522C"/>
                </a:solidFill>
              </a:rPr>
              <a:t>T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9F522C"/>
                </a:solidFill>
              </a:rPr>
              <a:t>yout</a:t>
            </a:r>
            <a:r>
              <a:rPr spc="-60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co.step_response(H)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(yout)</a:t>
            </a:r>
          </a:p>
          <a:p>
            <a:pPr marL="232410" marR="5080">
              <a:lnSpc>
                <a:spcPct val="125299"/>
              </a:lnSpc>
              <a:spcBef>
                <a:spcPts val="935"/>
              </a:spcBef>
            </a:pPr>
            <a:r>
              <a:rPr sz="1100" spc="-60" dirty="0">
                <a:solidFill>
                  <a:srgbClr val="000000"/>
                </a:solidFill>
                <a:latin typeface="Arial"/>
                <a:cs typeface="Arial"/>
              </a:rPr>
              <a:t>exercise:</a:t>
            </a:r>
            <a:r>
              <a:rPr sz="1100" spc="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000000"/>
                </a:solidFill>
                <a:latin typeface="Arial"/>
                <a:cs typeface="Arial"/>
              </a:rPr>
              <a:t>verify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00000"/>
                </a:solidFill>
                <a:latin typeface="Arial"/>
                <a:cs typeface="Arial"/>
              </a:rPr>
              <a:t>result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  <a:latin typeface="Arial"/>
                <a:cs typeface="Arial"/>
              </a:rPr>
              <a:t>in</a:t>
            </a:r>
            <a:r>
              <a:rPr sz="110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Matlab is</a:t>
            </a:r>
            <a:r>
              <a:rPr sz="11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00000"/>
                </a:solidFill>
                <a:latin typeface="Arial"/>
                <a:cs typeface="Arial"/>
              </a:rPr>
              <a:t>the</a:t>
            </a:r>
            <a:r>
              <a:rPr sz="1100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000000"/>
                </a:solidFill>
                <a:latin typeface="Arial"/>
                <a:cs typeface="Arial"/>
              </a:rPr>
              <a:t>result</a:t>
            </a:r>
            <a:r>
              <a:rPr sz="1100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000000"/>
                </a:solidFill>
                <a:latin typeface="Arial"/>
                <a:cs typeface="Arial"/>
              </a:rPr>
              <a:t>correct?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Mod</a:t>
            </a:r>
            <a:r>
              <a:rPr kumimoji="0" sz="600" b="0" i="0" u="none" strike="noStrike" kern="0" cap="none" spc="8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Ctrl</a:t>
            </a:r>
            <a:r>
              <a:rPr kumimoji="0" sz="600" b="0" i="0" u="none" strike="noStrike" kern="0" cap="none" spc="75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Intro</a:t>
            </a:r>
            <a:r>
              <a:rPr kumimoji="0" sz="600" b="0" i="0" u="none" strike="noStrike" kern="0" cap="none" spc="32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(w</a:t>
            </a:r>
            <a:r>
              <a:rPr kumimoji="0" sz="600" b="0" i="0" u="none" strike="noStrike" kern="0" cap="none" spc="75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Matlab</a:t>
            </a:r>
            <a:r>
              <a:rPr kumimoji="0" sz="600" b="0" i="0" u="none" strike="noStrike" kern="0" cap="none" spc="8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&amp;</a:t>
            </a:r>
            <a:r>
              <a:rPr kumimoji="0" sz="600" b="0" i="0" u="none" strike="noStrike" kern="0" cap="none" spc="75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srgbClr val="FF84BD"/>
                </a:solidFill>
                <a:effectLst/>
                <a:uLnTx/>
                <a:uFillTx/>
                <a:latin typeface="Arial"/>
                <a:cs typeface="Arial"/>
                <a:hlinkClick r:id="rId4" action="ppaction://hlinksldjump"/>
              </a:rPr>
              <a:t>Inverse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84BD"/>
                </a:solidFill>
                <a:effectLst/>
                <a:uLnTx/>
                <a:uFillTx/>
                <a:latin typeface="Arial"/>
                <a:cs typeface="Arial"/>
                <a:hlinkClick r:id="rId4" action="ppaction://hlinksldjump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84BD"/>
                </a:solidFill>
                <a:effectLst/>
                <a:uLnTx/>
                <a:uFillTx/>
                <a:latin typeface="Arial"/>
                <a:cs typeface="Arial"/>
                <a:hlinkClick r:id="rId4" action="ppaction://hlinksldjump"/>
              </a:rPr>
              <a:t>Laplace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FF84BD"/>
                </a:solidFill>
                <a:effectLst/>
                <a:uLnTx/>
                <a:uFillTx/>
                <a:latin typeface="Arial"/>
                <a:cs typeface="Arial"/>
                <a:hlinkClick r:id="rId4" action="ppaction://hlinksldjump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84BD"/>
                </a:solidFill>
                <a:effectLst/>
                <a:uLnTx/>
                <a:uFillTx/>
                <a:latin typeface="Arial"/>
                <a:cs typeface="Arial"/>
                <a:hlinkClick r:id="rId4" action="ppaction://hlinksldjump"/>
              </a:rPr>
              <a:t>Transform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600" b="0" i="0" u="none" strike="noStrike" kern="0" cap="none" spc="-3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9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r>
              <a:rPr kumimoji="0" sz="600" b="0" i="0" u="none" strike="noStrike" kern="0" cap="none" spc="-6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15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t>/</a:t>
            </a:r>
            <a:r>
              <a:rPr kumimoji="0" sz="600" b="0" i="0" u="none" strike="noStrike" kern="0" cap="none" spc="-6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-3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4879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Common</a:t>
            </a:r>
            <a:r>
              <a:rPr spc="-10" dirty="0"/>
              <a:t> </a:t>
            </a:r>
            <a:r>
              <a:rPr spc="-55" dirty="0"/>
              <a:t>Laplace</a:t>
            </a:r>
            <a:r>
              <a:rPr spc="-5" dirty="0"/>
              <a:t> </a:t>
            </a:r>
            <a:r>
              <a:rPr spc="-30" dirty="0"/>
              <a:t>transform</a:t>
            </a:r>
            <a:r>
              <a:rPr spc="-5" dirty="0"/>
              <a:t> </a:t>
            </a:r>
            <a:r>
              <a:rPr spc="-30" dirty="0"/>
              <a:t>pairs</a:t>
            </a:r>
          </a:p>
        </p:txBody>
      </p:sp>
      <p:sp>
        <p:nvSpPr>
          <p:cNvPr id="3" name="object 3"/>
          <p:cNvSpPr/>
          <p:nvPr/>
        </p:nvSpPr>
        <p:spPr>
          <a:xfrm>
            <a:off x="711923" y="704672"/>
            <a:ext cx="3184525" cy="0"/>
          </a:xfrm>
          <a:custGeom>
            <a:avLst/>
            <a:gdLst/>
            <a:ahLst/>
            <a:cxnLst/>
            <a:rect l="l" t="t" r="r" b="b"/>
            <a:pathLst>
              <a:path w="3184525">
                <a:moveTo>
                  <a:pt x="0" y="0"/>
                </a:moveTo>
                <a:lnTo>
                  <a:pt x="3184156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5131" y="719403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5245" y="719403"/>
            <a:ext cx="2654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</a:t>
            </a:r>
            <a:r>
              <a:rPr kumimoji="0" sz="11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1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6678" y="719403"/>
            <a:ext cx="2260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1923" y="950341"/>
            <a:ext cx="3184525" cy="0"/>
          </a:xfrm>
          <a:custGeom>
            <a:avLst/>
            <a:gdLst/>
            <a:ahLst/>
            <a:cxnLst/>
            <a:rect l="l" t="t" r="r" b="b"/>
            <a:pathLst>
              <a:path w="3184525">
                <a:moveTo>
                  <a:pt x="0" y="0"/>
                </a:moveTo>
                <a:lnTo>
                  <a:pt x="3184156" y="0"/>
                </a:lnTo>
              </a:path>
            </a:pathLst>
          </a:custGeom>
          <a:ln w="692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03121" y="1146810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755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5021" y="936471"/>
            <a:ext cx="334010" cy="340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8915" marR="0" lvl="0" indent="0" defTabSz="914400" eaLnBrk="1" fontAlgn="auto" latinLnBrk="0" hangingPunct="1">
              <a:lnSpc>
                <a:spcPts val="1245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slo LG L DZ for Powerline"/>
              <a:cs typeface="Meslo LG L DZ for Powerline"/>
            </a:endParaRPr>
          </a:p>
          <a:p>
            <a:pPr marL="38100" marR="0" lvl="0" indent="0" defTabSz="914400" eaLnBrk="1" fontAlgn="auto" latinLnBrk="0" hangingPunct="1">
              <a:lnSpc>
                <a:spcPts val="12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1" u="none" strike="noStrike" kern="0" cap="none" spc="-37" normalizeH="0" baseline="-1515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4106" y="112253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99613" y="668589"/>
            <a:ext cx="330200" cy="45974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F</a:t>
            </a:r>
            <a:r>
              <a:rPr kumimoji="0" sz="11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1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7305" marR="0" lvl="0" indent="0" defTabSz="914400" eaLnBrk="1" fontAlgn="auto" latinLnBrk="0" hangingPunct="1">
              <a:lnSpc>
                <a:spcPct val="100000"/>
              </a:lnSpc>
              <a:spcBef>
                <a:spcPts val="3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sng" strike="noStrike" kern="0" cap="none" spc="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</a:t>
            </a:r>
            <a:r>
              <a:rPr kumimoji="0" sz="1100" b="0" i="0" u="sng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kumimoji="0" sz="1100" b="0" i="0" u="sng" strike="noStrike" kern="0" cap="none" spc="5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01159" y="979918"/>
            <a:ext cx="797560" cy="17741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1" u="none" strike="noStrike" kern="0" cap="none" spc="-30" normalizeH="0" baseline="-2020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800" b="0" i="1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−</a:t>
            </a:r>
            <a:r>
              <a:rPr kumimoji="0" sz="800" b="0" i="1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8100" marR="648335" lvl="0" indent="0" defTabSz="914400" eaLnBrk="1" fontAlgn="auto" latinLnBrk="0" hangingPunct="1">
              <a:lnSpc>
                <a:spcPct val="151500"/>
              </a:lnSpc>
              <a:spcBef>
                <a:spcPts val="7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 </a:t>
            </a:r>
            <a:r>
              <a:rPr kumimoji="0" sz="1650" b="0" i="1" u="none" strike="noStrike" kern="0" cap="none" spc="-37" normalizeH="0" baseline="-2020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1" u="none" strike="noStrike" kern="0" cap="none" spc="-15" normalizeH="0" baseline="-2020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te</a:t>
            </a:r>
            <a:r>
              <a:rPr kumimoji="0" sz="8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−</a:t>
            </a:r>
            <a:r>
              <a:rPr kumimoji="0" sz="800" b="0" i="1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at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8100" marR="30480" lvl="0" indent="0" defTabSz="914400" eaLnBrk="1" fontAlgn="auto" latinLnBrk="0" hangingPunct="1">
              <a:lnSpc>
                <a:spcPct val="202500"/>
              </a:lnSpc>
              <a:spcBef>
                <a:spcPts val="1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1200" b="0" i="1" u="none" strike="noStrike" kern="0" cap="none" spc="0" normalizeH="0" baseline="27777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−</a:t>
            </a:r>
            <a:r>
              <a:rPr kumimoji="0" sz="1200" b="0" i="1" u="none" strike="noStrike" kern="0" cap="none" spc="0" normalizeH="0" baseline="27777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at</a:t>
            </a:r>
            <a:r>
              <a:rPr kumimoji="0" sz="1200" b="0" i="1" u="none" strike="noStrike" kern="0" cap="none" spc="44" normalizeH="0" baseline="27777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sin</a:t>
            </a:r>
            <a:r>
              <a:rPr kumimoji="0" sz="11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e</a:t>
            </a:r>
            <a:r>
              <a:rPr kumimoji="0" sz="1200" b="0" i="1" u="none" strike="noStrike" kern="0" cap="none" spc="0" normalizeH="0" baseline="27777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−</a:t>
            </a:r>
            <a:r>
              <a:rPr kumimoji="0" sz="1200" b="0" i="1" u="none" strike="noStrike" kern="0" cap="none" spc="0" normalizeH="0" baseline="27777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at</a:t>
            </a:r>
            <a:r>
              <a:rPr kumimoji="0" sz="1200" b="0" i="1" u="none" strike="noStrike" kern="0" cap="none" spc="44" normalizeH="0" baseline="27777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cos</a:t>
            </a:r>
            <a:r>
              <a:rPr kumimoji="0" sz="11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14802" y="1125231"/>
            <a:ext cx="314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100" b="0" i="1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11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8950" y="1125231"/>
            <a:ext cx="300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1650" b="0" i="1" u="none" strike="noStrike" kern="0" cap="none" spc="-322" normalizeH="0" baseline="-42929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650" b="0" i="1" u="none" strike="noStrike" kern="0" cap="none" spc="15" normalizeH="0" baseline="-42929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slo LG L DZ for Powerline"/>
              <a:cs typeface="Meslo LG L DZ for Powerline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03121" y="1441056"/>
            <a:ext cx="434340" cy="0"/>
          </a:xfrm>
          <a:custGeom>
            <a:avLst/>
            <a:gdLst/>
            <a:ahLst/>
            <a:cxnLst/>
            <a:rect l="l" t="t" r="r" b="b"/>
            <a:pathLst>
              <a:path w="434339">
                <a:moveTo>
                  <a:pt x="0" y="0"/>
                </a:moveTo>
                <a:lnTo>
                  <a:pt x="433755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65021" y="1419477"/>
            <a:ext cx="5041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200" b="0" i="0" u="none" strike="noStrike" kern="0" cap="none" spc="-60" normalizeH="0" baseline="2083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sz="1200" b="0" i="0" u="none" strike="noStrike" kern="0" cap="none" spc="-7" normalizeH="0" baseline="2083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11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r>
              <a:rPr kumimoji="0" sz="1200" b="0" i="0" u="none" strike="noStrike" kern="0" cap="none" spc="-52" normalizeH="0" baseline="2083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1200" b="0" i="0" u="none" strike="noStrike" kern="0" cap="none" spc="0" normalizeH="0" baseline="20833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36735" y="1230717"/>
            <a:ext cx="952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27502" y="1441056"/>
            <a:ext cx="113664" cy="0"/>
          </a:xfrm>
          <a:custGeom>
            <a:avLst/>
            <a:gdLst/>
            <a:ahLst/>
            <a:cxnLst/>
            <a:rect l="l" t="t" r="r" b="b"/>
            <a:pathLst>
              <a:path w="113664">
                <a:moveTo>
                  <a:pt x="0" y="0"/>
                </a:moveTo>
                <a:lnTo>
                  <a:pt x="113131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9402" y="1379447"/>
            <a:ext cx="1835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1" u="none" strike="noStrike" kern="0" cap="none" spc="-37" normalizeH="0" baseline="-1515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9402" y="1534933"/>
            <a:ext cx="183515" cy="3409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ts val="1245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sng" strike="noStrike" kern="0" cap="none" spc="-1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kumimoji="0" sz="1100" b="0" i="0" u="sng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2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8100" marR="0" lvl="0" indent="0" defTabSz="914400" eaLnBrk="1" fontAlgn="auto" latinLnBrk="0" hangingPunct="1">
              <a:lnSpc>
                <a:spcPts val="12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50" b="0" i="1" u="none" strike="noStrike" kern="0" cap="none" spc="-37" normalizeH="0" baseline="-1515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3</a:t>
            </a:r>
            <a:endParaRPr kumimoji="0" sz="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14802" y="1823579"/>
            <a:ext cx="4826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6375" algn="l"/>
                <a:tab pos="469265" algn="l"/>
              </a:tabLst>
              <a:defRPr/>
            </a:pPr>
            <a:r>
              <a:rPr kumimoji="0" sz="11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kumimoji="0" sz="1100" b="0" i="0" u="sng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r>
              <a:rPr kumimoji="0" sz="11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1463" y="1073786"/>
            <a:ext cx="1097915" cy="172338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sin</a:t>
            </a:r>
            <a:r>
              <a:rPr kumimoji="0" sz="11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r>
              <a:rPr kumimoji="0" sz="1100" b="0" i="1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3500" marR="0" lvl="0" indent="0" defTabSz="91440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cos </a:t>
            </a:r>
            <a:r>
              <a:rPr kumimoji="0" sz="1100" b="0" i="1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r>
              <a:rPr kumimoji="0" sz="1100" b="0" i="1" u="none" strike="noStrike" kern="0" cap="none" spc="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3500" marR="0" lvl="0" indent="0" defTabSz="914400" eaLnBrk="1" fontAlgn="auto" latinLnBrk="0" hangingPunct="1">
              <a:lnSpc>
                <a:spcPts val="1035"/>
              </a:lnSpc>
              <a:spcBef>
                <a:spcPts val="1075"/>
              </a:spcBef>
              <a:spcAft>
                <a:spcPts val="0"/>
              </a:spcAft>
              <a:buClrTx/>
              <a:buSzTx/>
              <a:buFontTx/>
              <a:buNone/>
              <a:tabLst>
                <a:tab pos="563245" algn="l"/>
              </a:tabLst>
              <a:defRPr/>
            </a:pP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tx</a:t>
            </a:r>
            <a:r>
              <a:rPr kumimoji="0" sz="1100" b="0" i="1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	</a:t>
            </a:r>
            <a:r>
              <a:rPr kumimoji="0" sz="1100" b="0" i="1" u="none" strike="noStrike" kern="0" cap="none" spc="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Hack"/>
                <a:cs typeface="Hack"/>
              </a:rPr>
              <a:t>−</a:t>
            </a:r>
            <a:r>
              <a:rPr kumimoji="0" sz="1650" b="0" i="1" u="sng" strike="noStrike" kern="0" cap="none" spc="112" normalizeH="0" baseline="37878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dX</a:t>
            </a:r>
            <a:r>
              <a:rPr kumimoji="0" sz="1650" b="0" i="1" u="sng" strike="noStrike" kern="0" cap="none" spc="-172" normalizeH="0" baseline="37878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kumimoji="0" sz="1650" b="0" i="0" u="sng" strike="noStrike" kern="0" cap="none" spc="-37" normalizeH="0" baseline="37878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</a:t>
            </a:r>
            <a:r>
              <a:rPr kumimoji="0" sz="1650" b="0" i="1" u="sng" strike="noStrike" kern="0" cap="none" spc="-37" normalizeH="0" baseline="37878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kumimoji="0" sz="1650" b="0" i="0" u="sng" strike="noStrike" kern="0" cap="none" spc="-37" normalizeH="0" baseline="37878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)</a:t>
            </a:r>
            <a:endParaRPr kumimoji="0" lang="en-US" sz="1650" b="0" i="0" u="none" strike="noStrike" kern="0" cap="none" spc="0" normalizeH="0" baseline="37878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167005" lvl="0" indent="0" algn="r" defTabSz="914400" eaLnBrk="1" fontAlgn="auto" latinLnBrk="0" hangingPunct="1">
              <a:lnSpc>
                <a:spcPts val="39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ds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144780" marR="0" lvl="0" indent="0" defTabSz="914400" eaLnBrk="1" fontAlgn="auto" latinLnBrk="0" hangingPunct="1">
              <a:lnSpc>
                <a:spcPts val="6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63245" algn="l"/>
              </a:tabLst>
              <a:defRPr/>
            </a:pPr>
            <a:r>
              <a:rPr kumimoji="0" sz="1200" b="0" i="1" u="none" strike="noStrike" kern="0" cap="none" spc="44" normalizeH="0" baseline="-12847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1200" b="0" i="1" u="none" strike="noStrike" kern="0" cap="none" spc="0" normalizeH="0" baseline="-12847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	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78105" marR="0" lvl="0" indent="0" defTabSz="914400" eaLnBrk="1" fontAlgn="auto" latinLnBrk="0" hangingPunct="1">
              <a:lnSpc>
                <a:spcPts val="9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800" b="0" i="1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kumimoji="0" sz="800" b="0" i="0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kumimoji="0" sz="800" b="0" i="1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kumimoji="0" sz="800" b="0" i="0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63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63245" algn="l"/>
              </a:tabLst>
              <a:defRPr/>
            </a:pPr>
            <a:r>
              <a:rPr kumimoji="0" sz="1100" b="0" i="1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δ</a:t>
            </a:r>
            <a:r>
              <a:rPr kumimoji="0" sz="1100" b="0" i="1" u="none" strike="noStrike" kern="0" cap="none" spc="-43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 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	</a:t>
            </a:r>
            <a:r>
              <a:rPr kumimoji="0" sz="11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635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1</a:t>
            </a:r>
            <a:r>
              <a:rPr kumimoji="0" sz="1100" b="0" i="0" u="none" strike="noStrike" kern="0" cap="none" spc="-1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t</a:t>
            </a:r>
            <a:r>
              <a:rPr kumimoji="0" sz="1100" b="0" i="0" u="none" strike="noStrike" kern="0" cap="none" spc="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89402" y="2034437"/>
            <a:ext cx="5270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100" b="0" i="1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11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11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sz="1200" b="0" i="0" u="none" strike="noStrike" kern="0" cap="none" spc="-37" normalizeH="0" baseline="3472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1200" b="0" i="0" u="none" strike="noStrike" kern="0" cap="none" spc="0" normalizeH="0" baseline="34722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57930" y="2128722"/>
            <a:ext cx="1117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Meslo LG L DZ for Powerline"/>
              <a:cs typeface="Meslo LG L DZ for Powerline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27502" y="2339060"/>
            <a:ext cx="777875" cy="0"/>
          </a:xfrm>
          <a:custGeom>
            <a:avLst/>
            <a:gdLst/>
            <a:ahLst/>
            <a:cxnLst/>
            <a:rect l="l" t="t" r="r" b="b"/>
            <a:pathLst>
              <a:path w="777875">
                <a:moveTo>
                  <a:pt x="0" y="0"/>
                </a:moveTo>
                <a:lnTo>
                  <a:pt x="777481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89402" y="2339580"/>
            <a:ext cx="8477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100" b="0" i="1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11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sz="1200" b="0" i="0" u="none" strike="noStrike" kern="0" cap="none" spc="0" normalizeH="0" baseline="3472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sz="1200" b="0" i="0" u="none" strike="noStrike" kern="0" cap="none" spc="52" normalizeH="0" baseline="3472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11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r>
              <a:rPr kumimoji="0" sz="1200" b="0" i="0" u="none" strike="noStrike" kern="0" cap="none" spc="-37" normalizeH="0" baseline="2083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1200" b="0" i="0" u="none" strike="noStrike" kern="0" cap="none" spc="0" normalizeH="0" baseline="20833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90421" y="2492375"/>
            <a:ext cx="9525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sng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0320" marR="0" lvl="0" indent="0" defTabSz="914400" eaLnBrk="1" fontAlgn="auto" latinLnBrk="0" hangingPunct="1">
              <a:lnSpc>
                <a:spcPct val="10000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1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endParaRPr kumimoji="0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89402" y="2423564"/>
            <a:ext cx="854075" cy="4476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Tx/>
              <a:buSzTx/>
              <a:buFontTx/>
              <a:buNone/>
              <a:tabLst>
                <a:tab pos="281940" algn="l"/>
                <a:tab pos="815340" algn="l"/>
              </a:tabLst>
              <a:defRPr/>
            </a:pPr>
            <a:r>
              <a:rPr kumimoji="0" sz="1100" b="0" i="1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r>
              <a:rPr kumimoji="0" sz="1100" b="0" i="1" u="sng" strike="noStrike" kern="0" cap="none" spc="-1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</a:t>
            </a:r>
            <a:r>
              <a:rPr kumimoji="0" sz="1100" b="0" i="1" u="sng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kumimoji="0" sz="1100" b="0" i="0" u="sng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+</a:t>
            </a:r>
            <a:r>
              <a:rPr kumimoji="0" sz="1100" b="0" i="0" u="sng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kumimoji="0" sz="1100" b="0" i="1" u="sng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kumimoji="0" sz="1100" b="0" i="1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	</a:t>
            </a: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1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(</a:t>
            </a:r>
            <a:r>
              <a:rPr kumimoji="0" sz="1100" b="0" i="1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s</a:t>
            </a:r>
            <a:r>
              <a:rPr kumimoji="0" sz="1100" b="0" i="1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11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a</a:t>
            </a:r>
            <a:r>
              <a:rPr kumimoji="0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)</a:t>
            </a:r>
            <a:r>
              <a:rPr kumimoji="0" sz="1200" b="0" i="0" u="none" strike="noStrike" kern="0" cap="none" spc="0" normalizeH="0" baseline="3472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r>
              <a:rPr kumimoji="0" sz="1200" b="0" i="0" u="none" strike="noStrike" kern="0" cap="none" spc="52" normalizeH="0" baseline="34722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0" u="none" strike="noStrike" kern="0" cap="none" spc="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+</a:t>
            </a:r>
            <a:r>
              <a:rPr kumimoji="0" sz="11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1100" b="0" i="1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eslo LG L DZ for Powerline"/>
                <a:cs typeface="Meslo LG L DZ for Powerline"/>
              </a:rPr>
              <a:t>ω</a:t>
            </a:r>
            <a:r>
              <a:rPr kumimoji="0" sz="1200" b="0" i="0" u="none" strike="noStrike" kern="0" cap="none" spc="-37" normalizeH="0" baseline="20833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/>
                <a:cs typeface="Arial"/>
              </a:rPr>
              <a:t>2</a:t>
            </a:r>
            <a:endParaRPr kumimoji="0" sz="1200" b="0" i="0" u="none" strike="noStrike" kern="0" cap="none" spc="0" normalizeH="0" baseline="20833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11923" y="2895028"/>
            <a:ext cx="3184525" cy="0"/>
          </a:xfrm>
          <a:custGeom>
            <a:avLst/>
            <a:gdLst/>
            <a:ahLst/>
            <a:cxnLst/>
            <a:rect l="l" t="t" r="r" b="b"/>
            <a:pathLst>
              <a:path w="3184525">
                <a:moveTo>
                  <a:pt x="0" y="0"/>
                </a:moveTo>
                <a:lnTo>
                  <a:pt x="3184156" y="0"/>
                </a:lnTo>
              </a:path>
            </a:pathLst>
          </a:custGeom>
          <a:ln w="11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Mod</a:t>
            </a:r>
            <a:r>
              <a:rPr kumimoji="0" sz="600" b="0" i="0" u="none" strike="noStrike" kern="0" cap="none" spc="8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Ctrl</a:t>
            </a:r>
            <a:r>
              <a:rPr kumimoji="0" sz="600" b="0" i="0" u="none" strike="noStrike" kern="0" cap="none" spc="75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Intro</a:t>
            </a:r>
            <a:r>
              <a:rPr kumimoji="0" sz="600" b="0" i="0" u="none" strike="noStrike" kern="0" cap="none" spc="32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(w</a:t>
            </a:r>
            <a:r>
              <a:rPr kumimoji="0" sz="600" b="0" i="0" u="none" strike="noStrike" kern="0" cap="none" spc="75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Matlab</a:t>
            </a:r>
            <a:r>
              <a:rPr kumimoji="0" sz="600" b="0" i="0" u="none" strike="noStrike" kern="0" cap="none" spc="8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&amp;</a:t>
            </a:r>
            <a:r>
              <a:rPr kumimoji="0" sz="600" b="0" i="0" u="none" strike="noStrike" kern="0" cap="none" spc="75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83BD3F"/>
                </a:solidFill>
                <a:effectLst/>
                <a:uLnTx/>
                <a:uFillTx/>
                <a:latin typeface="Arial"/>
                <a:cs typeface="Arial"/>
              </a:rPr>
              <a:t>Python)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980120" y="3322038"/>
            <a:ext cx="648335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84BD"/>
                </a:solidFill>
                <a:effectLst/>
                <a:uLnTx/>
                <a:uFillTx/>
                <a:latin typeface="Arial"/>
                <a:cs typeface="Arial"/>
                <a:hlinkClick r:id="rId2" action="ppaction://hlinksldjump"/>
              </a:rPr>
              <a:t>Laplace</a:t>
            </a:r>
            <a:r>
              <a:rPr kumimoji="0" sz="600" b="0" i="0" u="none" strike="noStrike" kern="0" cap="none" spc="-20" normalizeH="0" baseline="0" noProof="0" dirty="0">
                <a:ln>
                  <a:noFill/>
                </a:ln>
                <a:solidFill>
                  <a:srgbClr val="FF84BD"/>
                </a:solidFill>
                <a:effectLst/>
                <a:uLnTx/>
                <a:uFillTx/>
                <a:latin typeface="Arial"/>
                <a:cs typeface="Arial"/>
                <a:hlinkClick r:id="rId2" action="ppaction://hlinksldjump"/>
              </a:rPr>
              <a:t> </a:t>
            </a:r>
            <a:r>
              <a:rPr kumimoji="0" sz="600" b="0" i="0" u="none" strike="noStrike" kern="0" cap="none" spc="-10" normalizeH="0" baseline="0" noProof="0" dirty="0">
                <a:ln>
                  <a:noFill/>
                </a:ln>
                <a:solidFill>
                  <a:srgbClr val="FF84BD"/>
                </a:solidFill>
                <a:effectLst/>
                <a:uLnTx/>
                <a:uFillTx/>
                <a:latin typeface="Arial"/>
                <a:cs typeface="Arial"/>
                <a:hlinkClick r:id="rId2" action="ppaction://hlinksldjump"/>
              </a:rPr>
              <a:t>Transform</a:t>
            </a:r>
            <a:endParaRPr kumimoji="0" sz="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 marR="0" lvl="0" indent="0" defTabSz="914400" eaLnBrk="1" fontAlgn="auto" latinLnBrk="0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sz="600" b="0" i="0" u="none" strike="noStrike" kern="0" cap="none" spc="-3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pPr marL="38100" marR="0" lvl="0" indent="0" defTabSz="914400" eaLnBrk="1" fontAlgn="auto" latinLnBrk="0" hangingPunct="1">
                <a:lnSpc>
                  <a:spcPct val="100000"/>
                </a:lnSpc>
                <a:spcBef>
                  <a:spcPts val="19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sz="600" b="0" i="0" u="none" strike="noStrike" kern="0" cap="none" spc="-6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15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t>/</a:t>
            </a:r>
            <a:r>
              <a:rPr kumimoji="0" sz="600" b="0" i="0" u="none" strike="noStrike" kern="0" cap="none" spc="-60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sz="600" b="0" i="0" u="none" strike="noStrike" kern="0" cap="none" spc="-35" normalizeH="0" baseline="0" noProof="0" dirty="0">
                <a:ln>
                  <a:noFill/>
                </a:ln>
                <a:solidFill>
                  <a:srgbClr val="191919"/>
                </a:solidFill>
                <a:effectLst/>
                <a:uLnTx/>
                <a:uFillTx/>
                <a:latin typeface="Arial"/>
                <a:cs typeface="Arial"/>
              </a:rPr>
              <a:t>46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D10D74-13D1-4E39-7251-EBB2655D2847}"/>
                  </a:ext>
                </a:extLst>
              </p:cNvPr>
              <p:cNvSpPr txBox="1"/>
              <p:nvPr/>
            </p:nvSpPr>
            <p:spPr>
              <a:xfrm>
                <a:off x="1202482" y="1840593"/>
                <a:ext cx="647613" cy="349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kumimoji="0" lang="en-US" sz="105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US" sz="105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0" lang="en-US" sz="105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kumimoji="0" lang="en-US" sz="105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kumimoji="0" lang="en-US" sz="105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sz="105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kumimoji="0" lang="en-US" sz="105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ysClr val="windowText" lastClr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0D10D74-13D1-4E39-7251-EBB2655D2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482" y="1840593"/>
                <a:ext cx="647613" cy="349519"/>
              </a:xfrm>
              <a:prstGeom prst="rect">
                <a:avLst/>
              </a:prstGeom>
              <a:blipFill>
                <a:blip r:embed="rId3"/>
                <a:stretch>
                  <a:fillRect l="-88462" t="-200000" r="-3846" b="-28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578485"/>
          </a:xfrm>
          <a:custGeom>
            <a:avLst/>
            <a:gdLst/>
            <a:ahLst/>
            <a:cxnLst/>
            <a:rect l="l" t="t" r="r" b="b"/>
            <a:pathLst>
              <a:path w="4608195" h="578485">
                <a:moveTo>
                  <a:pt x="4608004" y="0"/>
                </a:moveTo>
                <a:lnTo>
                  <a:pt x="0" y="0"/>
                </a:lnTo>
                <a:lnTo>
                  <a:pt x="0" y="578027"/>
                </a:lnTo>
                <a:lnTo>
                  <a:pt x="4608004" y="578027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4097654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-55" dirty="0"/>
              <a:t>Overview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70" dirty="0"/>
              <a:t>inverse</a:t>
            </a:r>
            <a:r>
              <a:rPr spc="-10" dirty="0"/>
              <a:t> </a:t>
            </a:r>
            <a:r>
              <a:rPr spc="-55" dirty="0"/>
              <a:t>Laplace</a:t>
            </a:r>
            <a:r>
              <a:rPr spc="-15" dirty="0"/>
              <a:t> </a:t>
            </a:r>
            <a:r>
              <a:rPr spc="-20" dirty="0"/>
              <a:t>transform:</a:t>
            </a:r>
            <a:r>
              <a:rPr spc="110" dirty="0"/>
              <a:t> </a:t>
            </a:r>
            <a:r>
              <a:rPr spc="-20" dirty="0"/>
              <a:t>modularity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spc="-10" dirty="0"/>
              <a:t>decomposition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78470"/>
            <a:ext cx="65201" cy="6520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64832" y="1194954"/>
            <a:ext cx="4137025" cy="138794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39370">
              <a:lnSpc>
                <a:spcPct val="102699"/>
              </a:lnSpc>
              <a:spcBef>
                <a:spcPts val="55"/>
              </a:spcBef>
            </a:pPr>
            <a:r>
              <a:rPr sz="1100" spc="-20" dirty="0">
                <a:solidFill>
                  <a:schemeClr val="tx1"/>
                </a:solidFill>
                <a:latin typeface="Arial"/>
                <a:cs typeface="Arial"/>
              </a:rPr>
              <a:t>goal:</a:t>
            </a:r>
            <a:r>
              <a:rPr sz="1100" spc="114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5" dirty="0">
                <a:solidFill>
                  <a:schemeClr val="tx1"/>
                </a:solidFill>
                <a:latin typeface="Arial"/>
                <a:cs typeface="Arial"/>
              </a:rPr>
              <a:t>break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a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chemeClr val="tx1"/>
                </a:solidFill>
                <a:latin typeface="Arial"/>
                <a:cs typeface="Arial"/>
              </a:rPr>
              <a:t>large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Laplace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transform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into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small</a:t>
            </a:r>
            <a:r>
              <a:rPr sz="11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35" dirty="0">
                <a:solidFill>
                  <a:schemeClr val="tx1"/>
                </a:solidFill>
                <a:latin typeface="Arial"/>
                <a:cs typeface="Arial"/>
              </a:rPr>
              <a:t>blocks,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85" dirty="0">
                <a:solidFill>
                  <a:schemeClr val="tx1"/>
                </a:solidFill>
                <a:latin typeface="Arial"/>
                <a:cs typeface="Arial"/>
              </a:rPr>
              <a:t>so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that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we </a:t>
            </a: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can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chemeClr val="tx1"/>
                </a:solidFill>
                <a:latin typeface="Arial"/>
                <a:cs typeface="Arial"/>
              </a:rPr>
              <a:t>use</a:t>
            </a:r>
            <a:r>
              <a:rPr sz="11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elemental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chemeClr val="tx1"/>
                </a:solidFill>
                <a:latin typeface="Arial"/>
                <a:cs typeface="Arial"/>
              </a:rPr>
              <a:t>examples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65" dirty="0">
                <a:solidFill>
                  <a:schemeClr val="tx1"/>
                </a:solidFill>
                <a:latin typeface="Arial"/>
                <a:cs typeface="Arial"/>
              </a:rPr>
              <a:t>Laplace</a:t>
            </a:r>
            <a:r>
              <a:rPr sz="1100" spc="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chemeClr val="tx1"/>
                </a:solidFill>
                <a:latin typeface="Arial"/>
                <a:cs typeface="Arial"/>
              </a:rPr>
              <a:t>transfer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functions: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0800" marR="43180">
              <a:lnSpc>
                <a:spcPct val="102699"/>
              </a:lnSpc>
              <a:spcBef>
                <a:spcPts val="880"/>
              </a:spcBef>
            </a:pPr>
            <a:endParaRPr lang="en-US" sz="1100" spc="-9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0800" marR="43180">
              <a:lnSpc>
                <a:spcPct val="102699"/>
              </a:lnSpc>
              <a:spcBef>
                <a:spcPts val="880"/>
              </a:spcBef>
            </a:pPr>
            <a:endParaRPr lang="en-US" sz="1100" spc="-90" dirty="0">
              <a:solidFill>
                <a:schemeClr val="tx1"/>
              </a:solidFill>
              <a:latin typeface="Arial"/>
              <a:cs typeface="Arial"/>
            </a:endParaRPr>
          </a:p>
          <a:p>
            <a:pPr marL="50800" marR="43180">
              <a:lnSpc>
                <a:spcPct val="102699"/>
              </a:lnSpc>
              <a:spcBef>
                <a:spcPts val="880"/>
              </a:spcBef>
            </a:pPr>
            <a:r>
              <a:rPr sz="1100" spc="-90" dirty="0">
                <a:solidFill>
                  <a:schemeClr val="tx1"/>
                </a:solidFill>
                <a:latin typeface="Arial"/>
                <a:cs typeface="Arial"/>
              </a:rPr>
              <a:t>we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will</a:t>
            </a:r>
            <a:r>
              <a:rPr sz="1100" spc="1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0" dirty="0">
                <a:solidFill>
                  <a:schemeClr val="tx1"/>
                </a:solidFill>
                <a:latin typeface="Arial"/>
                <a:cs typeface="Arial"/>
              </a:rPr>
              <a:t>use</a:t>
            </a:r>
            <a:r>
              <a:rPr sz="11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chemeClr val="tx1"/>
                </a:solidFill>
                <a:latin typeface="Arial"/>
                <a:cs typeface="Arial"/>
              </a:rPr>
              <a:t>examples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to</a:t>
            </a:r>
            <a:r>
              <a:rPr sz="11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demonstrate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chemeClr val="tx1"/>
                </a:solidFill>
                <a:latin typeface="Arial"/>
                <a:cs typeface="Arial"/>
              </a:rPr>
              <a:t>strategies</a:t>
            </a:r>
            <a:r>
              <a:rPr sz="11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sz="11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chemeClr val="tx1"/>
                </a:solidFill>
                <a:latin typeface="Arial"/>
                <a:cs typeface="Arial"/>
              </a:rPr>
              <a:t>common</a:t>
            </a:r>
            <a:r>
              <a:rPr sz="11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chemeClr val="tx1"/>
                </a:solidFill>
                <a:latin typeface="Arial"/>
                <a:cs typeface="Arial"/>
              </a:rPr>
              <a:t>fractional expansions</a:t>
            </a:r>
            <a:endParaRPr sz="11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300254"/>
            <a:ext cx="65201" cy="6520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1A1E37-B96F-E222-22FD-57C88E2E2940}"/>
                  </a:ext>
                </a:extLst>
              </p:cNvPr>
              <p:cNvSpPr txBox="1"/>
              <p:nvPr/>
            </p:nvSpPr>
            <p:spPr>
              <a:xfrm>
                <a:off x="1153135" y="1662854"/>
                <a:ext cx="2306270" cy="448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sz="1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ar-AE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ar-AE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ar-AE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ar-AE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ar-AE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ar-AE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ar-AE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1A1E37-B96F-E222-22FD-57C88E2E2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135" y="1662854"/>
                <a:ext cx="2306270" cy="448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Real</a:t>
            </a:r>
            <a:r>
              <a:rPr spc="-25" dirty="0"/>
              <a:t> </a:t>
            </a:r>
            <a:r>
              <a:rPr spc="-40" dirty="0"/>
              <a:t>and</a:t>
            </a:r>
            <a:r>
              <a:rPr spc="-20" dirty="0"/>
              <a:t> </a:t>
            </a:r>
            <a:r>
              <a:rPr dirty="0"/>
              <a:t>distinct</a:t>
            </a:r>
            <a:r>
              <a:rPr spc="-25" dirty="0"/>
              <a:t> </a:t>
            </a:r>
            <a:r>
              <a:rPr dirty="0"/>
              <a:t>roots</a:t>
            </a:r>
            <a:r>
              <a:rPr spc="-2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i="1" spc="-20" dirty="0">
                <a:latin typeface="Arial"/>
                <a:cs typeface="Arial"/>
              </a:rPr>
              <a:t>A</a:t>
            </a:r>
            <a:r>
              <a:rPr spc="-20" dirty="0">
                <a:latin typeface="Times New Roman"/>
                <a:cs typeface="Times New Roman"/>
              </a:rPr>
              <a:t>(</a:t>
            </a:r>
            <a:r>
              <a:rPr i="1" spc="-20" dirty="0">
                <a:latin typeface="Arial"/>
                <a:cs typeface="Arial"/>
              </a:rPr>
              <a:t>s</a:t>
            </a:r>
            <a:r>
              <a:rPr spc="-2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EF59917-3AF7-49E2-A9C1-3E42C6987B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3346" y="801684"/>
                <a:ext cx="3981450" cy="205422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example 1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𝐵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𝐴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32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+4</m:t>
                              </m:r>
                            </m:e>
                          </m:d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+8</m:t>
                              </m:r>
                            </m:e>
                          </m:d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+4</m:t>
                          </m:r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+8</m:t>
                          </m:r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residues: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𝑠𝐺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→−4</m:t>
                        </m:r>
                      </m:sub>
                    </m:sSub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+4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→−8</m:t>
                        </m:r>
                      </m:sub>
                    </m:sSub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+8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=1</m:t>
                    </m:r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EF59917-3AF7-49E2-A9C1-3E42C6987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346" y="801684"/>
                <a:ext cx="3981450" cy="2054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5" dirty="0"/>
              <a:t> </a:t>
            </a:r>
            <a:r>
              <a:rPr dirty="0"/>
              <a:t>partial</a:t>
            </a:r>
            <a:r>
              <a:rPr spc="-55" dirty="0"/>
              <a:t> </a:t>
            </a:r>
            <a:r>
              <a:rPr dirty="0"/>
              <a:t>fraction</a:t>
            </a:r>
            <a:r>
              <a:rPr spc="-55" dirty="0"/>
              <a:t> </a:t>
            </a:r>
            <a:r>
              <a:rPr spc="-80" dirty="0"/>
              <a:t>expansions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873277"/>
            <a:ext cx="4331335" cy="639445"/>
            <a:chOff x="138544" y="873277"/>
            <a:chExt cx="4331335" cy="639445"/>
          </a:xfrm>
        </p:grpSpPr>
        <p:sp>
          <p:nvSpPr>
            <p:cNvPr id="4" name="object 4"/>
            <p:cNvSpPr/>
            <p:nvPr/>
          </p:nvSpPr>
          <p:spPr>
            <a:xfrm>
              <a:off x="138544" y="873277"/>
              <a:ext cx="4331335" cy="639445"/>
            </a:xfrm>
            <a:custGeom>
              <a:avLst/>
              <a:gdLst/>
              <a:ahLst/>
              <a:cxnLst/>
              <a:rect l="l" t="t" r="r" b="b"/>
              <a:pathLst>
                <a:path w="4331335" h="63944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607330"/>
                  </a:lnTo>
                  <a:lnTo>
                    <a:pt x="2485" y="619642"/>
                  </a:lnTo>
                  <a:lnTo>
                    <a:pt x="9264" y="629697"/>
                  </a:lnTo>
                  <a:lnTo>
                    <a:pt x="19319" y="636476"/>
                  </a:lnTo>
                  <a:lnTo>
                    <a:pt x="31631" y="638962"/>
                  </a:lnTo>
                  <a:lnTo>
                    <a:pt x="4299334" y="638962"/>
                  </a:lnTo>
                  <a:lnTo>
                    <a:pt x="4311646" y="636476"/>
                  </a:lnTo>
                  <a:lnTo>
                    <a:pt x="4321701" y="629697"/>
                  </a:lnTo>
                  <a:lnTo>
                    <a:pt x="4328480" y="619642"/>
                  </a:lnTo>
                  <a:lnTo>
                    <a:pt x="4330965" y="60733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879604"/>
              <a:ext cx="4318635" cy="626745"/>
            </a:xfrm>
            <a:custGeom>
              <a:avLst/>
              <a:gdLst/>
              <a:ahLst/>
              <a:cxnLst/>
              <a:rect l="l" t="t" r="r" b="b"/>
              <a:pathLst>
                <a:path w="4318635" h="62674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594677"/>
                  </a:lnTo>
                  <a:lnTo>
                    <a:pt x="2485" y="606990"/>
                  </a:lnTo>
                  <a:lnTo>
                    <a:pt x="9264" y="617044"/>
                  </a:lnTo>
                  <a:lnTo>
                    <a:pt x="19319" y="623823"/>
                  </a:lnTo>
                  <a:lnTo>
                    <a:pt x="31631" y="626309"/>
                  </a:lnTo>
                  <a:lnTo>
                    <a:pt x="4286681" y="626309"/>
                  </a:lnTo>
                  <a:lnTo>
                    <a:pt x="4298993" y="623823"/>
                  </a:lnTo>
                  <a:lnTo>
                    <a:pt x="4309048" y="617044"/>
                  </a:lnTo>
                  <a:lnTo>
                    <a:pt x="4315827" y="606990"/>
                  </a:lnTo>
                  <a:lnTo>
                    <a:pt x="4318313" y="59467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8544" y="1598269"/>
            <a:ext cx="4331335" cy="778510"/>
            <a:chOff x="138544" y="1598269"/>
            <a:chExt cx="4331335" cy="778510"/>
          </a:xfrm>
        </p:grpSpPr>
        <p:sp>
          <p:nvSpPr>
            <p:cNvPr id="7" name="object 7"/>
            <p:cNvSpPr/>
            <p:nvPr/>
          </p:nvSpPr>
          <p:spPr>
            <a:xfrm>
              <a:off x="138544" y="1598269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1604595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38544" y="2462443"/>
            <a:ext cx="4331335" cy="221615"/>
            <a:chOff x="138544" y="2462443"/>
            <a:chExt cx="4331335" cy="221615"/>
          </a:xfrm>
        </p:grpSpPr>
        <p:sp>
          <p:nvSpPr>
            <p:cNvPr id="10" name="object 10"/>
            <p:cNvSpPr/>
            <p:nvPr/>
          </p:nvSpPr>
          <p:spPr>
            <a:xfrm>
              <a:off x="138544" y="2462443"/>
              <a:ext cx="4331335" cy="221615"/>
            </a:xfrm>
            <a:custGeom>
              <a:avLst/>
              <a:gdLst/>
              <a:ahLst/>
              <a:cxnLst/>
              <a:rect l="l" t="t" r="r" b="b"/>
              <a:pathLst>
                <a:path w="4331335" h="22161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89790"/>
                  </a:lnTo>
                  <a:lnTo>
                    <a:pt x="2485" y="202103"/>
                  </a:lnTo>
                  <a:lnTo>
                    <a:pt x="9264" y="212157"/>
                  </a:lnTo>
                  <a:lnTo>
                    <a:pt x="19319" y="218936"/>
                  </a:lnTo>
                  <a:lnTo>
                    <a:pt x="31631" y="221422"/>
                  </a:lnTo>
                  <a:lnTo>
                    <a:pt x="4299334" y="221422"/>
                  </a:lnTo>
                  <a:lnTo>
                    <a:pt x="4311646" y="218936"/>
                  </a:lnTo>
                  <a:lnTo>
                    <a:pt x="4321701" y="212157"/>
                  </a:lnTo>
                  <a:lnTo>
                    <a:pt x="4328480" y="202103"/>
                  </a:lnTo>
                  <a:lnTo>
                    <a:pt x="4330965" y="1897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4870" y="2468769"/>
              <a:ext cx="4318635" cy="208915"/>
            </a:xfrm>
            <a:custGeom>
              <a:avLst/>
              <a:gdLst/>
              <a:ahLst/>
              <a:cxnLst/>
              <a:rect l="l" t="t" r="r" b="b"/>
              <a:pathLst>
                <a:path w="4318635" h="20891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7137"/>
                  </a:lnTo>
                  <a:lnTo>
                    <a:pt x="2485" y="189450"/>
                  </a:lnTo>
                  <a:lnTo>
                    <a:pt x="9264" y="199505"/>
                  </a:lnTo>
                  <a:lnTo>
                    <a:pt x="19319" y="206283"/>
                  </a:lnTo>
                  <a:lnTo>
                    <a:pt x="31631" y="208769"/>
                  </a:lnTo>
                  <a:lnTo>
                    <a:pt x="4286681" y="208769"/>
                  </a:lnTo>
                  <a:lnTo>
                    <a:pt x="4298993" y="206283"/>
                  </a:lnTo>
                  <a:lnTo>
                    <a:pt x="4309048" y="199505"/>
                  </a:lnTo>
                  <a:lnTo>
                    <a:pt x="4315827" y="189450"/>
                  </a:lnTo>
                  <a:lnTo>
                    <a:pt x="4318313" y="1771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82778" y="888423"/>
            <a:ext cx="1639570" cy="175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%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MATLAB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latin typeface="Courier New"/>
                <a:cs typeface="Courier New"/>
              </a:rPr>
              <a:t>syms</a:t>
            </a:r>
            <a:r>
              <a:rPr sz="900" spc="-50" dirty="0">
                <a:latin typeface="Courier New"/>
                <a:cs typeface="Courier New"/>
              </a:rPr>
              <a:t> s</a:t>
            </a:r>
            <a:endParaRPr sz="900">
              <a:latin typeface="Courier New"/>
              <a:cs typeface="Courier New"/>
            </a:endParaRPr>
          </a:p>
          <a:p>
            <a:pPr marL="12700" marR="423545">
              <a:lnSpc>
                <a:spcPct val="101499"/>
              </a:lnSpc>
            </a:pPr>
            <a:r>
              <a:rPr sz="900" spc="-70" dirty="0">
                <a:latin typeface="Courier New"/>
                <a:cs typeface="Courier New"/>
              </a:rPr>
              <a:t>G = </a:t>
            </a:r>
            <a:r>
              <a:rPr sz="900" spc="-75" dirty="0">
                <a:latin typeface="Courier New"/>
                <a:cs typeface="Courier New"/>
              </a:rPr>
              <a:t>32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(s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4)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/</a:t>
            </a:r>
            <a:r>
              <a:rPr sz="900" spc="-75" dirty="0">
                <a:latin typeface="Courier New"/>
                <a:cs typeface="Courier New"/>
              </a:rPr>
              <a:t>(s</a:t>
            </a:r>
            <a:r>
              <a:rPr sz="900" spc="-75" dirty="0">
                <a:solidFill>
                  <a:srgbClr val="218A21"/>
                </a:solidFill>
                <a:latin typeface="Courier New"/>
                <a:cs typeface="Courier New"/>
              </a:rPr>
              <a:t>+</a:t>
            </a:r>
            <a:r>
              <a:rPr sz="900" spc="-75" dirty="0">
                <a:latin typeface="Courier New"/>
                <a:cs typeface="Courier New"/>
              </a:rPr>
              <a:t>8) </a:t>
            </a:r>
            <a:r>
              <a:rPr sz="900" spc="-10" dirty="0">
                <a:latin typeface="Courier New"/>
                <a:cs typeface="Courier New"/>
              </a:rPr>
              <a:t>partfrac(G)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901700">
              <a:lnSpc>
                <a:spcPct val="101499"/>
              </a:lnSpc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Python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80" dirty="0">
                <a:latin typeface="Courier New"/>
                <a:cs typeface="Courier New"/>
              </a:rPr>
              <a:t>sympy</a:t>
            </a:r>
            <a:endParaRPr sz="900">
              <a:latin typeface="Courier New"/>
              <a:cs typeface="Courier New"/>
            </a:endParaRPr>
          </a:p>
          <a:p>
            <a:pPr marL="12700" marR="30353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s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sympy.symbols(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's'</a:t>
            </a:r>
            <a:r>
              <a:rPr sz="900" spc="-75" dirty="0">
                <a:latin typeface="Courier New"/>
                <a:cs typeface="Courier New"/>
              </a:rPr>
              <a:t>)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32</a:t>
            </a:r>
            <a:r>
              <a:rPr sz="900" spc="-10" dirty="0">
                <a:latin typeface="Courier New"/>
                <a:cs typeface="Courier New"/>
              </a:rPr>
              <a:t>/s/(s+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10" dirty="0">
                <a:latin typeface="Courier New"/>
                <a:cs typeface="Courier New"/>
              </a:rPr>
              <a:t>)/(s+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8</a:t>
            </a:r>
            <a:r>
              <a:rPr sz="900" spc="-10" dirty="0">
                <a:latin typeface="Courier New"/>
                <a:cs typeface="Courier New"/>
              </a:rPr>
              <a:t>) </a:t>
            </a:r>
            <a:r>
              <a:rPr sz="900" spc="-5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55" dirty="0">
                <a:latin typeface="Courier New"/>
                <a:cs typeface="Courier New"/>
              </a:rPr>
              <a:t>(sympy.apart(G))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8</a:t>
            </a:r>
            <a:r>
              <a:rPr sz="900" spc="-70" dirty="0">
                <a:latin typeface="Courier New"/>
                <a:cs typeface="Courier New"/>
              </a:rPr>
              <a:t>) -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70" dirty="0">
                <a:latin typeface="Courier New"/>
                <a:cs typeface="Courier New"/>
              </a:rPr>
              <a:t> +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4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3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30" dirty="0">
                <a:latin typeface="Courier New"/>
                <a:cs typeface="Courier New"/>
              </a:rPr>
              <a:t>/s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65" dirty="0"/>
              <a:t>Real</a:t>
            </a:r>
            <a:r>
              <a:rPr spc="-30" dirty="0"/>
              <a:t> </a:t>
            </a:r>
            <a:r>
              <a:rPr spc="-40" dirty="0"/>
              <a:t>and</a:t>
            </a:r>
            <a:r>
              <a:rPr spc="-30" dirty="0"/>
              <a:t> </a:t>
            </a:r>
            <a:r>
              <a:rPr spc="-50" dirty="0"/>
              <a:t>repeated</a:t>
            </a:r>
            <a:r>
              <a:rPr spc="-25" dirty="0"/>
              <a:t> </a:t>
            </a:r>
            <a:r>
              <a:rPr dirty="0"/>
              <a:t>roots</a:t>
            </a:r>
            <a:r>
              <a:rPr spc="-30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i="1" spc="-20" dirty="0">
                <a:latin typeface="Arial"/>
                <a:cs typeface="Arial"/>
              </a:rPr>
              <a:t>A</a:t>
            </a:r>
            <a:r>
              <a:rPr spc="-20" dirty="0">
                <a:latin typeface="Times New Roman"/>
                <a:cs typeface="Times New Roman"/>
              </a:rPr>
              <a:t>(</a:t>
            </a:r>
            <a:r>
              <a:rPr i="1" spc="-20" dirty="0">
                <a:latin typeface="Arial"/>
                <a:cs typeface="Arial"/>
              </a:rPr>
              <a:t>s</a:t>
            </a:r>
            <a:r>
              <a:rPr spc="-20" dirty="0"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0C3F956F-C353-D9F7-C2EF-1E621783B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426" y="587375"/>
                <a:ext cx="4443259" cy="23622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example 2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+1</m:t>
                              </m:r>
                            </m:e>
                          </m:d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+1</m:t>
                          </m:r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+2</m:t>
                          </m:r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𝐾</m:t>
                              </m:r>
                            </m:e>
                            <m:sub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kumimoji="0" lang="ar-AE" sz="1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𝑠</m:t>
                                  </m:r>
                                  <m:r>
                                    <a:rPr kumimoji="0" lang="ar-AE" sz="1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+2</m:t>
                                  </m:r>
                                </m:e>
                              </m:d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3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→−2</m:t>
                        </m:r>
                      </m:sub>
                    </m:sSub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→−1</m:t>
                        </m:r>
                      </m:sub>
                    </m:sSub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+1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=2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we hit both sides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then differentiate once </a:t>
                </a:r>
                <a:r>
                  <a:rPr kumimoji="0" lang="en-US" sz="1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w.r.t.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𝑠</m:t>
                    </m:r>
                  </m:oMath>
                </a14:m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, to get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𝐾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0" lang="en-US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lim</m:t>
                        </m:r>
                      </m:e>
                      <m:lim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→−2</m:t>
                        </m:r>
                      </m:lim>
                    </m:limLow>
                    <m:f>
                      <m:f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</m:t>
                        </m:r>
                      </m:num>
                      <m:den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𝑑𝑠</m:t>
                        </m:r>
                      </m:den>
                    </m:f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𝑠</m:t>
                            </m:r>
                            <m:r>
                              <a:rPr kumimoji="0" lang="ar-AE" sz="1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  <m:t>+2</m:t>
                            </m:r>
                          </m:e>
                        </m:d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</m:sup>
                    </m:sSup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𝐺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=−2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0C3F956F-C353-D9F7-C2EF-1E621783B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6" y="587375"/>
                <a:ext cx="4443259" cy="2362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Coding</a:t>
            </a:r>
            <a:r>
              <a:rPr spc="-55" dirty="0"/>
              <a:t> </a:t>
            </a:r>
            <a:r>
              <a:rPr dirty="0"/>
              <a:t>partial</a:t>
            </a:r>
            <a:r>
              <a:rPr spc="-55" dirty="0"/>
              <a:t> </a:t>
            </a:r>
            <a:r>
              <a:rPr dirty="0"/>
              <a:t>fraction</a:t>
            </a:r>
            <a:r>
              <a:rPr spc="-55" dirty="0"/>
              <a:t> </a:t>
            </a:r>
            <a:r>
              <a:rPr spc="-80" dirty="0"/>
              <a:t>expansions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44" y="1163281"/>
            <a:ext cx="4331335" cy="778510"/>
            <a:chOff x="138544" y="1163281"/>
            <a:chExt cx="4331335" cy="778510"/>
          </a:xfrm>
        </p:grpSpPr>
        <p:sp>
          <p:nvSpPr>
            <p:cNvPr id="4" name="object 4"/>
            <p:cNvSpPr/>
            <p:nvPr/>
          </p:nvSpPr>
          <p:spPr>
            <a:xfrm>
              <a:off x="138544" y="1163281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870" y="1169607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8544" y="2027455"/>
            <a:ext cx="4331335" cy="221615"/>
            <a:chOff x="138544" y="2027455"/>
            <a:chExt cx="4331335" cy="221615"/>
          </a:xfrm>
        </p:grpSpPr>
        <p:sp>
          <p:nvSpPr>
            <p:cNvPr id="7" name="object 7"/>
            <p:cNvSpPr/>
            <p:nvPr/>
          </p:nvSpPr>
          <p:spPr>
            <a:xfrm>
              <a:off x="138544" y="2027455"/>
              <a:ext cx="4331335" cy="221615"/>
            </a:xfrm>
            <a:custGeom>
              <a:avLst/>
              <a:gdLst/>
              <a:ahLst/>
              <a:cxnLst/>
              <a:rect l="l" t="t" r="r" b="b"/>
              <a:pathLst>
                <a:path w="4331335" h="22161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89790"/>
                  </a:lnTo>
                  <a:lnTo>
                    <a:pt x="2485" y="202103"/>
                  </a:lnTo>
                  <a:lnTo>
                    <a:pt x="9264" y="212157"/>
                  </a:lnTo>
                  <a:lnTo>
                    <a:pt x="19319" y="218936"/>
                  </a:lnTo>
                  <a:lnTo>
                    <a:pt x="31631" y="221422"/>
                  </a:lnTo>
                  <a:lnTo>
                    <a:pt x="4299334" y="221422"/>
                  </a:lnTo>
                  <a:lnTo>
                    <a:pt x="4311646" y="218936"/>
                  </a:lnTo>
                  <a:lnTo>
                    <a:pt x="4321701" y="212157"/>
                  </a:lnTo>
                  <a:lnTo>
                    <a:pt x="4328480" y="202103"/>
                  </a:lnTo>
                  <a:lnTo>
                    <a:pt x="4330965" y="1897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4870" y="2033781"/>
              <a:ext cx="4318635" cy="208915"/>
            </a:xfrm>
            <a:custGeom>
              <a:avLst/>
              <a:gdLst/>
              <a:ahLst/>
              <a:cxnLst/>
              <a:rect l="l" t="t" r="r" b="b"/>
              <a:pathLst>
                <a:path w="4318635" h="20891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7137"/>
                  </a:lnTo>
                  <a:lnTo>
                    <a:pt x="2485" y="189450"/>
                  </a:lnTo>
                  <a:lnTo>
                    <a:pt x="9264" y="199505"/>
                  </a:lnTo>
                  <a:lnTo>
                    <a:pt x="19319" y="206283"/>
                  </a:lnTo>
                  <a:lnTo>
                    <a:pt x="31631" y="208769"/>
                  </a:lnTo>
                  <a:lnTo>
                    <a:pt x="4286681" y="208769"/>
                  </a:lnTo>
                  <a:lnTo>
                    <a:pt x="4298993" y="206283"/>
                  </a:lnTo>
                  <a:lnTo>
                    <a:pt x="4309048" y="199505"/>
                  </a:lnTo>
                  <a:lnTo>
                    <a:pt x="4315827" y="189450"/>
                  </a:lnTo>
                  <a:lnTo>
                    <a:pt x="4318313" y="1771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82778" y="1178415"/>
            <a:ext cx="2237740" cy="1026794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499235">
              <a:lnSpc>
                <a:spcPct val="101499"/>
              </a:lnSpc>
              <a:spcBef>
                <a:spcPts val="80"/>
              </a:spcBef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Python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sympy</a:t>
            </a:r>
            <a:endParaRPr sz="900">
              <a:latin typeface="Courier New"/>
              <a:cs typeface="Courier New"/>
            </a:endParaRPr>
          </a:p>
          <a:p>
            <a:pPr marL="12700" marR="901700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s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75" dirty="0">
                <a:latin typeface="Courier New"/>
                <a:cs typeface="Courier New"/>
              </a:rPr>
              <a:t> sympy.symbols(</a:t>
            </a:r>
            <a:r>
              <a:rPr sz="900" spc="-75" dirty="0">
                <a:solidFill>
                  <a:srgbClr val="8A2152"/>
                </a:solidFill>
                <a:latin typeface="Courier New"/>
                <a:cs typeface="Courier New"/>
              </a:rPr>
              <a:t>'s'</a:t>
            </a:r>
            <a:r>
              <a:rPr sz="900" spc="-75" dirty="0">
                <a:latin typeface="Courier New"/>
                <a:cs typeface="Courier New"/>
              </a:rPr>
              <a:t>)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/(s+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10" dirty="0">
                <a:latin typeface="Courier New"/>
                <a:cs typeface="Courier New"/>
              </a:rPr>
              <a:t>)/(s+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10" dirty="0">
                <a:latin typeface="Courier New"/>
                <a:cs typeface="Courier New"/>
              </a:rPr>
              <a:t>)**</a:t>
            </a:r>
            <a:r>
              <a:rPr sz="900" spc="-10" dirty="0">
                <a:solidFill>
                  <a:srgbClr val="008A8A"/>
                </a:solidFill>
                <a:latin typeface="Courier New"/>
                <a:cs typeface="Courier New"/>
              </a:rPr>
              <a:t>2 </a:t>
            </a:r>
            <a:r>
              <a:rPr sz="900" spc="-55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55" dirty="0">
                <a:latin typeface="Courier New"/>
                <a:cs typeface="Courier New"/>
              </a:rPr>
              <a:t>(sympy.apart(G))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5" dirty="0">
                <a:latin typeface="Courier New"/>
                <a:cs typeface="Courier New"/>
              </a:rPr>
              <a:t>-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)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-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)**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60" dirty="0">
                <a:solidFill>
                  <a:srgbClr val="008A8A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2</a:t>
            </a:r>
            <a:r>
              <a:rPr sz="900" spc="-75" dirty="0">
                <a:latin typeface="Courier New"/>
                <a:cs typeface="Courier New"/>
              </a:rPr>
              <a:t>/(s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+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5" dirty="0">
                <a:latin typeface="Courier New"/>
                <a:cs typeface="Courier New"/>
              </a:rPr>
              <a:t>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first-</a:t>
            </a:r>
            <a:r>
              <a:rPr spc="-25" dirty="0"/>
              <a:t>order</a:t>
            </a:r>
            <a:r>
              <a:rPr spc="-15" dirty="0"/>
              <a:t> </a:t>
            </a:r>
            <a:r>
              <a:rPr spc="-25" dirty="0"/>
              <a:t>ODE</a:t>
            </a:r>
          </a:p>
        </p:txBody>
      </p:sp>
      <p:sp>
        <p:nvSpPr>
          <p:cNvPr id="26" name="object 26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D718C13-92BA-B4B2-02C6-7CD1804A58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50" y="469503"/>
                <a:ext cx="4362450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Example 3: Let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&gt;0,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&gt;0,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obtain the solution to the ODE: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𝑎𝑦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1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ar-AE" sz="1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mPr>
                          <m:m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1,</m:t>
                              </m:r>
                            </m:e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≥0</m:t>
                              </m:r>
                            </m:e>
                          </m:mr>
                          <m:m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0,</m:t>
                              </m:r>
                            </m:e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Laplace transform: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ℒ</m:t>
                    </m:r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acc>
                      <m:accPr>
                        <m:chr m:val="̇"/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𝑠𝑌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⇒</m:t>
                    </m:r>
                  </m:oMath>
                </a14:m>
                <a:r>
                  <a:rPr kumimoji="0" lang="ar-AE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solution in Laplace domain: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</m:den>
                          </m:f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f>
                            <m:f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fPr>
                            <m:num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apply inverse Laplace transform: </a:t>
                </a:r>
                <a14:m>
                  <m:oMath xmlns:m="http://schemas.openxmlformats.org/officeDocument/2006/math">
                    <m:r>
                      <a:rPr kumimoji="0" lang="en-US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ℒ</m:t>
                        </m:r>
                      </m:e>
                      <m:sup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p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{</m:t>
                    </m:r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𝑌</m:t>
                    </m:r>
                    <m:d>
                      <m:dPr>
                        <m:ctrlPr>
                          <a:rPr kumimoji="0" lang="ar-AE" sz="1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0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}=…</m:t>
                    </m:r>
                  </m:oMath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solution: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𝑎𝑡</m:t>
                          </m:r>
                        </m:sup>
                      </m:sSup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kumimoji="0" lang="ar-AE" sz="1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10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ar-AE" sz="1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0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ar-A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Content Placeholder 2">
                <a:extLst>
                  <a:ext uri="{FF2B5EF4-FFF2-40B4-BE49-F238E27FC236}">
                    <a16:creationId xmlns:a16="http://schemas.microsoft.com/office/drawing/2014/main" id="{ED718C13-92BA-B4B2-02C6-7CD1804A5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" y="469503"/>
                <a:ext cx="4362450" cy="3394472"/>
              </a:xfrm>
              <a:prstGeom prst="rect">
                <a:avLst/>
              </a:prstGeom>
              <a:blipFill>
                <a:blip r:embed="rId3"/>
                <a:stretch>
                  <a:fillRect t="-10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Solution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first-</a:t>
            </a:r>
            <a:r>
              <a:rPr spc="-25" dirty="0"/>
              <a:t>order</a:t>
            </a:r>
            <a:r>
              <a:rPr spc="-15" dirty="0"/>
              <a:t> </a:t>
            </a:r>
            <a:r>
              <a:rPr spc="-25" dirty="0"/>
              <a:t>ODE</a:t>
            </a:r>
          </a:p>
        </p:txBody>
      </p:sp>
      <p:sp>
        <p:nvSpPr>
          <p:cNvPr id="19" name="object 19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850999" y="3322038"/>
            <a:ext cx="906144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Inverse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Laplace</a:t>
            </a: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Transform</a:t>
            </a:r>
            <a:endParaRPr sz="600"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ECAECB-21C5-1CD6-1121-BF89D88C0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455" y="469503"/>
                <a:ext cx="4150995" cy="339447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Example 4: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&gt;0,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&gt;0,</m:t>
                    </m:r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b>
                      <m:sSub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b>
                    </m:sSub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∈</m:t>
                    </m:r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ℝ</m:t>
                    </m:r>
                  </m:oMath>
                </a14:m>
                <a:r>
                  <a:rPr kumimoji="0" lang="ar-AE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  <a:cs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acc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=−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𝑎𝑦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𝑏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1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⇒</m:t>
                      </m:r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𝑌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𝑠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𝑠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𝑡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sSup>
                        <m:sSup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p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𝑒</m:t>
                          </m:r>
                        </m:e>
                        <m:sup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𝑎𝑡</m:t>
                          </m:r>
                        </m:sup>
                      </m:sSup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0</m:t>
                          </m:r>
                        </m:e>
                      </m:d>
                      <m:r>
                        <a:rPr kumimoji="0" lang="ar-A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f>
                        <m:f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Pr>
                        <m:num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num>
                        <m:den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kumimoji="0" lang="ar-AE" sz="11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  <m:d>
                            <m:d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𝑡</m:t>
                              </m:r>
                            </m:e>
                          </m:d>
                          <m:r>
                            <a:rPr kumimoji="0" lang="ar-AE" sz="11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ar-AE" sz="11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𝑒</m:t>
                              </m:r>
                            </m:e>
                            <m:sup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−</m:t>
                              </m:r>
                              <m:r>
                                <a:rPr kumimoji="0" lang="ar-AE" sz="11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observations: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from the ODE, </a:t>
                </a:r>
                <a14:m>
                  <m:oMath xmlns:m="http://schemas.openxmlformats.org/officeDocument/2006/math">
                    <m:r>
                      <a:rPr kumimoji="0" 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∞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+mn-ea"/>
                  </a:rPr>
                  <a:t>using final value theorem,</a:t>
                </a:r>
              </a:p>
              <a:p>
                <a:pPr marL="342900" marR="0" lvl="0" indent="-342900" algn="l" defTabSz="3429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/>
                  <a:buChar char="•"/>
                  <a:tabLst/>
                  <a:defRPr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→∞</m:t>
                        </m:r>
                      </m:lim>
                    </m:limLow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limLow>
                      <m:limLow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kumimoji="0" lang="en-US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lim</m:t>
                        </m:r>
                      </m:e>
                      <m:li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→0</m:t>
                        </m:r>
                      </m:lim>
                    </m:limLow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𝑠𝑌</m:t>
                    </m:r>
                    <m:d>
                      <m:d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𝑠</m:t>
                        </m:r>
                      </m:e>
                    </m:d>
                    <m:r>
                      <a:rPr kumimoji="0" lang="ar-AE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f>
                      <m:fPr>
                        <m:ctrlPr>
                          <a:rPr kumimoji="0" lang="ar-AE" sz="11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num>
                      <m:den>
                        <m:r>
                          <a:rPr kumimoji="0" lang="ar-AE" sz="11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den>
                    </m:f>
                  </m:oMath>
                </a14:m>
                <a:endParaRPr kumimoji="0" lang="ar-AE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49ECAECB-21C5-1CD6-1121-BF89D88C0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455" y="469503"/>
                <a:ext cx="4150995" cy="33944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1687</Words>
  <Application>Microsoft Macintosh PowerPoint</Application>
  <PresentationFormat>Custom</PresentationFormat>
  <Paragraphs>210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Hack</vt:lpstr>
      <vt:lpstr>Lucida Grande</vt:lpstr>
      <vt:lpstr>Meslo LG L DZ for Powerline</vt:lpstr>
      <vt:lpstr>Times New Roman</vt:lpstr>
      <vt:lpstr>Office Theme</vt:lpstr>
      <vt:lpstr>1_Office Theme</vt:lpstr>
      <vt:lpstr>PowerPoint Presentation</vt:lpstr>
      <vt:lpstr>Common Laplace transform pairs</vt:lpstr>
      <vt:lpstr>Overview of inverse Laplace transform: modularity and decomposition</vt:lpstr>
      <vt:lpstr>Real and distinct roots in A(s)</vt:lpstr>
      <vt:lpstr>Coding partial fraction expansions</vt:lpstr>
      <vt:lpstr>Real and repeated roots in A(s)</vt:lpstr>
      <vt:lpstr>Coding partial fraction expansions</vt:lpstr>
      <vt:lpstr>Solution of a first-order ODE</vt:lpstr>
      <vt:lpstr>Solution of a first-order ODE</vt:lpstr>
      <vt:lpstr>Solution of a first-order ODE</vt:lpstr>
      <vt:lpstr>Connecting two domains</vt:lpstr>
      <vt:lpstr>Transfer functions</vt:lpstr>
      <vt:lpstr>Coding transfer functions in Python</vt:lpstr>
      <vt:lpstr>Coding transfer functions in Python</vt:lpstr>
      <vt:lpstr>The DC gain</vt:lpstr>
      <vt:lpstr>The DC gain in Matlab and Python</vt:lpstr>
      <vt:lpstr>The DC gain in Matlab and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Inverse Laplace transform</dc:title>
  <dc:subject>scripts for Org-Coursepack </dc:subject>
  <dc:creator> Xu Chen </dc:creator>
  <cp:lastModifiedBy>Xu Chen</cp:lastModifiedBy>
  <cp:revision>7</cp:revision>
  <dcterms:created xsi:type="dcterms:W3CDTF">2025-07-12T07:14:35Z</dcterms:created>
  <dcterms:modified xsi:type="dcterms:W3CDTF">2025-10-22T06:39:03Z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2025-01-13T00:00:00Z</vt:filetime>
  </property>
</Properties>
</file>