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12"/>
    <p:restoredTop sz="94694"/>
  </p:normalViewPr>
  <p:slideViewPr>
    <p:cSldViewPr>
      <p:cViewPr varScale="1">
        <p:scale>
          <a:sx n="240" d="100"/>
          <a:sy n="240" d="100"/>
        </p:scale>
        <p:origin x="1008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60004"/>
            <a:ext cx="432752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2778" y="609760"/>
            <a:ext cx="2477135" cy="2389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0426" y="3322038"/>
            <a:ext cx="1315720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00956" y="3322038"/>
            <a:ext cx="252729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slide" Target="slide1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5321" y="235473"/>
            <a:ext cx="2457450" cy="50927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Introduction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Modern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Controls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34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1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transform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672561"/>
            <a:ext cx="4608195" cy="1783714"/>
            <a:chOff x="0" y="1672561"/>
            <a:chExt cx="4608195" cy="178371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950" y="1672561"/>
              <a:ext cx="4330116" cy="164743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3346500"/>
              <a:ext cx="4608195" cy="109855"/>
            </a:xfrm>
            <a:custGeom>
              <a:avLst/>
              <a:gdLst/>
              <a:ahLst/>
              <a:cxnLst/>
              <a:rect l="l" t="t" r="r" b="b"/>
              <a:pathLst>
                <a:path w="4608195" h="109854">
                  <a:moveTo>
                    <a:pt x="4607928" y="0"/>
                  </a:moveTo>
                  <a:lnTo>
                    <a:pt x="3071952" y="0"/>
                  </a:lnTo>
                  <a:lnTo>
                    <a:pt x="1535976" y="0"/>
                  </a:ln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3071952" y="109550"/>
                  </a:lnTo>
                  <a:lnTo>
                    <a:pt x="4607928" y="109550"/>
                  </a:lnTo>
                  <a:lnTo>
                    <a:pt x="4607928" y="0"/>
                  </a:lnTo>
                  <a:close/>
                </a:path>
              </a:pathLst>
            </a:custGeom>
            <a:solidFill>
              <a:srgbClr val="1919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19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D4321F04-1E50-4C51-E5B2-707650FB597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10426" y="3322038"/>
            <a:ext cx="1972562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  <a:r>
              <a:rPr lang="en-US" spc="-10" dirty="0"/>
              <a:t>, Chen &amp; </a:t>
            </a:r>
            <a:r>
              <a:rPr lang="en-US" spc="-10" dirty="0" err="1"/>
              <a:t>Tomizuka</a:t>
            </a:r>
            <a:endParaRPr spc="-10" dirty="0"/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Solving</a:t>
            </a:r>
            <a:r>
              <a:rPr spc="-10" dirty="0"/>
              <a:t> </a:t>
            </a:r>
            <a:r>
              <a:rPr spc="-55" dirty="0"/>
              <a:t>difference</a:t>
            </a:r>
            <a:r>
              <a:rPr spc="-5" dirty="0"/>
              <a:t> </a:t>
            </a:r>
            <a:r>
              <a:rPr spc="-50" dirty="0"/>
              <a:t>equations</a:t>
            </a:r>
          </a:p>
        </p:txBody>
      </p:sp>
      <p:sp>
        <p:nvSpPr>
          <p:cNvPr id="14" name="object 14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082419" y="3322038"/>
            <a:ext cx="443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Z</a:t>
            </a:r>
            <a:r>
              <a:rPr sz="600" spc="6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9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6A2F8716-CBF4-FC1C-E5CB-B2559AF3FC3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7145" y="469503"/>
                <a:ext cx="4608195" cy="33944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Solve the difference equation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𝑦</m:t>
                      </m:r>
                      <m:d>
                        <m:dPr>
                          <m:ctrlPr>
                            <a:rPr kumimoji="0" lang="ar-AE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</m:d>
                      <m:r>
                        <a:rPr kumimoji="0" lang="ar-AE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+3</m:t>
                      </m:r>
                      <m:r>
                        <a:rPr kumimoji="0" lang="ar-AE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𝑦</m:t>
                      </m:r>
                      <m:d>
                        <m:dPr>
                          <m:ctrlPr>
                            <a:rPr kumimoji="0" lang="ar-AE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  <m:r>
                            <a:rPr kumimoji="0" lang="ar-AE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e>
                      </m:d>
                      <m:r>
                        <a:rPr kumimoji="0" lang="ar-AE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+2</m:t>
                      </m:r>
                      <m:r>
                        <a:rPr kumimoji="0" lang="ar-AE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𝑦</m:t>
                      </m:r>
                      <m:d>
                        <m:dPr>
                          <m:ctrlPr>
                            <a:rPr kumimoji="0" lang="ar-AE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  <m:r>
                            <a:rPr kumimoji="0" lang="ar-AE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−2</m:t>
                          </m:r>
                        </m:e>
                      </m:d>
                      <m:r>
                        <a:rPr kumimoji="0" lang="ar-AE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kumimoji="0" lang="ar-AE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𝑢</m:t>
                      </m:r>
                      <m:d>
                        <m:dPr>
                          <m:ctrlPr>
                            <a:rPr kumimoji="0" lang="ar-AE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  <m:r>
                            <a:rPr kumimoji="0" lang="ar-AE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where </a:t>
                </a:r>
                <a14:m>
                  <m:oMath xmlns:m="http://schemas.openxmlformats.org/officeDocument/2006/math">
                    <m:r>
                      <a: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−2</m:t>
                        </m:r>
                      </m:e>
                    </m:d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−1</m:t>
                        </m:r>
                      </m:e>
                    </m:d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=0</m:t>
                    </m:r>
                  </m:oMath>
                </a14:m>
                <a:r>
                  <a:rPr kumimoji="0" lang="ar-A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and </a:t>
                </a:r>
                <a14:m>
                  <m:oMath xmlns:m="http://schemas.openxmlformats.org/officeDocument/2006/math">
                    <m:r>
                      <a: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𝑢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</m:d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=1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</m:d>
                  </m:oMath>
                </a14:m>
                <a:r>
                  <a:rPr kumimoji="0" lang="ar-A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.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𝒵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{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−1</m:t>
                        </m:r>
                      </m:e>
                    </m:d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}=</m:t>
                    </m:r>
                    <m:sSup>
                      <m:sSup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  <m:sup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−1</m:t>
                        </m:r>
                      </m:sup>
                    </m:sSup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𝒵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{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</m:d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}=</m:t>
                    </m:r>
                    <m:sSup>
                      <m:sSup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  <m:sup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−1</m:t>
                        </m:r>
                      </m:sup>
                    </m:sSup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𝑌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</m:d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𝒵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{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−2</m:t>
                        </m:r>
                      </m:e>
                    </m:d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}=</m:t>
                    </m:r>
                    <m:sSup>
                      <m:sSup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  <m:sup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−1</m:t>
                        </m:r>
                      </m:sup>
                    </m:sSup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𝒵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{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−1</m:t>
                        </m:r>
                      </m:e>
                    </m:d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}=</m:t>
                    </m:r>
                    <m:sSup>
                      <m:sSup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  <m:sup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−2</m:t>
                        </m:r>
                      </m:sup>
                    </m:sSup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𝑌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</m:d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𝒵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{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𝑢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−2</m:t>
                        </m:r>
                      </m:e>
                    </m:d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}=</m:t>
                    </m:r>
                    <m:sSup>
                      <m:sSup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  <m:sup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−2</m:t>
                        </m:r>
                      </m:sup>
                    </m:sSup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𝑈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</m:d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1+3</m:t>
                        </m:r>
                        <m:sSup>
                          <m:sSup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𝑧</m:t>
                            </m:r>
                          </m:e>
                          <m:sup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−1</m:t>
                            </m:r>
                          </m:sup>
                        </m:sSup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+2</m:t>
                        </m:r>
                        <m:sSup>
                          <m:sSup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𝑧</m:t>
                            </m:r>
                          </m:e>
                          <m:sup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−2</m:t>
                            </m:r>
                          </m:sup>
                        </m:sSup>
                      </m:e>
                    </m:d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𝑌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</m:d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p>
                      <m:sSup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  <m:sup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−2</m:t>
                        </m:r>
                      </m:sup>
                    </m:sSup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𝑈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</m:d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  <m:borderBox>
                      <m:borderBox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borderBox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𝑌</m:t>
                        </m:r>
                        <m:d>
                          <m:d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𝑧</m:t>
                            </m:r>
                          </m:e>
                        </m:d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f>
                          <m:f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fPr>
                          <m:num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kumimoji="0" lang="ar-AE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kumimoji="0" lang="ar-AE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+3</m:t>
                            </m:r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𝑧</m:t>
                            </m:r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+2</m:t>
                            </m:r>
                          </m:den>
                        </m:f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𝑈</m:t>
                        </m:r>
                        <m:d>
                          <m:d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𝑧</m:t>
                            </m:r>
                          </m:e>
                        </m:d>
                      </m:e>
                    </m:borderBox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6A2F8716-CBF4-FC1C-E5CB-B2559AF3F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145" y="469503"/>
                <a:ext cx="4608195" cy="33944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Solving</a:t>
            </a:r>
            <a:r>
              <a:rPr spc="-10" dirty="0"/>
              <a:t> </a:t>
            </a:r>
            <a:r>
              <a:rPr spc="-55" dirty="0"/>
              <a:t>difference</a:t>
            </a:r>
            <a:r>
              <a:rPr spc="-5" dirty="0"/>
              <a:t> </a:t>
            </a:r>
            <a:r>
              <a:rPr spc="-50" dirty="0"/>
              <a:t>equations</a:t>
            </a:r>
          </a:p>
        </p:txBody>
      </p:sp>
      <p:sp>
        <p:nvSpPr>
          <p:cNvPr id="21" name="object 21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082419" y="3322038"/>
            <a:ext cx="443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Z</a:t>
            </a:r>
            <a:r>
              <a:rPr sz="600" spc="6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10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F27E0911-5CEE-4358-4986-FE0866781D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50" y="393303"/>
                <a:ext cx="4608195" cy="33944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Solve the difference equation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𝑦</m:t>
                      </m:r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</m:d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+3</m:t>
                      </m:r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𝑦</m:t>
                      </m:r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e>
                      </m:d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+2</m:t>
                      </m:r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𝑦</m:t>
                      </m:r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−2</m:t>
                          </m:r>
                        </m:e>
                      </m:d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𝑢</m:t>
                      </m:r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where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−2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−1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=0</m:t>
                    </m:r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and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𝑢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=1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</m:d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.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borderBox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𝑌</m:t>
                        </m:r>
                        <m:d>
                          <m:d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𝑧</m:t>
                            </m:r>
                          </m:e>
                        </m:d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f>
                          <m:f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fPr>
                          <m:num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1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kumimoji="0" lang="ar-AE" sz="1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+3</m:t>
                            </m:r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𝑧</m:t>
                            </m:r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+2</m:t>
                            </m:r>
                          </m:den>
                        </m:f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𝑈</m:t>
                        </m:r>
                        <m:d>
                          <m:d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𝑧</m:t>
                            </m:r>
                          </m:e>
                        </m:d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f>
                          <m:f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fPr>
                          <m:num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𝑧</m:t>
                                </m:r>
                                <m:r>
                                  <a:rPr kumimoji="0" lang="ar-AE" sz="1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+2</m:t>
                                </m:r>
                              </m:e>
                            </m:d>
                            <m:d>
                              <m:dPr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𝑧</m:t>
                                </m:r>
                                <m:r>
                                  <a:rPr kumimoji="0" lang="ar-AE" sz="1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+1</m:t>
                                </m:r>
                              </m:e>
                            </m:d>
                          </m:den>
                        </m:f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𝑈</m:t>
                        </m:r>
                        <m:d>
                          <m:d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𝑧</m:t>
                            </m:r>
                          </m:e>
                        </m:d>
                      </m:e>
                    </m:borderBox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𝑢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=1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𝑈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=1/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1−</m:t>
                        </m:r>
                        <m:sSup>
                          <m:sSup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𝑧</m:t>
                            </m:r>
                          </m:e>
                          <m:sup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𝑌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>
                      <m:f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num>
                      <m:den>
                        <m:d>
                          <m:d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𝑧</m:t>
                            </m:r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𝑧</m:t>
                            </m:r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+2</m:t>
                            </m:r>
                          </m:e>
                        </m:d>
                        <m:d>
                          <m:d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𝑧</m:t>
                            </m:r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+1</m:t>
                            </m:r>
                          </m:e>
                        </m:d>
                      </m:den>
                    </m:f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>
                      <m:f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num>
                      <m:den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6</m:t>
                        </m:r>
                      </m:den>
                    </m:f>
                    <m:f>
                      <m:f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num>
                      <m:den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−1</m:t>
                        </m:r>
                      </m:den>
                    </m:f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f>
                      <m:f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num>
                      <m:den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3</m:t>
                        </m:r>
                      </m:den>
                    </m:f>
                    <m:f>
                      <m:f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num>
                      <m:den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+2</m:t>
                        </m:r>
                      </m:den>
                    </m:f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f>
                      <m:f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num>
                      <m:den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num>
                      <m:den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+1</m:t>
                        </m:r>
                      </m:den>
                    </m:f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(</a:t>
                </a: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careful with the partial fraction expansion)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inverse Z transform then gives 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𝑦</m:t>
                      </m:r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</m:d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num>
                        <m:den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6</m:t>
                          </m:r>
                        </m:den>
                      </m:f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1</m:t>
                      </m:r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</m:d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f>
                        <m:f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num>
                        <m:den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−2</m:t>
                              </m:r>
                            </m:e>
                          </m:d>
                        </m:e>
                        <m:sup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sup>
                      </m:sSup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f>
                        <m:f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num>
                        <m:den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sup>
                      </m:sSup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, </m:t>
                      </m:r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𝑘</m:t>
                      </m:r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≥0</m:t>
                      </m:r>
                    </m:oMath>
                  </m:oMathPara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F27E0911-5CEE-4358-4986-FE0866781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" y="393303"/>
                <a:ext cx="4608195" cy="33944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From</a:t>
            </a:r>
            <a:r>
              <a:rPr spc="5" dirty="0"/>
              <a:t> </a:t>
            </a:r>
            <a:r>
              <a:rPr spc="-55" dirty="0"/>
              <a:t>difference</a:t>
            </a:r>
            <a:r>
              <a:rPr spc="10" dirty="0"/>
              <a:t> </a:t>
            </a:r>
            <a:r>
              <a:rPr spc="-35" dirty="0"/>
              <a:t>equation</a:t>
            </a:r>
            <a:r>
              <a:rPr spc="5" dirty="0"/>
              <a:t> </a:t>
            </a:r>
            <a:r>
              <a:rPr dirty="0"/>
              <a:t>to</a:t>
            </a:r>
            <a:r>
              <a:rPr spc="10" dirty="0"/>
              <a:t> </a:t>
            </a:r>
            <a:r>
              <a:rPr spc="-25" dirty="0"/>
              <a:t>transfer</a:t>
            </a:r>
            <a:r>
              <a:rPr spc="10" dirty="0"/>
              <a:t> </a:t>
            </a:r>
            <a:r>
              <a:rPr spc="-20" dirty="0"/>
              <a:t>functions</a:t>
            </a:r>
          </a:p>
        </p:txBody>
      </p:sp>
      <p:sp>
        <p:nvSpPr>
          <p:cNvPr id="18" name="object 18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082419" y="3322038"/>
            <a:ext cx="443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Z</a:t>
            </a:r>
            <a:r>
              <a:rPr sz="600" spc="6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11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7B19B9EA-86B7-FA46-AB7F-00AA5FFE29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469503"/>
                <a:ext cx="4608195" cy="33944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general discrete-time </a:t>
                </a:r>
                <a:r>
                  <a:rPr kumimoji="0" lang="en-US" sz="11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OdE</a:t>
                </a: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: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𝑦</m:t>
                      </m:r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</m:d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sub>
                      </m:sSub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𝑦</m:t>
                      </m:r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e>
                      </m:d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+…+</m:t>
                      </m:r>
                      <m:sSub>
                        <m:sSub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sub>
                      </m:sSub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𝑦</m:t>
                      </m:r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e>
                      </m:d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𝑏</m:t>
                          </m:r>
                        </m:e>
                        <m:sub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𝑚</m:t>
                          </m:r>
                        </m:sub>
                      </m:sSub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𝑢</m:t>
                      </m:r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𝑚</m:t>
                          </m:r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e>
                      </m:d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+…+</m:t>
                      </m:r>
                      <m:sSub>
                        <m:sSub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𝑏</m:t>
                          </m:r>
                        </m:e>
                        <m:sub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sub>
                      </m:sSub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𝑢</m:t>
                      </m:r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where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=0</m:t>
                    </m:r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∀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𝑘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&lt;0</m:t>
                    </m:r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applying Z transform to the </a:t>
                </a:r>
                <a:r>
                  <a:rPr kumimoji="0" lang="en-US" sz="11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OdE</a:t>
                </a: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yields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sup>
                          </m:sSup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p>
                          </m:sSup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+…+</m:t>
                          </m:r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𝑌</m:t>
                      </m:r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𝑧</m:t>
                          </m:r>
                        </m:e>
                      </m:d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</m:sup>
                          </m:sSup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p>
                          </m:sSup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+…+</m:t>
                          </m:r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𝑈</m:t>
                      </m:r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hence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𝑌</m:t>
                      </m:r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𝑧</m:t>
                          </m:r>
                        </m:e>
                      </m:d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lang="ar-AE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⋯+</m:t>
                          </m:r>
                          <m:sSub>
                            <m:sSubPr>
                              <m:ctrlPr>
                                <a:rPr lang="ar-AE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ar-AE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ar-AE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𝑈</m:t>
                      </m:r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7B19B9EA-86B7-FA46-AB7F-00AA5FFE2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9503"/>
                <a:ext cx="4608195" cy="33944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Left Brace 22">
            <a:extLst>
              <a:ext uri="{FF2B5EF4-FFF2-40B4-BE49-F238E27FC236}">
                <a16:creationId xmlns:a16="http://schemas.microsoft.com/office/drawing/2014/main" id="{60AB307B-7A35-CF94-BB7F-DA34A7BA35BA}"/>
              </a:ext>
            </a:extLst>
          </p:cNvPr>
          <p:cNvSpPr/>
          <p:nvPr/>
        </p:nvSpPr>
        <p:spPr>
          <a:xfrm rot="16200000">
            <a:off x="2312420" y="1661542"/>
            <a:ext cx="152402" cy="1966463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1148803-5BCD-3A7D-38A9-FAEA130EF2D3}"/>
                  </a:ext>
                </a:extLst>
              </p:cNvPr>
              <p:cNvSpPr txBox="1"/>
              <p:nvPr/>
            </p:nvSpPr>
            <p:spPr>
              <a:xfrm>
                <a:off x="1187931" y="2660137"/>
                <a:ext cx="2412519" cy="289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1050" i="1" kern="12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050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ar-AE" sz="1050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𝑦𝑢</m:t>
                          </m:r>
                        </m:sub>
                      </m:sSub>
                      <m:d>
                        <m:dPr>
                          <m:ctrlPr>
                            <a:rPr lang="ar-AE" sz="1050" i="1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050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ar-AE" sz="1050" kern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ar-AE" sz="1050" kern="1200">
                          <a:solidFill>
                            <a:schemeClr val="bg1"/>
                          </a:solidFill>
                          <a:latin typeface="Calibri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050" kern="1200">
                          <a:solidFill>
                            <a:schemeClr val="bg1"/>
                          </a:solidFill>
                          <a:latin typeface="Calibri"/>
                        </a:rPr>
                        <m:t>discrete</m:t>
                      </m:r>
                      <m:r>
                        <m:rPr>
                          <m:nor/>
                        </m:rPr>
                        <a:rPr lang="en-US" sz="1050" kern="1200">
                          <a:solidFill>
                            <a:schemeClr val="bg1"/>
                          </a:solidFill>
                          <a:latin typeface="Calibri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1050" kern="1200">
                          <a:solidFill>
                            <a:schemeClr val="bg1"/>
                          </a:solidFill>
                          <a:latin typeface="Calibri"/>
                        </a:rPr>
                        <m:t>time</m:t>
                      </m:r>
                      <m:r>
                        <m:rPr>
                          <m:nor/>
                        </m:rPr>
                        <a:rPr lang="en-US" sz="1050" kern="1200">
                          <a:solidFill>
                            <a:schemeClr val="bg1"/>
                          </a:solidFill>
                          <a:latin typeface="Calibri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050" kern="1200">
                          <a:solidFill>
                            <a:schemeClr val="bg1"/>
                          </a:solidFill>
                          <a:latin typeface="Calibri"/>
                        </a:rPr>
                        <m:t>transfer</m:t>
                      </m:r>
                      <m:r>
                        <m:rPr>
                          <m:nor/>
                        </m:rPr>
                        <a:rPr lang="en-US" sz="1050" kern="1200">
                          <a:solidFill>
                            <a:schemeClr val="bg1"/>
                          </a:solidFill>
                          <a:latin typeface="Calibri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050" kern="1200">
                          <a:solidFill>
                            <a:schemeClr val="bg1"/>
                          </a:solidFill>
                          <a:latin typeface="Calibri"/>
                        </a:rPr>
                        <m:t>function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1148803-5BCD-3A7D-38A9-FAEA130EF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931" y="2660137"/>
                <a:ext cx="2412519" cy="289438"/>
              </a:xfrm>
              <a:prstGeom prst="rect">
                <a:avLst/>
              </a:prstGeom>
              <a:blipFill>
                <a:blip r:embed="rId4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DC</a:t>
            </a:r>
            <a:r>
              <a:rPr spc="-15" dirty="0"/>
              <a:t> </a:t>
            </a:r>
            <a:r>
              <a:rPr spc="-25" dirty="0"/>
              <a:t>gain</a:t>
            </a:r>
            <a:r>
              <a:rPr spc="-1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50" dirty="0"/>
              <a:t>discrete-</a:t>
            </a:r>
            <a:r>
              <a:rPr spc="-10" dirty="0"/>
              <a:t>time</a:t>
            </a:r>
            <a:r>
              <a:rPr spc="-15" dirty="0"/>
              <a:t> </a:t>
            </a:r>
            <a:r>
              <a:rPr spc="-25" dirty="0"/>
              <a:t>transfer</a:t>
            </a:r>
            <a:r>
              <a:rPr spc="-15" dirty="0"/>
              <a:t> </a:t>
            </a:r>
            <a:r>
              <a:rPr spc="-20" dirty="0"/>
              <a:t>functions</a:t>
            </a:r>
          </a:p>
        </p:txBody>
      </p:sp>
      <p:sp>
        <p:nvSpPr>
          <p:cNvPr id="26" name="object 26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2082419" y="3322038"/>
            <a:ext cx="443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Z</a:t>
            </a:r>
            <a:r>
              <a:rPr sz="600" spc="6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12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A7619885-3FA4-4EF0-FBA3-C1D892ABE4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469503"/>
                <a:ext cx="4667250" cy="33944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general discrete-time </a:t>
                </a:r>
                <a:r>
                  <a:rPr kumimoji="0" lang="en-US" sz="105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OdE</a:t>
                </a: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and transfer function: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𝑦</m:t>
                      </m:r>
                      <m:d>
                        <m:dPr>
                          <m:ctrlPr>
                            <a:rPr kumimoji="0" lang="ar-AE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</m:d>
                      <m:r>
                        <a:rPr kumimoji="0" lang="ar-AE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kumimoji="0" lang="ar-AE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sub>
                      </m:sSub>
                      <m:r>
                        <a:rPr kumimoji="0" lang="ar-AE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𝑦</m:t>
                      </m:r>
                      <m:d>
                        <m:dPr>
                          <m:ctrlPr>
                            <a:rPr kumimoji="0" lang="ar-AE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e>
                      </m:d>
                      <m:r>
                        <a:rPr kumimoji="0" lang="ar-AE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+…+</m:t>
                      </m:r>
                      <m:sSub>
                        <m:sSubPr>
                          <m:ctrlPr>
                            <a:rPr kumimoji="0" lang="ar-AE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sub>
                      </m:sSub>
                      <m:r>
                        <a:rPr kumimoji="0" lang="ar-AE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𝑦</m:t>
                      </m:r>
                      <m:d>
                        <m:dPr>
                          <m:ctrlPr>
                            <a:rPr kumimoji="0" lang="ar-AE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e>
                      </m:d>
                      <m:r>
                        <a:rPr kumimoji="0" lang="ar-AE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kumimoji="0" lang="ar-AE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𝑏</m:t>
                          </m:r>
                        </m:e>
                        <m:sub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𝑚</m:t>
                          </m:r>
                        </m:sub>
                      </m:sSub>
                      <m:r>
                        <a:rPr kumimoji="0" lang="ar-AE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𝑢</m:t>
                      </m:r>
                      <m:d>
                        <m:dPr>
                          <m:ctrlPr>
                            <a:rPr kumimoji="0" lang="ar-AE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𝑚</m:t>
                          </m:r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e>
                      </m:d>
                      <m:r>
                        <a:rPr kumimoji="0" lang="ar-AE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+…+</m:t>
                      </m:r>
                      <m:sSub>
                        <m:sSubPr>
                          <m:ctrlPr>
                            <a:rPr kumimoji="0" lang="ar-AE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𝑏</m:t>
                          </m:r>
                        </m:e>
                        <m:sub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sub>
                      </m:sSub>
                      <m:r>
                        <a:rPr kumimoji="0" lang="ar-AE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𝑢</m:t>
                      </m:r>
                      <m:d>
                        <m:dPr>
                          <m:ctrlPr>
                            <a:rPr kumimoji="0" lang="ar-AE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endParaRPr kumimoji="0" lang="ar-AE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endPara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endParaRPr lang="en-US" sz="1050" dirty="0">
                  <a:solidFill>
                    <a:schemeClr val="bg1"/>
                  </a:solidFill>
                  <a:latin typeface="Calibri"/>
                  <a:cs typeface="+mn-cs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endParaRPr lang="en-US" sz="1050" dirty="0">
                  <a:solidFill>
                    <a:schemeClr val="bg1"/>
                  </a:solidFill>
                  <a:latin typeface="Calibri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endParaRPr lang="en-US" sz="1050" dirty="0">
                  <a:solidFill>
                    <a:schemeClr val="bg1"/>
                  </a:solidFill>
                  <a:latin typeface="Calibri"/>
                  <a:cs typeface="+mn-cs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assuming constant input and convergent output, then at steady state,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−1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=…=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≜</m:t>
                    </m:r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𝑦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𝑠𝑠</m:t>
                        </m:r>
                      </m:sub>
                    </m:sSub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and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𝑢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𝑚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𝑢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𝑚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−1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=…=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𝑢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≜</m:t>
                    </m:r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𝑢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𝑠𝑠</m:t>
                        </m:r>
                      </m:sub>
                    </m:sSub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𝑦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𝑠𝑠</m:t>
                        </m:r>
                      </m:sub>
                    </m:sSub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𝑦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𝑠𝑠</m:t>
                        </m:r>
                      </m:sub>
                    </m:sSub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+…+</m:t>
                    </m:r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𝑦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𝑠𝑠</m:t>
                        </m:r>
                      </m:sub>
                    </m:sSub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𝑢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𝑠𝑠</m:t>
                        </m:r>
                      </m:sub>
                    </m:sSub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+…+</m:t>
                    </m:r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𝑢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𝑠𝑠</m:t>
                        </m:r>
                      </m:sub>
                    </m:sSub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thus,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ar>
                        <m:barPr>
                          <m:ctrlPr>
                            <a:rPr kumimoji="0" lang="ar-AE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barPr>
                        <m:e>
                          <m:r>
                            <m:rPr>
                              <m:nor/>
                            </m:rPr>
                            <a:rPr kumimoji="0" lang="en-US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m:t>DC</m:t>
                          </m:r>
                          <m:r>
                            <m:rPr>
                              <m:nor/>
                            </m:rPr>
                            <a:rPr kumimoji="0" lang="en-US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0" lang="en-US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m:t>gain</m:t>
                          </m:r>
                          <m:r>
                            <m:rPr>
                              <m:nor/>
                            </m:rPr>
                            <a:rPr kumimoji="0" lang="en-US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0" lang="en-US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kumimoji="0" lang="en-US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0" lang="ar-AE" sz="10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𝑦𝑢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ar-AE" sz="10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𝑧</m:t>
                              </m:r>
                            </m:e>
                          </m:d>
                        </m:e>
                      </m:bar>
                      <m:r>
                        <a:rPr kumimoji="0" lang="ar-AE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ar-AE" sz="10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0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+…+</m:t>
                          </m:r>
                          <m:sSub>
                            <m:sSubPr>
                              <m:ctrlPr>
                                <a:rPr kumimoji="0" lang="ar-AE" sz="10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1+</m:t>
                          </m:r>
                          <m:sSub>
                            <m:sSubPr>
                              <m:ctrlPr>
                                <a:rPr kumimoji="0" lang="ar-AE" sz="10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+…+</m:t>
                          </m:r>
                          <m:sSub>
                            <m:sSubPr>
                              <m:ctrlPr>
                                <a:rPr kumimoji="0" lang="ar-AE" sz="10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ar-AE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bar>
                        <m:barPr>
                          <m:ctrlPr>
                            <a:rPr kumimoji="0" lang="ar-AE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kumimoji="0" lang="ar-AE" sz="10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𝑦𝑢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ar-AE" sz="10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𝑧</m:t>
                              </m:r>
                            </m:e>
                          </m:d>
                          <m:sSub>
                            <m:sSubPr>
                              <m:ctrlPr>
                                <a:rPr kumimoji="0" lang="ar-AE" sz="10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|</m:t>
                              </m:r>
                            </m:e>
                            <m:sub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𝑧</m:t>
                              </m:r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=1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kumimoji="0" lang="ar-AE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A7619885-3FA4-4EF0-FBA3-C1D892ABE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9503"/>
                <a:ext cx="4667250" cy="33944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725FCD5-AE27-7BA1-4C05-F79440D894F6}"/>
                  </a:ext>
                </a:extLst>
              </p:cNvPr>
              <p:cNvSpPr txBox="1"/>
              <p:nvPr/>
            </p:nvSpPr>
            <p:spPr>
              <a:xfrm>
                <a:off x="704850" y="968376"/>
                <a:ext cx="3190316" cy="4938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𝑌</m:t>
                      </m:r>
                      <m:d>
                        <m:dPr>
                          <m:ctrlPr>
                            <a:rPr kumimoji="0" lang="ar-AE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𝑧</m:t>
                          </m:r>
                        </m:e>
                      </m:d>
                      <m:r>
                        <a:rPr kumimoji="0" lang="ar-AE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⋯+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ar-AE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𝑈</m:t>
                      </m:r>
                      <m:d>
                        <m:dPr>
                          <m:ctrlPr>
                            <a:rPr kumimoji="0" lang="ar-AE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725FCD5-AE27-7BA1-4C05-F79440D89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50" y="968376"/>
                <a:ext cx="3190316" cy="493853"/>
              </a:xfrm>
              <a:prstGeom prst="rect">
                <a:avLst/>
              </a:prstGeom>
              <a:blipFill>
                <a:blip r:embed="rId4"/>
                <a:stretch>
                  <a:fillRect r="-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Left Brace 31">
            <a:extLst>
              <a:ext uri="{FF2B5EF4-FFF2-40B4-BE49-F238E27FC236}">
                <a16:creationId xmlns:a16="http://schemas.microsoft.com/office/drawing/2014/main" id="{0BB7E8F7-C8E4-DFC5-3BC4-BAA457741CEE}"/>
              </a:ext>
            </a:extLst>
          </p:cNvPr>
          <p:cNvSpPr/>
          <p:nvPr/>
        </p:nvSpPr>
        <p:spPr>
          <a:xfrm rot="16200000">
            <a:off x="2312420" y="518542"/>
            <a:ext cx="152402" cy="1966463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F02213C-D6A4-0328-B0D4-71EF90D65812}"/>
                  </a:ext>
                </a:extLst>
              </p:cNvPr>
              <p:cNvSpPr txBox="1"/>
              <p:nvPr/>
            </p:nvSpPr>
            <p:spPr>
              <a:xfrm>
                <a:off x="1187931" y="1517137"/>
                <a:ext cx="2412519" cy="289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1050" i="1" kern="12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050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ar-AE" sz="1050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𝑦𝑢</m:t>
                          </m:r>
                        </m:sub>
                      </m:sSub>
                      <m:d>
                        <m:dPr>
                          <m:ctrlPr>
                            <a:rPr lang="ar-AE" sz="1050" i="1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050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ar-AE" sz="1050" kern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ar-AE" sz="1050" kern="1200">
                          <a:solidFill>
                            <a:schemeClr val="bg1"/>
                          </a:solidFill>
                          <a:latin typeface="Calibri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050" kern="1200">
                          <a:solidFill>
                            <a:schemeClr val="bg1"/>
                          </a:solidFill>
                          <a:latin typeface="Calibri"/>
                        </a:rPr>
                        <m:t>discrete</m:t>
                      </m:r>
                      <m:r>
                        <m:rPr>
                          <m:nor/>
                        </m:rPr>
                        <a:rPr lang="en-US" sz="1050" kern="1200">
                          <a:solidFill>
                            <a:schemeClr val="bg1"/>
                          </a:solidFill>
                          <a:latin typeface="Calibri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1050" kern="1200">
                          <a:solidFill>
                            <a:schemeClr val="bg1"/>
                          </a:solidFill>
                          <a:latin typeface="Calibri"/>
                        </a:rPr>
                        <m:t>time</m:t>
                      </m:r>
                      <m:r>
                        <m:rPr>
                          <m:nor/>
                        </m:rPr>
                        <a:rPr lang="en-US" sz="1050" kern="1200">
                          <a:solidFill>
                            <a:schemeClr val="bg1"/>
                          </a:solidFill>
                          <a:latin typeface="Calibri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050" kern="1200">
                          <a:solidFill>
                            <a:schemeClr val="bg1"/>
                          </a:solidFill>
                          <a:latin typeface="Calibri"/>
                        </a:rPr>
                        <m:t>transfer</m:t>
                      </m:r>
                      <m:r>
                        <m:rPr>
                          <m:nor/>
                        </m:rPr>
                        <a:rPr lang="en-US" sz="1050" kern="1200">
                          <a:solidFill>
                            <a:schemeClr val="bg1"/>
                          </a:solidFill>
                          <a:latin typeface="Calibri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050" kern="1200">
                          <a:solidFill>
                            <a:schemeClr val="bg1"/>
                          </a:solidFill>
                          <a:latin typeface="Calibri"/>
                        </a:rPr>
                        <m:t>function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F02213C-D6A4-0328-B0D4-71EF90D65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931" y="1517137"/>
                <a:ext cx="2412519" cy="289438"/>
              </a:xfrm>
              <a:prstGeom prst="rect">
                <a:avLst/>
              </a:prstGeom>
              <a:blipFill>
                <a:blip r:embed="rId5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Transfer</a:t>
            </a:r>
            <a:r>
              <a:rPr spc="-20" dirty="0"/>
              <a:t> </a:t>
            </a:r>
            <a:r>
              <a:rPr spc="-25" dirty="0"/>
              <a:t>functions</a:t>
            </a:r>
            <a:r>
              <a:rPr spc="-15" dirty="0"/>
              <a:t> </a:t>
            </a:r>
            <a:r>
              <a:rPr dirty="0"/>
              <a:t>in</a:t>
            </a:r>
            <a:r>
              <a:rPr spc="-15" dirty="0"/>
              <a:t> </a:t>
            </a:r>
            <a:r>
              <a:rPr dirty="0"/>
              <a:t>two</a:t>
            </a:r>
            <a:r>
              <a:rPr spc="-15" dirty="0"/>
              <a:t> </a:t>
            </a:r>
            <a:r>
              <a:rPr spc="-55" dirty="0"/>
              <a:t>domains</a:t>
            </a:r>
          </a:p>
        </p:txBody>
      </p:sp>
      <p:sp>
        <p:nvSpPr>
          <p:cNvPr id="33" name="object 33"/>
          <p:cNvSpPr/>
          <p:nvPr/>
        </p:nvSpPr>
        <p:spPr>
          <a:xfrm>
            <a:off x="404507" y="2159978"/>
            <a:ext cx="3799204" cy="0"/>
          </a:xfrm>
          <a:custGeom>
            <a:avLst/>
            <a:gdLst/>
            <a:ahLst/>
            <a:cxnLst/>
            <a:rect l="l" t="t" r="r" b="b"/>
            <a:pathLst>
              <a:path w="3799204">
                <a:moveTo>
                  <a:pt x="0" y="0"/>
                </a:moveTo>
                <a:lnTo>
                  <a:pt x="3798976" y="0"/>
                </a:lnTo>
              </a:path>
            </a:pathLst>
          </a:custGeom>
          <a:ln w="1108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67728" y="2176355"/>
            <a:ext cx="52197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0" dirty="0">
                <a:solidFill>
                  <a:srgbClr val="FFFFFF"/>
                </a:solidFill>
                <a:latin typeface="Arial"/>
                <a:cs typeface="Arial"/>
              </a:rPr>
              <a:t>Properties</a:t>
            </a:r>
            <a:endParaRPr sz="9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718995" y="2189005"/>
            <a:ext cx="37528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50" i="1" spc="-15" baseline="6172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600" i="1" spc="-10" dirty="0">
                <a:solidFill>
                  <a:srgbClr val="FFFFFF"/>
                </a:solidFill>
                <a:latin typeface="Arial"/>
                <a:cs typeface="Arial"/>
              </a:rPr>
              <a:t>yu</a:t>
            </a:r>
            <a:r>
              <a:rPr sz="1350" spc="-15" baseline="6172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1350" i="1" spc="-15" baseline="6172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350" spc="-15" baseline="6172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350" baseline="6172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974111" y="2189005"/>
            <a:ext cx="38163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50" i="1" spc="-15" baseline="6172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600" i="1" spc="-10" dirty="0">
                <a:solidFill>
                  <a:srgbClr val="FFFFFF"/>
                </a:solidFill>
                <a:latin typeface="Arial"/>
                <a:cs typeface="Arial"/>
              </a:rPr>
              <a:t>yu</a:t>
            </a:r>
            <a:r>
              <a:rPr sz="1350" spc="-15" baseline="6172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1350" i="1" spc="-15" baseline="6172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350" spc="-15" baseline="6172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350" baseline="6172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04507" y="2372753"/>
            <a:ext cx="3799204" cy="0"/>
          </a:xfrm>
          <a:custGeom>
            <a:avLst/>
            <a:gdLst/>
            <a:ahLst/>
            <a:cxnLst/>
            <a:rect l="l" t="t" r="r" b="b"/>
            <a:pathLst>
              <a:path w="3799204">
                <a:moveTo>
                  <a:pt x="0" y="0"/>
                </a:moveTo>
                <a:lnTo>
                  <a:pt x="3798976" y="0"/>
                </a:lnTo>
              </a:path>
            </a:pathLst>
          </a:custGeom>
          <a:ln w="692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67728" y="2387048"/>
            <a:ext cx="77470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30" dirty="0">
                <a:solidFill>
                  <a:srgbClr val="FFFFFF"/>
                </a:solidFill>
                <a:latin typeface="Arial"/>
                <a:cs typeface="Arial"/>
              </a:rPr>
              <a:t>poles 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9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-45" dirty="0">
                <a:solidFill>
                  <a:srgbClr val="FFFFFF"/>
                </a:solidFill>
                <a:latin typeface="Arial"/>
                <a:cs typeface="Arial"/>
              </a:rPr>
              <a:t>zeros</a:t>
            </a:r>
            <a:endParaRPr sz="9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744395" y="2387048"/>
            <a:ext cx="112903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roots</a:t>
            </a:r>
            <a:r>
              <a:rPr sz="9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9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90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900" i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9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9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i="1" spc="-2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900" spc="-2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900" i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900" spc="-20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999511" y="2387048"/>
            <a:ext cx="114109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roots</a:t>
            </a:r>
            <a:r>
              <a:rPr sz="9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9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90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900" i="1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900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9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9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i="1" spc="-2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900" spc="-2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900" i="1" spc="-20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900" spc="-20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04507" y="2583446"/>
            <a:ext cx="3799204" cy="0"/>
          </a:xfrm>
          <a:custGeom>
            <a:avLst/>
            <a:gdLst/>
            <a:ahLst/>
            <a:cxnLst/>
            <a:rect l="l" t="t" r="r" b="b"/>
            <a:pathLst>
              <a:path w="3799204">
                <a:moveTo>
                  <a:pt x="0" y="0"/>
                </a:moveTo>
                <a:lnTo>
                  <a:pt x="3798976" y="0"/>
                </a:lnTo>
              </a:path>
            </a:pathLst>
          </a:custGeom>
          <a:ln w="692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67728" y="2597741"/>
            <a:ext cx="9321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0" dirty="0">
                <a:solidFill>
                  <a:srgbClr val="FFFFFF"/>
                </a:solidFill>
                <a:latin typeface="Arial"/>
                <a:cs typeface="Arial"/>
              </a:rPr>
              <a:t>causality</a:t>
            </a:r>
            <a:r>
              <a:rPr sz="9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Arial"/>
                <a:cs typeface="Arial"/>
              </a:rPr>
              <a:t>condition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744395" y="2597741"/>
            <a:ext cx="3352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9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i="1" spc="175" dirty="0">
                <a:solidFill>
                  <a:srgbClr val="FFFFFF"/>
                </a:solidFill>
                <a:latin typeface="Hack"/>
                <a:cs typeface="Hack"/>
              </a:rPr>
              <a:t>≥</a:t>
            </a:r>
            <a:r>
              <a:rPr sz="900" i="1" spc="-29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900" i="1" spc="-5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9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999511" y="2597741"/>
            <a:ext cx="3352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9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i="1" spc="175" dirty="0">
                <a:solidFill>
                  <a:srgbClr val="FFFFFF"/>
                </a:solidFill>
                <a:latin typeface="Hack"/>
                <a:cs typeface="Hack"/>
              </a:rPr>
              <a:t>≥</a:t>
            </a:r>
            <a:r>
              <a:rPr sz="900" i="1" spc="-29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900" i="1" spc="-5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9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04507" y="2794139"/>
            <a:ext cx="3799204" cy="0"/>
          </a:xfrm>
          <a:custGeom>
            <a:avLst/>
            <a:gdLst/>
            <a:ahLst/>
            <a:cxnLst/>
            <a:rect l="l" t="t" r="r" b="b"/>
            <a:pathLst>
              <a:path w="3799204">
                <a:moveTo>
                  <a:pt x="0" y="0"/>
                </a:moveTo>
                <a:lnTo>
                  <a:pt x="3798976" y="0"/>
                </a:lnTo>
              </a:path>
            </a:pathLst>
          </a:custGeom>
          <a:ln w="692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467728" y="2808434"/>
            <a:ext cx="1150620" cy="30162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80"/>
              </a:spcBef>
            </a:pP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DC</a:t>
            </a:r>
            <a:r>
              <a:rPr sz="9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gain</a:t>
            </a:r>
            <a:r>
              <a:rPr sz="9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21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9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-35" dirty="0">
                <a:solidFill>
                  <a:srgbClr val="FFFFFF"/>
                </a:solidFill>
                <a:latin typeface="Arial"/>
                <a:cs typeface="Arial"/>
              </a:rPr>
              <a:t>steady-</a:t>
            </a:r>
            <a:r>
              <a:rPr sz="900" spc="-30" dirty="0">
                <a:solidFill>
                  <a:srgbClr val="FFFFFF"/>
                </a:solidFill>
                <a:latin typeface="Arial"/>
                <a:cs typeface="Arial"/>
              </a:rPr>
              <a:t>state </a:t>
            </a:r>
            <a:r>
              <a:rPr sz="900" spc="-50" dirty="0">
                <a:solidFill>
                  <a:srgbClr val="FFFFFF"/>
                </a:solidFill>
                <a:latin typeface="Arial"/>
                <a:cs typeface="Arial"/>
              </a:rPr>
              <a:t>response</a:t>
            </a:r>
            <a:r>
              <a:rPr sz="9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9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unit</a:t>
            </a:r>
            <a:r>
              <a:rPr sz="9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-20" dirty="0">
                <a:solidFill>
                  <a:srgbClr val="FFFFFF"/>
                </a:solidFill>
                <a:latin typeface="Arial"/>
                <a:cs typeface="Arial"/>
              </a:rPr>
              <a:t>step</a:t>
            </a:r>
            <a:endParaRPr sz="9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718995" y="2960276"/>
            <a:ext cx="38925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50" i="1" spc="-15" baseline="6172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600" i="1" spc="-10" dirty="0">
                <a:solidFill>
                  <a:srgbClr val="FFFFFF"/>
                </a:solidFill>
                <a:latin typeface="Arial"/>
                <a:cs typeface="Arial"/>
              </a:rPr>
              <a:t>yu</a:t>
            </a:r>
            <a:r>
              <a:rPr sz="1350" spc="-15" baseline="6172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1350" spc="-15" baseline="6172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350" spc="-15" baseline="6172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350" baseline="6172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974111" y="2960276"/>
            <a:ext cx="38925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50" i="1" spc="-15" baseline="6172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600" i="1" spc="-10" dirty="0">
                <a:solidFill>
                  <a:srgbClr val="FFFFFF"/>
                </a:solidFill>
                <a:latin typeface="Arial"/>
                <a:cs typeface="Arial"/>
              </a:rPr>
              <a:t>yu</a:t>
            </a:r>
            <a:r>
              <a:rPr sz="1350" spc="-15" baseline="6172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1350" spc="-15" baseline="6172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350" spc="-15" baseline="6172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350" baseline="6172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04507" y="3146094"/>
            <a:ext cx="3799204" cy="0"/>
          </a:xfrm>
          <a:custGeom>
            <a:avLst/>
            <a:gdLst/>
            <a:ahLst/>
            <a:cxnLst/>
            <a:rect l="l" t="t" r="r" b="b"/>
            <a:pathLst>
              <a:path w="3799204">
                <a:moveTo>
                  <a:pt x="0" y="0"/>
                </a:moveTo>
                <a:lnTo>
                  <a:pt x="3798976" y="0"/>
                </a:lnTo>
              </a:path>
            </a:pathLst>
          </a:custGeom>
          <a:ln w="1108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2082419" y="3322038"/>
            <a:ext cx="443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Z</a:t>
            </a:r>
            <a:r>
              <a:rPr sz="600" spc="6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13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19</a:t>
            </a:r>
          </a:p>
        </p:txBody>
      </p:sp>
      <p:sp>
        <p:nvSpPr>
          <p:cNvPr id="54" name="object 3">
            <a:extLst>
              <a:ext uri="{FF2B5EF4-FFF2-40B4-BE49-F238E27FC236}">
                <a16:creationId xmlns:a16="http://schemas.microsoft.com/office/drawing/2014/main" id="{5402ED55-88C3-F6C2-6607-73F2AFF00394}"/>
              </a:ext>
            </a:extLst>
          </p:cNvPr>
          <p:cNvSpPr txBox="1"/>
          <p:nvPr/>
        </p:nvSpPr>
        <p:spPr>
          <a:xfrm>
            <a:off x="358775" y="653415"/>
            <a:ext cx="3851275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50" i="1" baseline="6172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1350" baseline="6172" dirty="0">
                <a:solidFill>
                  <a:schemeClr val="bg1"/>
                </a:solidFill>
                <a:latin typeface="Times New Roman"/>
                <a:cs typeface="Times New Roman"/>
              </a:rPr>
              <a:t>(</a:t>
            </a:r>
            <a:r>
              <a:rPr sz="1350" i="1" baseline="6172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350" baseline="6172" dirty="0">
                <a:solidFill>
                  <a:schemeClr val="bg1"/>
                </a:solidFill>
                <a:latin typeface="Times New Roman"/>
                <a:cs typeface="Times New Roman"/>
              </a:rPr>
              <a:t>)</a:t>
            </a:r>
            <a:r>
              <a:rPr sz="1350" spc="-15" baseline="6172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350" spc="292" baseline="6172" dirty="0">
                <a:solidFill>
                  <a:schemeClr val="bg1"/>
                </a:solidFill>
                <a:latin typeface="Times New Roman"/>
                <a:cs typeface="Times New Roman"/>
              </a:rPr>
              <a:t>+</a:t>
            </a:r>
            <a:r>
              <a:rPr sz="1350" baseline="6172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350" i="1" baseline="6172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600" i="1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600" i="1" dirty="0">
                <a:solidFill>
                  <a:schemeClr val="bg1"/>
                </a:solidFill>
                <a:latin typeface="Times New Roman"/>
                <a:cs typeface="Times New Roman"/>
              </a:rPr>
              <a:t>−</a:t>
            </a:r>
            <a:r>
              <a:rPr sz="600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350" i="1" baseline="6172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1350" baseline="6172" dirty="0">
                <a:solidFill>
                  <a:schemeClr val="bg1"/>
                </a:solidFill>
                <a:latin typeface="Times New Roman"/>
                <a:cs typeface="Times New Roman"/>
              </a:rPr>
              <a:t>(</a:t>
            </a:r>
            <a:r>
              <a:rPr sz="1350" i="1" baseline="6172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350" i="1" spc="-52" baseline="6172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350" i="1" spc="262" baseline="6172" dirty="0">
                <a:solidFill>
                  <a:schemeClr val="bg1"/>
                </a:solidFill>
                <a:latin typeface="Hack"/>
                <a:cs typeface="Hack"/>
              </a:rPr>
              <a:t>−</a:t>
            </a:r>
            <a:r>
              <a:rPr sz="1350" i="1" spc="-480" baseline="6172" dirty="0">
                <a:solidFill>
                  <a:schemeClr val="bg1"/>
                </a:solidFill>
                <a:latin typeface="Hack"/>
                <a:cs typeface="Hack"/>
              </a:rPr>
              <a:t> </a:t>
            </a:r>
            <a:r>
              <a:rPr sz="1350" baseline="6172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350" baseline="6172" dirty="0">
                <a:solidFill>
                  <a:schemeClr val="bg1"/>
                </a:solidFill>
                <a:latin typeface="Times New Roman"/>
                <a:cs typeface="Times New Roman"/>
              </a:rPr>
              <a:t>)</a:t>
            </a:r>
            <a:r>
              <a:rPr sz="1350" spc="-15" baseline="6172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350" spc="292" baseline="6172" dirty="0">
                <a:solidFill>
                  <a:schemeClr val="bg1"/>
                </a:solidFill>
                <a:latin typeface="Times New Roman"/>
                <a:cs typeface="Times New Roman"/>
              </a:rPr>
              <a:t>+</a:t>
            </a:r>
            <a:r>
              <a:rPr sz="1350" baseline="6172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350" i="1" spc="-427" baseline="6172" dirty="0">
                <a:solidFill>
                  <a:schemeClr val="bg1"/>
                </a:solidFill>
                <a:latin typeface="Hack"/>
                <a:cs typeface="Hack"/>
              </a:rPr>
              <a:t>·</a:t>
            </a:r>
            <a:r>
              <a:rPr sz="1350" i="1" spc="-562" baseline="6172" dirty="0">
                <a:solidFill>
                  <a:schemeClr val="bg1"/>
                </a:solidFill>
                <a:latin typeface="Hack"/>
                <a:cs typeface="Hack"/>
              </a:rPr>
              <a:t> </a:t>
            </a:r>
            <a:r>
              <a:rPr sz="1350" i="1" spc="-427" baseline="6172" dirty="0">
                <a:solidFill>
                  <a:schemeClr val="bg1"/>
                </a:solidFill>
                <a:latin typeface="Hack"/>
                <a:cs typeface="Hack"/>
              </a:rPr>
              <a:t>·</a:t>
            </a:r>
            <a:r>
              <a:rPr sz="1350" i="1" spc="-569" baseline="6172" dirty="0">
                <a:solidFill>
                  <a:schemeClr val="bg1"/>
                </a:solidFill>
                <a:latin typeface="Hack"/>
                <a:cs typeface="Hack"/>
              </a:rPr>
              <a:t> </a:t>
            </a:r>
            <a:r>
              <a:rPr sz="1350" i="1" spc="-427" baseline="6172" dirty="0">
                <a:solidFill>
                  <a:schemeClr val="bg1"/>
                </a:solidFill>
                <a:latin typeface="Hack"/>
                <a:cs typeface="Hack"/>
              </a:rPr>
              <a:t>·</a:t>
            </a:r>
            <a:r>
              <a:rPr sz="1350" i="1" spc="-480" baseline="6172" dirty="0">
                <a:solidFill>
                  <a:schemeClr val="bg1"/>
                </a:solidFill>
                <a:latin typeface="Hack"/>
                <a:cs typeface="Hack"/>
              </a:rPr>
              <a:t> </a:t>
            </a:r>
            <a:r>
              <a:rPr sz="1350" spc="292" baseline="6172" dirty="0">
                <a:solidFill>
                  <a:schemeClr val="bg1"/>
                </a:solidFill>
                <a:latin typeface="Times New Roman"/>
                <a:cs typeface="Times New Roman"/>
              </a:rPr>
              <a:t>+</a:t>
            </a:r>
            <a:r>
              <a:rPr sz="1350" spc="-7" baseline="6172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350" i="1" baseline="6172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600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r>
              <a:rPr sz="1350" i="1" baseline="6172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1350" baseline="6172" dirty="0">
                <a:solidFill>
                  <a:schemeClr val="bg1"/>
                </a:solidFill>
                <a:latin typeface="Times New Roman"/>
                <a:cs typeface="Times New Roman"/>
              </a:rPr>
              <a:t>(</a:t>
            </a:r>
            <a:r>
              <a:rPr sz="1350" i="1" baseline="6172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350" i="1" spc="-44" baseline="6172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350" i="1" spc="262" baseline="6172" dirty="0">
                <a:solidFill>
                  <a:schemeClr val="bg1"/>
                </a:solidFill>
                <a:latin typeface="Hack"/>
                <a:cs typeface="Hack"/>
              </a:rPr>
              <a:t>−</a:t>
            </a:r>
            <a:r>
              <a:rPr sz="1350" i="1" spc="-487" baseline="6172" dirty="0">
                <a:solidFill>
                  <a:schemeClr val="bg1"/>
                </a:solidFill>
                <a:latin typeface="Hack"/>
                <a:cs typeface="Hack"/>
              </a:rPr>
              <a:t> </a:t>
            </a:r>
            <a:r>
              <a:rPr sz="1350" i="1" baseline="6172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1350" baseline="6172" dirty="0">
                <a:solidFill>
                  <a:schemeClr val="bg1"/>
                </a:solidFill>
                <a:latin typeface="Times New Roman"/>
                <a:cs typeface="Times New Roman"/>
              </a:rPr>
              <a:t>)</a:t>
            </a:r>
            <a:r>
              <a:rPr sz="1350" spc="82" baseline="6172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350" spc="292" baseline="6172" dirty="0">
                <a:solidFill>
                  <a:schemeClr val="bg1"/>
                </a:solidFill>
                <a:latin typeface="Times New Roman"/>
                <a:cs typeface="Times New Roman"/>
              </a:rPr>
              <a:t>=</a:t>
            </a:r>
            <a:r>
              <a:rPr sz="1350" spc="82" baseline="6172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350" i="1" baseline="6172" dirty="0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sz="600" i="1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1350" i="1" baseline="6172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1350" baseline="6172" dirty="0">
                <a:solidFill>
                  <a:schemeClr val="bg1"/>
                </a:solidFill>
                <a:latin typeface="Times New Roman"/>
                <a:cs typeface="Times New Roman"/>
              </a:rPr>
              <a:t>(</a:t>
            </a:r>
            <a:r>
              <a:rPr sz="1350" i="1" baseline="6172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350" i="1" spc="-52" baseline="6172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350" spc="292" baseline="6172" dirty="0">
                <a:solidFill>
                  <a:schemeClr val="bg1"/>
                </a:solidFill>
                <a:latin typeface="Times New Roman"/>
                <a:cs typeface="Times New Roman"/>
              </a:rPr>
              <a:t>+</a:t>
            </a:r>
            <a:r>
              <a:rPr sz="1350" baseline="6172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350" i="1" spc="-44" baseline="6172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1350" i="1" spc="-52" baseline="6172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350" i="1" spc="262" baseline="6172" dirty="0">
                <a:solidFill>
                  <a:schemeClr val="bg1"/>
                </a:solidFill>
                <a:latin typeface="Hack"/>
                <a:cs typeface="Hack"/>
              </a:rPr>
              <a:t>−</a:t>
            </a:r>
            <a:r>
              <a:rPr sz="1350" i="1" spc="-480" baseline="6172" dirty="0">
                <a:solidFill>
                  <a:schemeClr val="bg1"/>
                </a:solidFill>
                <a:latin typeface="Hack"/>
                <a:cs typeface="Hack"/>
              </a:rPr>
              <a:t> </a:t>
            </a:r>
            <a:r>
              <a:rPr sz="1350" i="1" baseline="6172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1350" baseline="6172" dirty="0">
                <a:solidFill>
                  <a:schemeClr val="bg1"/>
                </a:solidFill>
                <a:latin typeface="Times New Roman"/>
                <a:cs typeface="Times New Roman"/>
              </a:rPr>
              <a:t>)</a:t>
            </a:r>
            <a:r>
              <a:rPr sz="1350" spc="-15" baseline="6172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350" spc="292" baseline="6172" dirty="0">
                <a:solidFill>
                  <a:schemeClr val="bg1"/>
                </a:solidFill>
                <a:latin typeface="Times New Roman"/>
                <a:cs typeface="Times New Roman"/>
              </a:rPr>
              <a:t>+</a:t>
            </a:r>
            <a:r>
              <a:rPr sz="1350" baseline="6172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350" i="1" spc="-427" baseline="6172" dirty="0">
                <a:solidFill>
                  <a:schemeClr val="bg1"/>
                </a:solidFill>
                <a:latin typeface="Hack"/>
                <a:cs typeface="Hack"/>
              </a:rPr>
              <a:t>·</a:t>
            </a:r>
            <a:r>
              <a:rPr sz="1350" i="1" spc="-562" baseline="6172" dirty="0">
                <a:solidFill>
                  <a:schemeClr val="bg1"/>
                </a:solidFill>
                <a:latin typeface="Hack"/>
                <a:cs typeface="Hack"/>
              </a:rPr>
              <a:t> </a:t>
            </a:r>
            <a:r>
              <a:rPr sz="1350" i="1" spc="-427" baseline="6172" dirty="0">
                <a:solidFill>
                  <a:schemeClr val="bg1"/>
                </a:solidFill>
                <a:latin typeface="Hack"/>
                <a:cs typeface="Hack"/>
              </a:rPr>
              <a:t>·</a:t>
            </a:r>
            <a:r>
              <a:rPr sz="1350" i="1" spc="-569" baseline="6172" dirty="0">
                <a:solidFill>
                  <a:schemeClr val="bg1"/>
                </a:solidFill>
                <a:latin typeface="Hack"/>
                <a:cs typeface="Hack"/>
              </a:rPr>
              <a:t> </a:t>
            </a:r>
            <a:r>
              <a:rPr sz="1350" i="1" spc="-427" baseline="6172" dirty="0">
                <a:solidFill>
                  <a:schemeClr val="bg1"/>
                </a:solidFill>
                <a:latin typeface="Hack"/>
                <a:cs typeface="Hack"/>
              </a:rPr>
              <a:t>·</a:t>
            </a:r>
            <a:r>
              <a:rPr sz="1350" i="1" spc="-480" baseline="6172" dirty="0">
                <a:solidFill>
                  <a:schemeClr val="bg1"/>
                </a:solidFill>
                <a:latin typeface="Hack"/>
                <a:cs typeface="Hack"/>
              </a:rPr>
              <a:t> </a:t>
            </a:r>
            <a:r>
              <a:rPr sz="1350" spc="292" baseline="6172" dirty="0">
                <a:solidFill>
                  <a:schemeClr val="bg1"/>
                </a:solidFill>
                <a:latin typeface="Times New Roman"/>
                <a:cs typeface="Times New Roman"/>
              </a:rPr>
              <a:t>+</a:t>
            </a:r>
            <a:r>
              <a:rPr sz="1350" spc="-7" baseline="6172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350" i="1" baseline="6172" dirty="0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sz="600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r>
              <a:rPr sz="1350" i="1" baseline="6172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1350" baseline="6172" dirty="0">
                <a:solidFill>
                  <a:schemeClr val="bg1"/>
                </a:solidFill>
                <a:latin typeface="Times New Roman"/>
                <a:cs typeface="Times New Roman"/>
              </a:rPr>
              <a:t>(</a:t>
            </a:r>
            <a:r>
              <a:rPr sz="1350" i="1" baseline="6172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350" i="1" spc="-44" baseline="6172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350" i="1" spc="262" baseline="6172" dirty="0">
                <a:solidFill>
                  <a:schemeClr val="bg1"/>
                </a:solidFill>
                <a:latin typeface="Hack"/>
                <a:cs typeface="Hack"/>
              </a:rPr>
              <a:t>−</a:t>
            </a:r>
            <a:r>
              <a:rPr sz="1350" i="1" spc="-480" baseline="6172" dirty="0">
                <a:solidFill>
                  <a:schemeClr val="bg1"/>
                </a:solidFill>
                <a:latin typeface="Hack"/>
                <a:cs typeface="Hack"/>
              </a:rPr>
              <a:t> </a:t>
            </a:r>
            <a:r>
              <a:rPr sz="1350" i="1" spc="-37" baseline="6172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1350" spc="-37" baseline="6172" dirty="0">
                <a:solidFill>
                  <a:schemeClr val="bg1"/>
                </a:solidFill>
                <a:latin typeface="Times New Roman"/>
                <a:cs typeface="Times New Roman"/>
              </a:rPr>
              <a:t>)</a:t>
            </a:r>
            <a:endParaRPr sz="1350" baseline="6172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3CFE021-7EC4-D46E-72FA-3342707E3E81}"/>
              </a:ext>
            </a:extLst>
          </p:cNvPr>
          <p:cNvGrpSpPr/>
          <p:nvPr/>
        </p:nvGrpSpPr>
        <p:grpSpPr>
          <a:xfrm>
            <a:off x="857250" y="872878"/>
            <a:ext cx="2781643" cy="306126"/>
            <a:chOff x="1575384" y="872878"/>
            <a:chExt cx="2781643" cy="306126"/>
          </a:xfrm>
        </p:grpSpPr>
        <p:sp>
          <p:nvSpPr>
            <p:cNvPr id="56" name="object 4">
              <a:extLst>
                <a:ext uri="{FF2B5EF4-FFF2-40B4-BE49-F238E27FC236}">
                  <a16:creationId xmlns:a16="http://schemas.microsoft.com/office/drawing/2014/main" id="{C8A7F544-161F-5643-3836-E2F9A317F92A}"/>
                </a:ext>
              </a:extLst>
            </p:cNvPr>
            <p:cNvSpPr txBox="1"/>
            <p:nvPr/>
          </p:nvSpPr>
          <p:spPr>
            <a:xfrm>
              <a:off x="2324277" y="872878"/>
              <a:ext cx="245745" cy="150682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900" i="1" u="sng" spc="-20" dirty="0">
                  <a:solidFill>
                    <a:schemeClr val="bg1"/>
                  </a:solidFill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B</a:t>
              </a:r>
              <a:r>
                <a:rPr sz="900" u="sng" spc="-20" dirty="0">
                  <a:solidFill>
                    <a:schemeClr val="bg1"/>
                  </a:solidFill>
                  <a:uFill>
                    <a:solidFill>
                      <a:srgbClr val="000000"/>
                    </a:solidFill>
                  </a:uFill>
                  <a:latin typeface="Times New Roman"/>
                  <a:cs typeface="Times New Roman"/>
                </a:rPr>
                <a:t>(</a:t>
              </a:r>
              <a:r>
                <a:rPr sz="900" i="1" u="sng" spc="-20" dirty="0">
                  <a:solidFill>
                    <a:schemeClr val="bg1"/>
                  </a:solidFill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z</a:t>
              </a:r>
              <a:r>
                <a:rPr sz="900" u="sng" spc="-20" dirty="0">
                  <a:solidFill>
                    <a:schemeClr val="bg1"/>
                  </a:solidFill>
                  <a:uFill>
                    <a:solidFill>
                      <a:srgbClr val="000000"/>
                    </a:solidFill>
                  </a:uFill>
                  <a:latin typeface="Times New Roman"/>
                  <a:cs typeface="Times New Roman"/>
                </a:rPr>
                <a:t>)</a:t>
              </a:r>
              <a:endParaRPr sz="90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7" name="object 5">
              <a:extLst>
                <a:ext uri="{FF2B5EF4-FFF2-40B4-BE49-F238E27FC236}">
                  <a16:creationId xmlns:a16="http://schemas.microsoft.com/office/drawing/2014/main" id="{4BBDE9B3-4756-A10F-833E-421E8C4EE0D3}"/>
                </a:ext>
              </a:extLst>
            </p:cNvPr>
            <p:cNvSpPr txBox="1"/>
            <p:nvPr/>
          </p:nvSpPr>
          <p:spPr>
            <a:xfrm>
              <a:off x="1575384" y="959302"/>
              <a:ext cx="1158875" cy="150682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95"/>
                </a:spcBef>
              </a:pPr>
              <a:r>
                <a:rPr lang="en-US" sz="1350" i="1" baseline="6172" dirty="0">
                  <a:solidFill>
                    <a:schemeClr val="bg1"/>
                  </a:solidFill>
                  <a:latin typeface="Arial"/>
                  <a:cs typeface="Arial"/>
                </a:rPr>
                <a:t>        </a:t>
              </a:r>
              <a:r>
                <a:rPr sz="1350" i="1" baseline="6172" dirty="0">
                  <a:solidFill>
                    <a:schemeClr val="bg1"/>
                  </a:solidFill>
                  <a:latin typeface="Arial"/>
                  <a:cs typeface="Arial"/>
                </a:rPr>
                <a:t>G</a:t>
              </a:r>
              <a:r>
                <a:rPr sz="600" i="1" dirty="0">
                  <a:solidFill>
                    <a:schemeClr val="bg1"/>
                  </a:solidFill>
                  <a:latin typeface="Arial"/>
                  <a:cs typeface="Arial"/>
                </a:rPr>
                <a:t>yu</a:t>
              </a:r>
              <a:r>
                <a:rPr sz="1350" baseline="6172" dirty="0">
                  <a:solidFill>
                    <a:schemeClr val="bg1"/>
                  </a:solidFill>
                  <a:latin typeface="Times New Roman"/>
                  <a:cs typeface="Times New Roman"/>
                </a:rPr>
                <a:t>(</a:t>
              </a:r>
              <a:r>
                <a:rPr sz="1350" i="1" baseline="6172" dirty="0">
                  <a:solidFill>
                    <a:schemeClr val="bg1"/>
                  </a:solidFill>
                  <a:latin typeface="Arial"/>
                  <a:cs typeface="Arial"/>
                </a:rPr>
                <a:t>z</a:t>
              </a:r>
              <a:r>
                <a:rPr sz="1350" baseline="6172" dirty="0">
                  <a:solidFill>
                    <a:schemeClr val="bg1"/>
                  </a:solidFill>
                  <a:latin typeface="Times New Roman"/>
                  <a:cs typeface="Times New Roman"/>
                </a:rPr>
                <a:t>)</a:t>
              </a:r>
              <a:r>
                <a:rPr sz="1350" spc="67" baseline="6172" dirty="0">
                  <a:solidFill>
                    <a:schemeClr val="bg1"/>
                  </a:solidFill>
                  <a:latin typeface="Times New Roman"/>
                  <a:cs typeface="Times New Roman"/>
                </a:rPr>
                <a:t> </a:t>
              </a:r>
              <a:r>
                <a:rPr sz="1350" spc="292" baseline="6172" dirty="0">
                  <a:solidFill>
                    <a:schemeClr val="bg1"/>
                  </a:solidFill>
                  <a:latin typeface="Times New Roman"/>
                  <a:cs typeface="Times New Roman"/>
                </a:rPr>
                <a:t>=</a:t>
              </a:r>
              <a:r>
                <a:rPr sz="1350" spc="262" baseline="6172" dirty="0">
                  <a:solidFill>
                    <a:schemeClr val="bg1"/>
                  </a:solidFill>
                  <a:latin typeface="Times New Roman"/>
                  <a:cs typeface="Times New Roman"/>
                </a:rPr>
                <a:t> </a:t>
              </a:r>
              <a:r>
                <a:rPr sz="1350" i="1" baseline="-30864" dirty="0">
                  <a:solidFill>
                    <a:schemeClr val="bg1"/>
                  </a:solidFill>
                  <a:latin typeface="Arial"/>
                  <a:cs typeface="Arial"/>
                </a:rPr>
                <a:t>A</a:t>
              </a:r>
              <a:r>
                <a:rPr sz="1350" baseline="-30864" dirty="0">
                  <a:solidFill>
                    <a:schemeClr val="bg1"/>
                  </a:solidFill>
                  <a:latin typeface="Times New Roman"/>
                  <a:cs typeface="Times New Roman"/>
                </a:rPr>
                <a:t>(</a:t>
              </a:r>
              <a:r>
                <a:rPr sz="1350" i="1" baseline="-30864" dirty="0">
                  <a:solidFill>
                    <a:schemeClr val="bg1"/>
                  </a:solidFill>
                  <a:latin typeface="Arial"/>
                  <a:cs typeface="Arial"/>
                </a:rPr>
                <a:t>z</a:t>
              </a:r>
              <a:r>
                <a:rPr sz="1350" baseline="-30864" dirty="0">
                  <a:solidFill>
                    <a:schemeClr val="bg1"/>
                  </a:solidFill>
                  <a:latin typeface="Times New Roman"/>
                  <a:cs typeface="Times New Roman"/>
                </a:rPr>
                <a:t>)</a:t>
              </a:r>
              <a:r>
                <a:rPr sz="1350" spc="262" baseline="-30864" dirty="0">
                  <a:solidFill>
                    <a:schemeClr val="bg1"/>
                  </a:solidFill>
                  <a:latin typeface="Times New Roman"/>
                  <a:cs typeface="Times New Roman"/>
                </a:rPr>
                <a:t> </a:t>
              </a:r>
              <a:r>
                <a:rPr sz="1350" spc="217" baseline="6172" dirty="0">
                  <a:solidFill>
                    <a:schemeClr val="bg1"/>
                  </a:solidFill>
                  <a:latin typeface="Times New Roman"/>
                  <a:cs typeface="Times New Roman"/>
                </a:rPr>
                <a:t>=</a:t>
              </a:r>
              <a:endParaRPr sz="1350" baseline="6172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8" name="object 6">
              <a:extLst>
                <a:ext uri="{FF2B5EF4-FFF2-40B4-BE49-F238E27FC236}">
                  <a16:creationId xmlns:a16="http://schemas.microsoft.com/office/drawing/2014/main" id="{50AB6099-1F1F-E822-7B37-C57A6CB24259}"/>
                </a:ext>
              </a:extLst>
            </p:cNvPr>
            <p:cNvSpPr txBox="1"/>
            <p:nvPr/>
          </p:nvSpPr>
          <p:spPr>
            <a:xfrm>
              <a:off x="2705392" y="885654"/>
              <a:ext cx="1651635" cy="150682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95"/>
                </a:spcBef>
              </a:pPr>
              <a:r>
                <a:rPr sz="1350" i="1" baseline="6172" dirty="0">
                  <a:solidFill>
                    <a:schemeClr val="bg1"/>
                  </a:solidFill>
                  <a:latin typeface="Arial"/>
                  <a:cs typeface="Arial"/>
                </a:rPr>
                <a:t>b</a:t>
              </a:r>
              <a:r>
                <a:rPr sz="600" i="1" dirty="0">
                  <a:solidFill>
                    <a:schemeClr val="bg1"/>
                  </a:solidFill>
                  <a:latin typeface="Arial"/>
                  <a:cs typeface="Arial"/>
                </a:rPr>
                <a:t>m</a:t>
              </a:r>
              <a:r>
                <a:rPr sz="1350" i="1" baseline="6172" dirty="0">
                  <a:solidFill>
                    <a:schemeClr val="bg1"/>
                  </a:solidFill>
                  <a:latin typeface="Arial"/>
                  <a:cs typeface="Arial"/>
                </a:rPr>
                <a:t>z</a:t>
              </a:r>
              <a:r>
                <a:rPr sz="900" i="1" baseline="46296" dirty="0">
                  <a:solidFill>
                    <a:schemeClr val="bg1"/>
                  </a:solidFill>
                  <a:latin typeface="Arial"/>
                  <a:cs typeface="Arial"/>
                </a:rPr>
                <a:t>m</a:t>
              </a:r>
              <a:r>
                <a:rPr sz="900" i="1" spc="172" baseline="46296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sz="1350" spc="292" baseline="6172" dirty="0">
                  <a:solidFill>
                    <a:schemeClr val="bg1"/>
                  </a:solidFill>
                  <a:latin typeface="Times New Roman"/>
                  <a:cs typeface="Times New Roman"/>
                </a:rPr>
                <a:t>+</a:t>
              </a:r>
              <a:r>
                <a:rPr sz="1350" spc="15" baseline="6172" dirty="0">
                  <a:solidFill>
                    <a:schemeClr val="bg1"/>
                  </a:solidFill>
                  <a:latin typeface="Times New Roman"/>
                  <a:cs typeface="Times New Roman"/>
                </a:rPr>
                <a:t> </a:t>
              </a:r>
              <a:r>
                <a:rPr sz="1350" i="1" baseline="6172" dirty="0">
                  <a:solidFill>
                    <a:schemeClr val="bg1"/>
                  </a:solidFill>
                  <a:latin typeface="Arial"/>
                  <a:cs typeface="Arial"/>
                </a:rPr>
                <a:t>b</a:t>
              </a:r>
              <a:r>
                <a:rPr sz="600" i="1" dirty="0">
                  <a:solidFill>
                    <a:schemeClr val="bg1"/>
                  </a:solidFill>
                  <a:latin typeface="Arial"/>
                  <a:cs typeface="Arial"/>
                </a:rPr>
                <a:t>m</a:t>
              </a:r>
              <a:r>
                <a:rPr sz="6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−</a:t>
              </a:r>
              <a:r>
                <a:rPr sz="600" dirty="0">
                  <a:solidFill>
                    <a:schemeClr val="bg1"/>
                  </a:solidFill>
                  <a:latin typeface="Arial"/>
                  <a:cs typeface="Arial"/>
                </a:rPr>
                <a:t>1</a:t>
              </a:r>
              <a:r>
                <a:rPr sz="1350" i="1" baseline="6172" dirty="0">
                  <a:solidFill>
                    <a:schemeClr val="bg1"/>
                  </a:solidFill>
                  <a:latin typeface="Arial"/>
                  <a:cs typeface="Arial"/>
                </a:rPr>
                <a:t>z</a:t>
              </a:r>
              <a:r>
                <a:rPr sz="900" i="1" baseline="46296" dirty="0">
                  <a:solidFill>
                    <a:schemeClr val="bg1"/>
                  </a:solidFill>
                  <a:latin typeface="Arial"/>
                  <a:cs typeface="Arial"/>
                </a:rPr>
                <a:t>m</a:t>
              </a:r>
              <a:r>
                <a:rPr sz="900" i="1" baseline="46296" dirty="0">
                  <a:solidFill>
                    <a:schemeClr val="bg1"/>
                  </a:solidFill>
                  <a:latin typeface="Times New Roman"/>
                  <a:cs typeface="Times New Roman"/>
                </a:rPr>
                <a:t>−</a:t>
              </a:r>
              <a:r>
                <a:rPr sz="900" baseline="46296" dirty="0">
                  <a:solidFill>
                    <a:schemeClr val="bg1"/>
                  </a:solidFill>
                  <a:latin typeface="Arial"/>
                  <a:cs typeface="Arial"/>
                </a:rPr>
                <a:t>1</a:t>
              </a:r>
              <a:r>
                <a:rPr sz="900" spc="97" baseline="46296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sz="1350" i="1" spc="-427" baseline="6172" dirty="0">
                  <a:solidFill>
                    <a:schemeClr val="bg1"/>
                  </a:solidFill>
                  <a:latin typeface="Hack"/>
                  <a:cs typeface="Hack"/>
                </a:rPr>
                <a:t>·</a:t>
              </a:r>
              <a:r>
                <a:rPr sz="1350" i="1" spc="-547" baseline="6172" dirty="0">
                  <a:solidFill>
                    <a:schemeClr val="bg1"/>
                  </a:solidFill>
                  <a:latin typeface="Hack"/>
                  <a:cs typeface="Hack"/>
                </a:rPr>
                <a:t> </a:t>
              </a:r>
              <a:r>
                <a:rPr sz="1350" i="1" spc="-427" baseline="6172" dirty="0">
                  <a:solidFill>
                    <a:schemeClr val="bg1"/>
                  </a:solidFill>
                  <a:latin typeface="Hack"/>
                  <a:cs typeface="Hack"/>
                </a:rPr>
                <a:t>·</a:t>
              </a:r>
              <a:r>
                <a:rPr sz="1350" i="1" spc="-547" baseline="6172" dirty="0">
                  <a:solidFill>
                    <a:schemeClr val="bg1"/>
                  </a:solidFill>
                  <a:latin typeface="Hack"/>
                  <a:cs typeface="Hack"/>
                </a:rPr>
                <a:t> </a:t>
              </a:r>
              <a:r>
                <a:rPr sz="1350" i="1" spc="-427" baseline="6172" dirty="0">
                  <a:solidFill>
                    <a:schemeClr val="bg1"/>
                  </a:solidFill>
                  <a:latin typeface="Hack"/>
                  <a:cs typeface="Hack"/>
                </a:rPr>
                <a:t>·</a:t>
              </a:r>
              <a:r>
                <a:rPr sz="1350" i="1" spc="-465" baseline="6172" dirty="0">
                  <a:solidFill>
                    <a:schemeClr val="bg1"/>
                  </a:solidFill>
                  <a:latin typeface="Hack"/>
                  <a:cs typeface="Hack"/>
                </a:rPr>
                <a:t> </a:t>
              </a:r>
              <a:r>
                <a:rPr sz="1350" spc="292" baseline="6172" dirty="0">
                  <a:solidFill>
                    <a:schemeClr val="bg1"/>
                  </a:solidFill>
                  <a:latin typeface="Times New Roman"/>
                  <a:cs typeface="Times New Roman"/>
                </a:rPr>
                <a:t>+</a:t>
              </a:r>
              <a:r>
                <a:rPr sz="1350" spc="15" baseline="6172" dirty="0">
                  <a:solidFill>
                    <a:schemeClr val="bg1"/>
                  </a:solidFill>
                  <a:latin typeface="Times New Roman"/>
                  <a:cs typeface="Times New Roman"/>
                </a:rPr>
                <a:t> </a:t>
              </a:r>
              <a:r>
                <a:rPr sz="1350" i="1" spc="-30" baseline="6172" dirty="0">
                  <a:solidFill>
                    <a:schemeClr val="bg1"/>
                  </a:solidFill>
                  <a:latin typeface="Arial"/>
                  <a:cs typeface="Arial"/>
                </a:rPr>
                <a:t>b</a:t>
              </a:r>
              <a:r>
                <a:rPr sz="600" spc="-20" dirty="0">
                  <a:solidFill>
                    <a:schemeClr val="bg1"/>
                  </a:solidFill>
                  <a:latin typeface="Arial"/>
                  <a:cs typeface="Arial"/>
                </a:rPr>
                <a:t>1</a:t>
              </a:r>
              <a:r>
                <a:rPr sz="1350" i="1" spc="-30" baseline="6172" dirty="0">
                  <a:solidFill>
                    <a:schemeClr val="bg1"/>
                  </a:solidFill>
                  <a:latin typeface="Arial"/>
                  <a:cs typeface="Arial"/>
                </a:rPr>
                <a:t>z </a:t>
              </a:r>
              <a:r>
                <a:rPr sz="1350" spc="292" baseline="6172" dirty="0">
                  <a:solidFill>
                    <a:schemeClr val="bg1"/>
                  </a:solidFill>
                  <a:latin typeface="Times New Roman"/>
                  <a:cs typeface="Times New Roman"/>
                </a:rPr>
                <a:t>+</a:t>
              </a:r>
              <a:r>
                <a:rPr sz="1350" spc="15" baseline="6172" dirty="0">
                  <a:solidFill>
                    <a:schemeClr val="bg1"/>
                  </a:solidFill>
                  <a:latin typeface="Times New Roman"/>
                  <a:cs typeface="Times New Roman"/>
                </a:rPr>
                <a:t> </a:t>
              </a:r>
              <a:r>
                <a:rPr sz="1350" i="1" spc="-37" baseline="6172" dirty="0">
                  <a:solidFill>
                    <a:schemeClr val="bg1"/>
                  </a:solidFill>
                  <a:latin typeface="Arial"/>
                  <a:cs typeface="Arial"/>
                </a:rPr>
                <a:t>b</a:t>
              </a:r>
              <a:r>
                <a:rPr sz="600" spc="-25" dirty="0">
                  <a:solidFill>
                    <a:schemeClr val="bg1"/>
                  </a:solidFill>
                  <a:latin typeface="Arial"/>
                  <a:cs typeface="Arial"/>
                </a:rPr>
                <a:t>0</a:t>
              </a:r>
              <a:endParaRPr sz="60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59" name="object 7">
              <a:extLst>
                <a:ext uri="{FF2B5EF4-FFF2-40B4-BE49-F238E27FC236}">
                  <a16:creationId xmlns:a16="http://schemas.microsoft.com/office/drawing/2014/main" id="{9F06DB75-E942-9F95-7446-D303037A9D65}"/>
                </a:ext>
              </a:extLst>
            </p:cNvPr>
            <p:cNvSpPr/>
            <p:nvPr/>
          </p:nvSpPr>
          <p:spPr>
            <a:xfrm>
              <a:off x="2743492" y="1044752"/>
              <a:ext cx="1581785" cy="0"/>
            </a:xfrm>
            <a:custGeom>
              <a:avLst/>
              <a:gdLst/>
              <a:ahLst/>
              <a:cxnLst/>
              <a:rect l="l" t="t" r="r" b="b"/>
              <a:pathLst>
                <a:path w="1581785">
                  <a:moveTo>
                    <a:pt x="0" y="0"/>
                  </a:moveTo>
                  <a:lnTo>
                    <a:pt x="1581454" y="0"/>
                  </a:lnTo>
                </a:path>
              </a:pathLst>
            </a:custGeom>
            <a:ln w="48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0" name="object 8">
              <a:extLst>
                <a:ext uri="{FF2B5EF4-FFF2-40B4-BE49-F238E27FC236}">
                  <a16:creationId xmlns:a16="http://schemas.microsoft.com/office/drawing/2014/main" id="{D21354B9-BF4E-EC81-4746-159DEEBB82A4}"/>
                </a:ext>
              </a:extLst>
            </p:cNvPr>
            <p:cNvSpPr txBox="1"/>
            <p:nvPr/>
          </p:nvSpPr>
          <p:spPr>
            <a:xfrm>
              <a:off x="2825280" y="1029149"/>
              <a:ext cx="640715" cy="104516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  <a:tabLst>
                  <a:tab pos="471805" algn="l"/>
                </a:tabLst>
              </a:pPr>
              <a:r>
                <a:rPr sz="600" i="1" spc="-50" dirty="0">
                  <a:solidFill>
                    <a:schemeClr val="bg1"/>
                  </a:solidFill>
                  <a:latin typeface="Arial"/>
                  <a:cs typeface="Arial"/>
                </a:rPr>
                <a:t>n</a:t>
              </a:r>
              <a:r>
                <a:rPr sz="600" i="1" dirty="0">
                  <a:solidFill>
                    <a:schemeClr val="bg1"/>
                  </a:solidFill>
                  <a:latin typeface="Arial"/>
                  <a:cs typeface="Arial"/>
                </a:rPr>
                <a:t>	</a:t>
              </a:r>
              <a:r>
                <a:rPr sz="600" i="1" spc="-25" dirty="0">
                  <a:solidFill>
                    <a:schemeClr val="bg1"/>
                  </a:solidFill>
                  <a:latin typeface="Arial"/>
                  <a:cs typeface="Arial"/>
                </a:rPr>
                <a:t>n</a:t>
              </a:r>
              <a:r>
                <a:rPr sz="600" i="1" spc="-25" dirty="0">
                  <a:solidFill>
                    <a:schemeClr val="bg1"/>
                  </a:solidFill>
                  <a:latin typeface="Times New Roman"/>
                  <a:cs typeface="Times New Roman"/>
                </a:rPr>
                <a:t>−</a:t>
              </a:r>
              <a:r>
                <a:rPr sz="600" spc="-25" dirty="0">
                  <a:solidFill>
                    <a:schemeClr val="bg1"/>
                  </a:solidFill>
                  <a:latin typeface="Arial"/>
                  <a:cs typeface="Arial"/>
                </a:rPr>
                <a:t>1</a:t>
              </a:r>
              <a:endParaRPr sz="60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61" name="object 9">
              <a:extLst>
                <a:ext uri="{FF2B5EF4-FFF2-40B4-BE49-F238E27FC236}">
                  <a16:creationId xmlns:a16="http://schemas.microsoft.com/office/drawing/2014/main" id="{F75380FB-A26E-E67A-1BC2-B1E4703C72C5}"/>
                </a:ext>
              </a:extLst>
            </p:cNvPr>
            <p:cNvSpPr txBox="1"/>
            <p:nvPr/>
          </p:nvSpPr>
          <p:spPr>
            <a:xfrm>
              <a:off x="2774378" y="1023881"/>
              <a:ext cx="1473200" cy="150682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  <a:tabLst>
                  <a:tab pos="471805" algn="l"/>
                  <a:tab pos="710565" algn="l"/>
                </a:tabLst>
              </a:pPr>
              <a:r>
                <a:rPr sz="900" i="1" dirty="0">
                  <a:solidFill>
                    <a:schemeClr val="bg1"/>
                  </a:solidFill>
                  <a:latin typeface="Arial"/>
                  <a:cs typeface="Arial"/>
                </a:rPr>
                <a:t>z</a:t>
              </a:r>
              <a:r>
                <a:rPr sz="900" i="1" spc="295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sz="900" spc="195" dirty="0">
                  <a:solidFill>
                    <a:schemeClr val="bg1"/>
                  </a:solidFill>
                  <a:latin typeface="Times New Roman"/>
                  <a:cs typeface="Times New Roman"/>
                </a:rPr>
                <a:t>+</a:t>
              </a:r>
              <a:r>
                <a:rPr sz="900" spc="-30" dirty="0">
                  <a:solidFill>
                    <a:schemeClr val="bg1"/>
                  </a:solidFill>
                  <a:latin typeface="Times New Roman"/>
                  <a:cs typeface="Times New Roman"/>
                </a:rPr>
                <a:t> </a:t>
              </a:r>
              <a:r>
                <a:rPr sz="900" i="1" spc="-50" dirty="0">
                  <a:solidFill>
                    <a:schemeClr val="bg1"/>
                  </a:solidFill>
                  <a:latin typeface="Arial"/>
                  <a:cs typeface="Arial"/>
                </a:rPr>
                <a:t>a</a:t>
              </a:r>
              <a:r>
                <a:rPr sz="900" i="1" dirty="0">
                  <a:solidFill>
                    <a:schemeClr val="bg1"/>
                  </a:solidFill>
                  <a:latin typeface="Arial"/>
                  <a:cs typeface="Arial"/>
                </a:rPr>
                <a:t>	</a:t>
              </a:r>
              <a:r>
                <a:rPr sz="900" i="1" spc="-50" dirty="0">
                  <a:solidFill>
                    <a:schemeClr val="bg1"/>
                  </a:solidFill>
                  <a:latin typeface="Arial"/>
                  <a:cs typeface="Arial"/>
                </a:rPr>
                <a:t>z</a:t>
              </a:r>
              <a:r>
                <a:rPr sz="900" i="1" dirty="0">
                  <a:solidFill>
                    <a:schemeClr val="bg1"/>
                  </a:solidFill>
                  <a:latin typeface="Arial"/>
                  <a:cs typeface="Arial"/>
                </a:rPr>
                <a:t>	</a:t>
              </a:r>
              <a:r>
                <a:rPr sz="900" spc="195" dirty="0">
                  <a:solidFill>
                    <a:schemeClr val="bg1"/>
                  </a:solidFill>
                  <a:latin typeface="Times New Roman"/>
                  <a:cs typeface="Times New Roman"/>
                </a:rPr>
                <a:t>+</a:t>
              </a:r>
              <a:r>
                <a:rPr sz="900" spc="-45" dirty="0">
                  <a:solidFill>
                    <a:schemeClr val="bg1"/>
                  </a:solidFill>
                  <a:latin typeface="Times New Roman"/>
                  <a:cs typeface="Times New Roman"/>
                </a:rPr>
                <a:t> </a:t>
              </a:r>
              <a:r>
                <a:rPr sz="900" i="1" spc="-285" dirty="0">
                  <a:solidFill>
                    <a:schemeClr val="bg1"/>
                  </a:solidFill>
                  <a:latin typeface="Hack"/>
                  <a:cs typeface="Hack"/>
                </a:rPr>
                <a:t>·</a:t>
              </a:r>
              <a:r>
                <a:rPr sz="900" i="1" spc="-390" dirty="0">
                  <a:solidFill>
                    <a:schemeClr val="bg1"/>
                  </a:solidFill>
                  <a:latin typeface="Hack"/>
                  <a:cs typeface="Hack"/>
                </a:rPr>
                <a:t> </a:t>
              </a:r>
              <a:r>
                <a:rPr sz="900" i="1" spc="-285" dirty="0">
                  <a:solidFill>
                    <a:schemeClr val="bg1"/>
                  </a:solidFill>
                  <a:latin typeface="Hack"/>
                  <a:cs typeface="Hack"/>
                </a:rPr>
                <a:t>·</a:t>
              </a:r>
              <a:r>
                <a:rPr sz="900" i="1" spc="-390" dirty="0">
                  <a:solidFill>
                    <a:schemeClr val="bg1"/>
                  </a:solidFill>
                  <a:latin typeface="Hack"/>
                  <a:cs typeface="Hack"/>
                </a:rPr>
                <a:t> </a:t>
              </a:r>
              <a:r>
                <a:rPr sz="900" i="1" spc="-285" dirty="0">
                  <a:solidFill>
                    <a:schemeClr val="bg1"/>
                  </a:solidFill>
                  <a:latin typeface="Hack"/>
                  <a:cs typeface="Hack"/>
                </a:rPr>
                <a:t>·</a:t>
              </a:r>
              <a:r>
                <a:rPr sz="900" i="1" spc="-340" dirty="0">
                  <a:solidFill>
                    <a:schemeClr val="bg1"/>
                  </a:solidFill>
                  <a:latin typeface="Hack"/>
                  <a:cs typeface="Hack"/>
                </a:rPr>
                <a:t> </a:t>
              </a:r>
              <a:r>
                <a:rPr sz="900" spc="195" dirty="0">
                  <a:solidFill>
                    <a:schemeClr val="bg1"/>
                  </a:solidFill>
                  <a:latin typeface="Times New Roman"/>
                  <a:cs typeface="Times New Roman"/>
                </a:rPr>
                <a:t>+</a:t>
              </a:r>
              <a:r>
                <a:rPr sz="900" spc="-25" dirty="0">
                  <a:solidFill>
                    <a:schemeClr val="bg1"/>
                  </a:solidFill>
                  <a:latin typeface="Times New Roman"/>
                  <a:cs typeface="Times New Roman"/>
                </a:rPr>
                <a:t> </a:t>
              </a:r>
              <a:r>
                <a:rPr sz="900" i="1" dirty="0">
                  <a:solidFill>
                    <a:schemeClr val="bg1"/>
                  </a:solidFill>
                  <a:latin typeface="Arial"/>
                  <a:cs typeface="Arial"/>
                </a:rPr>
                <a:t>a</a:t>
              </a:r>
              <a:r>
                <a:rPr sz="900" i="1" spc="110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sz="900" i="1" spc="-55" dirty="0">
                  <a:solidFill>
                    <a:schemeClr val="bg1"/>
                  </a:solidFill>
                  <a:latin typeface="Arial"/>
                  <a:cs typeface="Arial"/>
                </a:rPr>
                <a:t>z</a:t>
              </a:r>
              <a:r>
                <a:rPr sz="900" i="1" spc="-50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sz="900" spc="195" dirty="0">
                  <a:solidFill>
                    <a:schemeClr val="bg1"/>
                  </a:solidFill>
                  <a:latin typeface="Times New Roman"/>
                  <a:cs typeface="Times New Roman"/>
                </a:rPr>
                <a:t>+</a:t>
              </a:r>
              <a:r>
                <a:rPr sz="900" spc="-25" dirty="0">
                  <a:solidFill>
                    <a:schemeClr val="bg1"/>
                  </a:solidFill>
                  <a:latin typeface="Times New Roman"/>
                  <a:cs typeface="Times New Roman"/>
                </a:rPr>
                <a:t> </a:t>
              </a:r>
              <a:r>
                <a:rPr sz="900" i="1" spc="-50" dirty="0">
                  <a:solidFill>
                    <a:schemeClr val="bg1"/>
                  </a:solidFill>
                  <a:latin typeface="Arial"/>
                  <a:cs typeface="Arial"/>
                </a:rPr>
                <a:t>a</a:t>
              </a:r>
              <a:endParaRPr sz="90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62" name="object 10">
              <a:extLst>
                <a:ext uri="{FF2B5EF4-FFF2-40B4-BE49-F238E27FC236}">
                  <a16:creationId xmlns:a16="http://schemas.microsoft.com/office/drawing/2014/main" id="{4410BCD5-A091-D73B-9B57-839E7DAF886D}"/>
                </a:ext>
              </a:extLst>
            </p:cNvPr>
            <p:cNvSpPr txBox="1"/>
            <p:nvPr/>
          </p:nvSpPr>
          <p:spPr>
            <a:xfrm>
              <a:off x="3072574" y="1074488"/>
              <a:ext cx="1215390" cy="104516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  <a:tabLst>
                  <a:tab pos="864869" algn="l"/>
                  <a:tab pos="1162050" algn="l"/>
                </a:tabLst>
              </a:pPr>
              <a:r>
                <a:rPr sz="600" i="1" spc="-25" dirty="0">
                  <a:solidFill>
                    <a:schemeClr val="bg1"/>
                  </a:solidFill>
                  <a:latin typeface="Arial"/>
                  <a:cs typeface="Arial"/>
                </a:rPr>
                <a:t>n</a:t>
              </a:r>
              <a:r>
                <a:rPr sz="600" i="1" spc="-25" dirty="0">
                  <a:solidFill>
                    <a:schemeClr val="bg1"/>
                  </a:solidFill>
                  <a:latin typeface="Times New Roman"/>
                  <a:cs typeface="Times New Roman"/>
                </a:rPr>
                <a:t>−</a:t>
              </a:r>
              <a:r>
                <a:rPr sz="600" spc="-25" dirty="0">
                  <a:solidFill>
                    <a:schemeClr val="bg1"/>
                  </a:solidFill>
                  <a:latin typeface="Arial"/>
                  <a:cs typeface="Arial"/>
                </a:rPr>
                <a:t>1</a:t>
              </a:r>
              <a:r>
                <a:rPr sz="600" dirty="0">
                  <a:solidFill>
                    <a:schemeClr val="bg1"/>
                  </a:solidFill>
                  <a:latin typeface="Arial"/>
                  <a:cs typeface="Arial"/>
                </a:rPr>
                <a:t>	</a:t>
              </a:r>
              <a:r>
                <a:rPr sz="600" spc="-50" dirty="0">
                  <a:solidFill>
                    <a:schemeClr val="bg1"/>
                  </a:solidFill>
                  <a:latin typeface="Arial"/>
                  <a:cs typeface="Arial"/>
                </a:rPr>
                <a:t>1</a:t>
              </a:r>
              <a:r>
                <a:rPr sz="600" dirty="0">
                  <a:solidFill>
                    <a:schemeClr val="bg1"/>
                  </a:solidFill>
                  <a:latin typeface="Arial"/>
                  <a:cs typeface="Arial"/>
                </a:rPr>
                <a:t>	</a:t>
              </a:r>
              <a:r>
                <a:rPr sz="600" spc="-50" dirty="0">
                  <a:solidFill>
                    <a:schemeClr val="bg1"/>
                  </a:solidFill>
                  <a:latin typeface="Arial"/>
                  <a:cs typeface="Arial"/>
                </a:rPr>
                <a:t>0</a:t>
              </a:r>
              <a:endParaRPr sz="60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26444FF-DD77-261D-C1C2-1B081FF755A1}"/>
              </a:ext>
            </a:extLst>
          </p:cNvPr>
          <p:cNvGrpSpPr/>
          <p:nvPr/>
        </p:nvGrpSpPr>
        <p:grpSpPr>
          <a:xfrm>
            <a:off x="100444" y="1044575"/>
            <a:ext cx="4272127" cy="606425"/>
            <a:chOff x="100444" y="1140463"/>
            <a:chExt cx="4272127" cy="606425"/>
          </a:xfrm>
        </p:grpSpPr>
        <p:sp>
          <p:nvSpPr>
            <p:cNvPr id="64" name="object 12">
              <a:extLst>
                <a:ext uri="{FF2B5EF4-FFF2-40B4-BE49-F238E27FC236}">
                  <a16:creationId xmlns:a16="http://schemas.microsoft.com/office/drawing/2014/main" id="{AE26A66A-A961-536B-8280-F8B0D3F5D2D7}"/>
                </a:ext>
              </a:extLst>
            </p:cNvPr>
            <p:cNvSpPr txBox="1"/>
            <p:nvPr/>
          </p:nvSpPr>
          <p:spPr>
            <a:xfrm>
              <a:off x="100444" y="1140463"/>
              <a:ext cx="522605" cy="606425"/>
            </a:xfrm>
            <a:prstGeom prst="rect">
              <a:avLst/>
            </a:prstGeom>
          </p:spPr>
          <p:txBody>
            <a:bodyPr vert="horz" wrap="square" lIns="0" tIns="9017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710"/>
                </a:spcBef>
              </a:pPr>
              <a:r>
                <a:rPr sz="900" spc="-20" dirty="0">
                  <a:solidFill>
                    <a:schemeClr val="bg1"/>
                  </a:solidFill>
                  <a:latin typeface="Arial"/>
                  <a:cs typeface="Arial"/>
                </a:rPr>
                <a:t>v.s.</a:t>
              </a:r>
              <a:endParaRPr sz="900">
                <a:solidFill>
                  <a:schemeClr val="bg1"/>
                </a:solidFill>
                <a:latin typeface="Arial"/>
                <a:cs typeface="Arial"/>
              </a:endParaRPr>
            </a:p>
            <a:p>
              <a:pPr marL="260985" marR="30480" indent="-73025">
                <a:lnSpc>
                  <a:spcPct val="110100"/>
                </a:lnSpc>
                <a:spcBef>
                  <a:spcPts val="505"/>
                </a:spcBef>
              </a:pPr>
              <a:r>
                <a:rPr sz="900" i="1" spc="-10" dirty="0">
                  <a:solidFill>
                    <a:schemeClr val="bg1"/>
                  </a:solidFill>
                  <a:latin typeface="Arial"/>
                  <a:cs typeface="Arial"/>
                </a:rPr>
                <a:t>d</a:t>
              </a:r>
              <a:r>
                <a:rPr sz="900" i="1" spc="-15" baseline="37037" dirty="0">
                  <a:solidFill>
                    <a:schemeClr val="bg1"/>
                  </a:solidFill>
                  <a:latin typeface="Arial"/>
                  <a:cs typeface="Arial"/>
                </a:rPr>
                <a:t>n</a:t>
              </a:r>
              <a:r>
                <a:rPr sz="900" i="1" spc="-10" dirty="0">
                  <a:solidFill>
                    <a:schemeClr val="bg1"/>
                  </a:solidFill>
                  <a:latin typeface="Arial"/>
                  <a:cs typeface="Arial"/>
                </a:rPr>
                <a:t>y</a:t>
              </a:r>
              <a:r>
                <a:rPr sz="900" spc="-10" dirty="0">
                  <a:solidFill>
                    <a:schemeClr val="bg1"/>
                  </a:solidFill>
                  <a:latin typeface="Times New Roman"/>
                  <a:cs typeface="Times New Roman"/>
                </a:rPr>
                <a:t>(</a:t>
              </a:r>
              <a:r>
                <a:rPr sz="900" i="1" spc="-10" dirty="0">
                  <a:solidFill>
                    <a:schemeClr val="bg1"/>
                  </a:solidFill>
                  <a:latin typeface="Arial"/>
                  <a:cs typeface="Arial"/>
                </a:rPr>
                <a:t>t</a:t>
              </a:r>
              <a:r>
                <a:rPr sz="900" spc="-10" dirty="0">
                  <a:solidFill>
                    <a:schemeClr val="bg1"/>
                  </a:solidFill>
                  <a:latin typeface="Times New Roman"/>
                  <a:cs typeface="Times New Roman"/>
                </a:rPr>
                <a:t>) </a:t>
              </a:r>
              <a:r>
                <a:rPr sz="900" i="1" spc="-25" dirty="0">
                  <a:solidFill>
                    <a:schemeClr val="bg1"/>
                  </a:solidFill>
                  <a:latin typeface="Arial"/>
                  <a:cs typeface="Arial"/>
                </a:rPr>
                <a:t>dt</a:t>
              </a:r>
              <a:r>
                <a:rPr sz="900" i="1" spc="-37" baseline="23148" dirty="0">
                  <a:solidFill>
                    <a:schemeClr val="bg1"/>
                  </a:solidFill>
                  <a:latin typeface="Arial"/>
                  <a:cs typeface="Arial"/>
                </a:rPr>
                <a:t>n</a:t>
              </a:r>
              <a:endParaRPr sz="900" baseline="23148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96BC7F93-FF71-3A75-4A5A-CB406C5C06E7}"/>
                </a:ext>
              </a:extLst>
            </p:cNvPr>
            <p:cNvGrpSpPr/>
            <p:nvPr/>
          </p:nvGrpSpPr>
          <p:grpSpPr>
            <a:xfrm>
              <a:off x="289115" y="1433609"/>
              <a:ext cx="4083456" cy="301684"/>
              <a:chOff x="289115" y="1433609"/>
              <a:chExt cx="4083456" cy="301684"/>
            </a:xfrm>
          </p:grpSpPr>
          <p:sp>
            <p:nvSpPr>
              <p:cNvPr id="66" name="object 11">
                <a:extLst>
                  <a:ext uri="{FF2B5EF4-FFF2-40B4-BE49-F238E27FC236}">
                    <a16:creationId xmlns:a16="http://schemas.microsoft.com/office/drawing/2014/main" id="{021F3439-6F2E-CC6F-63B3-A5BA805F2AA3}"/>
                  </a:ext>
                </a:extLst>
              </p:cNvPr>
              <p:cNvSpPr/>
              <p:nvPr/>
            </p:nvSpPr>
            <p:spPr>
              <a:xfrm>
                <a:off x="289115" y="1605483"/>
                <a:ext cx="2959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5909">
                    <a:moveTo>
                      <a:pt x="0" y="0"/>
                    </a:moveTo>
                    <a:lnTo>
                      <a:pt x="295719" y="0"/>
                    </a:lnTo>
                  </a:path>
                </a:pathLst>
              </a:custGeom>
              <a:ln w="480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object 13">
                <a:extLst>
                  <a:ext uri="{FF2B5EF4-FFF2-40B4-BE49-F238E27FC236}">
                    <a16:creationId xmlns:a16="http://schemas.microsoft.com/office/drawing/2014/main" id="{21516668-F488-37CD-24D1-8F783D6AE926}"/>
                  </a:ext>
                </a:extLst>
              </p:cNvPr>
              <p:cNvSpPr txBox="1"/>
              <p:nvPr/>
            </p:nvSpPr>
            <p:spPr>
              <a:xfrm>
                <a:off x="587921" y="1520032"/>
                <a:ext cx="405130" cy="150682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350" spc="292" baseline="6172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+</a:t>
                </a:r>
                <a:r>
                  <a:rPr sz="1350" spc="-30" baseline="6172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350" i="1" spc="-30" baseline="6172" dirty="0">
                    <a:solidFill>
                      <a:schemeClr val="bg1"/>
                    </a:solidFill>
                    <a:latin typeface="Arial"/>
                    <a:cs typeface="Arial"/>
                  </a:rPr>
                  <a:t>a</a:t>
                </a:r>
                <a:r>
                  <a:rPr sz="600" i="1" spc="-20" dirty="0">
                    <a:solidFill>
                      <a:schemeClr val="bg1"/>
                    </a:solidFill>
                    <a:latin typeface="Arial"/>
                    <a:cs typeface="Arial"/>
                  </a:rPr>
                  <a:t>n</a:t>
                </a:r>
                <a:r>
                  <a:rPr sz="600" i="1" spc="-20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−</a:t>
                </a:r>
                <a:r>
                  <a:rPr sz="600" spc="-20" dirty="0">
                    <a:solidFill>
                      <a:schemeClr val="bg1"/>
                    </a:solidFill>
                    <a:latin typeface="Arial"/>
                    <a:cs typeface="Arial"/>
                  </a:rPr>
                  <a:t>1</a:t>
                </a:r>
                <a:endParaRPr sz="60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68" name="object 14">
                <a:extLst>
                  <a:ext uri="{FF2B5EF4-FFF2-40B4-BE49-F238E27FC236}">
                    <a16:creationId xmlns:a16="http://schemas.microsoft.com/office/drawing/2014/main" id="{2815CA26-065A-0856-B9D0-B2BD50708D2E}"/>
                  </a:ext>
                </a:extLst>
              </p:cNvPr>
              <p:cNvSpPr/>
              <p:nvPr/>
            </p:nvSpPr>
            <p:spPr>
              <a:xfrm>
                <a:off x="975918" y="1605483"/>
                <a:ext cx="4095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409575">
                    <a:moveTo>
                      <a:pt x="0" y="0"/>
                    </a:moveTo>
                    <a:lnTo>
                      <a:pt x="409130" y="0"/>
                    </a:lnTo>
                  </a:path>
                </a:pathLst>
              </a:custGeom>
              <a:ln w="480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69" name="object 15">
                <a:extLst>
                  <a:ext uri="{FF2B5EF4-FFF2-40B4-BE49-F238E27FC236}">
                    <a16:creationId xmlns:a16="http://schemas.microsoft.com/office/drawing/2014/main" id="{AF406F2A-5486-6DC7-1C94-A64D105DECFD}"/>
                  </a:ext>
                </a:extLst>
              </p:cNvPr>
              <p:cNvSpPr txBox="1"/>
              <p:nvPr/>
            </p:nvSpPr>
            <p:spPr>
              <a:xfrm>
                <a:off x="937818" y="1433609"/>
                <a:ext cx="485775" cy="262892"/>
              </a:xfrm>
              <a:prstGeom prst="rect">
                <a:avLst/>
              </a:prstGeom>
            </p:spPr>
            <p:txBody>
              <a:bodyPr vert="horz" wrap="square" lIns="0" tIns="31750" rIns="0" bIns="0" rtlCol="0">
                <a:spAutoFit/>
              </a:bodyPr>
              <a:lstStyle/>
              <a:p>
                <a:pPr marL="110489" marR="30480" indent="-73025">
                  <a:lnSpc>
                    <a:spcPts val="930"/>
                  </a:lnSpc>
                  <a:spcBef>
                    <a:spcPts val="250"/>
                  </a:spcBef>
                </a:pPr>
                <a:r>
                  <a:rPr sz="900" i="1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d</a:t>
                </a:r>
                <a:r>
                  <a:rPr sz="900" i="1" spc="-15" baseline="37037" dirty="0">
                    <a:solidFill>
                      <a:schemeClr val="bg1"/>
                    </a:solidFill>
                    <a:latin typeface="Arial"/>
                    <a:cs typeface="Arial"/>
                  </a:rPr>
                  <a:t>n</a:t>
                </a:r>
                <a:r>
                  <a:rPr sz="900" i="1" spc="-15" baseline="37037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−</a:t>
                </a:r>
                <a:r>
                  <a:rPr sz="900" spc="-15" baseline="37037" dirty="0">
                    <a:solidFill>
                      <a:schemeClr val="bg1"/>
                    </a:solidFill>
                    <a:latin typeface="Arial"/>
                    <a:cs typeface="Arial"/>
                  </a:rPr>
                  <a:t>1</a:t>
                </a:r>
                <a:r>
                  <a:rPr sz="900" i="1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y</a:t>
                </a:r>
                <a:r>
                  <a:rPr sz="900" spc="-10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(</a:t>
                </a:r>
                <a:r>
                  <a:rPr sz="900" i="1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t</a:t>
                </a:r>
                <a:r>
                  <a:rPr sz="900" spc="-10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) </a:t>
                </a:r>
                <a:r>
                  <a:rPr sz="1350" i="1" spc="-15" baseline="-15432" dirty="0">
                    <a:solidFill>
                      <a:schemeClr val="bg1"/>
                    </a:solidFill>
                    <a:latin typeface="Arial"/>
                    <a:cs typeface="Arial"/>
                  </a:rPr>
                  <a:t>dt</a:t>
                </a:r>
                <a:r>
                  <a:rPr sz="600" i="1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n</a:t>
                </a:r>
                <a:r>
                  <a:rPr sz="600" i="1" spc="-10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−</a:t>
                </a:r>
                <a:r>
                  <a:rPr sz="600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1</a:t>
                </a:r>
                <a:endParaRPr sz="6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70" name="object 16">
                <a:extLst>
                  <a:ext uri="{FF2B5EF4-FFF2-40B4-BE49-F238E27FC236}">
                    <a16:creationId xmlns:a16="http://schemas.microsoft.com/office/drawing/2014/main" id="{4A640584-FE9F-E101-F934-223F582FA893}"/>
                  </a:ext>
                </a:extLst>
              </p:cNvPr>
              <p:cNvSpPr txBox="1"/>
              <p:nvPr/>
            </p:nvSpPr>
            <p:spPr>
              <a:xfrm>
                <a:off x="1388148" y="1520032"/>
                <a:ext cx="1043940" cy="150682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350" spc="292" baseline="6172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+</a:t>
                </a:r>
                <a:r>
                  <a:rPr sz="1350" baseline="6172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350" i="1" spc="-427" baseline="6172" dirty="0">
                    <a:solidFill>
                      <a:schemeClr val="bg1"/>
                    </a:solidFill>
                    <a:latin typeface="Hack"/>
                    <a:cs typeface="Hack"/>
                  </a:rPr>
                  <a:t>·</a:t>
                </a:r>
                <a:r>
                  <a:rPr sz="1350" i="1" spc="-562" baseline="6172" dirty="0">
                    <a:solidFill>
                      <a:schemeClr val="bg1"/>
                    </a:solidFill>
                    <a:latin typeface="Hack"/>
                    <a:cs typeface="Hack"/>
                  </a:rPr>
                  <a:t> </a:t>
                </a:r>
                <a:r>
                  <a:rPr sz="1350" i="1" spc="-427" baseline="6172" dirty="0">
                    <a:solidFill>
                      <a:schemeClr val="bg1"/>
                    </a:solidFill>
                    <a:latin typeface="Hack"/>
                    <a:cs typeface="Hack"/>
                  </a:rPr>
                  <a:t>·</a:t>
                </a:r>
                <a:r>
                  <a:rPr sz="1350" i="1" spc="-562" baseline="6172" dirty="0">
                    <a:solidFill>
                      <a:schemeClr val="bg1"/>
                    </a:solidFill>
                    <a:latin typeface="Hack"/>
                    <a:cs typeface="Hack"/>
                  </a:rPr>
                  <a:t> </a:t>
                </a:r>
                <a:r>
                  <a:rPr sz="1350" i="1" spc="-427" baseline="6172" dirty="0">
                    <a:solidFill>
                      <a:schemeClr val="bg1"/>
                    </a:solidFill>
                    <a:latin typeface="Hack"/>
                    <a:cs typeface="Hack"/>
                  </a:rPr>
                  <a:t>·</a:t>
                </a:r>
                <a:r>
                  <a:rPr sz="1350" i="1" spc="-480" baseline="6172" dirty="0">
                    <a:solidFill>
                      <a:schemeClr val="bg1"/>
                    </a:solidFill>
                    <a:latin typeface="Hack"/>
                    <a:cs typeface="Hack"/>
                  </a:rPr>
                  <a:t> </a:t>
                </a:r>
                <a:r>
                  <a:rPr sz="1350" spc="292" baseline="6172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+</a:t>
                </a:r>
                <a:r>
                  <a:rPr sz="1350" baseline="6172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350" i="1" baseline="6172" dirty="0">
                    <a:solidFill>
                      <a:schemeClr val="bg1"/>
                    </a:solidFill>
                    <a:latin typeface="Arial"/>
                    <a:cs typeface="Arial"/>
                  </a:rPr>
                  <a:t>a</a:t>
                </a:r>
                <a:r>
                  <a:rPr sz="600" dirty="0">
                    <a:solidFill>
                      <a:schemeClr val="bg1"/>
                    </a:solidFill>
                    <a:latin typeface="Arial"/>
                    <a:cs typeface="Arial"/>
                  </a:rPr>
                  <a:t>0</a:t>
                </a:r>
                <a:r>
                  <a:rPr sz="1350" i="1" baseline="6172" dirty="0">
                    <a:solidFill>
                      <a:schemeClr val="bg1"/>
                    </a:solidFill>
                    <a:latin typeface="Arial"/>
                    <a:cs typeface="Arial"/>
                  </a:rPr>
                  <a:t>y</a:t>
                </a:r>
                <a:r>
                  <a:rPr sz="1350" baseline="6172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(</a:t>
                </a:r>
                <a:r>
                  <a:rPr sz="1350" i="1" baseline="6172" dirty="0">
                    <a:solidFill>
                      <a:schemeClr val="bg1"/>
                    </a:solidFill>
                    <a:latin typeface="Arial"/>
                    <a:cs typeface="Arial"/>
                  </a:rPr>
                  <a:t>t</a:t>
                </a:r>
                <a:r>
                  <a:rPr sz="1350" baseline="6172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)</a:t>
                </a:r>
                <a:r>
                  <a:rPr sz="1350" spc="82" baseline="6172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350" spc="292" baseline="6172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=</a:t>
                </a:r>
                <a:r>
                  <a:rPr sz="1350" spc="82" baseline="6172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350" i="1" spc="-37" baseline="6172" dirty="0">
                    <a:solidFill>
                      <a:schemeClr val="bg1"/>
                    </a:solidFill>
                    <a:latin typeface="Arial"/>
                    <a:cs typeface="Arial"/>
                  </a:rPr>
                  <a:t>b</a:t>
                </a:r>
                <a:r>
                  <a:rPr sz="600" i="1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m</a:t>
                </a:r>
                <a:endParaRPr sz="60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71" name="object 17">
                <a:extLst>
                  <a:ext uri="{FF2B5EF4-FFF2-40B4-BE49-F238E27FC236}">
                    <a16:creationId xmlns:a16="http://schemas.microsoft.com/office/drawing/2014/main" id="{08687FB5-E89F-7E9A-10ED-F338DBF7918E}"/>
                  </a:ext>
                </a:extLst>
              </p:cNvPr>
              <p:cNvSpPr txBox="1"/>
              <p:nvPr/>
            </p:nvSpPr>
            <p:spPr>
              <a:xfrm>
                <a:off x="2376995" y="1433609"/>
                <a:ext cx="401320" cy="150682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900" i="1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d</a:t>
                </a:r>
                <a:r>
                  <a:rPr sz="900" i="1" spc="-15" baseline="37037" dirty="0">
                    <a:solidFill>
                      <a:schemeClr val="bg1"/>
                    </a:solidFill>
                    <a:latin typeface="Arial"/>
                    <a:cs typeface="Arial"/>
                  </a:rPr>
                  <a:t>m</a:t>
                </a:r>
                <a:r>
                  <a:rPr sz="900" i="1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u</a:t>
                </a:r>
                <a:r>
                  <a:rPr sz="900" spc="-10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(</a:t>
                </a:r>
                <a:r>
                  <a:rPr sz="900" i="1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t</a:t>
                </a:r>
                <a:r>
                  <a:rPr sz="900" spc="-10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)</a:t>
                </a:r>
                <a:endParaRPr sz="900">
                  <a:solidFill>
                    <a:schemeClr val="bg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72" name="object 18">
                <a:extLst>
                  <a:ext uri="{FF2B5EF4-FFF2-40B4-BE49-F238E27FC236}">
                    <a16:creationId xmlns:a16="http://schemas.microsoft.com/office/drawing/2014/main" id="{838DFF51-A213-7129-C300-5B0C85A2EF4C}"/>
                  </a:ext>
                </a:extLst>
              </p:cNvPr>
              <p:cNvSpPr/>
              <p:nvPr/>
            </p:nvSpPr>
            <p:spPr>
              <a:xfrm>
                <a:off x="2415095" y="1605483"/>
                <a:ext cx="3251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325119">
                    <a:moveTo>
                      <a:pt x="0" y="0"/>
                    </a:moveTo>
                    <a:lnTo>
                      <a:pt x="324611" y="0"/>
                    </a:lnTo>
                  </a:path>
                </a:pathLst>
              </a:custGeom>
              <a:ln w="480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73" name="object 19">
                <a:extLst>
                  <a:ext uri="{FF2B5EF4-FFF2-40B4-BE49-F238E27FC236}">
                    <a16:creationId xmlns:a16="http://schemas.microsoft.com/office/drawing/2014/main" id="{B8651E02-EFFA-C968-2179-ADB0C5B6E4A1}"/>
                  </a:ext>
                </a:extLst>
              </p:cNvPr>
              <p:cNvSpPr txBox="1"/>
              <p:nvPr/>
            </p:nvSpPr>
            <p:spPr>
              <a:xfrm>
                <a:off x="2452751" y="1584611"/>
                <a:ext cx="243204" cy="150682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900" i="1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dt</a:t>
                </a:r>
                <a:r>
                  <a:rPr sz="900" i="1" spc="-37" baseline="23148" dirty="0">
                    <a:solidFill>
                      <a:schemeClr val="bg1"/>
                    </a:solidFill>
                    <a:latin typeface="Arial"/>
                    <a:cs typeface="Arial"/>
                  </a:rPr>
                  <a:t>m</a:t>
                </a:r>
                <a:endParaRPr sz="900" baseline="23148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74" name="object 20">
                <a:extLst>
                  <a:ext uri="{FF2B5EF4-FFF2-40B4-BE49-F238E27FC236}">
                    <a16:creationId xmlns:a16="http://schemas.microsoft.com/office/drawing/2014/main" id="{4105FD48-70E0-4DC3-9C8B-DEBF7A063D98}"/>
                  </a:ext>
                </a:extLst>
              </p:cNvPr>
              <p:cNvSpPr txBox="1"/>
              <p:nvPr/>
            </p:nvSpPr>
            <p:spPr>
              <a:xfrm>
                <a:off x="2742793" y="1520032"/>
                <a:ext cx="431800" cy="150682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350" spc="292" baseline="6172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+</a:t>
                </a:r>
                <a:r>
                  <a:rPr sz="1350" spc="-30" baseline="6172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350" i="1" spc="-30" baseline="6172" dirty="0">
                    <a:solidFill>
                      <a:schemeClr val="bg1"/>
                    </a:solidFill>
                    <a:latin typeface="Arial"/>
                    <a:cs typeface="Arial"/>
                  </a:rPr>
                  <a:t>b</a:t>
                </a:r>
                <a:r>
                  <a:rPr sz="600" i="1" spc="-20" dirty="0">
                    <a:solidFill>
                      <a:schemeClr val="bg1"/>
                    </a:solidFill>
                    <a:latin typeface="Arial"/>
                    <a:cs typeface="Arial"/>
                  </a:rPr>
                  <a:t>m</a:t>
                </a:r>
                <a:r>
                  <a:rPr sz="600" i="1" spc="-20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−</a:t>
                </a:r>
                <a:r>
                  <a:rPr sz="600" spc="-20" dirty="0">
                    <a:solidFill>
                      <a:schemeClr val="bg1"/>
                    </a:solidFill>
                    <a:latin typeface="Arial"/>
                    <a:cs typeface="Arial"/>
                  </a:rPr>
                  <a:t>1</a:t>
                </a:r>
                <a:endParaRPr sz="60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75" name="object 21">
                <a:extLst>
                  <a:ext uri="{FF2B5EF4-FFF2-40B4-BE49-F238E27FC236}">
                    <a16:creationId xmlns:a16="http://schemas.microsoft.com/office/drawing/2014/main" id="{A52E58E4-A245-8150-DAC7-0A5E6B6F6073}"/>
                  </a:ext>
                </a:extLst>
              </p:cNvPr>
              <p:cNvSpPr txBox="1"/>
              <p:nvPr/>
            </p:nvSpPr>
            <p:spPr>
              <a:xfrm>
                <a:off x="3119297" y="1433609"/>
                <a:ext cx="514350" cy="150682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900" i="1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d</a:t>
                </a:r>
                <a:r>
                  <a:rPr sz="900" i="1" spc="-15" baseline="37037" dirty="0">
                    <a:solidFill>
                      <a:schemeClr val="bg1"/>
                    </a:solidFill>
                    <a:latin typeface="Arial"/>
                    <a:cs typeface="Arial"/>
                  </a:rPr>
                  <a:t>m</a:t>
                </a:r>
                <a:r>
                  <a:rPr sz="900" i="1" spc="-15" baseline="37037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−</a:t>
                </a:r>
                <a:r>
                  <a:rPr sz="900" spc="-15" baseline="37037" dirty="0">
                    <a:solidFill>
                      <a:schemeClr val="bg1"/>
                    </a:solidFill>
                    <a:latin typeface="Arial"/>
                    <a:cs typeface="Arial"/>
                  </a:rPr>
                  <a:t>1</a:t>
                </a:r>
                <a:r>
                  <a:rPr sz="900" i="1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u</a:t>
                </a:r>
                <a:r>
                  <a:rPr sz="900" spc="-10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(</a:t>
                </a:r>
                <a:r>
                  <a:rPr sz="900" i="1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t</a:t>
                </a:r>
                <a:r>
                  <a:rPr sz="900" spc="-10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)</a:t>
                </a:r>
                <a:endParaRPr sz="900">
                  <a:solidFill>
                    <a:schemeClr val="bg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76" name="object 22">
                <a:extLst>
                  <a:ext uri="{FF2B5EF4-FFF2-40B4-BE49-F238E27FC236}">
                    <a16:creationId xmlns:a16="http://schemas.microsoft.com/office/drawing/2014/main" id="{4FC37CED-ECCC-B0F7-614D-861FA92375A5}"/>
                  </a:ext>
                </a:extLst>
              </p:cNvPr>
              <p:cNvSpPr/>
              <p:nvPr/>
            </p:nvSpPr>
            <p:spPr>
              <a:xfrm>
                <a:off x="3157397" y="1605483"/>
                <a:ext cx="4381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38150">
                    <a:moveTo>
                      <a:pt x="0" y="0"/>
                    </a:moveTo>
                    <a:lnTo>
                      <a:pt x="438010" y="0"/>
                    </a:lnTo>
                  </a:path>
                </a:pathLst>
              </a:custGeom>
              <a:ln w="480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object 23">
                <a:extLst>
                  <a:ext uri="{FF2B5EF4-FFF2-40B4-BE49-F238E27FC236}">
                    <a16:creationId xmlns:a16="http://schemas.microsoft.com/office/drawing/2014/main" id="{E9D96F0B-8FE4-592D-68FF-D6BD0716D3F5}"/>
                  </a:ext>
                </a:extLst>
              </p:cNvPr>
              <p:cNvSpPr txBox="1"/>
              <p:nvPr/>
            </p:nvSpPr>
            <p:spPr>
              <a:xfrm>
                <a:off x="3195040" y="1551922"/>
                <a:ext cx="356870" cy="150682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350" i="1" spc="-15" baseline="-15432" dirty="0">
                    <a:solidFill>
                      <a:schemeClr val="bg1"/>
                    </a:solidFill>
                    <a:latin typeface="Arial"/>
                    <a:cs typeface="Arial"/>
                  </a:rPr>
                  <a:t>dt</a:t>
                </a:r>
                <a:r>
                  <a:rPr sz="600" i="1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m</a:t>
                </a:r>
                <a:r>
                  <a:rPr sz="600" i="1" spc="-10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−</a:t>
                </a:r>
                <a:r>
                  <a:rPr sz="600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1</a:t>
                </a:r>
                <a:endParaRPr sz="60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78" name="object 24">
                <a:extLst>
                  <a:ext uri="{FF2B5EF4-FFF2-40B4-BE49-F238E27FC236}">
                    <a16:creationId xmlns:a16="http://schemas.microsoft.com/office/drawing/2014/main" id="{BB50646E-2B2B-C91D-67F8-E69B88C8F8FD}"/>
                  </a:ext>
                </a:extLst>
              </p:cNvPr>
              <p:cNvSpPr txBox="1"/>
              <p:nvPr/>
            </p:nvSpPr>
            <p:spPr>
              <a:xfrm>
                <a:off x="3598506" y="1520032"/>
                <a:ext cx="774065" cy="150682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350" spc="292" baseline="6172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+</a:t>
                </a:r>
                <a:r>
                  <a:rPr sz="1350" spc="-30" baseline="6172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350" i="1" spc="-427" baseline="6172" dirty="0">
                    <a:solidFill>
                      <a:schemeClr val="bg1"/>
                    </a:solidFill>
                    <a:latin typeface="Hack"/>
                    <a:cs typeface="Hack"/>
                  </a:rPr>
                  <a:t>·</a:t>
                </a:r>
                <a:r>
                  <a:rPr sz="1350" i="1" spc="-585" baseline="6172" dirty="0">
                    <a:solidFill>
                      <a:schemeClr val="bg1"/>
                    </a:solidFill>
                    <a:latin typeface="Hack"/>
                    <a:cs typeface="Hack"/>
                  </a:rPr>
                  <a:t> </a:t>
                </a:r>
                <a:r>
                  <a:rPr sz="1350" i="1" spc="-427" baseline="6172" dirty="0">
                    <a:solidFill>
                      <a:schemeClr val="bg1"/>
                    </a:solidFill>
                    <a:latin typeface="Hack"/>
                    <a:cs typeface="Hack"/>
                  </a:rPr>
                  <a:t>·</a:t>
                </a:r>
                <a:r>
                  <a:rPr sz="1350" i="1" spc="-577" baseline="6172" dirty="0">
                    <a:solidFill>
                      <a:schemeClr val="bg1"/>
                    </a:solidFill>
                    <a:latin typeface="Hack"/>
                    <a:cs typeface="Hack"/>
                  </a:rPr>
                  <a:t> </a:t>
                </a:r>
                <a:r>
                  <a:rPr sz="1350" i="1" spc="-427" baseline="6172" dirty="0">
                    <a:solidFill>
                      <a:schemeClr val="bg1"/>
                    </a:solidFill>
                    <a:latin typeface="Hack"/>
                    <a:cs typeface="Hack"/>
                  </a:rPr>
                  <a:t>·</a:t>
                </a:r>
                <a:r>
                  <a:rPr sz="1350" i="1" spc="-509" baseline="6172" dirty="0">
                    <a:solidFill>
                      <a:schemeClr val="bg1"/>
                    </a:solidFill>
                    <a:latin typeface="Hack"/>
                    <a:cs typeface="Hack"/>
                  </a:rPr>
                  <a:t> </a:t>
                </a:r>
                <a:r>
                  <a:rPr sz="1350" spc="292" baseline="6172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+</a:t>
                </a:r>
                <a:r>
                  <a:rPr sz="1350" spc="-22" baseline="6172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350" i="1" spc="-15" baseline="6172" dirty="0">
                    <a:solidFill>
                      <a:schemeClr val="bg1"/>
                    </a:solidFill>
                    <a:latin typeface="Arial"/>
                    <a:cs typeface="Arial"/>
                  </a:rPr>
                  <a:t>b</a:t>
                </a:r>
                <a:r>
                  <a:rPr sz="600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0</a:t>
                </a:r>
                <a:r>
                  <a:rPr sz="1350" i="1" spc="-15" baseline="6172" dirty="0">
                    <a:solidFill>
                      <a:schemeClr val="bg1"/>
                    </a:solidFill>
                    <a:latin typeface="Arial"/>
                    <a:cs typeface="Arial"/>
                  </a:rPr>
                  <a:t>u</a:t>
                </a:r>
                <a:r>
                  <a:rPr sz="1350" spc="-15" baseline="6172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(</a:t>
                </a:r>
                <a:r>
                  <a:rPr sz="1350" i="1" spc="-15" baseline="6172" dirty="0">
                    <a:solidFill>
                      <a:schemeClr val="bg1"/>
                    </a:solidFill>
                    <a:latin typeface="Arial"/>
                    <a:cs typeface="Arial"/>
                  </a:rPr>
                  <a:t>t</a:t>
                </a:r>
                <a:r>
                  <a:rPr sz="1350" spc="-15" baseline="6172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)</a:t>
                </a:r>
                <a:endParaRPr sz="1350" baseline="6172">
                  <a:solidFill>
                    <a:schemeClr val="bg1"/>
                  </a:solidFill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3ACEB7B-C69A-7481-270D-EF154A6EA645}"/>
              </a:ext>
            </a:extLst>
          </p:cNvPr>
          <p:cNvGrpSpPr/>
          <p:nvPr/>
        </p:nvGrpSpPr>
        <p:grpSpPr>
          <a:xfrm>
            <a:off x="885419" y="1721873"/>
            <a:ext cx="2638831" cy="306126"/>
            <a:chOff x="1528724" y="1721873"/>
            <a:chExt cx="2638831" cy="306126"/>
          </a:xfrm>
        </p:grpSpPr>
        <p:sp>
          <p:nvSpPr>
            <p:cNvPr id="80" name="object 25">
              <a:extLst>
                <a:ext uri="{FF2B5EF4-FFF2-40B4-BE49-F238E27FC236}">
                  <a16:creationId xmlns:a16="http://schemas.microsoft.com/office/drawing/2014/main" id="{375B9AC6-5713-4984-C0C7-A72BF26AE62F}"/>
                </a:ext>
              </a:extLst>
            </p:cNvPr>
            <p:cNvSpPr txBox="1"/>
            <p:nvPr/>
          </p:nvSpPr>
          <p:spPr>
            <a:xfrm>
              <a:off x="2271585" y="1721873"/>
              <a:ext cx="239395" cy="150682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900" i="1" u="sng" spc="-20" dirty="0">
                  <a:solidFill>
                    <a:schemeClr val="bg1"/>
                  </a:solidFill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B</a:t>
              </a:r>
              <a:r>
                <a:rPr sz="900" u="sng" spc="-20" dirty="0">
                  <a:solidFill>
                    <a:schemeClr val="bg1"/>
                  </a:solidFill>
                  <a:uFill>
                    <a:solidFill>
                      <a:srgbClr val="000000"/>
                    </a:solidFill>
                  </a:uFill>
                  <a:latin typeface="Times New Roman"/>
                  <a:cs typeface="Times New Roman"/>
                </a:rPr>
                <a:t>(</a:t>
              </a:r>
              <a:r>
                <a:rPr sz="900" i="1" u="sng" spc="-20" dirty="0">
                  <a:solidFill>
                    <a:schemeClr val="bg1"/>
                  </a:solidFill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s</a:t>
              </a:r>
              <a:r>
                <a:rPr sz="900" u="sng" spc="-20" dirty="0">
                  <a:solidFill>
                    <a:schemeClr val="bg1"/>
                  </a:solidFill>
                  <a:uFill>
                    <a:solidFill>
                      <a:srgbClr val="000000"/>
                    </a:solidFill>
                  </a:uFill>
                  <a:latin typeface="Times New Roman"/>
                  <a:cs typeface="Times New Roman"/>
                </a:rPr>
                <a:t>)</a:t>
              </a:r>
              <a:endParaRPr sz="90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81" name="object 26">
              <a:extLst>
                <a:ext uri="{FF2B5EF4-FFF2-40B4-BE49-F238E27FC236}">
                  <a16:creationId xmlns:a16="http://schemas.microsoft.com/office/drawing/2014/main" id="{38FAF7F2-13D7-82ED-12FF-CE134CA46933}"/>
                </a:ext>
              </a:extLst>
            </p:cNvPr>
            <p:cNvSpPr txBox="1"/>
            <p:nvPr/>
          </p:nvSpPr>
          <p:spPr>
            <a:xfrm>
              <a:off x="1528724" y="1808297"/>
              <a:ext cx="1146810" cy="150682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95"/>
                </a:spcBef>
                <a:tabLst>
                  <a:tab pos="1016635" algn="l"/>
                </a:tabLst>
              </a:pPr>
              <a:r>
                <a:rPr lang="en-US" sz="1350" i="1" spc="450" baseline="6172" dirty="0">
                  <a:solidFill>
                    <a:schemeClr val="bg1"/>
                  </a:solidFill>
                  <a:latin typeface="Hack"/>
                  <a:cs typeface="Hack"/>
                </a:rPr>
                <a:t>  </a:t>
              </a:r>
              <a:r>
                <a:rPr sz="1350" i="1" spc="-427" baseline="6172" dirty="0">
                  <a:solidFill>
                    <a:schemeClr val="bg1"/>
                  </a:solidFill>
                  <a:latin typeface="Hack"/>
                  <a:cs typeface="Hack"/>
                </a:rPr>
                <a:t> </a:t>
              </a:r>
              <a:r>
                <a:rPr sz="1350" i="1" baseline="6172" dirty="0">
                  <a:solidFill>
                    <a:schemeClr val="bg1"/>
                  </a:solidFill>
                  <a:latin typeface="Arial"/>
                  <a:cs typeface="Arial"/>
                </a:rPr>
                <a:t>G</a:t>
              </a:r>
              <a:r>
                <a:rPr sz="600" i="1" dirty="0">
                  <a:solidFill>
                    <a:schemeClr val="bg1"/>
                  </a:solidFill>
                  <a:latin typeface="Arial"/>
                  <a:cs typeface="Arial"/>
                </a:rPr>
                <a:t>yu</a:t>
              </a:r>
              <a:r>
                <a:rPr sz="1350" baseline="6172" dirty="0">
                  <a:solidFill>
                    <a:schemeClr val="bg1"/>
                  </a:solidFill>
                  <a:latin typeface="Times New Roman"/>
                  <a:cs typeface="Times New Roman"/>
                </a:rPr>
                <a:t>(</a:t>
              </a:r>
              <a:r>
                <a:rPr sz="1350" i="1" baseline="6172" dirty="0">
                  <a:solidFill>
                    <a:schemeClr val="bg1"/>
                  </a:solidFill>
                  <a:latin typeface="Arial"/>
                  <a:cs typeface="Arial"/>
                </a:rPr>
                <a:t>s</a:t>
              </a:r>
              <a:r>
                <a:rPr sz="1350" baseline="6172" dirty="0">
                  <a:solidFill>
                    <a:schemeClr val="bg1"/>
                  </a:solidFill>
                  <a:latin typeface="Times New Roman"/>
                  <a:cs typeface="Times New Roman"/>
                </a:rPr>
                <a:t>)</a:t>
              </a:r>
              <a:r>
                <a:rPr sz="1350" spc="-30" baseline="6172" dirty="0">
                  <a:solidFill>
                    <a:schemeClr val="bg1"/>
                  </a:solidFill>
                  <a:latin typeface="Times New Roman"/>
                  <a:cs typeface="Times New Roman"/>
                </a:rPr>
                <a:t> </a:t>
              </a:r>
              <a:r>
                <a:rPr sz="1350" spc="217" baseline="6172" dirty="0">
                  <a:solidFill>
                    <a:schemeClr val="bg1"/>
                  </a:solidFill>
                  <a:latin typeface="Times New Roman"/>
                  <a:cs typeface="Times New Roman"/>
                </a:rPr>
                <a:t>=</a:t>
              </a:r>
              <a:r>
                <a:rPr sz="1350" baseline="6172" dirty="0">
                  <a:solidFill>
                    <a:schemeClr val="bg1"/>
                  </a:solidFill>
                  <a:latin typeface="Times New Roman"/>
                  <a:cs typeface="Times New Roman"/>
                </a:rPr>
                <a:t>	</a:t>
              </a:r>
              <a:r>
                <a:rPr sz="1350" spc="217" baseline="6172" dirty="0">
                  <a:solidFill>
                    <a:schemeClr val="bg1"/>
                  </a:solidFill>
                  <a:latin typeface="Times New Roman"/>
                  <a:cs typeface="Times New Roman"/>
                </a:rPr>
                <a:t>=</a:t>
              </a:r>
              <a:endParaRPr sz="1350" baseline="6172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82" name="object 27">
              <a:extLst>
                <a:ext uri="{FF2B5EF4-FFF2-40B4-BE49-F238E27FC236}">
                  <a16:creationId xmlns:a16="http://schemas.microsoft.com/office/drawing/2014/main" id="{821EAA33-32E5-8747-CFEA-94B9CB37CDCE}"/>
                </a:ext>
              </a:extLst>
            </p:cNvPr>
            <p:cNvSpPr txBox="1"/>
            <p:nvPr/>
          </p:nvSpPr>
          <p:spPr>
            <a:xfrm>
              <a:off x="2849321" y="1734649"/>
              <a:ext cx="1141095" cy="150682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95"/>
                </a:spcBef>
              </a:pPr>
              <a:r>
                <a:rPr sz="1350" i="1" baseline="6172" dirty="0">
                  <a:solidFill>
                    <a:schemeClr val="bg1"/>
                  </a:solidFill>
                  <a:latin typeface="Arial"/>
                  <a:cs typeface="Arial"/>
                </a:rPr>
                <a:t>b</a:t>
              </a:r>
              <a:r>
                <a:rPr sz="600" i="1" dirty="0">
                  <a:solidFill>
                    <a:schemeClr val="bg1"/>
                  </a:solidFill>
                  <a:latin typeface="Arial"/>
                  <a:cs typeface="Arial"/>
                </a:rPr>
                <a:t>m</a:t>
              </a:r>
              <a:r>
                <a:rPr sz="1350" i="1" baseline="6172" dirty="0">
                  <a:solidFill>
                    <a:schemeClr val="bg1"/>
                  </a:solidFill>
                  <a:latin typeface="Arial"/>
                  <a:cs typeface="Arial"/>
                </a:rPr>
                <a:t>s</a:t>
              </a:r>
              <a:r>
                <a:rPr sz="900" i="1" baseline="46296" dirty="0">
                  <a:solidFill>
                    <a:schemeClr val="bg1"/>
                  </a:solidFill>
                  <a:latin typeface="Arial"/>
                  <a:cs typeface="Arial"/>
                </a:rPr>
                <a:t>m</a:t>
              </a:r>
              <a:r>
                <a:rPr sz="900" i="1" spc="60" baseline="46296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sz="1350" spc="292" baseline="6172" dirty="0">
                  <a:solidFill>
                    <a:schemeClr val="bg1"/>
                  </a:solidFill>
                  <a:latin typeface="Times New Roman"/>
                  <a:cs typeface="Times New Roman"/>
                </a:rPr>
                <a:t>+</a:t>
              </a:r>
              <a:r>
                <a:rPr sz="1350" spc="-44" baseline="6172" dirty="0">
                  <a:solidFill>
                    <a:schemeClr val="bg1"/>
                  </a:solidFill>
                  <a:latin typeface="Times New Roman"/>
                  <a:cs typeface="Times New Roman"/>
                </a:rPr>
                <a:t> </a:t>
              </a:r>
              <a:r>
                <a:rPr sz="1350" i="1" spc="-427" baseline="6172" dirty="0">
                  <a:solidFill>
                    <a:schemeClr val="bg1"/>
                  </a:solidFill>
                  <a:latin typeface="Hack"/>
                  <a:cs typeface="Hack"/>
                </a:rPr>
                <a:t>·</a:t>
              </a:r>
              <a:r>
                <a:rPr sz="1350" i="1" spc="-585" baseline="6172" dirty="0">
                  <a:solidFill>
                    <a:schemeClr val="bg1"/>
                  </a:solidFill>
                  <a:latin typeface="Hack"/>
                  <a:cs typeface="Hack"/>
                </a:rPr>
                <a:t> </a:t>
              </a:r>
              <a:r>
                <a:rPr sz="1350" i="1" spc="-427" baseline="6172" dirty="0">
                  <a:solidFill>
                    <a:schemeClr val="bg1"/>
                  </a:solidFill>
                  <a:latin typeface="Hack"/>
                  <a:cs typeface="Hack"/>
                </a:rPr>
                <a:t>·</a:t>
              </a:r>
              <a:r>
                <a:rPr sz="1350" i="1" spc="-585" baseline="6172" dirty="0">
                  <a:solidFill>
                    <a:schemeClr val="bg1"/>
                  </a:solidFill>
                  <a:latin typeface="Hack"/>
                  <a:cs typeface="Hack"/>
                </a:rPr>
                <a:t> </a:t>
              </a:r>
              <a:r>
                <a:rPr sz="1350" i="1" spc="-427" baseline="6172" dirty="0">
                  <a:solidFill>
                    <a:schemeClr val="bg1"/>
                  </a:solidFill>
                  <a:latin typeface="Hack"/>
                  <a:cs typeface="Hack"/>
                </a:rPr>
                <a:t>·</a:t>
              </a:r>
              <a:r>
                <a:rPr sz="1350" i="1" spc="-509" baseline="6172" dirty="0">
                  <a:solidFill>
                    <a:schemeClr val="bg1"/>
                  </a:solidFill>
                  <a:latin typeface="Hack"/>
                  <a:cs typeface="Hack"/>
                </a:rPr>
                <a:t> </a:t>
              </a:r>
              <a:r>
                <a:rPr sz="1350" spc="292" baseline="6172" dirty="0">
                  <a:solidFill>
                    <a:schemeClr val="bg1"/>
                  </a:solidFill>
                  <a:latin typeface="Times New Roman"/>
                  <a:cs typeface="Times New Roman"/>
                </a:rPr>
                <a:t>+</a:t>
              </a:r>
              <a:r>
                <a:rPr sz="1350" spc="-37" baseline="6172" dirty="0">
                  <a:solidFill>
                    <a:schemeClr val="bg1"/>
                  </a:solidFill>
                  <a:latin typeface="Times New Roman"/>
                  <a:cs typeface="Times New Roman"/>
                </a:rPr>
                <a:t> </a:t>
              </a:r>
              <a:r>
                <a:rPr sz="1350" i="1" spc="-52" baseline="6172" dirty="0">
                  <a:solidFill>
                    <a:schemeClr val="bg1"/>
                  </a:solidFill>
                  <a:latin typeface="Arial"/>
                  <a:cs typeface="Arial"/>
                </a:rPr>
                <a:t>b</a:t>
              </a:r>
              <a:r>
                <a:rPr sz="600" spc="-35" dirty="0">
                  <a:solidFill>
                    <a:schemeClr val="bg1"/>
                  </a:solidFill>
                  <a:latin typeface="Arial"/>
                  <a:cs typeface="Arial"/>
                </a:rPr>
                <a:t>1</a:t>
              </a:r>
              <a:r>
                <a:rPr sz="1350" i="1" spc="-52" baseline="6172" dirty="0">
                  <a:solidFill>
                    <a:schemeClr val="bg1"/>
                  </a:solidFill>
                  <a:latin typeface="Arial"/>
                  <a:cs typeface="Arial"/>
                </a:rPr>
                <a:t>s</a:t>
              </a:r>
              <a:r>
                <a:rPr sz="1350" i="1" spc="-75" baseline="6172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sz="1350" spc="292" baseline="6172" dirty="0">
                  <a:solidFill>
                    <a:schemeClr val="bg1"/>
                  </a:solidFill>
                  <a:latin typeface="Times New Roman"/>
                  <a:cs typeface="Times New Roman"/>
                </a:rPr>
                <a:t>+</a:t>
              </a:r>
              <a:r>
                <a:rPr sz="1350" spc="-44" baseline="6172" dirty="0">
                  <a:solidFill>
                    <a:schemeClr val="bg1"/>
                  </a:solidFill>
                  <a:latin typeface="Times New Roman"/>
                  <a:cs typeface="Times New Roman"/>
                </a:rPr>
                <a:t> </a:t>
              </a:r>
              <a:r>
                <a:rPr sz="1350" i="1" spc="-37" baseline="6172" dirty="0">
                  <a:solidFill>
                    <a:schemeClr val="bg1"/>
                  </a:solidFill>
                  <a:latin typeface="Arial"/>
                  <a:cs typeface="Arial"/>
                </a:rPr>
                <a:t>b</a:t>
              </a:r>
              <a:r>
                <a:rPr sz="600" spc="-25" dirty="0">
                  <a:solidFill>
                    <a:schemeClr val="bg1"/>
                  </a:solidFill>
                  <a:latin typeface="Arial"/>
                  <a:cs typeface="Arial"/>
                </a:rPr>
                <a:t>0</a:t>
              </a:r>
              <a:endParaRPr sz="60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83" name="object 28">
              <a:extLst>
                <a:ext uri="{FF2B5EF4-FFF2-40B4-BE49-F238E27FC236}">
                  <a16:creationId xmlns:a16="http://schemas.microsoft.com/office/drawing/2014/main" id="{3237B94E-F226-65B6-4850-8EC8D3797199}"/>
                </a:ext>
              </a:extLst>
            </p:cNvPr>
            <p:cNvSpPr/>
            <p:nvPr/>
          </p:nvSpPr>
          <p:spPr>
            <a:xfrm>
              <a:off x="2684767" y="1893747"/>
              <a:ext cx="1476375" cy="0"/>
            </a:xfrm>
            <a:custGeom>
              <a:avLst/>
              <a:gdLst/>
              <a:ahLst/>
              <a:cxnLst/>
              <a:rect l="l" t="t" r="r" b="b"/>
              <a:pathLst>
                <a:path w="1476375">
                  <a:moveTo>
                    <a:pt x="0" y="0"/>
                  </a:moveTo>
                  <a:lnTo>
                    <a:pt x="1476184" y="0"/>
                  </a:lnTo>
                </a:path>
              </a:pathLst>
            </a:custGeom>
            <a:ln w="48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4" name="object 29">
              <a:extLst>
                <a:ext uri="{FF2B5EF4-FFF2-40B4-BE49-F238E27FC236}">
                  <a16:creationId xmlns:a16="http://schemas.microsoft.com/office/drawing/2014/main" id="{2CAFE7D7-FA67-7922-7A31-441E34F0D116}"/>
                </a:ext>
              </a:extLst>
            </p:cNvPr>
            <p:cNvSpPr txBox="1"/>
            <p:nvPr/>
          </p:nvSpPr>
          <p:spPr>
            <a:xfrm>
              <a:off x="2716936" y="1878144"/>
              <a:ext cx="67310" cy="104516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600" i="1" spc="-50" dirty="0">
                  <a:solidFill>
                    <a:schemeClr val="bg1"/>
                  </a:solidFill>
                  <a:latin typeface="Arial"/>
                  <a:cs typeface="Arial"/>
                </a:rPr>
                <a:t>n</a:t>
              </a:r>
              <a:endParaRPr sz="60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85" name="object 30">
              <a:extLst>
                <a:ext uri="{FF2B5EF4-FFF2-40B4-BE49-F238E27FC236}">
                  <a16:creationId xmlns:a16="http://schemas.microsoft.com/office/drawing/2014/main" id="{8BD3D1A7-AA4F-2ECD-B836-2755DAE7F8B0}"/>
                </a:ext>
              </a:extLst>
            </p:cNvPr>
            <p:cNvSpPr txBox="1"/>
            <p:nvPr/>
          </p:nvSpPr>
          <p:spPr>
            <a:xfrm>
              <a:off x="3170516" y="1878144"/>
              <a:ext cx="180975" cy="104516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600" i="1" spc="-25" dirty="0">
                  <a:solidFill>
                    <a:schemeClr val="bg1"/>
                  </a:solidFill>
                  <a:latin typeface="Arial"/>
                  <a:cs typeface="Arial"/>
                </a:rPr>
                <a:t>n</a:t>
              </a:r>
              <a:r>
                <a:rPr sz="600" i="1" spc="-25" dirty="0">
                  <a:solidFill>
                    <a:schemeClr val="bg1"/>
                  </a:solidFill>
                  <a:latin typeface="Times New Roman"/>
                  <a:cs typeface="Times New Roman"/>
                </a:rPr>
                <a:t>−</a:t>
              </a:r>
              <a:r>
                <a:rPr sz="600" spc="-25" dirty="0">
                  <a:solidFill>
                    <a:schemeClr val="bg1"/>
                  </a:solidFill>
                  <a:latin typeface="Arial"/>
                  <a:cs typeface="Arial"/>
                </a:rPr>
                <a:t>1</a:t>
              </a:r>
              <a:endParaRPr sz="60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86" name="object 31">
              <a:extLst>
                <a:ext uri="{FF2B5EF4-FFF2-40B4-BE49-F238E27FC236}">
                  <a16:creationId xmlns:a16="http://schemas.microsoft.com/office/drawing/2014/main" id="{83C8D050-7029-309F-B5AE-C1AE391597DB}"/>
                </a:ext>
              </a:extLst>
            </p:cNvPr>
            <p:cNvSpPr txBox="1"/>
            <p:nvPr/>
          </p:nvSpPr>
          <p:spPr>
            <a:xfrm>
              <a:off x="2271534" y="1872863"/>
              <a:ext cx="1856105" cy="150682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  <a:tabLst>
                  <a:tab pos="412750" algn="l"/>
                  <a:tab pos="866140" algn="l"/>
                  <a:tab pos="1098550" algn="l"/>
                </a:tabLst>
              </a:pPr>
              <a:r>
                <a:rPr sz="900" i="1" spc="-20" dirty="0">
                  <a:solidFill>
                    <a:schemeClr val="bg1"/>
                  </a:solidFill>
                  <a:latin typeface="Arial"/>
                  <a:cs typeface="Arial"/>
                </a:rPr>
                <a:t>A</a:t>
              </a:r>
              <a:r>
                <a:rPr sz="900" spc="-20" dirty="0">
                  <a:solidFill>
                    <a:schemeClr val="bg1"/>
                  </a:solidFill>
                  <a:latin typeface="Times New Roman"/>
                  <a:cs typeface="Times New Roman"/>
                </a:rPr>
                <a:t>(</a:t>
              </a:r>
              <a:r>
                <a:rPr sz="900" i="1" spc="-20" dirty="0">
                  <a:solidFill>
                    <a:schemeClr val="bg1"/>
                  </a:solidFill>
                  <a:latin typeface="Arial"/>
                  <a:cs typeface="Arial"/>
                </a:rPr>
                <a:t>s</a:t>
              </a:r>
              <a:r>
                <a:rPr sz="900" spc="-20" dirty="0">
                  <a:solidFill>
                    <a:schemeClr val="bg1"/>
                  </a:solidFill>
                  <a:latin typeface="Times New Roman"/>
                  <a:cs typeface="Times New Roman"/>
                </a:rPr>
                <a:t>)</a:t>
              </a:r>
              <a:r>
                <a:rPr sz="9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	</a:t>
              </a:r>
              <a:r>
                <a:rPr sz="900" i="1" dirty="0">
                  <a:solidFill>
                    <a:schemeClr val="bg1"/>
                  </a:solidFill>
                  <a:latin typeface="Arial"/>
                  <a:cs typeface="Arial"/>
                </a:rPr>
                <a:t>s</a:t>
              </a:r>
              <a:r>
                <a:rPr sz="900" i="1" spc="260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sz="900" spc="195" dirty="0">
                  <a:solidFill>
                    <a:schemeClr val="bg1"/>
                  </a:solidFill>
                  <a:latin typeface="Times New Roman"/>
                  <a:cs typeface="Times New Roman"/>
                </a:rPr>
                <a:t>+</a:t>
              </a:r>
              <a:r>
                <a:rPr sz="900" spc="-45" dirty="0">
                  <a:solidFill>
                    <a:schemeClr val="bg1"/>
                  </a:solidFill>
                  <a:latin typeface="Times New Roman"/>
                  <a:cs typeface="Times New Roman"/>
                </a:rPr>
                <a:t> </a:t>
              </a:r>
              <a:r>
                <a:rPr sz="900" i="1" spc="-50" dirty="0">
                  <a:solidFill>
                    <a:schemeClr val="bg1"/>
                  </a:solidFill>
                  <a:latin typeface="Arial"/>
                  <a:cs typeface="Arial"/>
                </a:rPr>
                <a:t>a</a:t>
              </a:r>
              <a:r>
                <a:rPr sz="900" i="1" dirty="0">
                  <a:solidFill>
                    <a:schemeClr val="bg1"/>
                  </a:solidFill>
                  <a:latin typeface="Arial"/>
                  <a:cs typeface="Arial"/>
                </a:rPr>
                <a:t>	</a:t>
              </a:r>
              <a:r>
                <a:rPr sz="900" i="1" spc="-50" dirty="0">
                  <a:solidFill>
                    <a:schemeClr val="bg1"/>
                  </a:solidFill>
                  <a:latin typeface="Arial"/>
                  <a:cs typeface="Arial"/>
                </a:rPr>
                <a:t>s</a:t>
              </a:r>
              <a:r>
                <a:rPr sz="900" i="1" dirty="0">
                  <a:solidFill>
                    <a:schemeClr val="bg1"/>
                  </a:solidFill>
                  <a:latin typeface="Arial"/>
                  <a:cs typeface="Arial"/>
                </a:rPr>
                <a:t>	</a:t>
              </a:r>
              <a:r>
                <a:rPr sz="900" spc="195" dirty="0">
                  <a:solidFill>
                    <a:schemeClr val="bg1"/>
                  </a:solidFill>
                  <a:latin typeface="Times New Roman"/>
                  <a:cs typeface="Times New Roman"/>
                </a:rPr>
                <a:t>+</a:t>
              </a:r>
              <a:r>
                <a:rPr sz="900" spc="-45" dirty="0">
                  <a:solidFill>
                    <a:schemeClr val="bg1"/>
                  </a:solidFill>
                  <a:latin typeface="Times New Roman"/>
                  <a:cs typeface="Times New Roman"/>
                </a:rPr>
                <a:t> </a:t>
              </a:r>
              <a:r>
                <a:rPr sz="900" i="1" spc="-285" dirty="0">
                  <a:solidFill>
                    <a:schemeClr val="bg1"/>
                  </a:solidFill>
                  <a:latin typeface="Hack"/>
                  <a:cs typeface="Hack"/>
                </a:rPr>
                <a:t>·</a:t>
              </a:r>
              <a:r>
                <a:rPr sz="900" i="1" spc="-390" dirty="0">
                  <a:solidFill>
                    <a:schemeClr val="bg1"/>
                  </a:solidFill>
                  <a:latin typeface="Hack"/>
                  <a:cs typeface="Hack"/>
                </a:rPr>
                <a:t> </a:t>
              </a:r>
              <a:r>
                <a:rPr sz="900" i="1" spc="-285" dirty="0">
                  <a:solidFill>
                    <a:schemeClr val="bg1"/>
                  </a:solidFill>
                  <a:latin typeface="Hack"/>
                  <a:cs typeface="Hack"/>
                </a:rPr>
                <a:t>·</a:t>
              </a:r>
              <a:r>
                <a:rPr sz="900" i="1" spc="-390" dirty="0">
                  <a:solidFill>
                    <a:schemeClr val="bg1"/>
                  </a:solidFill>
                  <a:latin typeface="Hack"/>
                  <a:cs typeface="Hack"/>
                </a:rPr>
                <a:t> </a:t>
              </a:r>
              <a:r>
                <a:rPr sz="900" i="1" spc="-285" dirty="0">
                  <a:solidFill>
                    <a:schemeClr val="bg1"/>
                  </a:solidFill>
                  <a:latin typeface="Hack"/>
                  <a:cs typeface="Hack"/>
                </a:rPr>
                <a:t>·</a:t>
              </a:r>
              <a:r>
                <a:rPr sz="900" i="1" spc="-340" dirty="0">
                  <a:solidFill>
                    <a:schemeClr val="bg1"/>
                  </a:solidFill>
                  <a:latin typeface="Hack"/>
                  <a:cs typeface="Hack"/>
                </a:rPr>
                <a:t> </a:t>
              </a:r>
              <a:r>
                <a:rPr sz="900" spc="195" dirty="0">
                  <a:solidFill>
                    <a:schemeClr val="bg1"/>
                  </a:solidFill>
                  <a:latin typeface="Times New Roman"/>
                  <a:cs typeface="Times New Roman"/>
                </a:rPr>
                <a:t>+</a:t>
              </a:r>
              <a:r>
                <a:rPr sz="900" spc="-25" dirty="0">
                  <a:solidFill>
                    <a:schemeClr val="bg1"/>
                  </a:solidFill>
                  <a:latin typeface="Times New Roman"/>
                  <a:cs typeface="Times New Roman"/>
                </a:rPr>
                <a:t> </a:t>
              </a:r>
              <a:r>
                <a:rPr sz="900" i="1" dirty="0">
                  <a:solidFill>
                    <a:schemeClr val="bg1"/>
                  </a:solidFill>
                  <a:latin typeface="Arial"/>
                  <a:cs typeface="Arial"/>
                </a:rPr>
                <a:t>a</a:t>
              </a:r>
              <a:r>
                <a:rPr sz="900" i="1" spc="110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sz="900" i="1" spc="-105" dirty="0">
                  <a:solidFill>
                    <a:schemeClr val="bg1"/>
                  </a:solidFill>
                  <a:latin typeface="Arial"/>
                  <a:cs typeface="Arial"/>
                </a:rPr>
                <a:t>s</a:t>
              </a:r>
              <a:r>
                <a:rPr sz="900" i="1" spc="-50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sz="900" spc="195" dirty="0">
                  <a:solidFill>
                    <a:schemeClr val="bg1"/>
                  </a:solidFill>
                  <a:latin typeface="Times New Roman"/>
                  <a:cs typeface="Times New Roman"/>
                </a:rPr>
                <a:t>+</a:t>
              </a:r>
              <a:r>
                <a:rPr sz="900" spc="-25" dirty="0">
                  <a:solidFill>
                    <a:schemeClr val="bg1"/>
                  </a:solidFill>
                  <a:latin typeface="Times New Roman"/>
                  <a:cs typeface="Times New Roman"/>
                </a:rPr>
                <a:t> </a:t>
              </a:r>
              <a:r>
                <a:rPr sz="900" i="1" spc="-50" dirty="0">
                  <a:solidFill>
                    <a:schemeClr val="bg1"/>
                  </a:solidFill>
                  <a:latin typeface="Arial"/>
                  <a:cs typeface="Arial"/>
                </a:rPr>
                <a:t>a</a:t>
              </a:r>
              <a:endParaRPr sz="90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87" name="object 32">
              <a:extLst>
                <a:ext uri="{FF2B5EF4-FFF2-40B4-BE49-F238E27FC236}">
                  <a16:creationId xmlns:a16="http://schemas.microsoft.com/office/drawing/2014/main" id="{E473FEAB-0185-81F0-38F9-4ABEAF0F6C32}"/>
                </a:ext>
              </a:extLst>
            </p:cNvPr>
            <p:cNvSpPr txBox="1"/>
            <p:nvPr/>
          </p:nvSpPr>
          <p:spPr>
            <a:xfrm>
              <a:off x="2964230" y="1923483"/>
              <a:ext cx="1203325" cy="104516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  <a:tabLst>
                  <a:tab pos="859155" algn="l"/>
                  <a:tab pos="1149985" algn="l"/>
                </a:tabLst>
              </a:pPr>
              <a:r>
                <a:rPr sz="600" i="1" spc="-25" dirty="0">
                  <a:solidFill>
                    <a:schemeClr val="bg1"/>
                  </a:solidFill>
                  <a:latin typeface="Arial"/>
                  <a:cs typeface="Arial"/>
                </a:rPr>
                <a:t>n</a:t>
              </a:r>
              <a:r>
                <a:rPr sz="600" i="1" spc="-25" dirty="0">
                  <a:solidFill>
                    <a:schemeClr val="bg1"/>
                  </a:solidFill>
                  <a:latin typeface="Times New Roman"/>
                  <a:cs typeface="Times New Roman"/>
                </a:rPr>
                <a:t>−</a:t>
              </a:r>
              <a:r>
                <a:rPr sz="600" spc="-25" dirty="0">
                  <a:solidFill>
                    <a:schemeClr val="bg1"/>
                  </a:solidFill>
                  <a:latin typeface="Arial"/>
                  <a:cs typeface="Arial"/>
                </a:rPr>
                <a:t>1</a:t>
              </a:r>
              <a:r>
                <a:rPr sz="600" dirty="0">
                  <a:solidFill>
                    <a:schemeClr val="bg1"/>
                  </a:solidFill>
                  <a:latin typeface="Arial"/>
                  <a:cs typeface="Arial"/>
                </a:rPr>
                <a:t>	</a:t>
              </a:r>
              <a:r>
                <a:rPr sz="600" spc="-50" dirty="0">
                  <a:solidFill>
                    <a:schemeClr val="bg1"/>
                  </a:solidFill>
                  <a:latin typeface="Arial"/>
                  <a:cs typeface="Arial"/>
                </a:rPr>
                <a:t>1</a:t>
              </a:r>
              <a:r>
                <a:rPr sz="600" dirty="0">
                  <a:solidFill>
                    <a:schemeClr val="bg1"/>
                  </a:solidFill>
                  <a:latin typeface="Arial"/>
                  <a:cs typeface="Arial"/>
                </a:rPr>
                <a:t>	</a:t>
              </a:r>
              <a:r>
                <a:rPr sz="600" spc="-50" dirty="0">
                  <a:solidFill>
                    <a:schemeClr val="bg1"/>
                  </a:solidFill>
                  <a:latin typeface="Arial"/>
                  <a:cs typeface="Arial"/>
                </a:rPr>
                <a:t>0</a:t>
              </a:r>
              <a:endParaRPr sz="60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Coding</a:t>
            </a:r>
            <a:r>
              <a:rPr spc="-20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spc="-50" dirty="0"/>
              <a:t>discrete-</a:t>
            </a:r>
            <a:r>
              <a:rPr spc="-10" dirty="0"/>
              <a:t>time</a:t>
            </a:r>
            <a:r>
              <a:rPr spc="-20" dirty="0"/>
              <a:t> </a:t>
            </a:r>
            <a:r>
              <a:rPr spc="-25" dirty="0"/>
              <a:t>transfer</a:t>
            </a:r>
            <a:r>
              <a:rPr spc="-15" dirty="0"/>
              <a:t> </a:t>
            </a:r>
            <a:r>
              <a:rPr spc="-10" dirty="0"/>
              <a:t>function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8544" y="594594"/>
            <a:ext cx="4331335" cy="2448560"/>
            <a:chOff x="138544" y="594594"/>
            <a:chExt cx="4331335" cy="2448560"/>
          </a:xfrm>
        </p:grpSpPr>
        <p:sp>
          <p:nvSpPr>
            <p:cNvPr id="4" name="object 4"/>
            <p:cNvSpPr/>
            <p:nvPr/>
          </p:nvSpPr>
          <p:spPr>
            <a:xfrm>
              <a:off x="138544" y="594594"/>
              <a:ext cx="4331335" cy="2448560"/>
            </a:xfrm>
            <a:custGeom>
              <a:avLst/>
              <a:gdLst/>
              <a:ahLst/>
              <a:cxnLst/>
              <a:rect l="l" t="t" r="r" b="b"/>
              <a:pathLst>
                <a:path w="4331335" h="2448560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2416668"/>
                  </a:lnTo>
                  <a:lnTo>
                    <a:pt x="2485" y="2428981"/>
                  </a:lnTo>
                  <a:lnTo>
                    <a:pt x="9264" y="2439035"/>
                  </a:lnTo>
                  <a:lnTo>
                    <a:pt x="19319" y="2445814"/>
                  </a:lnTo>
                  <a:lnTo>
                    <a:pt x="31631" y="2448300"/>
                  </a:lnTo>
                  <a:lnTo>
                    <a:pt x="4299334" y="2448300"/>
                  </a:lnTo>
                  <a:lnTo>
                    <a:pt x="4311646" y="2445814"/>
                  </a:lnTo>
                  <a:lnTo>
                    <a:pt x="4321701" y="2439035"/>
                  </a:lnTo>
                  <a:lnTo>
                    <a:pt x="4328480" y="2428981"/>
                  </a:lnTo>
                  <a:lnTo>
                    <a:pt x="4330965" y="2416668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870" y="600920"/>
              <a:ext cx="4318635" cy="2435860"/>
            </a:xfrm>
            <a:custGeom>
              <a:avLst/>
              <a:gdLst/>
              <a:ahLst/>
              <a:cxnLst/>
              <a:rect l="l" t="t" r="r" b="b"/>
              <a:pathLst>
                <a:path w="4318635" h="2435860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2404016"/>
                  </a:lnTo>
                  <a:lnTo>
                    <a:pt x="2485" y="2416328"/>
                  </a:lnTo>
                  <a:lnTo>
                    <a:pt x="9264" y="2426383"/>
                  </a:lnTo>
                  <a:lnTo>
                    <a:pt x="19319" y="2433162"/>
                  </a:lnTo>
                  <a:lnTo>
                    <a:pt x="31631" y="2435647"/>
                  </a:lnTo>
                  <a:lnTo>
                    <a:pt x="4286681" y="2435647"/>
                  </a:lnTo>
                  <a:lnTo>
                    <a:pt x="4298993" y="2433162"/>
                  </a:lnTo>
                  <a:lnTo>
                    <a:pt x="4309048" y="2426383"/>
                  </a:lnTo>
                  <a:lnTo>
                    <a:pt x="4315827" y="2416328"/>
                  </a:lnTo>
                  <a:lnTo>
                    <a:pt x="4318313" y="2404016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num = [0.09952,</a:t>
            </a:r>
            <a:r>
              <a:rPr spc="-65" dirty="0"/>
              <a:t> </a:t>
            </a:r>
            <a:r>
              <a:rPr spc="-75" dirty="0">
                <a:solidFill>
                  <a:srgbClr val="218A21"/>
                </a:solidFill>
              </a:rPr>
              <a:t>-</a:t>
            </a:r>
            <a:r>
              <a:rPr spc="-10" dirty="0"/>
              <a:t>0.08144];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70" dirty="0"/>
              <a:t>den</a:t>
            </a:r>
            <a:r>
              <a:rPr spc="-65" dirty="0"/>
              <a:t> </a:t>
            </a:r>
            <a:r>
              <a:rPr spc="-70" dirty="0"/>
              <a:t>=</a:t>
            </a:r>
            <a:r>
              <a:rPr spc="-60" dirty="0"/>
              <a:t> </a:t>
            </a:r>
            <a:r>
              <a:rPr spc="-70" dirty="0"/>
              <a:t>[1,</a:t>
            </a:r>
            <a:r>
              <a:rPr spc="-60" dirty="0"/>
              <a:t> </a:t>
            </a:r>
            <a:r>
              <a:rPr spc="-75" dirty="0">
                <a:solidFill>
                  <a:srgbClr val="218A21"/>
                </a:solidFill>
              </a:rPr>
              <a:t>-</a:t>
            </a:r>
            <a:r>
              <a:rPr spc="-75" dirty="0"/>
              <a:t>1.792,</a:t>
            </a:r>
            <a:r>
              <a:rPr spc="-60" dirty="0"/>
              <a:t> </a:t>
            </a:r>
            <a:r>
              <a:rPr spc="-10" dirty="0"/>
              <a:t>0.8187];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75" dirty="0"/>
              <a:t>Ts</a:t>
            </a:r>
            <a:r>
              <a:rPr spc="-65" dirty="0"/>
              <a:t> </a:t>
            </a:r>
            <a:r>
              <a:rPr spc="-70" dirty="0"/>
              <a:t>=</a:t>
            </a:r>
            <a:r>
              <a:rPr spc="-65" dirty="0"/>
              <a:t> </a:t>
            </a:r>
            <a:r>
              <a:rPr spc="-20" dirty="0"/>
              <a:t>0.1;</a:t>
            </a:r>
          </a:p>
          <a:p>
            <a:pPr marL="12700" marR="1080770">
              <a:lnSpc>
                <a:spcPct val="101499"/>
              </a:lnSpc>
            </a:pPr>
            <a:r>
              <a:rPr spc="-75" dirty="0"/>
              <a:t>sys_tf</a:t>
            </a:r>
            <a:r>
              <a:rPr spc="-55" dirty="0"/>
              <a:t> </a:t>
            </a:r>
            <a:r>
              <a:rPr spc="-70" dirty="0"/>
              <a:t>=</a:t>
            </a:r>
            <a:r>
              <a:rPr spc="-55" dirty="0"/>
              <a:t> </a:t>
            </a:r>
            <a:r>
              <a:rPr spc="-75" dirty="0"/>
              <a:t>tf(num,den,Ts) poles</a:t>
            </a:r>
            <a:r>
              <a:rPr spc="-60" dirty="0"/>
              <a:t> </a:t>
            </a:r>
            <a:r>
              <a:rPr spc="-70" dirty="0"/>
              <a:t>=</a:t>
            </a:r>
            <a:r>
              <a:rPr spc="-55" dirty="0"/>
              <a:t> </a:t>
            </a:r>
            <a:r>
              <a:rPr spc="-10" dirty="0"/>
              <a:t>pole(sys_tf); </a:t>
            </a:r>
            <a:r>
              <a:rPr spc="-75" dirty="0"/>
              <a:t>zeros</a:t>
            </a:r>
            <a:r>
              <a:rPr spc="-60" dirty="0"/>
              <a:t> </a:t>
            </a:r>
            <a:r>
              <a:rPr spc="-70" dirty="0"/>
              <a:t>=</a:t>
            </a:r>
            <a:r>
              <a:rPr spc="-55" dirty="0"/>
              <a:t> </a:t>
            </a:r>
            <a:r>
              <a:rPr spc="-10" dirty="0"/>
              <a:t>zero(sys_tf);</a:t>
            </a:r>
          </a:p>
          <a:p>
            <a:pPr marL="12700" marR="5080">
              <a:lnSpc>
                <a:spcPct val="101499"/>
              </a:lnSpc>
            </a:pPr>
            <a:r>
              <a:rPr spc="-70" dirty="0"/>
              <a:t>disp([</a:t>
            </a:r>
            <a:r>
              <a:rPr spc="-70" dirty="0">
                <a:solidFill>
                  <a:srgbClr val="8A2152"/>
                </a:solidFill>
              </a:rPr>
              <a:t>'System</a:t>
            </a:r>
            <a:r>
              <a:rPr spc="-65" dirty="0">
                <a:solidFill>
                  <a:srgbClr val="8A2152"/>
                </a:solidFill>
              </a:rPr>
              <a:t> </a:t>
            </a:r>
            <a:r>
              <a:rPr spc="-75" dirty="0">
                <a:solidFill>
                  <a:srgbClr val="8A2152"/>
                </a:solidFill>
              </a:rPr>
              <a:t>Poles</a:t>
            </a:r>
            <a:r>
              <a:rPr spc="-60" dirty="0">
                <a:solidFill>
                  <a:srgbClr val="8A2152"/>
                </a:solidFill>
              </a:rPr>
              <a:t> </a:t>
            </a:r>
            <a:r>
              <a:rPr spc="-70" dirty="0">
                <a:solidFill>
                  <a:srgbClr val="8A2152"/>
                </a:solidFill>
              </a:rPr>
              <a:t>=</a:t>
            </a:r>
            <a:r>
              <a:rPr spc="-60" dirty="0">
                <a:solidFill>
                  <a:srgbClr val="8A2152"/>
                </a:solidFill>
              </a:rPr>
              <a:t> </a:t>
            </a:r>
            <a:r>
              <a:rPr spc="-65" dirty="0">
                <a:solidFill>
                  <a:srgbClr val="8A2152"/>
                </a:solidFill>
              </a:rPr>
              <a:t>'</a:t>
            </a:r>
            <a:r>
              <a:rPr spc="-65" dirty="0"/>
              <a:t>,num2str(poles</a:t>
            </a:r>
            <a:r>
              <a:rPr spc="-65" dirty="0">
                <a:solidFill>
                  <a:srgbClr val="218A21"/>
                </a:solidFill>
              </a:rPr>
              <a:t>'</a:t>
            </a:r>
            <a:r>
              <a:rPr spc="-65" dirty="0"/>
              <a:t>)]) </a:t>
            </a:r>
            <a:r>
              <a:rPr spc="-70" dirty="0"/>
              <a:t>disp([</a:t>
            </a:r>
            <a:r>
              <a:rPr spc="-70" dirty="0">
                <a:solidFill>
                  <a:srgbClr val="8A2152"/>
                </a:solidFill>
              </a:rPr>
              <a:t>'System</a:t>
            </a:r>
            <a:r>
              <a:rPr spc="-65" dirty="0">
                <a:solidFill>
                  <a:srgbClr val="8A2152"/>
                </a:solidFill>
              </a:rPr>
              <a:t> </a:t>
            </a:r>
            <a:r>
              <a:rPr spc="-75" dirty="0">
                <a:solidFill>
                  <a:srgbClr val="8A2152"/>
                </a:solidFill>
              </a:rPr>
              <a:t>Zeros</a:t>
            </a:r>
            <a:r>
              <a:rPr spc="-60" dirty="0">
                <a:solidFill>
                  <a:srgbClr val="8A2152"/>
                </a:solidFill>
              </a:rPr>
              <a:t> </a:t>
            </a:r>
            <a:r>
              <a:rPr spc="-70" dirty="0">
                <a:solidFill>
                  <a:srgbClr val="8A2152"/>
                </a:solidFill>
              </a:rPr>
              <a:t>=</a:t>
            </a:r>
            <a:r>
              <a:rPr spc="-60" dirty="0">
                <a:solidFill>
                  <a:srgbClr val="8A2152"/>
                </a:solidFill>
              </a:rPr>
              <a:t> </a:t>
            </a:r>
            <a:r>
              <a:rPr spc="-65" dirty="0">
                <a:solidFill>
                  <a:srgbClr val="8A2152"/>
                </a:solidFill>
              </a:rPr>
              <a:t>'</a:t>
            </a:r>
            <a:r>
              <a:rPr spc="-65" dirty="0"/>
              <a:t>,num2str(zeros</a:t>
            </a:r>
            <a:r>
              <a:rPr spc="-65" dirty="0">
                <a:solidFill>
                  <a:srgbClr val="218A21"/>
                </a:solidFill>
              </a:rPr>
              <a:t>'</a:t>
            </a:r>
            <a:r>
              <a:rPr spc="-65" dirty="0"/>
              <a:t>)])</a:t>
            </a: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pc="-65" dirty="0"/>
          </a:p>
          <a:p>
            <a:pPr marL="12700" marR="961390">
              <a:lnSpc>
                <a:spcPct val="101499"/>
              </a:lnSpc>
            </a:pPr>
            <a:r>
              <a:rPr spc="-75" dirty="0"/>
              <a:t>[yout,</a:t>
            </a:r>
            <a:r>
              <a:rPr spc="-60" dirty="0"/>
              <a:t> </a:t>
            </a:r>
            <a:r>
              <a:rPr spc="-75" dirty="0"/>
              <a:t>T]</a:t>
            </a:r>
            <a:r>
              <a:rPr spc="-55" dirty="0"/>
              <a:t> </a:t>
            </a:r>
            <a:r>
              <a:rPr spc="-70" dirty="0"/>
              <a:t>=</a:t>
            </a:r>
            <a:r>
              <a:rPr spc="-55" dirty="0"/>
              <a:t> </a:t>
            </a:r>
            <a:r>
              <a:rPr spc="-75" dirty="0"/>
              <a:t>step(sys_tf); </a:t>
            </a:r>
            <a:r>
              <a:rPr spc="-70" dirty="0">
                <a:solidFill>
                  <a:srgbClr val="218A21"/>
                </a:solidFill>
              </a:rPr>
              <a:t>figure</a:t>
            </a:r>
            <a:r>
              <a:rPr spc="-70" dirty="0"/>
              <a:t>, stairs(T, </a:t>
            </a:r>
            <a:r>
              <a:rPr spc="-10" dirty="0"/>
              <a:t>yout) </a:t>
            </a:r>
            <a:r>
              <a:rPr spc="-70" dirty="0">
                <a:solidFill>
                  <a:srgbClr val="218A21"/>
                </a:solidFill>
              </a:rPr>
              <a:t>figure</a:t>
            </a:r>
            <a:r>
              <a:rPr spc="-70" dirty="0"/>
              <a:t>, </a:t>
            </a:r>
            <a:r>
              <a:rPr spc="-10" dirty="0"/>
              <a:t>impulse(sys_tf)</a:t>
            </a: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pc="-10" dirty="0"/>
          </a:p>
          <a:p>
            <a:pPr marL="12700" marR="961390">
              <a:lnSpc>
                <a:spcPct val="101499"/>
              </a:lnSpc>
              <a:spcBef>
                <a:spcPts val="5"/>
              </a:spcBef>
            </a:pPr>
            <a:r>
              <a:rPr spc="-75" dirty="0"/>
              <a:t>u1</a:t>
            </a:r>
            <a:r>
              <a:rPr spc="-65" dirty="0"/>
              <a:t> </a:t>
            </a:r>
            <a:r>
              <a:rPr spc="-70" dirty="0"/>
              <a:t>=</a:t>
            </a:r>
            <a:r>
              <a:rPr spc="-65" dirty="0"/>
              <a:t> </a:t>
            </a:r>
            <a:r>
              <a:rPr spc="-75" dirty="0"/>
              <a:t>2</a:t>
            </a:r>
            <a:r>
              <a:rPr spc="-75" dirty="0">
                <a:solidFill>
                  <a:srgbClr val="218A21"/>
                </a:solidFill>
              </a:rPr>
              <a:t>*</a:t>
            </a:r>
            <a:r>
              <a:rPr spc="-75" dirty="0"/>
              <a:t>ones(length(T),1); u2</a:t>
            </a:r>
            <a:r>
              <a:rPr spc="-65" dirty="0"/>
              <a:t> </a:t>
            </a:r>
            <a:r>
              <a:rPr spc="-70" dirty="0"/>
              <a:t>=</a:t>
            </a:r>
            <a:r>
              <a:rPr spc="-65" dirty="0"/>
              <a:t> </a:t>
            </a:r>
            <a:r>
              <a:rPr spc="-10" dirty="0"/>
              <a:t>sin(T);</a:t>
            </a:r>
          </a:p>
          <a:p>
            <a:pPr marL="12700" marR="961390">
              <a:lnSpc>
                <a:spcPct val="101499"/>
              </a:lnSpc>
            </a:pPr>
            <a:r>
              <a:rPr spc="-70" dirty="0">
                <a:solidFill>
                  <a:srgbClr val="218A21"/>
                </a:solidFill>
              </a:rPr>
              <a:t>figure</a:t>
            </a:r>
            <a:r>
              <a:rPr spc="-70" dirty="0"/>
              <a:t>, </a:t>
            </a:r>
            <a:r>
              <a:rPr spc="-75" dirty="0"/>
              <a:t>lsim(sys_tf,u1,T) </a:t>
            </a:r>
            <a:r>
              <a:rPr spc="-70" dirty="0">
                <a:solidFill>
                  <a:srgbClr val="218A21"/>
                </a:solidFill>
              </a:rPr>
              <a:t>figure</a:t>
            </a:r>
            <a:r>
              <a:rPr spc="-70" dirty="0"/>
              <a:t>, </a:t>
            </a:r>
            <a:r>
              <a:rPr spc="-75" dirty="0"/>
              <a:t>lsim(sys_tf,u2,T)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82419" y="3322038"/>
            <a:ext cx="443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Z</a:t>
            </a:r>
            <a:r>
              <a:rPr sz="600" spc="6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14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19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8544" y="209668"/>
            <a:ext cx="4331335" cy="2866390"/>
            <a:chOff x="138544" y="209668"/>
            <a:chExt cx="4331335" cy="2866390"/>
          </a:xfrm>
        </p:grpSpPr>
        <p:sp>
          <p:nvSpPr>
            <p:cNvPr id="3" name="object 3"/>
            <p:cNvSpPr/>
            <p:nvPr/>
          </p:nvSpPr>
          <p:spPr>
            <a:xfrm>
              <a:off x="138544" y="209668"/>
              <a:ext cx="4331335" cy="2866390"/>
            </a:xfrm>
            <a:custGeom>
              <a:avLst/>
              <a:gdLst/>
              <a:ahLst/>
              <a:cxnLst/>
              <a:rect l="l" t="t" r="r" b="b"/>
              <a:pathLst>
                <a:path w="4331335" h="2866390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2834208"/>
                  </a:lnTo>
                  <a:lnTo>
                    <a:pt x="2485" y="2846521"/>
                  </a:lnTo>
                  <a:lnTo>
                    <a:pt x="9264" y="2856575"/>
                  </a:lnTo>
                  <a:lnTo>
                    <a:pt x="19319" y="2863354"/>
                  </a:lnTo>
                  <a:lnTo>
                    <a:pt x="31631" y="2865840"/>
                  </a:lnTo>
                  <a:lnTo>
                    <a:pt x="4299334" y="2865840"/>
                  </a:lnTo>
                  <a:lnTo>
                    <a:pt x="4311646" y="2863354"/>
                  </a:lnTo>
                  <a:lnTo>
                    <a:pt x="4321701" y="2856575"/>
                  </a:lnTo>
                  <a:lnTo>
                    <a:pt x="4328480" y="2846521"/>
                  </a:lnTo>
                  <a:lnTo>
                    <a:pt x="4330965" y="2834208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4870" y="215994"/>
              <a:ext cx="4318635" cy="2853690"/>
            </a:xfrm>
            <a:custGeom>
              <a:avLst/>
              <a:gdLst/>
              <a:ahLst/>
              <a:cxnLst/>
              <a:rect l="l" t="t" r="r" b="b"/>
              <a:pathLst>
                <a:path w="4318635" h="2853690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2821555"/>
                  </a:lnTo>
                  <a:lnTo>
                    <a:pt x="2485" y="2833868"/>
                  </a:lnTo>
                  <a:lnTo>
                    <a:pt x="9264" y="2843922"/>
                  </a:lnTo>
                  <a:lnTo>
                    <a:pt x="19319" y="2850701"/>
                  </a:lnTo>
                  <a:lnTo>
                    <a:pt x="31631" y="2853187"/>
                  </a:lnTo>
                  <a:lnTo>
                    <a:pt x="4286681" y="2853187"/>
                  </a:lnTo>
                  <a:lnTo>
                    <a:pt x="4298993" y="2850701"/>
                  </a:lnTo>
                  <a:lnTo>
                    <a:pt x="4309048" y="2843922"/>
                  </a:lnTo>
                  <a:lnTo>
                    <a:pt x="4315827" y="2833868"/>
                  </a:lnTo>
                  <a:lnTo>
                    <a:pt x="4318313" y="2821555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82778" y="224835"/>
            <a:ext cx="3672204" cy="2667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6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control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as</a:t>
            </a:r>
            <a:r>
              <a:rPr sz="900" spc="-55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co</a:t>
            </a:r>
            <a:endParaRPr sz="900">
              <a:latin typeface="Courier New"/>
              <a:cs typeface="Courier New"/>
            </a:endParaRPr>
          </a:p>
          <a:p>
            <a:pPr marL="12700" marR="1798320">
              <a:lnSpc>
                <a:spcPct val="101499"/>
              </a:lnSpc>
            </a:pP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3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matplotlib.pyplot</a:t>
            </a:r>
            <a:r>
              <a:rPr sz="900" spc="-25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as</a:t>
            </a:r>
            <a:r>
              <a:rPr sz="900" spc="-3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60" dirty="0">
                <a:latin typeface="Courier New"/>
                <a:cs typeface="Courier New"/>
              </a:rPr>
              <a:t>plt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5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numpy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as</a:t>
            </a:r>
            <a:r>
              <a:rPr sz="900" spc="-45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np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Ts</a:t>
            </a: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 </a:t>
            </a:r>
            <a:r>
              <a:rPr sz="900" spc="-70" dirty="0">
                <a:solidFill>
                  <a:srgbClr val="008A8A"/>
                </a:solidFill>
                <a:latin typeface="Courier New"/>
                <a:cs typeface="Courier New"/>
              </a:rPr>
              <a:t>0.1</a:t>
            </a:r>
            <a:r>
              <a:rPr sz="900" spc="-65" dirty="0">
                <a:solidFill>
                  <a:srgbClr val="008A8A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# sampling</a:t>
            </a:r>
            <a:r>
              <a:rPr sz="900" spc="-6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20" dirty="0">
                <a:solidFill>
                  <a:srgbClr val="B12121"/>
                </a:solidFill>
                <a:latin typeface="Courier New"/>
                <a:cs typeface="Courier New"/>
              </a:rPr>
              <a:t>time</a:t>
            </a:r>
            <a:endParaRPr sz="900">
              <a:latin typeface="Courier New"/>
              <a:cs typeface="Courier New"/>
            </a:endParaRPr>
          </a:p>
          <a:p>
            <a:pPr marL="12700" marR="483870">
              <a:lnSpc>
                <a:spcPct val="101499"/>
              </a:lnSpc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num</a:t>
            </a:r>
            <a:r>
              <a:rPr sz="900" spc="-40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80" dirty="0">
                <a:latin typeface="Courier New"/>
                <a:cs typeface="Courier New"/>
              </a:rPr>
              <a:t>[</a:t>
            </a:r>
            <a:r>
              <a:rPr sz="900" spc="-80" dirty="0">
                <a:solidFill>
                  <a:srgbClr val="008A8A"/>
                </a:solidFill>
                <a:latin typeface="Courier New"/>
                <a:cs typeface="Courier New"/>
              </a:rPr>
              <a:t>0.09952</a:t>
            </a:r>
            <a:r>
              <a:rPr sz="900" spc="-80" dirty="0">
                <a:latin typeface="Courier New"/>
                <a:cs typeface="Courier New"/>
              </a:rPr>
              <a:t>,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-</a:t>
            </a:r>
            <a:r>
              <a:rPr sz="900" spc="-80" dirty="0">
                <a:solidFill>
                  <a:srgbClr val="008A8A"/>
                </a:solidFill>
                <a:latin typeface="Courier New"/>
                <a:cs typeface="Courier New"/>
              </a:rPr>
              <a:t>0.08144</a:t>
            </a:r>
            <a:r>
              <a:rPr sz="900" spc="-80" dirty="0">
                <a:latin typeface="Courier New"/>
                <a:cs typeface="Courier New"/>
              </a:rPr>
              <a:t>]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#</a:t>
            </a:r>
            <a:r>
              <a:rPr sz="900" spc="-40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Numerator</a:t>
            </a:r>
            <a:r>
              <a:rPr sz="900" spc="-4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co-</a:t>
            </a:r>
            <a:r>
              <a:rPr sz="900" spc="-10" dirty="0">
                <a:solidFill>
                  <a:srgbClr val="B12121"/>
                </a:solidFill>
                <a:latin typeface="Courier New"/>
                <a:cs typeface="Courier New"/>
              </a:rPr>
              <a:t>efficients </a:t>
            </a: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den</a:t>
            </a:r>
            <a:r>
              <a:rPr sz="900" spc="-65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[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-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1.792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008A8A"/>
                </a:solidFill>
                <a:latin typeface="Courier New"/>
                <a:cs typeface="Courier New"/>
              </a:rPr>
              <a:t>0.8187</a:t>
            </a:r>
            <a:r>
              <a:rPr sz="900" spc="-70" dirty="0">
                <a:latin typeface="Courier New"/>
                <a:cs typeface="Courier New"/>
              </a:rPr>
              <a:t>]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#</a:t>
            </a:r>
            <a:r>
              <a:rPr sz="900" spc="-60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Denominator</a:t>
            </a:r>
            <a:r>
              <a:rPr sz="900" spc="-60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co-</a:t>
            </a:r>
            <a:r>
              <a:rPr sz="900" spc="-65" dirty="0">
                <a:solidFill>
                  <a:srgbClr val="B12121"/>
                </a:solidFill>
                <a:latin typeface="Courier New"/>
                <a:cs typeface="Courier New"/>
              </a:rPr>
              <a:t>efficients </a:t>
            </a: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sys_tf</a:t>
            </a:r>
            <a:r>
              <a:rPr sz="900" spc="-40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co.tf(num,den,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Ts)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10" dirty="0">
                <a:solidFill>
                  <a:srgbClr val="473C8A"/>
                </a:solidFill>
                <a:latin typeface="Courier New"/>
                <a:cs typeface="Courier New"/>
              </a:rPr>
              <a:t>print</a:t>
            </a:r>
            <a:r>
              <a:rPr sz="900" spc="-10" dirty="0">
                <a:latin typeface="Courier New"/>
                <a:cs typeface="Courier New"/>
              </a:rPr>
              <a:t>(sys_tf)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900">
              <a:latin typeface="Courier New"/>
              <a:cs typeface="Courier New"/>
            </a:endParaRPr>
          </a:p>
          <a:p>
            <a:pPr marL="12700" marR="2276475">
              <a:lnSpc>
                <a:spcPct val="101499"/>
              </a:lnSpc>
            </a:pP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poles</a:t>
            </a:r>
            <a:r>
              <a:rPr sz="900" spc="-60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co.pole(sys_tf) </a:t>
            </a: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zeros</a:t>
            </a:r>
            <a:r>
              <a:rPr sz="900" spc="-60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co.zero(sys_tf)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spc="-75" dirty="0">
                <a:solidFill>
                  <a:srgbClr val="473C8A"/>
                </a:solidFill>
                <a:latin typeface="Courier New"/>
                <a:cs typeface="Courier New"/>
              </a:rPr>
              <a:t>print</a:t>
            </a:r>
            <a:r>
              <a:rPr sz="900" spc="-75" dirty="0">
                <a:latin typeface="Courier New"/>
                <a:cs typeface="Courier New"/>
              </a:rPr>
              <a:t>(</a:t>
            </a:r>
            <a:r>
              <a:rPr sz="900" spc="-75" dirty="0">
                <a:solidFill>
                  <a:srgbClr val="8A2152"/>
                </a:solidFill>
                <a:latin typeface="Courier New"/>
                <a:cs typeface="Courier New"/>
              </a:rPr>
              <a:t>'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\n</a:t>
            </a:r>
            <a:r>
              <a:rPr sz="900" spc="-75" dirty="0">
                <a:solidFill>
                  <a:srgbClr val="8A2152"/>
                </a:solidFill>
                <a:latin typeface="Courier New"/>
                <a:cs typeface="Courier New"/>
              </a:rPr>
              <a:t>System</a:t>
            </a:r>
            <a:r>
              <a:rPr sz="900" spc="-55" dirty="0">
                <a:solidFill>
                  <a:srgbClr val="8A2152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8A2152"/>
                </a:solidFill>
                <a:latin typeface="Courier New"/>
                <a:cs typeface="Courier New"/>
              </a:rPr>
              <a:t>Poles</a:t>
            </a:r>
            <a:r>
              <a:rPr sz="900" spc="-55" dirty="0">
                <a:solidFill>
                  <a:srgbClr val="8A2152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8A2152"/>
                </a:solidFill>
                <a:latin typeface="Courier New"/>
                <a:cs typeface="Courier New"/>
              </a:rPr>
              <a:t>=</a:t>
            </a:r>
            <a:r>
              <a:rPr sz="900" spc="-50" dirty="0">
                <a:solidFill>
                  <a:srgbClr val="8A2152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8A2152"/>
                </a:solidFill>
                <a:latin typeface="Courier New"/>
                <a:cs typeface="Courier New"/>
              </a:rPr>
              <a:t>'</a:t>
            </a:r>
            <a:r>
              <a:rPr sz="900" spc="-70" dirty="0">
                <a:latin typeface="Courier New"/>
                <a:cs typeface="Courier New"/>
              </a:rPr>
              <a:t>,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poles,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8A2152"/>
                </a:solidFill>
                <a:latin typeface="Courier New"/>
                <a:cs typeface="Courier New"/>
              </a:rPr>
              <a:t>'</a:t>
            </a:r>
            <a:r>
              <a:rPr sz="900" spc="-70" dirty="0">
                <a:solidFill>
                  <a:srgbClr val="008A8A"/>
                </a:solidFill>
                <a:latin typeface="Courier New"/>
                <a:cs typeface="Courier New"/>
              </a:rPr>
              <a:t>\n</a:t>
            </a:r>
            <a:r>
              <a:rPr sz="900" spc="-70" dirty="0">
                <a:solidFill>
                  <a:srgbClr val="8A2152"/>
                </a:solidFill>
                <a:latin typeface="Courier New"/>
                <a:cs typeface="Courier New"/>
              </a:rPr>
              <a:t>System</a:t>
            </a:r>
            <a:r>
              <a:rPr sz="900" spc="-55" dirty="0">
                <a:solidFill>
                  <a:srgbClr val="8A2152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8A2152"/>
                </a:solidFill>
                <a:latin typeface="Courier New"/>
                <a:cs typeface="Courier New"/>
              </a:rPr>
              <a:t>Zeros</a:t>
            </a:r>
            <a:r>
              <a:rPr sz="900" spc="-50" dirty="0">
                <a:solidFill>
                  <a:srgbClr val="8A2152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8A2152"/>
                </a:solidFill>
                <a:latin typeface="Courier New"/>
                <a:cs typeface="Courier New"/>
              </a:rPr>
              <a:t>=</a:t>
            </a:r>
            <a:r>
              <a:rPr sz="900" spc="-55" dirty="0">
                <a:solidFill>
                  <a:srgbClr val="8A2152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8A2152"/>
                </a:solidFill>
                <a:latin typeface="Courier New"/>
                <a:cs typeface="Courier New"/>
              </a:rPr>
              <a:t>'</a:t>
            </a:r>
            <a:r>
              <a:rPr sz="900" spc="-70" dirty="0">
                <a:latin typeface="Courier New"/>
                <a:cs typeface="Courier New"/>
              </a:rPr>
              <a:t>,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35" dirty="0">
                <a:latin typeface="Courier New"/>
                <a:cs typeface="Courier New"/>
              </a:rPr>
              <a:t>zeros)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900">
              <a:latin typeface="Courier New"/>
              <a:cs typeface="Courier New"/>
            </a:endParaRPr>
          </a:p>
          <a:p>
            <a:pPr marL="12700" marR="1558925">
              <a:lnSpc>
                <a:spcPct val="101499"/>
              </a:lnSpc>
            </a:pP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T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yout</a:t>
            </a:r>
            <a:r>
              <a:rPr sz="900" spc="-55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35" dirty="0">
                <a:latin typeface="Courier New"/>
                <a:cs typeface="Courier New"/>
              </a:rPr>
              <a:t>co.step_response(sys_tf) </a:t>
            </a:r>
            <a:r>
              <a:rPr sz="900" spc="-75" dirty="0">
                <a:latin typeface="Courier New"/>
                <a:cs typeface="Courier New"/>
              </a:rPr>
              <a:t>plt.figure(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75" dirty="0">
                <a:latin typeface="Courier New"/>
                <a:cs typeface="Courier New"/>
              </a:rPr>
              <a:t>,figsize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(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6</a:t>
            </a:r>
            <a:r>
              <a:rPr sz="900" spc="-10" dirty="0">
                <a:latin typeface="Courier New"/>
                <a:cs typeface="Courier New"/>
              </a:rPr>
              <a:t>,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4</a:t>
            </a:r>
            <a:r>
              <a:rPr sz="900" spc="-10" dirty="0">
                <a:latin typeface="Courier New"/>
                <a:cs typeface="Courier New"/>
              </a:rPr>
              <a:t>)) </a:t>
            </a:r>
            <a:r>
              <a:rPr sz="900" spc="-80" dirty="0">
                <a:latin typeface="Courier New"/>
                <a:cs typeface="Courier New"/>
              </a:rPr>
              <a:t>plt.step(T,np.append(</a:t>
            </a:r>
            <a:r>
              <a:rPr sz="900" spc="-80" dirty="0">
                <a:solidFill>
                  <a:srgbClr val="008A8A"/>
                </a:solidFill>
                <a:latin typeface="Courier New"/>
                <a:cs typeface="Courier New"/>
              </a:rPr>
              <a:t>0</a:t>
            </a:r>
            <a:r>
              <a:rPr sz="900" spc="-80" dirty="0">
                <a:latin typeface="Courier New"/>
                <a:cs typeface="Courier New"/>
              </a:rPr>
              <a:t>,yout[</a:t>
            </a:r>
            <a:r>
              <a:rPr sz="900" spc="-80" dirty="0">
                <a:solidFill>
                  <a:srgbClr val="008A8A"/>
                </a:solidFill>
                <a:latin typeface="Courier New"/>
                <a:cs typeface="Courier New"/>
              </a:rPr>
              <a:t>0</a:t>
            </a:r>
            <a:r>
              <a:rPr sz="900" spc="-80" dirty="0">
                <a:latin typeface="Courier New"/>
                <a:cs typeface="Courier New"/>
              </a:rPr>
              <a:t>:-</a:t>
            </a:r>
            <a:r>
              <a:rPr sz="900" spc="-60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60" dirty="0">
                <a:latin typeface="Courier New"/>
                <a:cs typeface="Courier New"/>
              </a:rPr>
              <a:t>])) </a:t>
            </a:r>
            <a:r>
              <a:rPr sz="900" spc="-10" dirty="0">
                <a:latin typeface="Courier New"/>
                <a:cs typeface="Courier New"/>
              </a:rPr>
              <a:t>plt.grid(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True</a:t>
            </a:r>
            <a:r>
              <a:rPr sz="900" spc="-10" dirty="0">
                <a:latin typeface="Courier New"/>
                <a:cs typeface="Courier New"/>
              </a:rPr>
              <a:t>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10" dirty="0">
                <a:latin typeface="Courier New"/>
                <a:cs typeface="Courier New"/>
              </a:rPr>
              <a:t>plt.ylabel(</a:t>
            </a:r>
            <a:r>
              <a:rPr sz="900" spc="-10" dirty="0">
                <a:solidFill>
                  <a:srgbClr val="8A2152"/>
                </a:solidFill>
                <a:latin typeface="Courier New"/>
                <a:cs typeface="Courier New"/>
              </a:rPr>
              <a:t>"y"</a:t>
            </a:r>
            <a:r>
              <a:rPr sz="900" spc="-10" dirty="0">
                <a:latin typeface="Courier New"/>
                <a:cs typeface="Courier New"/>
              </a:rPr>
              <a:t>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5" dirty="0">
                <a:latin typeface="Courier New"/>
                <a:cs typeface="Courier New"/>
              </a:rPr>
              <a:t>plt.xlabel(</a:t>
            </a:r>
            <a:r>
              <a:rPr sz="900" spc="-75" dirty="0">
                <a:solidFill>
                  <a:srgbClr val="8A2152"/>
                </a:solidFill>
                <a:latin typeface="Courier New"/>
                <a:cs typeface="Courier New"/>
              </a:rPr>
              <a:t>"Time</a:t>
            </a:r>
            <a:r>
              <a:rPr sz="900" spc="5" dirty="0">
                <a:solidFill>
                  <a:srgbClr val="8A2152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8A2152"/>
                </a:solidFill>
                <a:latin typeface="Courier New"/>
                <a:cs typeface="Courier New"/>
              </a:rPr>
              <a:t>(sec)"</a:t>
            </a:r>
            <a:r>
              <a:rPr sz="900" spc="-10" dirty="0">
                <a:latin typeface="Courier New"/>
                <a:cs typeface="Courier New"/>
              </a:rPr>
              <a:t>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2778" y="2867395"/>
            <a:ext cx="623570" cy="177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70" dirty="0">
                <a:latin typeface="Courier New"/>
                <a:cs typeface="Courier New"/>
              </a:rPr>
              <a:t>plt.show()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82419" y="3322038"/>
            <a:ext cx="443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Z</a:t>
            </a:r>
            <a:r>
              <a:rPr sz="600" spc="6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15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19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27">
            <a:extLst>
              <a:ext uri="{FF2B5EF4-FFF2-40B4-BE49-F238E27FC236}">
                <a16:creationId xmlns:a16="http://schemas.microsoft.com/office/drawing/2014/main" id="{4E32A620-7747-AEB8-5175-5C3A76814C92}"/>
              </a:ext>
            </a:extLst>
          </p:cNvPr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" name="object 2"/>
          <p:cNvGrpSpPr/>
          <p:nvPr/>
        </p:nvGrpSpPr>
        <p:grpSpPr>
          <a:xfrm>
            <a:off x="138544" y="209668"/>
            <a:ext cx="4331335" cy="2866390"/>
            <a:chOff x="138544" y="209668"/>
            <a:chExt cx="4331335" cy="2866390"/>
          </a:xfrm>
        </p:grpSpPr>
        <p:sp>
          <p:nvSpPr>
            <p:cNvPr id="3" name="object 3"/>
            <p:cNvSpPr/>
            <p:nvPr/>
          </p:nvSpPr>
          <p:spPr>
            <a:xfrm>
              <a:off x="138544" y="209668"/>
              <a:ext cx="4331335" cy="2866390"/>
            </a:xfrm>
            <a:custGeom>
              <a:avLst/>
              <a:gdLst/>
              <a:ahLst/>
              <a:cxnLst/>
              <a:rect l="l" t="t" r="r" b="b"/>
              <a:pathLst>
                <a:path w="4331335" h="2866390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2834208"/>
                  </a:lnTo>
                  <a:lnTo>
                    <a:pt x="2485" y="2846521"/>
                  </a:lnTo>
                  <a:lnTo>
                    <a:pt x="9264" y="2856575"/>
                  </a:lnTo>
                  <a:lnTo>
                    <a:pt x="19319" y="2863354"/>
                  </a:lnTo>
                  <a:lnTo>
                    <a:pt x="31631" y="2865840"/>
                  </a:lnTo>
                  <a:lnTo>
                    <a:pt x="4299334" y="2865840"/>
                  </a:lnTo>
                  <a:lnTo>
                    <a:pt x="4311646" y="2863354"/>
                  </a:lnTo>
                  <a:lnTo>
                    <a:pt x="4321701" y="2856575"/>
                  </a:lnTo>
                  <a:lnTo>
                    <a:pt x="4328480" y="2846521"/>
                  </a:lnTo>
                  <a:lnTo>
                    <a:pt x="4330965" y="2834208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4870" y="215994"/>
              <a:ext cx="4318635" cy="2853690"/>
            </a:xfrm>
            <a:custGeom>
              <a:avLst/>
              <a:gdLst/>
              <a:ahLst/>
              <a:cxnLst/>
              <a:rect l="l" t="t" r="r" b="b"/>
              <a:pathLst>
                <a:path w="4318635" h="2853690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2821555"/>
                  </a:lnTo>
                  <a:lnTo>
                    <a:pt x="2485" y="2833868"/>
                  </a:lnTo>
                  <a:lnTo>
                    <a:pt x="9264" y="2843922"/>
                  </a:lnTo>
                  <a:lnTo>
                    <a:pt x="19319" y="2850701"/>
                  </a:lnTo>
                  <a:lnTo>
                    <a:pt x="31631" y="2853187"/>
                  </a:lnTo>
                  <a:lnTo>
                    <a:pt x="4286681" y="2853187"/>
                  </a:lnTo>
                  <a:lnTo>
                    <a:pt x="4298993" y="2850701"/>
                  </a:lnTo>
                  <a:lnTo>
                    <a:pt x="4309048" y="2843922"/>
                  </a:lnTo>
                  <a:lnTo>
                    <a:pt x="4315827" y="2833868"/>
                  </a:lnTo>
                  <a:lnTo>
                    <a:pt x="4318313" y="2821555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82778" y="224835"/>
            <a:ext cx="3672204" cy="2806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6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control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as</a:t>
            </a:r>
            <a:r>
              <a:rPr sz="900" spc="-55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co</a:t>
            </a:r>
            <a:endParaRPr sz="900">
              <a:latin typeface="Courier New"/>
              <a:cs typeface="Courier New"/>
            </a:endParaRPr>
          </a:p>
          <a:p>
            <a:pPr marL="12700" marR="1798320">
              <a:lnSpc>
                <a:spcPct val="101499"/>
              </a:lnSpc>
            </a:pP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3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matplotlib.pyplot</a:t>
            </a:r>
            <a:r>
              <a:rPr sz="900" spc="-25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as</a:t>
            </a:r>
            <a:r>
              <a:rPr sz="900" spc="-3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60" dirty="0">
                <a:latin typeface="Courier New"/>
                <a:cs typeface="Courier New"/>
              </a:rPr>
              <a:t>plt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5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numpy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as</a:t>
            </a:r>
            <a:r>
              <a:rPr sz="900" spc="-45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np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Ts</a:t>
            </a: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 </a:t>
            </a:r>
            <a:r>
              <a:rPr sz="900" spc="-70" dirty="0">
                <a:solidFill>
                  <a:srgbClr val="008A8A"/>
                </a:solidFill>
                <a:latin typeface="Courier New"/>
                <a:cs typeface="Courier New"/>
              </a:rPr>
              <a:t>0.1</a:t>
            </a:r>
            <a:r>
              <a:rPr sz="900" spc="-65" dirty="0">
                <a:solidFill>
                  <a:srgbClr val="008A8A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# sampling</a:t>
            </a:r>
            <a:r>
              <a:rPr sz="900" spc="-6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20" dirty="0">
                <a:solidFill>
                  <a:srgbClr val="B12121"/>
                </a:solidFill>
                <a:latin typeface="Courier New"/>
                <a:cs typeface="Courier New"/>
              </a:rPr>
              <a:t>time</a:t>
            </a:r>
            <a:endParaRPr sz="900">
              <a:latin typeface="Courier New"/>
              <a:cs typeface="Courier New"/>
            </a:endParaRPr>
          </a:p>
          <a:p>
            <a:pPr marL="12700" marR="483870">
              <a:lnSpc>
                <a:spcPct val="101499"/>
              </a:lnSpc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num</a:t>
            </a:r>
            <a:r>
              <a:rPr sz="900" spc="-40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80" dirty="0">
                <a:latin typeface="Courier New"/>
                <a:cs typeface="Courier New"/>
              </a:rPr>
              <a:t>[</a:t>
            </a:r>
            <a:r>
              <a:rPr sz="900" spc="-80" dirty="0">
                <a:solidFill>
                  <a:srgbClr val="008A8A"/>
                </a:solidFill>
                <a:latin typeface="Courier New"/>
                <a:cs typeface="Courier New"/>
              </a:rPr>
              <a:t>0.09952</a:t>
            </a:r>
            <a:r>
              <a:rPr sz="900" spc="-80" dirty="0">
                <a:latin typeface="Courier New"/>
                <a:cs typeface="Courier New"/>
              </a:rPr>
              <a:t>,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-</a:t>
            </a:r>
            <a:r>
              <a:rPr sz="900" spc="-80" dirty="0">
                <a:solidFill>
                  <a:srgbClr val="008A8A"/>
                </a:solidFill>
                <a:latin typeface="Courier New"/>
                <a:cs typeface="Courier New"/>
              </a:rPr>
              <a:t>0.08144</a:t>
            </a:r>
            <a:r>
              <a:rPr sz="900" spc="-80" dirty="0">
                <a:latin typeface="Courier New"/>
                <a:cs typeface="Courier New"/>
              </a:rPr>
              <a:t>]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#</a:t>
            </a:r>
            <a:r>
              <a:rPr sz="900" spc="-40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Numerator</a:t>
            </a:r>
            <a:r>
              <a:rPr sz="900" spc="-4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co-</a:t>
            </a:r>
            <a:r>
              <a:rPr sz="900" spc="-10" dirty="0">
                <a:solidFill>
                  <a:srgbClr val="B12121"/>
                </a:solidFill>
                <a:latin typeface="Courier New"/>
                <a:cs typeface="Courier New"/>
              </a:rPr>
              <a:t>efficients </a:t>
            </a: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den</a:t>
            </a:r>
            <a:r>
              <a:rPr sz="900" spc="-65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[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-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1.792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008A8A"/>
                </a:solidFill>
                <a:latin typeface="Courier New"/>
                <a:cs typeface="Courier New"/>
              </a:rPr>
              <a:t>0.8187</a:t>
            </a:r>
            <a:r>
              <a:rPr sz="900" spc="-70" dirty="0">
                <a:latin typeface="Courier New"/>
                <a:cs typeface="Courier New"/>
              </a:rPr>
              <a:t>]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#</a:t>
            </a:r>
            <a:r>
              <a:rPr sz="900" spc="-60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Denominator</a:t>
            </a:r>
            <a:r>
              <a:rPr sz="900" spc="-60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co-</a:t>
            </a:r>
            <a:r>
              <a:rPr sz="900" spc="-65" dirty="0">
                <a:solidFill>
                  <a:srgbClr val="B12121"/>
                </a:solidFill>
                <a:latin typeface="Courier New"/>
                <a:cs typeface="Courier New"/>
              </a:rPr>
              <a:t>efficients </a:t>
            </a: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sys_tf</a:t>
            </a:r>
            <a:r>
              <a:rPr sz="900" spc="-40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co.tf(num,den,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Ts)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10" dirty="0">
                <a:solidFill>
                  <a:srgbClr val="473C8A"/>
                </a:solidFill>
                <a:latin typeface="Courier New"/>
                <a:cs typeface="Courier New"/>
              </a:rPr>
              <a:t>print</a:t>
            </a:r>
            <a:r>
              <a:rPr sz="900" spc="-10" dirty="0">
                <a:latin typeface="Courier New"/>
                <a:cs typeface="Courier New"/>
              </a:rPr>
              <a:t>(sys_tf)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900">
              <a:latin typeface="Courier New"/>
              <a:cs typeface="Courier New"/>
            </a:endParaRPr>
          </a:p>
          <a:p>
            <a:pPr marL="12700" marR="2276475">
              <a:lnSpc>
                <a:spcPct val="101499"/>
              </a:lnSpc>
            </a:pP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poles</a:t>
            </a:r>
            <a:r>
              <a:rPr sz="900" spc="-60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co.pole(sys_tf) </a:t>
            </a: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zeros</a:t>
            </a:r>
            <a:r>
              <a:rPr sz="900" spc="-60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co.zero(sys_tf)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spc="-75" dirty="0">
                <a:solidFill>
                  <a:srgbClr val="473C8A"/>
                </a:solidFill>
                <a:latin typeface="Courier New"/>
                <a:cs typeface="Courier New"/>
              </a:rPr>
              <a:t>print</a:t>
            </a:r>
            <a:r>
              <a:rPr sz="900" spc="-75" dirty="0">
                <a:latin typeface="Courier New"/>
                <a:cs typeface="Courier New"/>
              </a:rPr>
              <a:t>(</a:t>
            </a:r>
            <a:r>
              <a:rPr sz="900" spc="-75" dirty="0">
                <a:solidFill>
                  <a:srgbClr val="8A2152"/>
                </a:solidFill>
                <a:latin typeface="Courier New"/>
                <a:cs typeface="Courier New"/>
              </a:rPr>
              <a:t>'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\n</a:t>
            </a:r>
            <a:r>
              <a:rPr sz="900" spc="-75" dirty="0">
                <a:solidFill>
                  <a:srgbClr val="8A2152"/>
                </a:solidFill>
                <a:latin typeface="Courier New"/>
                <a:cs typeface="Courier New"/>
              </a:rPr>
              <a:t>System</a:t>
            </a:r>
            <a:r>
              <a:rPr sz="900" spc="-55" dirty="0">
                <a:solidFill>
                  <a:srgbClr val="8A2152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8A2152"/>
                </a:solidFill>
                <a:latin typeface="Courier New"/>
                <a:cs typeface="Courier New"/>
              </a:rPr>
              <a:t>Poles</a:t>
            </a:r>
            <a:r>
              <a:rPr sz="900" spc="-55" dirty="0">
                <a:solidFill>
                  <a:srgbClr val="8A2152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8A2152"/>
                </a:solidFill>
                <a:latin typeface="Courier New"/>
                <a:cs typeface="Courier New"/>
              </a:rPr>
              <a:t>=</a:t>
            </a:r>
            <a:r>
              <a:rPr sz="900" spc="-50" dirty="0">
                <a:solidFill>
                  <a:srgbClr val="8A2152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8A2152"/>
                </a:solidFill>
                <a:latin typeface="Courier New"/>
                <a:cs typeface="Courier New"/>
              </a:rPr>
              <a:t>'</a:t>
            </a:r>
            <a:r>
              <a:rPr sz="900" spc="-70" dirty="0">
                <a:latin typeface="Courier New"/>
                <a:cs typeface="Courier New"/>
              </a:rPr>
              <a:t>,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poles,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8A2152"/>
                </a:solidFill>
                <a:latin typeface="Courier New"/>
                <a:cs typeface="Courier New"/>
              </a:rPr>
              <a:t>'</a:t>
            </a:r>
            <a:r>
              <a:rPr sz="900" spc="-70" dirty="0">
                <a:solidFill>
                  <a:srgbClr val="008A8A"/>
                </a:solidFill>
                <a:latin typeface="Courier New"/>
                <a:cs typeface="Courier New"/>
              </a:rPr>
              <a:t>\n</a:t>
            </a:r>
            <a:r>
              <a:rPr sz="900" spc="-70" dirty="0">
                <a:solidFill>
                  <a:srgbClr val="8A2152"/>
                </a:solidFill>
                <a:latin typeface="Courier New"/>
                <a:cs typeface="Courier New"/>
              </a:rPr>
              <a:t>System</a:t>
            </a:r>
            <a:r>
              <a:rPr sz="900" spc="-55" dirty="0">
                <a:solidFill>
                  <a:srgbClr val="8A2152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8A2152"/>
                </a:solidFill>
                <a:latin typeface="Courier New"/>
                <a:cs typeface="Courier New"/>
              </a:rPr>
              <a:t>Zeros</a:t>
            </a:r>
            <a:r>
              <a:rPr sz="900" spc="-50" dirty="0">
                <a:solidFill>
                  <a:srgbClr val="8A2152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8A2152"/>
                </a:solidFill>
                <a:latin typeface="Courier New"/>
                <a:cs typeface="Courier New"/>
              </a:rPr>
              <a:t>=</a:t>
            </a:r>
            <a:r>
              <a:rPr sz="900" spc="-55" dirty="0">
                <a:solidFill>
                  <a:srgbClr val="8A2152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8A2152"/>
                </a:solidFill>
                <a:latin typeface="Courier New"/>
                <a:cs typeface="Courier New"/>
              </a:rPr>
              <a:t>'</a:t>
            </a:r>
            <a:r>
              <a:rPr sz="900" spc="-70" dirty="0">
                <a:latin typeface="Courier New"/>
                <a:cs typeface="Courier New"/>
              </a:rPr>
              <a:t>,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35" dirty="0">
                <a:latin typeface="Courier New"/>
                <a:cs typeface="Courier New"/>
              </a:rPr>
              <a:t>zeros)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900">
              <a:latin typeface="Courier New"/>
              <a:cs typeface="Courier New"/>
            </a:endParaRPr>
          </a:p>
          <a:p>
            <a:pPr marL="12700" marR="1379855">
              <a:lnSpc>
                <a:spcPct val="101499"/>
              </a:lnSpc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T</a:t>
            </a:r>
            <a:r>
              <a:rPr sz="900" spc="-70" dirty="0">
                <a:latin typeface="Courier New"/>
                <a:cs typeface="Courier New"/>
              </a:rPr>
              <a:t>,</a:t>
            </a: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yout_i </a:t>
            </a:r>
            <a:r>
              <a:rPr sz="900" spc="-70" dirty="0">
                <a:latin typeface="Courier New"/>
                <a:cs typeface="Courier New"/>
              </a:rPr>
              <a:t>= </a:t>
            </a:r>
            <a:r>
              <a:rPr sz="900" spc="-75" dirty="0">
                <a:latin typeface="Courier New"/>
                <a:cs typeface="Courier New"/>
              </a:rPr>
              <a:t>co.impulse_response(sys_tf) plt.figure(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75" dirty="0">
                <a:latin typeface="Courier New"/>
                <a:cs typeface="Courier New"/>
              </a:rPr>
              <a:t>,figsize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(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6</a:t>
            </a:r>
            <a:r>
              <a:rPr sz="900" spc="-10" dirty="0">
                <a:latin typeface="Courier New"/>
                <a:cs typeface="Courier New"/>
              </a:rPr>
              <a:t>,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4</a:t>
            </a:r>
            <a:r>
              <a:rPr sz="900" spc="-10" dirty="0">
                <a:latin typeface="Courier New"/>
                <a:cs typeface="Courier New"/>
              </a:rPr>
              <a:t>)) </a:t>
            </a:r>
            <a:r>
              <a:rPr sz="900" spc="-80" dirty="0">
                <a:latin typeface="Courier New"/>
                <a:cs typeface="Courier New"/>
              </a:rPr>
              <a:t>plt.step(T,np.append(</a:t>
            </a:r>
            <a:r>
              <a:rPr sz="900" spc="-80" dirty="0">
                <a:solidFill>
                  <a:srgbClr val="008A8A"/>
                </a:solidFill>
                <a:latin typeface="Courier New"/>
                <a:cs typeface="Courier New"/>
              </a:rPr>
              <a:t>0</a:t>
            </a:r>
            <a:r>
              <a:rPr sz="900" spc="-80" dirty="0">
                <a:latin typeface="Courier New"/>
                <a:cs typeface="Courier New"/>
              </a:rPr>
              <a:t>,yout_i[</a:t>
            </a:r>
            <a:r>
              <a:rPr sz="900" spc="-80" dirty="0">
                <a:solidFill>
                  <a:srgbClr val="008A8A"/>
                </a:solidFill>
                <a:latin typeface="Courier New"/>
                <a:cs typeface="Courier New"/>
              </a:rPr>
              <a:t>0</a:t>
            </a:r>
            <a:r>
              <a:rPr sz="900" spc="-80" dirty="0">
                <a:latin typeface="Courier New"/>
                <a:cs typeface="Courier New"/>
              </a:rPr>
              <a:t>:-</a:t>
            </a:r>
            <a:r>
              <a:rPr sz="900" spc="-20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20" dirty="0">
                <a:latin typeface="Courier New"/>
                <a:cs typeface="Courier New"/>
              </a:rPr>
              <a:t>])) </a:t>
            </a:r>
            <a:r>
              <a:rPr sz="900" spc="-10" dirty="0">
                <a:latin typeface="Courier New"/>
                <a:cs typeface="Courier New"/>
              </a:rPr>
              <a:t>plt.grid(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True</a:t>
            </a:r>
            <a:r>
              <a:rPr sz="900" spc="-10" dirty="0">
                <a:latin typeface="Courier New"/>
                <a:cs typeface="Courier New"/>
              </a:rPr>
              <a:t>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10" dirty="0">
                <a:latin typeface="Courier New"/>
                <a:cs typeface="Courier New"/>
              </a:rPr>
              <a:t>plt.ylabel(</a:t>
            </a:r>
            <a:r>
              <a:rPr sz="900" spc="-10" dirty="0">
                <a:solidFill>
                  <a:srgbClr val="8A2152"/>
                </a:solidFill>
                <a:latin typeface="Courier New"/>
                <a:cs typeface="Courier New"/>
              </a:rPr>
              <a:t>"y"</a:t>
            </a:r>
            <a:r>
              <a:rPr sz="900" spc="-10" dirty="0">
                <a:latin typeface="Courier New"/>
                <a:cs typeface="Courier New"/>
              </a:rPr>
              <a:t>)</a:t>
            </a:r>
            <a:endParaRPr sz="900">
              <a:latin typeface="Courier New"/>
              <a:cs typeface="Courier New"/>
            </a:endParaRPr>
          </a:p>
          <a:p>
            <a:pPr marL="12700" marR="2216785">
              <a:lnSpc>
                <a:spcPct val="101499"/>
              </a:lnSpc>
            </a:pPr>
            <a:r>
              <a:rPr sz="900" spc="-75" dirty="0">
                <a:latin typeface="Courier New"/>
                <a:cs typeface="Courier New"/>
              </a:rPr>
              <a:t>plt.xlabel(</a:t>
            </a:r>
            <a:r>
              <a:rPr sz="900" spc="-75" dirty="0">
                <a:solidFill>
                  <a:srgbClr val="8A2152"/>
                </a:solidFill>
                <a:latin typeface="Courier New"/>
                <a:cs typeface="Courier New"/>
              </a:rPr>
              <a:t>"Time</a:t>
            </a:r>
            <a:r>
              <a:rPr sz="900" spc="5" dirty="0">
                <a:solidFill>
                  <a:srgbClr val="8A2152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8A2152"/>
                </a:solidFill>
                <a:latin typeface="Courier New"/>
                <a:cs typeface="Courier New"/>
              </a:rPr>
              <a:t>(sec)"</a:t>
            </a:r>
            <a:r>
              <a:rPr sz="900" spc="-70" dirty="0">
                <a:latin typeface="Courier New"/>
                <a:cs typeface="Courier New"/>
              </a:rPr>
              <a:t>) </a:t>
            </a:r>
            <a:r>
              <a:rPr sz="900" spc="-10" dirty="0">
                <a:latin typeface="Courier New"/>
                <a:cs typeface="Courier New"/>
              </a:rPr>
              <a:t>plt.show()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82419" y="3322038"/>
            <a:ext cx="443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Z</a:t>
            </a:r>
            <a:r>
              <a:rPr sz="600" spc="6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16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19</a:t>
            </a:r>
          </a:p>
        </p:txBody>
      </p:sp>
      <p:sp>
        <p:nvSpPr>
          <p:cNvPr id="15" name="object 28">
            <a:extLst>
              <a:ext uri="{FF2B5EF4-FFF2-40B4-BE49-F238E27FC236}">
                <a16:creationId xmlns:a16="http://schemas.microsoft.com/office/drawing/2014/main" id="{6C9D360D-F4E8-8432-2C48-4134B091FEA7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10426" y="3322038"/>
            <a:ext cx="13157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Additional</a:t>
            </a:r>
            <a:r>
              <a:rPr dirty="0"/>
              <a:t> </a:t>
            </a:r>
            <a:r>
              <a:rPr spc="-45" dirty="0"/>
              <a:t>useful</a:t>
            </a:r>
            <a:r>
              <a:rPr dirty="0"/>
              <a:t> </a:t>
            </a:r>
            <a:r>
              <a:rPr spc="-45" dirty="0"/>
              <a:t>properties</a:t>
            </a:r>
            <a:r>
              <a:rPr dirty="0"/>
              <a:t> of Z </a:t>
            </a:r>
            <a:r>
              <a:rPr spc="-20" dirty="0"/>
              <a:t>transform</a:t>
            </a:r>
          </a:p>
        </p:txBody>
      </p:sp>
      <p:sp>
        <p:nvSpPr>
          <p:cNvPr id="27" name="object 27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2082419" y="3322038"/>
            <a:ext cx="443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Z</a:t>
            </a:r>
            <a:r>
              <a:rPr sz="600" spc="6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17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418C0B2F-F231-A528-2C8A-5AA7D07851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50" y="358775"/>
                <a:ext cx="4533900" cy="33944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time shifting (assuming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𝑥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=0</m:t>
                    </m:r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if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𝑘</m:t>
                    </m:r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&lt;0</m:t>
                    </m:r>
                  </m:oMath>
                </a14:m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):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𝒵</m:t>
                    </m:r>
                    <m:d>
                      <m:dPr>
                        <m:begChr m:val="{"/>
                        <m:endChr m:val="}"/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  <m:d>
                          <m:d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𝑘</m:t>
                            </m:r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kumimoji="0" lang="ar-AE" sz="1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kumimoji="0" lang="ar-AE" sz="1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p>
                      <m:sSup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  <m:sup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sSub>
                          <m:sSub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𝑛</m:t>
                            </m:r>
                          </m:e>
                          <m:sub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𝑑</m:t>
                            </m:r>
                          </m:sub>
                        </m:sSub>
                      </m:sup>
                    </m:sSup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𝑋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</m:d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Z-domain scaling: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𝒵</m:t>
                    </m:r>
                    <m:d>
                      <m:dPr>
                        <m:begChr m:val="{"/>
                        <m:endChr m:val="}"/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𝑎</m:t>
                            </m:r>
                          </m:e>
                          <m:sup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𝑘</m:t>
                            </m:r>
                          </m:sup>
                        </m:sSup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  <m:d>
                          <m:d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𝑋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𝑎</m:t>
                            </m:r>
                          </m:e>
                          <m:sup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−1</m:t>
                            </m:r>
                          </m:sup>
                        </m:sSup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</m:d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differentiation: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𝒵</m:t>
                    </m:r>
                    <m:d>
                      <m:dPr>
                        <m:begChr m:val="{"/>
                        <m:endChr m:val="}"/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𝑘𝑥</m:t>
                        </m:r>
                        <m:d>
                          <m:d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=−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𝑧</m:t>
                    </m:r>
                    <m:f>
                      <m:f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𝑑𝑋</m:t>
                        </m:r>
                        <m:d>
                          <m:d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𝑧</m:t>
                            </m:r>
                          </m:e>
                        </m:d>
                      </m:num>
                      <m:den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𝑑𝑧</m:t>
                        </m:r>
                      </m:den>
                    </m:f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time reversal: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𝒵</m:t>
                    </m:r>
                    <m:d>
                      <m:dPr>
                        <m:begChr m:val="{"/>
                        <m:endChr m:val="}"/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  <m:d>
                          <m:d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−</m:t>
                            </m:r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𝑋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𝑧</m:t>
                            </m:r>
                          </m:e>
                          <m:sup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convolution: let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𝑓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∗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𝑔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≜</m:t>
                    </m:r>
                    <m:nary>
                      <m:naryPr>
                        <m:chr m:val="∑"/>
                        <m:limLoc m:val="undOvr"/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naryPr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𝑗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=0</m:t>
                        </m:r>
                      </m:sub>
                      <m:sup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sup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𝑓</m:t>
                        </m:r>
                      </m:e>
                    </m:nary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𝑗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𝑔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𝑗</m:t>
                        </m:r>
                      </m:e>
                    </m:d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then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𝒵</m:t>
                    </m:r>
                    <m:d>
                      <m:dPr>
                        <m:begChr m:val="{"/>
                        <m:endChr m:val="}"/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𝑓</m:t>
                        </m:r>
                        <m:d>
                          <m:d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𝑘</m:t>
                            </m:r>
                          </m:e>
                        </m:d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∗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𝑔</m:t>
                        </m:r>
                        <m:d>
                          <m:d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𝐹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𝐺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</m:d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initial value theorem: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𝑓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lim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→∞</m:t>
                        </m:r>
                      </m:sub>
                    </m:sSub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𝐹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</m:d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final value theorem: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lim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→∞</m:t>
                        </m:r>
                      </m:sub>
                    </m:sSub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𝑓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lim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→1</m:t>
                        </m:r>
                      </m:sub>
                    </m:sSub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−1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𝐹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</m:d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lim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→∞</m:t>
                        </m:r>
                      </m:sub>
                    </m:sSub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𝑓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</m:d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exists and is finite</a:t>
                </a:r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418C0B2F-F231-A528-2C8A-5AA7D0785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" y="358775"/>
                <a:ext cx="4533900" cy="3394472"/>
              </a:xfrm>
              <a:prstGeom prst="rect">
                <a:avLst/>
              </a:prstGeom>
              <a:blipFill>
                <a:blip r:embed="rId3"/>
                <a:stretch>
                  <a:fillRect t="-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14230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Mortgage</a:t>
            </a:r>
            <a:r>
              <a:rPr spc="-25" dirty="0"/>
              <a:t> </a:t>
            </a:r>
            <a:r>
              <a:rPr spc="-50" dirty="0"/>
              <a:t>payment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599262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809294"/>
            <a:ext cx="65201" cy="652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019327"/>
            <a:ext cx="65201" cy="652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1229360"/>
            <a:ext cx="65201" cy="6520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165" y="1439392"/>
            <a:ext cx="65201" cy="6520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02932" y="471980"/>
            <a:ext cx="3260725" cy="1075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40360">
              <a:lnSpc>
                <a:spcPct val="125299"/>
              </a:lnSpc>
              <a:spcBef>
                <a:spcPts val="100"/>
              </a:spcBef>
            </a:pP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image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borrow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$100,000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(e.g.,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mortgage)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annual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percent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rate:</a:t>
            </a:r>
            <a:r>
              <a:rPr sz="110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45" dirty="0">
                <a:solidFill>
                  <a:srgbClr val="FFFFFF"/>
                </a:solidFill>
                <a:latin typeface="Arial"/>
                <a:cs typeface="Arial"/>
              </a:rPr>
              <a:t>APR</a:t>
            </a:r>
            <a:r>
              <a:rPr sz="11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1100" i="1" spc="-2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0%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25299"/>
              </a:lnSpc>
            </a:pP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plan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pay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off in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85" dirty="0">
                <a:solidFill>
                  <a:srgbClr val="FFFFFF"/>
                </a:solidFill>
                <a:latin typeface="Arial"/>
                <a:cs typeface="Arial"/>
              </a:rPr>
              <a:t>years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fixed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monthly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payments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interest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computed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monthly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what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monthly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payment?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82419" y="3322038"/>
            <a:ext cx="443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7" action="ppaction://hlinksldjump"/>
              </a:rPr>
              <a:t>Z</a:t>
            </a:r>
            <a:r>
              <a:rPr sz="600" spc="65" dirty="0">
                <a:solidFill>
                  <a:srgbClr val="BF457D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7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18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19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0"/>
            <a:ext cx="4608195" cy="578485"/>
          </a:xfrm>
          <a:custGeom>
            <a:avLst/>
            <a:gdLst/>
            <a:ahLst/>
            <a:cxnLst/>
            <a:rect l="l" t="t" r="r" b="b"/>
            <a:pathLst>
              <a:path w="4608195" h="578485">
                <a:moveTo>
                  <a:pt x="4608004" y="0"/>
                </a:moveTo>
                <a:lnTo>
                  <a:pt x="0" y="0"/>
                </a:lnTo>
                <a:lnTo>
                  <a:pt x="0" y="578027"/>
                </a:lnTo>
                <a:lnTo>
                  <a:pt x="4608004" y="578027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3663950" cy="47180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20"/>
              </a:spcBef>
            </a:pPr>
            <a:r>
              <a:rPr dirty="0"/>
              <a:t>The</a:t>
            </a:r>
            <a:r>
              <a:rPr spc="15" dirty="0"/>
              <a:t> </a:t>
            </a:r>
            <a:r>
              <a:rPr dirty="0"/>
              <a:t>Z</a:t>
            </a:r>
            <a:r>
              <a:rPr spc="15" dirty="0"/>
              <a:t> </a:t>
            </a:r>
            <a:r>
              <a:rPr spc="-30" dirty="0"/>
              <a:t>transform</a:t>
            </a:r>
            <a:r>
              <a:rPr spc="15" dirty="0"/>
              <a:t> </a:t>
            </a:r>
            <a:r>
              <a:rPr spc="-60" dirty="0"/>
              <a:t>approach</a:t>
            </a:r>
            <a:r>
              <a:rPr spc="20" dirty="0"/>
              <a:t> </a:t>
            </a:r>
            <a:r>
              <a:rPr dirty="0"/>
              <a:t>to</a:t>
            </a:r>
            <a:r>
              <a:rPr spc="15" dirty="0"/>
              <a:t> </a:t>
            </a:r>
            <a:r>
              <a:rPr spc="-30" dirty="0"/>
              <a:t>Ordinary</a:t>
            </a:r>
            <a:r>
              <a:rPr spc="15" dirty="0"/>
              <a:t> </a:t>
            </a:r>
            <a:r>
              <a:rPr spc="-50" dirty="0"/>
              <a:t>difference </a:t>
            </a:r>
            <a:r>
              <a:rPr spc="-45" dirty="0"/>
              <a:t>Equations</a:t>
            </a:r>
            <a:r>
              <a:rPr spc="-20" dirty="0"/>
              <a:t> </a:t>
            </a:r>
            <a:r>
              <a:rPr spc="-10" dirty="0"/>
              <a:t>(OdEs)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984292" y="972691"/>
            <a:ext cx="2087245" cy="1380490"/>
            <a:chOff x="984292" y="972691"/>
            <a:chExt cx="2087245" cy="1380490"/>
          </a:xfrm>
        </p:grpSpPr>
        <p:sp>
          <p:nvSpPr>
            <p:cNvPr id="6" name="object 6"/>
            <p:cNvSpPr/>
            <p:nvPr/>
          </p:nvSpPr>
          <p:spPr>
            <a:xfrm>
              <a:off x="1338029" y="1072532"/>
              <a:ext cx="1102360" cy="0"/>
            </a:xfrm>
            <a:custGeom>
              <a:avLst/>
              <a:gdLst/>
              <a:ahLst/>
              <a:cxnLst/>
              <a:rect l="l" t="t" r="r" b="b"/>
              <a:pathLst>
                <a:path w="1102360">
                  <a:moveTo>
                    <a:pt x="0" y="0"/>
                  </a:moveTo>
                  <a:lnTo>
                    <a:pt x="1101998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24845" y="1052288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40">
                  <a:moveTo>
                    <a:pt x="0" y="0"/>
                  </a:moveTo>
                  <a:lnTo>
                    <a:pt x="15182" y="20243"/>
                  </a:lnTo>
                  <a:lnTo>
                    <a:pt x="0" y="40487"/>
                  </a:lnTo>
                  <a:lnTo>
                    <a:pt x="40487" y="202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51189" y="1183586"/>
              <a:ext cx="0" cy="1012825"/>
            </a:xfrm>
            <a:custGeom>
              <a:avLst/>
              <a:gdLst/>
              <a:ahLst/>
              <a:cxnLst/>
              <a:rect l="l" t="t" r="r" b="b"/>
              <a:pathLst>
                <a:path h="1012825">
                  <a:moveTo>
                    <a:pt x="0" y="0"/>
                  </a:moveTo>
                  <a:lnTo>
                    <a:pt x="0" y="1012602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30945" y="2181006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39">
                  <a:moveTo>
                    <a:pt x="40487" y="0"/>
                  </a:moveTo>
                  <a:lnTo>
                    <a:pt x="20243" y="15182"/>
                  </a:lnTo>
                  <a:lnTo>
                    <a:pt x="0" y="0"/>
                  </a:lnTo>
                  <a:lnTo>
                    <a:pt x="20243" y="40487"/>
                  </a:lnTo>
                  <a:lnTo>
                    <a:pt x="40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61165" y="1172364"/>
              <a:ext cx="0" cy="1035050"/>
            </a:xfrm>
            <a:custGeom>
              <a:avLst/>
              <a:gdLst/>
              <a:ahLst/>
              <a:cxnLst/>
              <a:rect l="l" t="t" r="r" b="b"/>
              <a:pathLst>
                <a:path h="1035050">
                  <a:moveTo>
                    <a:pt x="0" y="0"/>
                  </a:moveTo>
                  <a:lnTo>
                    <a:pt x="0" y="1035047"/>
                  </a:lnTo>
                </a:path>
              </a:pathLst>
            </a:custGeom>
            <a:ln w="5060">
              <a:solidFill>
                <a:srgbClr val="FFFF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40921" y="2192228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40" h="40639">
                  <a:moveTo>
                    <a:pt x="40487" y="0"/>
                  </a:moveTo>
                  <a:lnTo>
                    <a:pt x="20243" y="15182"/>
                  </a:lnTo>
                  <a:lnTo>
                    <a:pt x="0" y="0"/>
                  </a:lnTo>
                  <a:lnTo>
                    <a:pt x="20243" y="40487"/>
                  </a:lnTo>
                  <a:lnTo>
                    <a:pt x="40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11957" y="2332548"/>
              <a:ext cx="875665" cy="0"/>
            </a:xfrm>
            <a:custGeom>
              <a:avLst/>
              <a:gdLst/>
              <a:ahLst/>
              <a:cxnLst/>
              <a:rect l="l" t="t" r="r" b="b"/>
              <a:pathLst>
                <a:path w="875664">
                  <a:moveTo>
                    <a:pt x="875543" y="0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86652" y="2312304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39">
                  <a:moveTo>
                    <a:pt x="40487" y="40487"/>
                  </a:moveTo>
                  <a:lnTo>
                    <a:pt x="25305" y="20243"/>
                  </a:lnTo>
                  <a:lnTo>
                    <a:pt x="40487" y="0"/>
                  </a:lnTo>
                  <a:lnTo>
                    <a:pt x="0" y="20243"/>
                  </a:lnTo>
                  <a:lnTo>
                    <a:pt x="40487" y="404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86832" y="975231"/>
              <a:ext cx="349250" cy="194945"/>
            </a:xfrm>
            <a:custGeom>
              <a:avLst/>
              <a:gdLst/>
              <a:ahLst/>
              <a:cxnLst/>
              <a:rect l="l" t="t" r="r" b="b"/>
              <a:pathLst>
                <a:path w="349250" h="194944">
                  <a:moveTo>
                    <a:pt x="348666" y="0"/>
                  </a:moveTo>
                  <a:lnTo>
                    <a:pt x="0" y="0"/>
                  </a:lnTo>
                  <a:lnTo>
                    <a:pt x="0" y="194602"/>
                  </a:lnTo>
                  <a:lnTo>
                    <a:pt x="348666" y="194602"/>
                  </a:lnTo>
                  <a:lnTo>
                    <a:pt x="348666" y="0"/>
                  </a:lnTo>
                  <a:close/>
                </a:path>
              </a:pathLst>
            </a:custGeom>
            <a:solidFill>
              <a:srgbClr val="0335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86832" y="975231"/>
              <a:ext cx="349250" cy="194945"/>
            </a:xfrm>
            <a:custGeom>
              <a:avLst/>
              <a:gdLst/>
              <a:ahLst/>
              <a:cxnLst/>
              <a:rect l="l" t="t" r="r" b="b"/>
              <a:pathLst>
                <a:path w="349250" h="194944">
                  <a:moveTo>
                    <a:pt x="0" y="194602"/>
                  </a:moveTo>
                  <a:lnTo>
                    <a:pt x="348666" y="194602"/>
                  </a:lnTo>
                  <a:lnTo>
                    <a:pt x="348666" y="0"/>
                  </a:lnTo>
                  <a:lnTo>
                    <a:pt x="0" y="0"/>
                  </a:lnTo>
                  <a:lnTo>
                    <a:pt x="0" y="194602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986832" y="969620"/>
            <a:ext cx="349250" cy="2063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85"/>
              </a:spcBef>
            </a:pP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OdE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465324" y="961469"/>
            <a:ext cx="1172210" cy="222250"/>
            <a:chOff x="2465324" y="961469"/>
            <a:chExt cx="1172210" cy="222250"/>
          </a:xfrm>
        </p:grpSpPr>
        <p:sp>
          <p:nvSpPr>
            <p:cNvPr id="18" name="object 18"/>
            <p:cNvSpPr/>
            <p:nvPr/>
          </p:nvSpPr>
          <p:spPr>
            <a:xfrm>
              <a:off x="2467864" y="964009"/>
              <a:ext cx="1167130" cy="217170"/>
            </a:xfrm>
            <a:custGeom>
              <a:avLst/>
              <a:gdLst/>
              <a:ahLst/>
              <a:cxnLst/>
              <a:rect l="l" t="t" r="r" b="b"/>
              <a:pathLst>
                <a:path w="1167129" h="217169">
                  <a:moveTo>
                    <a:pt x="1166649" y="0"/>
                  </a:moveTo>
                  <a:lnTo>
                    <a:pt x="0" y="0"/>
                  </a:lnTo>
                  <a:lnTo>
                    <a:pt x="0" y="217046"/>
                  </a:lnTo>
                  <a:lnTo>
                    <a:pt x="1166649" y="217046"/>
                  </a:lnTo>
                  <a:lnTo>
                    <a:pt x="1166649" y="0"/>
                  </a:lnTo>
                  <a:close/>
                </a:path>
              </a:pathLst>
            </a:custGeom>
            <a:solidFill>
              <a:srgbClr val="0335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467864" y="964009"/>
              <a:ext cx="1167130" cy="217170"/>
            </a:xfrm>
            <a:custGeom>
              <a:avLst/>
              <a:gdLst/>
              <a:ahLst/>
              <a:cxnLst/>
              <a:rect l="l" t="t" r="r" b="b"/>
              <a:pathLst>
                <a:path w="1167129" h="217169">
                  <a:moveTo>
                    <a:pt x="0" y="217046"/>
                  </a:moveTo>
                  <a:lnTo>
                    <a:pt x="1166649" y="217046"/>
                  </a:lnTo>
                  <a:lnTo>
                    <a:pt x="1166649" y="0"/>
                  </a:lnTo>
                  <a:lnTo>
                    <a:pt x="0" y="0"/>
                  </a:lnTo>
                  <a:lnTo>
                    <a:pt x="0" y="217046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478948" y="969620"/>
            <a:ext cx="1144905" cy="206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925">
              <a:lnSpc>
                <a:spcPts val="1295"/>
              </a:lnSpc>
            </a:pP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Algebraic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equation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35669" y="2232706"/>
            <a:ext cx="851535" cy="200025"/>
            <a:chOff x="735669" y="2232706"/>
            <a:chExt cx="851535" cy="200025"/>
          </a:xfrm>
        </p:grpSpPr>
        <p:sp>
          <p:nvSpPr>
            <p:cNvPr id="22" name="object 22"/>
            <p:cNvSpPr/>
            <p:nvPr/>
          </p:nvSpPr>
          <p:spPr>
            <a:xfrm>
              <a:off x="738209" y="2235246"/>
              <a:ext cx="846455" cy="194945"/>
            </a:xfrm>
            <a:custGeom>
              <a:avLst/>
              <a:gdLst/>
              <a:ahLst/>
              <a:cxnLst/>
              <a:rect l="l" t="t" r="r" b="b"/>
              <a:pathLst>
                <a:path w="846455" h="194944">
                  <a:moveTo>
                    <a:pt x="845912" y="0"/>
                  </a:moveTo>
                  <a:lnTo>
                    <a:pt x="0" y="0"/>
                  </a:lnTo>
                  <a:lnTo>
                    <a:pt x="0" y="194602"/>
                  </a:lnTo>
                  <a:lnTo>
                    <a:pt x="845912" y="194602"/>
                  </a:lnTo>
                  <a:lnTo>
                    <a:pt x="845912" y="0"/>
                  </a:lnTo>
                  <a:close/>
                </a:path>
              </a:pathLst>
            </a:custGeom>
            <a:solidFill>
              <a:srgbClr val="0335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38209" y="2235246"/>
              <a:ext cx="846455" cy="194945"/>
            </a:xfrm>
            <a:custGeom>
              <a:avLst/>
              <a:gdLst/>
              <a:ahLst/>
              <a:cxnLst/>
              <a:rect l="l" t="t" r="r" b="b"/>
              <a:pathLst>
                <a:path w="846455" h="194944">
                  <a:moveTo>
                    <a:pt x="0" y="194602"/>
                  </a:moveTo>
                  <a:lnTo>
                    <a:pt x="845912" y="194602"/>
                  </a:lnTo>
                  <a:lnTo>
                    <a:pt x="845912" y="0"/>
                  </a:lnTo>
                  <a:lnTo>
                    <a:pt x="0" y="0"/>
                  </a:lnTo>
                  <a:lnTo>
                    <a:pt x="0" y="194602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38209" y="2229635"/>
            <a:ext cx="846455" cy="2063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85"/>
              </a:spcBef>
            </a:pP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OdE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solution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487501" y="2221494"/>
            <a:ext cx="1127760" cy="222250"/>
            <a:chOff x="2487501" y="2221494"/>
            <a:chExt cx="1127760" cy="222250"/>
          </a:xfrm>
        </p:grpSpPr>
        <p:sp>
          <p:nvSpPr>
            <p:cNvPr id="26" name="object 26"/>
            <p:cNvSpPr/>
            <p:nvPr/>
          </p:nvSpPr>
          <p:spPr>
            <a:xfrm>
              <a:off x="2490031" y="2224024"/>
              <a:ext cx="1122680" cy="217170"/>
            </a:xfrm>
            <a:custGeom>
              <a:avLst/>
              <a:gdLst/>
              <a:ahLst/>
              <a:cxnLst/>
              <a:rect l="l" t="t" r="r" b="b"/>
              <a:pathLst>
                <a:path w="1122679" h="217169">
                  <a:moveTo>
                    <a:pt x="1122314" y="0"/>
                  </a:moveTo>
                  <a:lnTo>
                    <a:pt x="0" y="0"/>
                  </a:lnTo>
                  <a:lnTo>
                    <a:pt x="0" y="217046"/>
                  </a:lnTo>
                  <a:lnTo>
                    <a:pt x="1122314" y="217046"/>
                  </a:lnTo>
                  <a:lnTo>
                    <a:pt x="1122314" y="0"/>
                  </a:lnTo>
                  <a:close/>
                </a:path>
              </a:pathLst>
            </a:custGeom>
            <a:solidFill>
              <a:srgbClr val="0335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490031" y="2224024"/>
              <a:ext cx="1122680" cy="217170"/>
            </a:xfrm>
            <a:custGeom>
              <a:avLst/>
              <a:gdLst/>
              <a:ahLst/>
              <a:cxnLst/>
              <a:rect l="l" t="t" r="r" b="b"/>
              <a:pathLst>
                <a:path w="1122679" h="217169">
                  <a:moveTo>
                    <a:pt x="0" y="217046"/>
                  </a:moveTo>
                  <a:lnTo>
                    <a:pt x="1122314" y="217046"/>
                  </a:lnTo>
                  <a:lnTo>
                    <a:pt x="1122314" y="0"/>
                  </a:lnTo>
                  <a:lnTo>
                    <a:pt x="0" y="0"/>
                  </a:lnTo>
                  <a:lnTo>
                    <a:pt x="0" y="217046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478948" y="2229635"/>
            <a:ext cx="1144905" cy="206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0">
              <a:lnSpc>
                <a:spcPts val="1295"/>
              </a:lnSpc>
            </a:pP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Algebraic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solution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720837" y="761205"/>
            <a:ext cx="6813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0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Arial"/>
                <a:cs typeface="Arial"/>
              </a:rPr>
              <a:t>Transform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849577" y="1144059"/>
            <a:ext cx="25590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70" dirty="0">
                <a:solidFill>
                  <a:srgbClr val="FFFFFF"/>
                </a:solidFill>
                <a:latin typeface="Arial"/>
                <a:cs typeface="Arial"/>
              </a:rPr>
              <a:t>Easy</a:t>
            </a:r>
            <a:endParaRPr sz="1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659595" y="1504066"/>
            <a:ext cx="25590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70" dirty="0">
                <a:solidFill>
                  <a:srgbClr val="FFFFFF"/>
                </a:solidFill>
                <a:latin typeface="Arial"/>
                <a:cs typeface="Arial"/>
              </a:rPr>
              <a:t>Easy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209632" y="1516524"/>
            <a:ext cx="5835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Arithmetic</a:t>
            </a:r>
            <a:endParaRPr sz="1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308468" y="1510130"/>
            <a:ext cx="781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11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849577" y="2044070"/>
            <a:ext cx="25590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70" dirty="0">
                <a:solidFill>
                  <a:srgbClr val="FFFFFF"/>
                </a:solidFill>
                <a:latin typeface="Arial"/>
                <a:cs typeface="Arial"/>
              </a:rPr>
              <a:t>Easy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35" name="object 3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2736138"/>
            <a:ext cx="65201" cy="65201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402932" y="2409811"/>
            <a:ext cx="3441065" cy="43497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127760">
              <a:lnSpc>
                <a:spcPct val="100000"/>
              </a:lnSpc>
              <a:spcBef>
                <a:spcPts val="434"/>
              </a:spcBef>
            </a:pPr>
            <a:r>
              <a:rPr sz="1000" spc="-60" dirty="0">
                <a:solidFill>
                  <a:srgbClr val="FFFFFF"/>
                </a:solidFill>
                <a:latin typeface="Arial"/>
                <a:cs typeface="Arial"/>
              </a:rPr>
              <a:t>Inverse</a:t>
            </a:r>
            <a:r>
              <a:rPr sz="10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0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Transform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100" spc="-70" dirty="0">
                <a:solidFill>
                  <a:srgbClr val="FFFFFF"/>
                </a:solidFill>
                <a:latin typeface="Arial"/>
                <a:cs typeface="Arial"/>
              </a:rPr>
              <a:t>analogous</a:t>
            </a:r>
            <a:r>
              <a:rPr sz="11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1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Laplace</a:t>
            </a:r>
            <a:r>
              <a:rPr sz="11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transform</a:t>
            </a:r>
            <a:r>
              <a:rPr sz="11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1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continuous-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sz="11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signals</a:t>
            </a:r>
            <a:endParaRPr sz="11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2082419" y="3322038"/>
            <a:ext cx="443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Z</a:t>
            </a:r>
            <a:r>
              <a:rPr sz="600" spc="65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19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14230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Mortgage</a:t>
            </a:r>
            <a:r>
              <a:rPr spc="-25" dirty="0"/>
              <a:t> </a:t>
            </a:r>
            <a:r>
              <a:rPr spc="-50" dirty="0"/>
              <a:t>payment</a:t>
            </a:r>
          </a:p>
        </p:txBody>
      </p:sp>
      <p:sp>
        <p:nvSpPr>
          <p:cNvPr id="71" name="object 71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3" name="object 73"/>
          <p:cNvSpPr txBox="1"/>
          <p:nvPr/>
        </p:nvSpPr>
        <p:spPr>
          <a:xfrm>
            <a:off x="2082419" y="3322038"/>
            <a:ext cx="443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Z</a:t>
            </a:r>
            <a:r>
              <a:rPr sz="600" spc="6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74" name="object 7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19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ontent Placeholder 2">
                <a:extLst>
                  <a:ext uri="{FF2B5EF4-FFF2-40B4-BE49-F238E27FC236}">
                    <a16:creationId xmlns:a16="http://schemas.microsoft.com/office/drawing/2014/main" id="{CD0C8016-E329-6027-DC65-F7CD53FBBB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50" y="393303"/>
                <a:ext cx="4608194" cy="3394472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borrow $100,000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</m:oMath>
                </a14:m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 initial debt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=100,000</m:t>
                    </m:r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𝐴𝑃𝑅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=4.0%</m:t>
                    </m:r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𝑀𝑃𝑅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>
                      <m:f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4.0%</m:t>
                        </m:r>
                      </m:num>
                      <m:den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12</m:t>
                        </m:r>
                      </m:den>
                    </m:f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=0.0033</m:t>
                    </m:r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pay off in 30 years (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𝑁</m:t>
                    </m:r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=30×12=360</m:t>
                    </m:r>
                  </m:oMath>
                </a14:m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 months)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𝑁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=0</m:t>
                    </m:r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lvl="0"/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debt at month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𝑘</m:t>
                    </m:r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+1</m:t>
                    </m:r>
                  </m:oMath>
                </a14:m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: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+1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ctrlPr>
                          <a:rPr lang="ar-AE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𝑀𝑃𝑅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r>
                      <a:rPr kumimoji="0" lang="en-US" sz="11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𝑏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1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</m:d>
                  </m:oMath>
                </a14:m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</a:endParaRPr>
              </a:p>
              <a:p>
                <a:pPr lvl="0"/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lvl="0"/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𝑌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>
                      <m:f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num>
                      <m:den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den>
                    </m:f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f>
                      <m:f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num>
                      <m:den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den>
                    </m:f>
                    <m:f>
                      <m:f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</m:num>
                      <m:den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1−</m:t>
                        </m:r>
                        <m:sSup>
                          <m:sSup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𝑧</m:t>
                            </m:r>
                          </m:e>
                          <m:sup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𝑌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>
                      <m:f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num>
                      <m:den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1−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  <m:sSup>
                          <m:sSup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𝑧</m:t>
                            </m:r>
                          </m:e>
                          <m:sup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f>
                      <m:f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</m:num>
                      <m:den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1−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den>
                    </m:f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fPr>
                          <m:num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num>
                          <m:den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1−</m:t>
                            </m:r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1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kumimoji="0" lang="ar-AE" sz="1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−1</m:t>
                                </m:r>
                              </m:sup>
                            </m:sSup>
                          </m:den>
                        </m:f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f>
                          <m:f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fPr>
                          <m:num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num>
                          <m:den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1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kumimoji="0" lang="ar-AE" sz="1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−1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p>
                      <m:sSup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p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sup>
                    </m:sSup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f>
                      <m:f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</m:num>
                      <m:den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1−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den>
                    </m:f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𝑎</m:t>
                            </m:r>
                          </m:e>
                          <m:sup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𝑘</m:t>
                            </m:r>
                          </m:sup>
                        </m:sSup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−1</m:t>
                        </m:r>
                      </m:e>
                    </m:d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need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𝑁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=0⇒</m:t>
                    </m:r>
                    <m:sSup>
                      <m:sSup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p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𝑁</m:t>
                        </m:r>
                      </m:sup>
                    </m:sSup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=−</m:t>
                    </m:r>
                    <m:f>
                      <m:f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</m:num>
                      <m:den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1−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den>
                    </m:f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𝑎</m:t>
                            </m:r>
                          </m:e>
                          <m:sup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𝑁</m:t>
                            </m:r>
                          </m:sup>
                        </m:sSup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−1</m:t>
                        </m:r>
                      </m:e>
                    </m:d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𝑏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>
                      <m:f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𝑎</m:t>
                            </m:r>
                          </m:e>
                          <m:sup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𝑁</m:t>
                            </m:r>
                          </m:sup>
                        </m:sSup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𝑦</m:t>
                        </m:r>
                        <m:d>
                          <m:d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0</m:t>
                            </m:r>
                          </m:e>
                        </m:d>
                        <m:d>
                          <m:d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𝑎</m:t>
                            </m:r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−1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𝑎</m:t>
                            </m:r>
                          </m:e>
                          <m:sup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𝑁</m:t>
                            </m:r>
                          </m:sup>
                        </m:sSup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−1</m:t>
                        </m:r>
                      </m:den>
                    </m:f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=$477.42</m:t>
                    </m:r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5" name="Content Placeholder 2">
                <a:extLst>
                  <a:ext uri="{FF2B5EF4-FFF2-40B4-BE49-F238E27FC236}">
                    <a16:creationId xmlns:a16="http://schemas.microsoft.com/office/drawing/2014/main" id="{CD0C8016-E329-6027-DC65-F7CD53FBB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" y="393303"/>
                <a:ext cx="4608194" cy="3394472"/>
              </a:xfrm>
              <a:prstGeom prst="rect">
                <a:avLst/>
              </a:prstGeom>
              <a:blipFill>
                <a:blip r:embed="rId3"/>
                <a:stretch>
                  <a:fillRect t="-3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Left Brace 75">
            <a:extLst>
              <a:ext uri="{FF2B5EF4-FFF2-40B4-BE49-F238E27FC236}">
                <a16:creationId xmlns:a16="http://schemas.microsoft.com/office/drawing/2014/main" id="{2B9B2F4B-EE05-F30B-A651-62FEA3096523}"/>
              </a:ext>
            </a:extLst>
          </p:cNvPr>
          <p:cNvSpPr/>
          <p:nvPr/>
        </p:nvSpPr>
        <p:spPr>
          <a:xfrm rot="16200000">
            <a:off x="2699952" y="1106873"/>
            <a:ext cx="109855" cy="594860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AAD02BE9-B883-42AA-08D8-E43BEA2476F9}"/>
                  </a:ext>
                </a:extLst>
              </p:cNvPr>
              <p:cNvSpPr txBox="1"/>
              <p:nvPr/>
            </p:nvSpPr>
            <p:spPr>
              <a:xfrm>
                <a:off x="2609850" y="1425575"/>
                <a:ext cx="300147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05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AAD02BE9-B883-42AA-08D8-E43BEA247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850" y="1425575"/>
                <a:ext cx="300147" cy="2539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Box 77">
            <a:extLst>
              <a:ext uri="{FF2B5EF4-FFF2-40B4-BE49-F238E27FC236}">
                <a16:creationId xmlns:a16="http://schemas.microsoft.com/office/drawing/2014/main" id="{8BC2C709-6BDA-527B-716F-127F5FE59F40}"/>
              </a:ext>
            </a:extLst>
          </p:cNvPr>
          <p:cNvSpPr txBox="1"/>
          <p:nvPr/>
        </p:nvSpPr>
        <p:spPr>
          <a:xfrm>
            <a:off x="3143250" y="1425575"/>
            <a:ext cx="912429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chemeClr val="bg1"/>
                </a:solidFill>
              </a:rPr>
              <a:t>monthly </a:t>
            </a:r>
            <a:r>
              <a:rPr lang="en-US" sz="1050" dirty="0">
                <a:solidFill>
                  <a:schemeClr val="bg1"/>
                </a:solidFill>
              </a:rPr>
              <a:t>pay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5E3718B-7F6D-6AF7-B658-227E00819802}"/>
              </a:ext>
            </a:extLst>
          </p:cNvPr>
          <p:cNvCxnSpPr>
            <a:stCxn id="78" idx="0"/>
          </p:cNvCxnSpPr>
          <p:nvPr/>
        </p:nvCxnSpPr>
        <p:spPr>
          <a:xfrm flipH="1" flipV="1">
            <a:off x="3524250" y="1273175"/>
            <a:ext cx="75215" cy="152400"/>
          </a:xfrm>
          <a:prstGeom prst="straightConnector1">
            <a:avLst/>
          </a:prstGeom>
          <a:ln>
            <a:solidFill>
              <a:schemeClr val="bg1"/>
            </a:solidFill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7493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Definition</a:t>
            </a:r>
          </a:p>
        </p:txBody>
      </p:sp>
      <p:sp>
        <p:nvSpPr>
          <p:cNvPr id="28" name="object 28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2082419" y="3322038"/>
            <a:ext cx="443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Z</a:t>
            </a:r>
            <a:r>
              <a:rPr sz="600" spc="6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E3AF989A-05A9-2973-C8C1-BBECE3372A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7229" y="469503"/>
                <a:ext cx="4261421" cy="33944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let </a:t>
                </a:r>
                <a14:m>
                  <m:oMath xmlns:m="http://schemas.openxmlformats.org/officeDocument/2006/math">
                    <m:r>
                      <a:rPr kumimoji="0" lang="en-US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𝑥</m:t>
                    </m:r>
                    <m:d>
                      <m:dPr>
                        <m:ctrlPr>
                          <a:rPr kumimoji="0" lang="ar-AE" sz="105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05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</m:d>
                  </m:oMath>
                </a14:m>
                <a:r>
                  <a:rPr kumimoji="0" lang="ar-AE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be a real discrete-time sequence that is zero if </a:t>
                </a:r>
                <a14:m>
                  <m:oMath xmlns:m="http://schemas.openxmlformats.org/officeDocument/2006/math">
                    <m:r>
                      <a:rPr kumimoji="0" lang="en-US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𝑘</m:t>
                    </m:r>
                    <m:r>
                      <a:rPr kumimoji="0" lang="en-US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&lt;0</m:t>
                    </m:r>
                  </m:oMath>
                </a14:m>
                <a:endPara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the (one-sided) Z transform of </a:t>
                </a:r>
                <a14:m>
                  <m:oMath xmlns:m="http://schemas.openxmlformats.org/officeDocument/2006/math">
                    <m:r>
                      <a:rPr kumimoji="0" lang="en-US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𝑥</m:t>
                    </m:r>
                    <m:d>
                      <m:dPr>
                        <m:ctrlPr>
                          <a:rPr kumimoji="0" lang="ar-AE" sz="105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05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</m:d>
                  </m:oMath>
                </a14:m>
                <a:r>
                  <a:rPr kumimoji="0" lang="ar-AE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is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ar-AE" sz="105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ar-AE" sz="105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sz="105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≜</m:t>
                            </m:r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𝒵</m:t>
                            </m:r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{</m:t>
                            </m:r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</m:e>
                            </m:d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}=</m:t>
                            </m:r>
                            <m:nary>
                              <m:naryPr>
                                <m:chr m:val="∑"/>
                                <m:limLoc m:val="undOvr"/>
                                <m:ctrlPr>
                                  <a:rPr kumimoji="0" lang="ar-AE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naryPr>
                              <m:sub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∞</m:t>
                                </m:r>
                              </m:sup>
                              <m:e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</m:e>
                            </m:nary>
                            <m:d>
                              <m:dPr>
                                <m:ctrlPr>
                                  <a:rPr kumimoji="0" lang="ar-AE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kumimoji="0" lang="ar-AE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</m:sup>
                            </m:sSup>
                          </m:e>
                        </m:mr>
                        <m:mr>
                          <m:e/>
                          <m:e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d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kumimoji="0" lang="ar-AE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kumimoji="0" lang="ar-AE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−2</m:t>
                                </m:r>
                              </m:sup>
                            </m:sSup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+…</m:t>
                            </m:r>
                          </m:e>
                        </m:mr>
                      </m:m>
                    </m:oMath>
                  </m:oMathPara>
                </a14:m>
                <a:endParaRPr kumimoji="0" lang="ar-AE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where </a:t>
                </a:r>
                <a14:m>
                  <m:oMath xmlns:m="http://schemas.openxmlformats.org/officeDocument/2006/math">
                    <m:r>
                      <a:rPr kumimoji="0" lang="en-US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𝑧</m:t>
                    </m:r>
                    <m:r>
                      <a:rPr kumimoji="0" lang="en-US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r>
                      <a:rPr kumimoji="0" lang="en-US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ℂ</m:t>
                    </m:r>
                  </m:oMath>
                </a14:m>
                <a:endPara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a linear operator: </a:t>
                </a:r>
                <a14:m>
                  <m:oMath xmlns:m="http://schemas.openxmlformats.org/officeDocument/2006/math">
                    <m:r>
                      <a:rPr kumimoji="0" lang="en-US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𝒵</m:t>
                    </m:r>
                    <m:d>
                      <m:dPr>
                        <m:begChr m:val="{"/>
                        <m:endChr m:val="}"/>
                        <m:ctrlPr>
                          <a:rPr kumimoji="0" lang="ar-AE" sz="105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05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𝛼</m:t>
                        </m:r>
                        <m:r>
                          <a:rPr kumimoji="0" lang="ar-AE" sz="105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𝑓</m:t>
                        </m:r>
                        <m:d>
                          <m:dPr>
                            <m:ctrlPr>
                              <a:rPr kumimoji="0" lang="ar-AE" sz="105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𝑘</m:t>
                            </m:r>
                          </m:e>
                        </m:d>
                        <m:r>
                          <a:rPr kumimoji="0" lang="ar-AE" sz="105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r>
                          <a:rPr kumimoji="0" lang="ar-AE" sz="105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𝛽</m:t>
                        </m:r>
                        <m:r>
                          <a:rPr kumimoji="0" lang="ar-AE" sz="105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𝑔</m:t>
                        </m:r>
                        <m:d>
                          <m:dPr>
                            <m:ctrlPr>
                              <a:rPr kumimoji="0" lang="ar-AE" sz="105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kumimoji="0" lang="ar-AE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𝛼</m:t>
                    </m:r>
                    <m:r>
                      <a:rPr kumimoji="0" lang="ar-AE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𝒵</m:t>
                    </m:r>
                    <m:d>
                      <m:dPr>
                        <m:begChr m:val="{"/>
                        <m:endChr m:val="}"/>
                        <m:ctrlPr>
                          <a:rPr kumimoji="0" lang="ar-AE" sz="105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05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𝑓</m:t>
                        </m:r>
                        <m:d>
                          <m:dPr>
                            <m:ctrlPr>
                              <a:rPr kumimoji="0" lang="ar-AE" sz="105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kumimoji="0" lang="ar-AE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r>
                      <a:rPr kumimoji="0" lang="ar-AE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𝛽</m:t>
                    </m:r>
                    <m:r>
                      <a:rPr kumimoji="0" lang="ar-AE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𝒵</m:t>
                    </m:r>
                    <m:d>
                      <m:dPr>
                        <m:begChr m:val="{"/>
                        <m:endChr m:val="}"/>
                        <m:ctrlPr>
                          <a:rPr kumimoji="0" lang="ar-AE" sz="105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05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𝑔</m:t>
                        </m:r>
                        <m:d>
                          <m:dPr>
                            <m:ctrlPr>
                              <a:rPr kumimoji="0" lang="ar-AE" sz="105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endParaRPr kumimoji="0" lang="ar-AE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the series </a:t>
                </a:r>
                <a14:m>
                  <m:oMath xmlns:m="http://schemas.openxmlformats.org/officeDocument/2006/math">
                    <m:r>
                      <a:rPr kumimoji="0" lang="en-US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1+</m:t>
                    </m:r>
                    <m:r>
                      <a:rPr kumimoji="0" lang="en-US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𝛾</m:t>
                    </m:r>
                    <m:r>
                      <a:rPr kumimoji="0" lang="en-US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sSup>
                      <m:sSupPr>
                        <m:ctrlPr>
                          <a:rPr kumimoji="0" lang="ar-AE" sz="105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05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𝛾</m:t>
                        </m:r>
                      </m:e>
                      <m:sup>
                        <m:r>
                          <a:rPr kumimoji="0" lang="ar-AE" sz="105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p>
                    </m:sSup>
                    <m:r>
                      <a:rPr kumimoji="0" lang="ar-AE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+…</m:t>
                    </m:r>
                  </m:oMath>
                </a14:m>
                <a:r>
                  <a:rPr kumimoji="0" lang="ar-AE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converges to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ar-AE" sz="105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05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num>
                      <m:den>
                        <m:r>
                          <a:rPr kumimoji="0" lang="ar-AE" sz="105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1−</m:t>
                        </m:r>
                        <m:r>
                          <a:rPr kumimoji="0" lang="ar-AE" sz="105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𝛾</m:t>
                        </m:r>
                      </m:den>
                    </m:f>
                  </m:oMath>
                </a14:m>
                <a:r>
                  <a:rPr kumimoji="0" lang="ar-AE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0" lang="ar-AE" sz="105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05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𝛾</m:t>
                        </m:r>
                      </m:e>
                    </m:d>
                    <m:r>
                      <a:rPr kumimoji="0" lang="ar-AE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&lt;1</m:t>
                    </m:r>
                  </m:oMath>
                </a14:m>
                <a:r>
                  <a:rPr kumimoji="0" lang="ar-AE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[</a:t>
                </a: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region of convergence (ROC)]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(also, recall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kumimoji="0" lang="ar-AE" sz="105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naryPr>
                      <m:sub>
                        <m:r>
                          <a:rPr kumimoji="0" lang="ar-AE" sz="105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  <m:r>
                          <a:rPr kumimoji="0" lang="ar-AE" sz="105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=0</m:t>
                        </m:r>
                      </m:sub>
                      <m:sup>
                        <m:r>
                          <a:rPr kumimoji="0" lang="ar-AE" sz="105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kumimoji="0" lang="ar-AE" sz="105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𝛾</m:t>
                            </m:r>
                          </m:e>
                          <m:sup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𝑘</m:t>
                            </m:r>
                          </m:sup>
                        </m:sSup>
                      </m:e>
                    </m:nary>
                    <m:r>
                      <a:rPr kumimoji="0" lang="ar-AE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>
                      <m:fPr>
                        <m:ctrlPr>
                          <a:rPr kumimoji="0" lang="ar-AE" sz="105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05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1−</m:t>
                        </m:r>
                        <m:sSup>
                          <m:sSupPr>
                            <m:ctrlPr>
                              <a:rPr kumimoji="0" lang="ar-AE" sz="105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𝛾</m:t>
                            </m:r>
                          </m:e>
                          <m:sup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𝑁</m:t>
                            </m:r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+1</m:t>
                            </m:r>
                          </m:sup>
                        </m:sSup>
                      </m:num>
                      <m:den>
                        <m:r>
                          <a:rPr kumimoji="0" lang="ar-AE" sz="105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1−</m:t>
                        </m:r>
                        <m:r>
                          <a:rPr kumimoji="0" lang="ar-AE" sz="105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𝛾</m:t>
                        </m:r>
                      </m:den>
                    </m:f>
                  </m:oMath>
                </a14:m>
                <a:r>
                  <a:rPr kumimoji="0" lang="ar-AE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if </a:t>
                </a:r>
                <a14:m>
                  <m:oMath xmlns:m="http://schemas.openxmlformats.org/officeDocument/2006/math">
                    <m:r>
                      <a:rPr kumimoji="0" lang="en-US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𝛾</m:t>
                    </m:r>
                    <m:r>
                      <a:rPr kumimoji="0" lang="en-US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≠1</m:t>
                    </m:r>
                  </m:oMath>
                </a14:m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)</a:t>
                </a:r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E3AF989A-05A9-2973-C8C1-BBECE3372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29" y="469503"/>
                <a:ext cx="4261421" cy="33944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26200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Example:</a:t>
            </a:r>
            <a:r>
              <a:rPr spc="35" dirty="0"/>
              <a:t> </a:t>
            </a:r>
            <a:r>
              <a:rPr spc="-35" dirty="0"/>
              <a:t>geometric</a:t>
            </a:r>
            <a:r>
              <a:rPr spc="-30" dirty="0"/>
              <a:t> </a:t>
            </a:r>
            <a:r>
              <a:rPr spc="-110" dirty="0"/>
              <a:t>sequence</a:t>
            </a:r>
            <a:r>
              <a:rPr spc="10" dirty="0"/>
              <a:t> </a:t>
            </a:r>
            <a:r>
              <a:rPr i="1" spc="-30" dirty="0">
                <a:latin typeface="Hack"/>
                <a:cs typeface="Hack"/>
              </a:rPr>
              <a:t>{</a:t>
            </a:r>
            <a:r>
              <a:rPr i="1" spc="-30" dirty="0">
                <a:latin typeface="Arial"/>
                <a:cs typeface="Arial"/>
              </a:rPr>
              <a:t>a</a:t>
            </a:r>
            <a:r>
              <a:rPr i="1" spc="25" dirty="0">
                <a:latin typeface="Arial"/>
                <a:cs typeface="Arial"/>
              </a:rPr>
              <a:t> </a:t>
            </a:r>
            <a:r>
              <a:rPr i="1" spc="-50" dirty="0">
                <a:latin typeface="Hack"/>
                <a:cs typeface="Hack"/>
              </a:rPr>
              <a:t>}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30487" y="49560"/>
            <a:ext cx="3117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dirty="0">
                <a:solidFill>
                  <a:srgbClr val="E5E5E5"/>
                </a:solidFill>
                <a:latin typeface="Arial"/>
                <a:cs typeface="Arial"/>
              </a:rPr>
              <a:t>k</a:t>
            </a:r>
            <a:r>
              <a:rPr sz="1000" i="1" spc="46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000" i="1" spc="345" dirty="0">
                <a:solidFill>
                  <a:srgbClr val="E5E5E5"/>
                </a:solidFill>
                <a:latin typeface="Hack"/>
                <a:cs typeface="Hack"/>
              </a:rPr>
              <a:t>∞</a:t>
            </a:r>
            <a:endParaRPr sz="1000">
              <a:latin typeface="Hack"/>
              <a:cs typeface="H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89783" y="166514"/>
            <a:ext cx="24955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25" dirty="0">
                <a:solidFill>
                  <a:srgbClr val="E5E5E5"/>
                </a:solidFill>
                <a:latin typeface="Arial"/>
                <a:cs typeface="Arial"/>
              </a:rPr>
              <a:t>k</a:t>
            </a:r>
            <a:r>
              <a:rPr sz="1000" spc="-25" dirty="0">
                <a:solidFill>
                  <a:srgbClr val="E5E5E5"/>
                </a:solidFill>
                <a:latin typeface="Arial"/>
                <a:cs typeface="Arial"/>
              </a:rPr>
              <a:t>=0</a:t>
            </a:r>
            <a:endParaRPr sz="10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2082419" y="3322038"/>
            <a:ext cx="443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Z</a:t>
            </a:r>
            <a:r>
              <a:rPr sz="600" spc="6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20D09CFC-ADCC-3C69-34DA-9390591814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056" y="865432"/>
                <a:ext cx="4152900" cy="957955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900" b="0" i="0">
                    <a:solidFill>
                      <a:schemeClr val="tx1"/>
                    </a:solidFill>
                    <a:latin typeface="Courier New"/>
                    <a:ea typeface="+mn-ea"/>
                    <a:cs typeface="Courier New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ar-AE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ar-A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nary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den>
                          </m:f>
                        </m:e>
                      </m:borderBox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𝒵</m:t>
                      </m:r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p>
                        <m:sSup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sSup>
                        <m:sSup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orderBox>
                        <m:borderBox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f>
                            <m:f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p>
                                <m:sSupPr>
                                  <m:ctrlPr>
                                    <a:rPr lang="ar-A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den>
                          </m:f>
                        </m:e>
                      </m:borderBox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20D09CFC-ADCC-3C69-34DA-939059181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56" y="865432"/>
                <a:ext cx="4152900" cy="957955"/>
              </a:xfrm>
              <a:prstGeom prst="rect">
                <a:avLst/>
              </a:prstGeom>
              <a:blipFill>
                <a:blip r:embed="rId3"/>
                <a:stretch>
                  <a:fillRect t="-43421" b="-7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Example:</a:t>
            </a:r>
            <a:r>
              <a:rPr spc="105" dirty="0"/>
              <a:t> </a:t>
            </a:r>
            <a:r>
              <a:rPr spc="-35" dirty="0"/>
              <a:t>step</a:t>
            </a:r>
            <a:r>
              <a:rPr spc="-5" dirty="0"/>
              <a:t> </a:t>
            </a:r>
            <a:r>
              <a:rPr spc="-110" dirty="0"/>
              <a:t>sequence</a:t>
            </a:r>
            <a:r>
              <a:rPr spc="15" dirty="0"/>
              <a:t> </a:t>
            </a:r>
            <a:r>
              <a:rPr spc="-35" dirty="0"/>
              <a:t>(discrete-</a:t>
            </a:r>
            <a:r>
              <a:rPr dirty="0"/>
              <a:t>time unit</a:t>
            </a:r>
            <a:r>
              <a:rPr spc="-5" dirty="0"/>
              <a:t> </a:t>
            </a:r>
            <a:r>
              <a:rPr spc="-35" dirty="0"/>
              <a:t>step</a:t>
            </a:r>
            <a:r>
              <a:rPr dirty="0"/>
              <a:t> </a:t>
            </a:r>
            <a:r>
              <a:rPr spc="-10" dirty="0"/>
              <a:t>function)</a:t>
            </a:r>
          </a:p>
        </p:txBody>
      </p:sp>
      <p:sp>
        <p:nvSpPr>
          <p:cNvPr id="20" name="object 20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082419" y="3322038"/>
            <a:ext cx="443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Z</a:t>
            </a:r>
            <a:r>
              <a:rPr sz="600" spc="6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1FD0481C-D098-0CF4-C779-6DD2614A6C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74563" y="1044575"/>
                <a:ext cx="4667250" cy="951158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900" b="0" i="0">
                    <a:solidFill>
                      <a:schemeClr val="tx1"/>
                    </a:solidFill>
                    <a:latin typeface="Courier New"/>
                    <a:ea typeface="+mn-ea"/>
                    <a:cs typeface="Courier New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ar-AE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𝒵</m:t>
                          </m:r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sSup>
                            <m:sSup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}=</m:t>
                          </m:r>
                          <m:f>
                            <m:f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p>
                                <m:sSupPr>
                                  <m:ctrlPr>
                                    <a:rPr lang="ar-A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den>
                          </m:f>
                        </m:e>
                      </m:borderBox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=1,2,…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=…,−1,0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𝒵</m:t>
                      </m:r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{1</m:t>
                      </m:r>
                      <m:d>
                        <m:d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}=</m:t>
                      </m:r>
                      <m:sSub>
                        <m:sSub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𝒵</m:t>
                              </m:r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sSup>
                                <m:sSupPr>
                                  <m:ctrlPr>
                                    <a:rPr lang="ar-A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</m:d>
                        </m:e>
                        <m:sub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</m:sSub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orderBox>
                        <m:borderBox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f>
                            <m:f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ar-A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den>
                          </m:f>
                        </m:e>
                      </m:borderBox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1FD0481C-D098-0CF4-C779-6DD2614A6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4563" y="1044575"/>
                <a:ext cx="4667250" cy="951158"/>
              </a:xfrm>
              <a:prstGeom prst="rect">
                <a:avLst/>
              </a:prstGeom>
              <a:blipFill>
                <a:blip r:embed="rId3"/>
                <a:stretch>
                  <a:fillRect t="-42667" b="-74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004"/>
            <a:ext cx="23469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45" dirty="0">
                <a:solidFill>
                  <a:srgbClr val="E5E5E5"/>
                </a:solidFill>
                <a:latin typeface="Arial"/>
                <a:cs typeface="Arial"/>
              </a:rPr>
              <a:t>Example:</a:t>
            </a:r>
            <a:r>
              <a:rPr sz="1400" spc="9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E5E5E5"/>
                </a:solidFill>
                <a:latin typeface="Arial"/>
                <a:cs typeface="Arial"/>
              </a:rPr>
              <a:t>discrete-</a:t>
            </a:r>
            <a:r>
              <a:rPr sz="1400" spc="-10" dirty="0">
                <a:solidFill>
                  <a:srgbClr val="E5E5E5"/>
                </a:solidFill>
                <a:latin typeface="Arial"/>
                <a:cs typeface="Arial"/>
              </a:rPr>
              <a:t>time</a:t>
            </a:r>
            <a:r>
              <a:rPr sz="1400" spc="-2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E5E5E5"/>
                </a:solidFill>
                <a:latin typeface="Arial"/>
                <a:cs typeface="Arial"/>
              </a:rPr>
              <a:t>impulse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082419" y="3322038"/>
            <a:ext cx="443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Z</a:t>
            </a:r>
            <a:r>
              <a:rPr sz="600" spc="6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19</a:t>
            </a:r>
          </a:p>
        </p:txBody>
      </p:sp>
      <p:pic>
        <p:nvPicPr>
          <p:cNvPr id="15" name="object 4">
            <a:extLst>
              <a:ext uri="{FF2B5EF4-FFF2-40B4-BE49-F238E27FC236}">
                <a16:creationId xmlns:a16="http://schemas.microsoft.com/office/drawing/2014/main" id="{4B6058CC-B7C8-01E9-D165-F0AA057E8F1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682307"/>
            <a:ext cx="65201" cy="65201"/>
          </a:xfrm>
          <a:prstGeom prst="rect">
            <a:avLst/>
          </a:prstGeom>
        </p:spPr>
      </p:pic>
      <p:sp>
        <p:nvSpPr>
          <p:cNvPr id="16" name="object 5">
            <a:extLst>
              <a:ext uri="{FF2B5EF4-FFF2-40B4-BE49-F238E27FC236}">
                <a16:creationId xmlns:a16="http://schemas.microsoft.com/office/drawing/2014/main" id="{0C3FEDAA-9EE9-9CFD-3DDE-A56D96AF1B47}"/>
              </a:ext>
            </a:extLst>
          </p:cNvPr>
          <p:cNvSpPr txBox="1"/>
          <p:nvPr/>
        </p:nvSpPr>
        <p:spPr>
          <a:xfrm>
            <a:off x="402932" y="598791"/>
            <a:ext cx="41402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solidFill>
                  <a:schemeClr val="bg1"/>
                </a:solidFill>
                <a:latin typeface="Times New Roman"/>
                <a:cs typeface="Times New Roman"/>
              </a:rPr>
              <a:t>δ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100" spc="9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15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endParaRPr sz="11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F8D52564-C84C-0B53-8504-E54688C848D8}"/>
              </a:ext>
            </a:extLst>
          </p:cNvPr>
          <p:cNvSpPr txBox="1"/>
          <p:nvPr/>
        </p:nvSpPr>
        <p:spPr>
          <a:xfrm>
            <a:off x="941590" y="461972"/>
            <a:ext cx="814069" cy="438784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  <a:tabLst>
                <a:tab pos="258445" algn="l"/>
              </a:tabLst>
            </a:pP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100" i="1" spc="-25" dirty="0">
                <a:solidFill>
                  <a:schemeClr val="bg1"/>
                </a:solidFill>
                <a:latin typeface="Times New Roman"/>
                <a:cs typeface="Times New Roman"/>
              </a:rPr>
              <a:t>,</a:t>
            </a:r>
            <a:r>
              <a:rPr sz="1100" i="1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100" i="1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100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endParaRPr sz="1100">
              <a:solidFill>
                <a:schemeClr val="bg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  <a:tabLst>
                <a:tab pos="258445" algn="l"/>
              </a:tabLst>
            </a:pP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r>
              <a:rPr sz="1100" i="1" spc="-25" dirty="0">
                <a:solidFill>
                  <a:schemeClr val="bg1"/>
                </a:solidFill>
                <a:latin typeface="Times New Roman"/>
                <a:cs typeface="Times New Roman"/>
              </a:rPr>
              <a:t>,</a:t>
            </a:r>
            <a:r>
              <a:rPr sz="1100" i="1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1100" spc="-50" dirty="0">
                <a:solidFill>
                  <a:schemeClr val="bg1"/>
                </a:solidFill>
                <a:latin typeface="Arial"/>
                <a:cs typeface="Arial"/>
              </a:rPr>
              <a:t>otherwise</a:t>
            </a:r>
            <a:endParaRPr sz="110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8" name="object 8">
            <a:extLst>
              <a:ext uri="{FF2B5EF4-FFF2-40B4-BE49-F238E27FC236}">
                <a16:creationId xmlns:a16="http://schemas.microsoft.com/office/drawing/2014/main" id="{0A7F35EC-45D2-3195-C374-177FA943A3C7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010005"/>
            <a:ext cx="65201" cy="652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9">
                <a:extLst>
                  <a:ext uri="{FF2B5EF4-FFF2-40B4-BE49-F238E27FC236}">
                    <a16:creationId xmlns:a16="http://schemas.microsoft.com/office/drawing/2014/main" id="{F015A9B1-E3B5-75ED-E268-59F80C9BF480}"/>
                  </a:ext>
                </a:extLst>
              </p:cNvPr>
              <p:cNvSpPr txBox="1"/>
              <p:nvPr/>
            </p:nvSpPr>
            <p:spPr>
              <a:xfrm>
                <a:off x="402932" y="926489"/>
                <a:ext cx="772160" cy="180819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11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𝒵</m:t>
                      </m:r>
                      <m:r>
                        <a:rPr lang="ar-AE" sz="11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ar-AE" sz="11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ar-AE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ar-AE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}=1</m:t>
                      </m:r>
                    </m:oMath>
                  </m:oMathPara>
                </a14:m>
                <a:endParaRPr lang="ar-AE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object 9">
                <a:extLst>
                  <a:ext uri="{FF2B5EF4-FFF2-40B4-BE49-F238E27FC236}">
                    <a16:creationId xmlns:a16="http://schemas.microsoft.com/office/drawing/2014/main" id="{F015A9B1-E3B5-75ED-E268-59F80C9BF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32" y="926489"/>
                <a:ext cx="772160" cy="180819"/>
              </a:xfrm>
              <a:prstGeom prst="rect">
                <a:avLst/>
              </a:prstGeom>
              <a:blipFill>
                <a:blip r:embed="rId5"/>
                <a:stretch>
                  <a:fillRect l="-4839" t="-12500" r="-14516" b="-4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Left Brace 19">
            <a:extLst>
              <a:ext uri="{FF2B5EF4-FFF2-40B4-BE49-F238E27FC236}">
                <a16:creationId xmlns:a16="http://schemas.microsoft.com/office/drawing/2014/main" id="{B69AB69B-41C2-A91A-9F59-B2AD6D68D089}"/>
              </a:ext>
            </a:extLst>
          </p:cNvPr>
          <p:cNvSpPr/>
          <p:nvPr/>
        </p:nvSpPr>
        <p:spPr>
          <a:xfrm>
            <a:off x="825201" y="553725"/>
            <a:ext cx="84340" cy="304800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900" y="60004"/>
            <a:ext cx="14446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400" spc="-60" dirty="0">
                <a:solidFill>
                  <a:srgbClr val="E5E5E5"/>
                </a:solidFill>
                <a:latin typeface="Arial"/>
                <a:cs typeface="Arial"/>
              </a:rPr>
              <a:t>Exercise:</a:t>
            </a:r>
            <a:r>
              <a:rPr sz="1400" spc="8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Times New Roman"/>
                <a:cs typeface="Times New Roman"/>
              </a:rPr>
              <a:t>cos(</a:t>
            </a:r>
            <a:r>
              <a:rPr sz="1400" i="1" spc="-10" dirty="0">
                <a:solidFill>
                  <a:srgbClr val="E5E5E5"/>
                </a:solidFill>
                <a:latin typeface="Times New Roman"/>
                <a:cs typeface="Times New Roman"/>
              </a:rPr>
              <a:t>ω</a:t>
            </a:r>
            <a:r>
              <a:rPr sz="1500" spc="-15" baseline="-11111" dirty="0">
                <a:solidFill>
                  <a:srgbClr val="E5E5E5"/>
                </a:solidFill>
                <a:latin typeface="Arial"/>
                <a:cs typeface="Arial"/>
              </a:rPr>
              <a:t>0</a:t>
            </a:r>
            <a:r>
              <a:rPr sz="1400" i="1" spc="-10" dirty="0">
                <a:solidFill>
                  <a:srgbClr val="E5E5E5"/>
                </a:solidFill>
                <a:latin typeface="Arial"/>
                <a:cs typeface="Arial"/>
              </a:rPr>
              <a:t>k</a:t>
            </a:r>
            <a:r>
              <a:rPr sz="1400" spc="-10" dirty="0">
                <a:solidFill>
                  <a:srgbClr val="E5E5E5"/>
                </a:solidFill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82419" y="3322038"/>
            <a:ext cx="443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Z</a:t>
            </a:r>
            <a:r>
              <a:rPr sz="600" spc="6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19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2381" y="5588"/>
            <a:ext cx="3383279" cy="0"/>
          </a:xfrm>
          <a:custGeom>
            <a:avLst/>
            <a:gdLst/>
            <a:ahLst/>
            <a:cxnLst/>
            <a:rect l="l" t="t" r="r" b="b"/>
            <a:pathLst>
              <a:path w="3383279">
                <a:moveTo>
                  <a:pt x="0" y="0"/>
                </a:moveTo>
                <a:lnTo>
                  <a:pt x="3383241" y="0"/>
                </a:lnTo>
              </a:path>
            </a:pathLst>
          </a:custGeom>
          <a:ln w="1108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75589" y="20318"/>
            <a:ext cx="24320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19567" y="20318"/>
            <a:ext cx="2724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41433" y="20318"/>
            <a:ext cx="3054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ROC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2381" y="251256"/>
            <a:ext cx="3383279" cy="0"/>
          </a:xfrm>
          <a:custGeom>
            <a:avLst/>
            <a:gdLst/>
            <a:ahLst/>
            <a:cxnLst/>
            <a:rect l="l" t="t" r="r" b="b"/>
            <a:pathLst>
              <a:path w="3383279">
                <a:moveTo>
                  <a:pt x="0" y="0"/>
                </a:moveTo>
                <a:lnTo>
                  <a:pt x="3383241" y="0"/>
                </a:lnTo>
              </a:path>
            </a:pathLst>
          </a:custGeom>
          <a:ln w="692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19567" y="263917"/>
            <a:ext cx="549910" cy="3378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235"/>
              </a:lnSpc>
              <a:spcBef>
                <a:spcPts val="90"/>
              </a:spcBef>
            </a:pP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L="27305">
              <a:lnSpc>
                <a:spcPts val="1235"/>
              </a:lnSpc>
              <a:tabLst>
                <a:tab pos="247650" algn="l"/>
                <a:tab pos="536575" algn="l"/>
              </a:tabLst>
            </a:pPr>
            <a:r>
              <a:rPr sz="11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	</a:t>
            </a:r>
            <a:r>
              <a:rPr sz="1100" u="sng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1</a:t>
            </a:r>
            <a:r>
              <a:rPr sz="11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	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09356" y="598232"/>
            <a:ext cx="5791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7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100" i="1" spc="-415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az</a:t>
            </a:r>
            <a:r>
              <a:rPr sz="1200" i="1" spc="-30" baseline="20833" dirty="0">
                <a:solidFill>
                  <a:srgbClr val="FFFFFF"/>
                </a:solidFill>
                <a:latin typeface="Times New Roman"/>
                <a:cs typeface="Times New Roman"/>
              </a:rPr>
              <a:t>−</a:t>
            </a:r>
            <a:r>
              <a:rPr sz="1200" spc="-30" baseline="20833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" baseline="20833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34756" y="703718"/>
            <a:ext cx="5346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32410" algn="l"/>
                <a:tab pos="521334" algn="l"/>
              </a:tabLst>
            </a:pPr>
            <a:r>
              <a:rPr sz="11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	</a:t>
            </a:r>
            <a:r>
              <a:rPr sz="1100" u="sng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1</a:t>
            </a:r>
            <a:r>
              <a:rPr sz="11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	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09356" y="892478"/>
            <a:ext cx="5791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7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100" i="1" spc="-415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az</a:t>
            </a:r>
            <a:r>
              <a:rPr sz="1200" i="1" spc="-30" baseline="20833" dirty="0">
                <a:solidFill>
                  <a:srgbClr val="FFFFFF"/>
                </a:solidFill>
                <a:latin typeface="Times New Roman"/>
                <a:cs typeface="Times New Roman"/>
              </a:rPr>
              <a:t>−</a:t>
            </a:r>
            <a:r>
              <a:rPr sz="1200" spc="-30" baseline="20833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" baseline="20833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4789" y="190891"/>
            <a:ext cx="939165" cy="111760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665"/>
              </a:spcBef>
            </a:pPr>
            <a:r>
              <a:rPr sz="1100" i="1" spc="-20" dirty="0">
                <a:solidFill>
                  <a:srgbClr val="FFFFFF"/>
                </a:solidFill>
                <a:latin typeface="Times New Roman"/>
                <a:cs typeface="Times New Roman"/>
              </a:rPr>
              <a:t>δ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565"/>
              </a:spcBef>
            </a:pPr>
            <a:r>
              <a:rPr sz="1100" i="1" spc="-4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60" baseline="27777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994"/>
              </a:spcBef>
            </a:pPr>
            <a:r>
              <a:rPr sz="1100" i="1" spc="1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100" i="1" spc="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15" baseline="27777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1(</a:t>
            </a:r>
            <a:r>
              <a:rPr sz="1100" i="1" spc="1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100" i="1" spc="1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i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100" i="1" spc="-305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endParaRPr sz="11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1195"/>
              </a:spcBef>
            </a:pPr>
            <a:r>
              <a:rPr sz="1100" i="1" spc="-35" dirty="0">
                <a:solidFill>
                  <a:srgbClr val="FFFFFF"/>
                </a:solidFill>
                <a:latin typeface="Arial"/>
                <a:cs typeface="Arial"/>
              </a:rPr>
              <a:t>ka</a:t>
            </a:r>
            <a:r>
              <a:rPr sz="1200" i="1" spc="-52" baseline="27777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47456" y="1233157"/>
            <a:ext cx="677545" cy="0"/>
          </a:xfrm>
          <a:custGeom>
            <a:avLst/>
            <a:gdLst/>
            <a:ahLst/>
            <a:cxnLst/>
            <a:rect l="l" t="t" r="r" b="b"/>
            <a:pathLst>
              <a:path w="677544">
                <a:moveTo>
                  <a:pt x="0" y="0"/>
                </a:moveTo>
                <a:lnTo>
                  <a:pt x="677062" y="0"/>
                </a:lnTo>
              </a:path>
            </a:pathLst>
          </a:custGeom>
          <a:ln w="554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709356" y="899767"/>
            <a:ext cx="747395" cy="50355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65"/>
              </a:spcBef>
            </a:pPr>
            <a:r>
              <a:rPr sz="1650" i="1" spc="-30" baseline="-20202" dirty="0">
                <a:solidFill>
                  <a:srgbClr val="FFFFFF"/>
                </a:solidFill>
                <a:latin typeface="Arial"/>
                <a:cs typeface="Arial"/>
              </a:rPr>
              <a:t>az</a:t>
            </a:r>
            <a:r>
              <a:rPr sz="800" i="1" spc="-20" dirty="0">
                <a:solidFill>
                  <a:srgbClr val="FFFFFF"/>
                </a:solidFill>
                <a:latin typeface="Times New Roman"/>
                <a:cs typeface="Times New Roman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60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(1</a:t>
            </a:r>
            <a:r>
              <a:rPr sz="11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100" i="1" spc="-42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az</a:t>
            </a:r>
            <a:r>
              <a:rPr sz="1200" i="1" spc="-15" baseline="20833" dirty="0">
                <a:solidFill>
                  <a:srgbClr val="FFFFFF"/>
                </a:solidFill>
                <a:latin typeface="Times New Roman"/>
                <a:cs typeface="Times New Roman"/>
              </a:rPr>
              <a:t>−</a:t>
            </a:r>
            <a:r>
              <a:rPr sz="1200" spc="-15" baseline="20833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15" baseline="20833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200" baseline="20833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7740" y="1445804"/>
            <a:ext cx="781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747456" y="1575358"/>
            <a:ext cx="677545" cy="0"/>
          </a:xfrm>
          <a:custGeom>
            <a:avLst/>
            <a:gdLst/>
            <a:ahLst/>
            <a:cxnLst/>
            <a:rect l="l" t="t" r="r" b="b"/>
            <a:pathLst>
              <a:path w="677544">
                <a:moveTo>
                  <a:pt x="0" y="0"/>
                </a:moveTo>
                <a:lnTo>
                  <a:pt x="677062" y="0"/>
                </a:lnTo>
              </a:path>
            </a:pathLst>
          </a:custGeom>
          <a:ln w="554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709356" y="1241968"/>
            <a:ext cx="747395" cy="50355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65"/>
              </a:spcBef>
            </a:pPr>
            <a:r>
              <a:rPr sz="1650" i="1" spc="-30" baseline="-20202" dirty="0">
                <a:solidFill>
                  <a:srgbClr val="FFFFFF"/>
                </a:solidFill>
                <a:latin typeface="Arial"/>
                <a:cs typeface="Arial"/>
              </a:rPr>
              <a:t>az</a:t>
            </a:r>
            <a:r>
              <a:rPr sz="800" i="1" spc="-20" dirty="0">
                <a:solidFill>
                  <a:srgbClr val="FFFFFF"/>
                </a:solidFill>
                <a:latin typeface="Times New Roman"/>
                <a:cs typeface="Times New Roman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60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(1</a:t>
            </a:r>
            <a:r>
              <a:rPr sz="11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100" i="1" spc="-42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az</a:t>
            </a:r>
            <a:r>
              <a:rPr sz="1200" i="1" spc="-15" baseline="20833" dirty="0">
                <a:solidFill>
                  <a:srgbClr val="FFFFFF"/>
                </a:solidFill>
                <a:latin typeface="Times New Roman"/>
                <a:cs typeface="Times New Roman"/>
              </a:rPr>
              <a:t>−</a:t>
            </a:r>
            <a:r>
              <a:rPr sz="1200" spc="-15" baseline="20833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15" baseline="20833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200" baseline="20833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30654" y="1707234"/>
            <a:ext cx="9798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7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100" i="1" spc="-409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200" i="1" baseline="27777" dirty="0">
                <a:solidFill>
                  <a:srgbClr val="FFFFFF"/>
                </a:solidFill>
                <a:latin typeface="Times New Roman"/>
                <a:cs typeface="Times New Roman"/>
              </a:rPr>
              <a:t>−</a:t>
            </a:r>
            <a:r>
              <a:rPr sz="1200" baseline="27777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22" baseline="2777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cos(</a:t>
            </a:r>
            <a:r>
              <a:rPr sz="11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ω</a:t>
            </a:r>
            <a:r>
              <a:rPr sz="1200" spc="-15" baseline="-10416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747456" y="1917560"/>
            <a:ext cx="1346835" cy="0"/>
          </a:xfrm>
          <a:custGeom>
            <a:avLst/>
            <a:gdLst/>
            <a:ahLst/>
            <a:cxnLst/>
            <a:rect l="l" t="t" r="r" b="b"/>
            <a:pathLst>
              <a:path w="1346835">
                <a:moveTo>
                  <a:pt x="0" y="0"/>
                </a:moveTo>
                <a:lnTo>
                  <a:pt x="1346314" y="0"/>
                </a:lnTo>
              </a:path>
            </a:pathLst>
          </a:custGeom>
          <a:ln w="554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709356" y="1895994"/>
            <a:ext cx="14166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7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100" i="1" spc="-42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200" i="1" baseline="20833" dirty="0">
                <a:solidFill>
                  <a:srgbClr val="FFFFFF"/>
                </a:solidFill>
                <a:latin typeface="Times New Roman"/>
                <a:cs typeface="Times New Roman"/>
              </a:rPr>
              <a:t>−</a:t>
            </a:r>
            <a:r>
              <a:rPr sz="1200" baseline="20833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7" baseline="208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cos(</a:t>
            </a:r>
            <a:r>
              <a:rPr sz="1100" i="1" spc="-40" dirty="0">
                <a:solidFill>
                  <a:srgbClr val="FFFFFF"/>
                </a:solidFill>
                <a:latin typeface="Times New Roman"/>
                <a:cs typeface="Times New Roman"/>
              </a:rPr>
              <a:t>ω</a:t>
            </a:r>
            <a:r>
              <a:rPr sz="1200" spc="-60" baseline="-10416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200" i="1" spc="-37" baseline="20833" dirty="0">
                <a:solidFill>
                  <a:srgbClr val="FFFFFF"/>
                </a:solidFill>
                <a:latin typeface="Times New Roman"/>
                <a:cs typeface="Times New Roman"/>
              </a:rPr>
              <a:t>−</a:t>
            </a:r>
            <a:r>
              <a:rPr sz="1200" spc="-37" baseline="20833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200" baseline="20833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50189" y="1458758"/>
            <a:ext cx="968375" cy="8763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ka</a:t>
            </a:r>
            <a:r>
              <a:rPr sz="1100" i="1" spc="2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1(</a:t>
            </a:r>
            <a:r>
              <a:rPr sz="1100" i="1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100" i="1" spc="-36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endParaRPr sz="1100">
              <a:latin typeface="Arial"/>
              <a:cs typeface="Arial"/>
            </a:endParaRPr>
          </a:p>
          <a:p>
            <a:pPr marL="38100" marR="416559">
              <a:lnSpc>
                <a:spcPct val="204100"/>
              </a:lnSpc>
            </a:pP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cos(</a:t>
            </a:r>
            <a:r>
              <a:rPr sz="1100" i="1" spc="-40" dirty="0">
                <a:solidFill>
                  <a:srgbClr val="FFFFFF"/>
                </a:solidFill>
                <a:latin typeface="Times New Roman"/>
                <a:cs typeface="Times New Roman"/>
              </a:rPr>
              <a:t>ω</a:t>
            </a:r>
            <a:r>
              <a:rPr sz="1200" spc="-60" baseline="-10416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100" i="1" spc="-4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)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sin(</a:t>
            </a:r>
            <a:r>
              <a:rPr sz="11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ω</a:t>
            </a:r>
            <a:r>
              <a:rPr sz="1200" spc="-15" baseline="-10416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63038" y="2049435"/>
            <a:ext cx="7156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200" i="1" baseline="27777" dirty="0">
                <a:solidFill>
                  <a:srgbClr val="FFFFFF"/>
                </a:solidFill>
                <a:latin typeface="Times New Roman"/>
                <a:cs typeface="Times New Roman"/>
              </a:rPr>
              <a:t>−</a:t>
            </a:r>
            <a:r>
              <a:rPr sz="1200" baseline="27777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22" baseline="2777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sin(</a:t>
            </a:r>
            <a:r>
              <a:rPr sz="11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ω</a:t>
            </a:r>
            <a:r>
              <a:rPr sz="1200" spc="-15" baseline="-10416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747456" y="2259761"/>
            <a:ext cx="1346835" cy="0"/>
          </a:xfrm>
          <a:custGeom>
            <a:avLst/>
            <a:gdLst/>
            <a:ahLst/>
            <a:cxnLst/>
            <a:rect l="l" t="t" r="r" b="b"/>
            <a:pathLst>
              <a:path w="1346835">
                <a:moveTo>
                  <a:pt x="0" y="0"/>
                </a:moveTo>
                <a:lnTo>
                  <a:pt x="1346314" y="0"/>
                </a:lnTo>
              </a:path>
            </a:pathLst>
          </a:custGeom>
          <a:ln w="554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709356" y="2238195"/>
            <a:ext cx="14166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7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100" i="1" spc="-42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200" i="1" baseline="20833" dirty="0">
                <a:solidFill>
                  <a:srgbClr val="FFFFFF"/>
                </a:solidFill>
                <a:latin typeface="Times New Roman"/>
                <a:cs typeface="Times New Roman"/>
              </a:rPr>
              <a:t>−</a:t>
            </a:r>
            <a:r>
              <a:rPr sz="1200" baseline="20833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7" baseline="208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cos(</a:t>
            </a:r>
            <a:r>
              <a:rPr sz="1100" i="1" spc="-40" dirty="0">
                <a:solidFill>
                  <a:srgbClr val="FFFFFF"/>
                </a:solidFill>
                <a:latin typeface="Times New Roman"/>
                <a:cs typeface="Times New Roman"/>
              </a:rPr>
              <a:t>ω</a:t>
            </a:r>
            <a:r>
              <a:rPr sz="1200" spc="-60" baseline="-10416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200" i="1" spc="-37" baseline="20833" dirty="0">
                <a:solidFill>
                  <a:srgbClr val="FFFFFF"/>
                </a:solidFill>
                <a:latin typeface="Times New Roman"/>
                <a:cs typeface="Times New Roman"/>
              </a:rPr>
              <a:t>−</a:t>
            </a:r>
            <a:r>
              <a:rPr sz="1200" spc="-37" baseline="20833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200" baseline="20833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94014" y="2391637"/>
            <a:ext cx="10464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7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100" i="1" spc="-42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az</a:t>
            </a:r>
            <a:r>
              <a:rPr sz="1200" i="1" spc="-15" baseline="27777" dirty="0">
                <a:solidFill>
                  <a:srgbClr val="FFFFFF"/>
                </a:solidFill>
                <a:latin typeface="Times New Roman"/>
                <a:cs typeface="Times New Roman"/>
              </a:rPr>
              <a:t>−</a:t>
            </a:r>
            <a:r>
              <a:rPr sz="1200" spc="-15" baseline="27777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-52" baseline="2777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cos(</a:t>
            </a:r>
            <a:r>
              <a:rPr sz="11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ω</a:t>
            </a:r>
            <a:r>
              <a:rPr sz="1200" spc="-15" baseline="-10416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747456" y="2601963"/>
            <a:ext cx="1539875" cy="0"/>
          </a:xfrm>
          <a:custGeom>
            <a:avLst/>
            <a:gdLst/>
            <a:ahLst/>
            <a:cxnLst/>
            <a:rect l="l" t="t" r="r" b="b"/>
            <a:pathLst>
              <a:path w="1539875">
                <a:moveTo>
                  <a:pt x="0" y="0"/>
                </a:moveTo>
                <a:lnTo>
                  <a:pt x="1539659" y="0"/>
                </a:lnTo>
              </a:path>
            </a:pathLst>
          </a:custGeom>
          <a:ln w="554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709356" y="2580397"/>
            <a:ext cx="16097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7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100" i="1" spc="-415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az</a:t>
            </a:r>
            <a:r>
              <a:rPr sz="1200" i="1" spc="-37" baseline="20833" dirty="0">
                <a:solidFill>
                  <a:srgbClr val="FFFFFF"/>
                </a:solidFill>
                <a:latin typeface="Times New Roman"/>
                <a:cs typeface="Times New Roman"/>
              </a:rPr>
              <a:t>−</a:t>
            </a:r>
            <a:r>
              <a:rPr sz="1200" spc="-37" baseline="20833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15" baseline="208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cos(</a:t>
            </a:r>
            <a:r>
              <a:rPr sz="1100" i="1" spc="-40" dirty="0">
                <a:solidFill>
                  <a:srgbClr val="FFFFFF"/>
                </a:solidFill>
                <a:latin typeface="Times New Roman"/>
                <a:cs typeface="Times New Roman"/>
              </a:rPr>
              <a:t>ω</a:t>
            </a:r>
            <a:r>
              <a:rPr sz="1200" spc="-60" baseline="-10416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30" baseline="20833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200" i="1" spc="-30" baseline="20833" dirty="0">
                <a:solidFill>
                  <a:srgbClr val="FFFFFF"/>
                </a:solidFill>
                <a:latin typeface="Times New Roman"/>
                <a:cs typeface="Times New Roman"/>
              </a:rPr>
              <a:t>−</a:t>
            </a:r>
            <a:r>
              <a:rPr sz="1200" spc="-30" baseline="20833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200" baseline="20833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50189" y="2435084"/>
            <a:ext cx="195580" cy="5340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i="1" spc="-37" baseline="-20202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5"/>
              </a:spcBef>
            </a:pPr>
            <a:endParaRPr sz="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1650" i="1" spc="-37" baseline="-20202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98779" y="2485363"/>
            <a:ext cx="582295" cy="5340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cos(</a:t>
            </a:r>
            <a:r>
              <a:rPr sz="11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ω</a:t>
            </a:r>
            <a:r>
              <a:rPr sz="1200" spc="-15" baseline="-10416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1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sin(</a:t>
            </a:r>
            <a:r>
              <a:rPr sz="11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ω</a:t>
            </a:r>
            <a:r>
              <a:rPr sz="1200" spc="-15" baseline="-10416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747456" y="2944164"/>
            <a:ext cx="1539875" cy="0"/>
          </a:xfrm>
          <a:custGeom>
            <a:avLst/>
            <a:gdLst/>
            <a:ahLst/>
            <a:cxnLst/>
            <a:rect l="l" t="t" r="r" b="b"/>
            <a:pathLst>
              <a:path w="1539875">
                <a:moveTo>
                  <a:pt x="0" y="0"/>
                </a:moveTo>
                <a:lnTo>
                  <a:pt x="1539659" y="0"/>
                </a:lnTo>
              </a:path>
            </a:pathLst>
          </a:custGeom>
          <a:ln w="554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709356" y="2711333"/>
            <a:ext cx="1609725" cy="40322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265"/>
              </a:spcBef>
            </a:pP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az</a:t>
            </a:r>
            <a:r>
              <a:rPr sz="1200" i="1" spc="-15" baseline="27777" dirty="0">
                <a:solidFill>
                  <a:srgbClr val="FFFFFF"/>
                </a:solidFill>
                <a:latin typeface="Times New Roman"/>
                <a:cs typeface="Times New Roman"/>
              </a:rPr>
              <a:t>−</a:t>
            </a:r>
            <a:r>
              <a:rPr sz="1200" spc="-15" baseline="27777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-60" baseline="2777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sin(</a:t>
            </a:r>
            <a:r>
              <a:rPr sz="11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ω</a:t>
            </a:r>
            <a:r>
              <a:rPr sz="1200" spc="-15" baseline="-10416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sz="1100" spc="-7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100" i="1" spc="-415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az</a:t>
            </a:r>
            <a:r>
              <a:rPr sz="1200" i="1" spc="-37" baseline="20833" dirty="0">
                <a:solidFill>
                  <a:srgbClr val="FFFFFF"/>
                </a:solidFill>
                <a:latin typeface="Times New Roman"/>
                <a:cs typeface="Times New Roman"/>
              </a:rPr>
              <a:t>−</a:t>
            </a:r>
            <a:r>
              <a:rPr sz="1200" spc="-37" baseline="20833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15" baseline="208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cos(</a:t>
            </a:r>
            <a:r>
              <a:rPr sz="1100" i="1" spc="-40" dirty="0">
                <a:solidFill>
                  <a:srgbClr val="FFFFFF"/>
                </a:solidFill>
                <a:latin typeface="Times New Roman"/>
                <a:cs typeface="Times New Roman"/>
              </a:rPr>
              <a:t>ω</a:t>
            </a:r>
            <a:r>
              <a:rPr sz="1200" spc="-60" baseline="-10416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30" baseline="20833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200" i="1" spc="-30" baseline="20833" dirty="0">
                <a:solidFill>
                  <a:srgbClr val="FFFFFF"/>
                </a:solidFill>
                <a:latin typeface="Times New Roman"/>
                <a:cs typeface="Times New Roman"/>
              </a:rPr>
              <a:t>−</a:t>
            </a:r>
            <a:r>
              <a:rPr sz="1200" spc="-30" baseline="20833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200" baseline="20833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12381" y="3138627"/>
            <a:ext cx="3383279" cy="0"/>
          </a:xfrm>
          <a:custGeom>
            <a:avLst/>
            <a:gdLst/>
            <a:ahLst/>
            <a:cxnLst/>
            <a:rect l="l" t="t" r="r" b="b"/>
            <a:pathLst>
              <a:path w="3383279">
                <a:moveTo>
                  <a:pt x="0" y="0"/>
                </a:moveTo>
                <a:lnTo>
                  <a:pt x="3383241" y="0"/>
                </a:lnTo>
              </a:path>
            </a:pathLst>
          </a:custGeom>
          <a:ln w="1108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2082419" y="3322038"/>
            <a:ext cx="443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Z</a:t>
            </a:r>
            <a:r>
              <a:rPr sz="600" spc="6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341266" y="3322038"/>
            <a:ext cx="2120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E5E5E5"/>
                </a:solidFill>
                <a:latin typeface="Arial"/>
                <a:cs typeface="Arial"/>
              </a:rPr>
              <a:t>8</a:t>
            </a:r>
            <a:r>
              <a:rPr sz="600" spc="-6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6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19</a:t>
            </a:r>
            <a:endParaRPr sz="600">
              <a:latin typeface="Arial"/>
              <a:cs typeface="Arial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D96291-175C-66B9-244E-401BC995C097}"/>
              </a:ext>
            </a:extLst>
          </p:cNvPr>
          <p:cNvSpPr txBox="1"/>
          <p:nvPr/>
        </p:nvSpPr>
        <p:spPr>
          <a:xfrm>
            <a:off x="3371850" y="587375"/>
            <a:ext cx="4956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|</a:t>
            </a:r>
            <a:r>
              <a:rPr lang="en-US" sz="900" i="1" dirty="0">
                <a:solidFill>
                  <a:schemeClr val="bg1"/>
                </a:solidFill>
              </a:rPr>
              <a:t>z</a:t>
            </a:r>
            <a:r>
              <a:rPr lang="en-US" sz="900" dirty="0">
                <a:solidFill>
                  <a:schemeClr val="bg1"/>
                </a:solidFill>
              </a:rPr>
              <a:t>|&gt;|</a:t>
            </a:r>
            <a:r>
              <a:rPr lang="en-US" sz="900" i="1" dirty="0">
                <a:solidFill>
                  <a:schemeClr val="bg1"/>
                </a:solidFill>
              </a:rPr>
              <a:t>a</a:t>
            </a:r>
            <a:r>
              <a:rPr lang="en-US" sz="900" dirty="0">
                <a:solidFill>
                  <a:schemeClr val="bg1"/>
                </a:solidFill>
              </a:rPr>
              <a:t>|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FFD469A-FE3C-4B55-62D9-5763C226CC63}"/>
              </a:ext>
            </a:extLst>
          </p:cNvPr>
          <p:cNvSpPr txBox="1"/>
          <p:nvPr/>
        </p:nvSpPr>
        <p:spPr>
          <a:xfrm>
            <a:off x="3371850" y="339332"/>
            <a:ext cx="402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All </a:t>
            </a:r>
            <a:r>
              <a:rPr lang="en-US" sz="900" i="1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4FA87EA-EB39-945E-34BD-F071D0D8BDDC}"/>
              </a:ext>
            </a:extLst>
          </p:cNvPr>
          <p:cNvSpPr txBox="1"/>
          <p:nvPr/>
        </p:nvSpPr>
        <p:spPr>
          <a:xfrm>
            <a:off x="3371850" y="889943"/>
            <a:ext cx="4956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|</a:t>
            </a:r>
            <a:r>
              <a:rPr lang="en-US" sz="900" i="1" dirty="0">
                <a:solidFill>
                  <a:schemeClr val="bg1"/>
                </a:solidFill>
              </a:rPr>
              <a:t>z</a:t>
            </a:r>
            <a:r>
              <a:rPr lang="en-US" sz="900" dirty="0">
                <a:solidFill>
                  <a:schemeClr val="bg1"/>
                </a:solidFill>
              </a:rPr>
              <a:t>|&lt;|</a:t>
            </a:r>
            <a:r>
              <a:rPr lang="en-US" sz="900" i="1" dirty="0">
                <a:solidFill>
                  <a:schemeClr val="bg1"/>
                </a:solidFill>
              </a:rPr>
              <a:t>a</a:t>
            </a:r>
            <a:r>
              <a:rPr lang="en-US" sz="900" dirty="0">
                <a:solidFill>
                  <a:schemeClr val="bg1"/>
                </a:solidFill>
              </a:rPr>
              <a:t>|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8D476E-0B77-DE4B-D795-6E70092ACB1F}"/>
              </a:ext>
            </a:extLst>
          </p:cNvPr>
          <p:cNvSpPr txBox="1"/>
          <p:nvPr/>
        </p:nvSpPr>
        <p:spPr>
          <a:xfrm>
            <a:off x="3371850" y="1211591"/>
            <a:ext cx="4956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|</a:t>
            </a:r>
            <a:r>
              <a:rPr lang="en-US" sz="900" i="1" dirty="0">
                <a:solidFill>
                  <a:schemeClr val="bg1"/>
                </a:solidFill>
              </a:rPr>
              <a:t>z</a:t>
            </a:r>
            <a:r>
              <a:rPr lang="en-US" sz="900" dirty="0">
                <a:solidFill>
                  <a:schemeClr val="bg1"/>
                </a:solidFill>
              </a:rPr>
              <a:t>|&gt;|</a:t>
            </a:r>
            <a:r>
              <a:rPr lang="en-US" sz="900" i="1" dirty="0">
                <a:solidFill>
                  <a:schemeClr val="bg1"/>
                </a:solidFill>
              </a:rPr>
              <a:t>a</a:t>
            </a:r>
            <a:r>
              <a:rPr lang="en-US" sz="900" dirty="0">
                <a:solidFill>
                  <a:schemeClr val="bg1"/>
                </a:solidFill>
              </a:rPr>
              <a:t>|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B24A211-A14A-AEE6-8108-F4E4C4A42669}"/>
              </a:ext>
            </a:extLst>
          </p:cNvPr>
          <p:cNvSpPr txBox="1"/>
          <p:nvPr/>
        </p:nvSpPr>
        <p:spPr>
          <a:xfrm>
            <a:off x="3371850" y="1523699"/>
            <a:ext cx="4956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|</a:t>
            </a:r>
            <a:r>
              <a:rPr lang="en-US" sz="900" i="1" dirty="0">
                <a:solidFill>
                  <a:schemeClr val="bg1"/>
                </a:solidFill>
              </a:rPr>
              <a:t>z</a:t>
            </a:r>
            <a:r>
              <a:rPr lang="en-US" sz="900" dirty="0">
                <a:solidFill>
                  <a:schemeClr val="bg1"/>
                </a:solidFill>
              </a:rPr>
              <a:t>|&lt;|</a:t>
            </a:r>
            <a:r>
              <a:rPr lang="en-US" sz="900" i="1" dirty="0">
                <a:solidFill>
                  <a:schemeClr val="bg1"/>
                </a:solidFill>
              </a:rPr>
              <a:t>a</a:t>
            </a:r>
            <a:r>
              <a:rPr lang="en-US" sz="900" dirty="0">
                <a:solidFill>
                  <a:schemeClr val="bg1"/>
                </a:solidFill>
              </a:rPr>
              <a:t>|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4511002-FBA6-16A7-C865-3303F80534B6}"/>
              </a:ext>
            </a:extLst>
          </p:cNvPr>
          <p:cNvSpPr txBox="1"/>
          <p:nvPr/>
        </p:nvSpPr>
        <p:spPr>
          <a:xfrm>
            <a:off x="3371850" y="1882775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|</a:t>
            </a:r>
            <a:r>
              <a:rPr lang="en-US" sz="900" i="1" dirty="0">
                <a:solidFill>
                  <a:schemeClr val="bg1"/>
                </a:solidFill>
              </a:rPr>
              <a:t>z</a:t>
            </a:r>
            <a:r>
              <a:rPr lang="en-US" sz="900" dirty="0">
                <a:solidFill>
                  <a:schemeClr val="bg1"/>
                </a:solidFill>
              </a:rPr>
              <a:t>|&gt;1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77BA9C-14BB-4A6B-2EF4-780ED01ADD58}"/>
              </a:ext>
            </a:extLst>
          </p:cNvPr>
          <p:cNvSpPr txBox="1"/>
          <p:nvPr/>
        </p:nvSpPr>
        <p:spPr>
          <a:xfrm>
            <a:off x="3371850" y="2185343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|</a:t>
            </a:r>
            <a:r>
              <a:rPr lang="en-US" sz="900" i="1" dirty="0">
                <a:solidFill>
                  <a:schemeClr val="bg1"/>
                </a:solidFill>
              </a:rPr>
              <a:t>z</a:t>
            </a:r>
            <a:r>
              <a:rPr lang="en-US" sz="900" dirty="0">
                <a:solidFill>
                  <a:schemeClr val="bg1"/>
                </a:solidFill>
              </a:rPr>
              <a:t>|&gt;1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4D3B2F8-6DE7-3F9D-8CED-DAF3F33467A9}"/>
              </a:ext>
            </a:extLst>
          </p:cNvPr>
          <p:cNvSpPr txBox="1"/>
          <p:nvPr/>
        </p:nvSpPr>
        <p:spPr>
          <a:xfrm>
            <a:off x="3371850" y="2642543"/>
            <a:ext cx="4956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|</a:t>
            </a:r>
            <a:r>
              <a:rPr lang="en-US" sz="900" i="1" dirty="0">
                <a:solidFill>
                  <a:schemeClr val="bg1"/>
                </a:solidFill>
              </a:rPr>
              <a:t>z</a:t>
            </a:r>
            <a:r>
              <a:rPr lang="en-US" sz="900" dirty="0">
                <a:solidFill>
                  <a:schemeClr val="bg1"/>
                </a:solidFill>
              </a:rPr>
              <a:t>|&gt;|</a:t>
            </a:r>
            <a:r>
              <a:rPr lang="en-US" sz="900" i="1" dirty="0">
                <a:solidFill>
                  <a:schemeClr val="bg1"/>
                </a:solidFill>
              </a:rPr>
              <a:t>a</a:t>
            </a:r>
            <a:r>
              <a:rPr lang="en-US" sz="900" dirty="0">
                <a:solidFill>
                  <a:schemeClr val="bg1"/>
                </a:solidFill>
              </a:rPr>
              <a:t>|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0AD8629-9851-2835-A28F-18E2E39422CD}"/>
              </a:ext>
            </a:extLst>
          </p:cNvPr>
          <p:cNvSpPr txBox="1"/>
          <p:nvPr/>
        </p:nvSpPr>
        <p:spPr>
          <a:xfrm>
            <a:off x="3371850" y="2947343"/>
            <a:ext cx="4956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|</a:t>
            </a:r>
            <a:r>
              <a:rPr lang="en-US" sz="900" i="1" dirty="0">
                <a:solidFill>
                  <a:schemeClr val="bg1"/>
                </a:solidFill>
              </a:rPr>
              <a:t>z</a:t>
            </a:r>
            <a:r>
              <a:rPr lang="en-US" sz="900" dirty="0">
                <a:solidFill>
                  <a:schemeClr val="bg1"/>
                </a:solidFill>
              </a:rPr>
              <a:t>|&gt;|</a:t>
            </a:r>
            <a:r>
              <a:rPr lang="en-US" sz="900" i="1" dirty="0">
                <a:solidFill>
                  <a:schemeClr val="bg1"/>
                </a:solidFill>
              </a:rPr>
              <a:t>a</a:t>
            </a:r>
            <a:r>
              <a:rPr lang="en-US" sz="900" dirty="0">
                <a:solidFill>
                  <a:schemeClr val="bg1"/>
                </a:solidFill>
              </a:rPr>
              <a:t>|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432752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>
                <a:solidFill>
                  <a:schemeClr val="bg1"/>
                </a:solidFill>
              </a:rPr>
              <a:t>Properties</a:t>
            </a:r>
            <a:r>
              <a:rPr spc="1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of</a:t>
            </a:r>
            <a:r>
              <a:rPr spc="1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Z</a:t>
            </a:r>
            <a:r>
              <a:rPr spc="15" dirty="0">
                <a:solidFill>
                  <a:schemeClr val="bg1"/>
                </a:solidFill>
              </a:rPr>
              <a:t> </a:t>
            </a:r>
            <a:r>
              <a:rPr spc="-20" dirty="0">
                <a:solidFill>
                  <a:schemeClr val="bg1"/>
                </a:solidFill>
              </a:rPr>
              <a:t>transform:</a:t>
            </a:r>
            <a:r>
              <a:rPr spc="14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time</a:t>
            </a:r>
            <a:r>
              <a:rPr spc="15" dirty="0">
                <a:solidFill>
                  <a:schemeClr val="bg1"/>
                </a:solidFill>
              </a:rPr>
              <a:t> </a:t>
            </a:r>
            <a:r>
              <a:rPr spc="-10" dirty="0">
                <a:solidFill>
                  <a:schemeClr val="bg1"/>
                </a:solidFill>
              </a:rPr>
              <a:t>shift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364832" y="2517976"/>
            <a:ext cx="3634740" cy="7575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thus,</a:t>
            </a:r>
            <a:r>
              <a:rPr sz="1100" spc="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if</a:t>
            </a:r>
            <a:r>
              <a:rPr sz="1100" spc="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spc="-1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spc="-1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100" i="1" spc="-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sz="1100" spc="-7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1)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1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Ax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100" spc="-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sz="1100" spc="-7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Bu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100" spc="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chemeClr val="bg1"/>
                </a:solidFill>
                <a:latin typeface="Arial"/>
                <a:cs typeface="Arial"/>
              </a:rPr>
              <a:t>and</a:t>
            </a:r>
            <a:r>
              <a:rPr sz="1100" spc="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(0)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1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0,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  <a:spcBef>
                <a:spcPts val="905"/>
              </a:spcBef>
            </a:pP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zX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z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AX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z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100" spc="-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sz="1100" spc="-7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BU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z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1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spc="420" dirty="0">
                <a:solidFill>
                  <a:schemeClr val="bg1"/>
                </a:solidFill>
                <a:latin typeface="Hack"/>
                <a:cs typeface="Hack"/>
              </a:rPr>
              <a:t>⇒</a:t>
            </a:r>
            <a:r>
              <a:rPr sz="1100" i="1" spc="-360" dirty="0">
                <a:solidFill>
                  <a:schemeClr val="bg1"/>
                </a:solidFill>
                <a:latin typeface="Hack"/>
                <a:cs typeface="Hack"/>
              </a:rPr>
              <a:t> 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z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1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1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spc="-10" dirty="0">
                <a:solidFill>
                  <a:schemeClr val="bg1"/>
                </a:solidFill>
                <a:latin typeface="Arial"/>
                <a:cs typeface="Arial"/>
              </a:rPr>
              <a:t>zI</a:t>
            </a:r>
            <a:r>
              <a:rPr sz="1100" i="1" spc="-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chemeClr val="bg1"/>
                </a:solidFill>
                <a:latin typeface="Hack"/>
                <a:cs typeface="Hack"/>
              </a:rPr>
              <a:t>−</a:t>
            </a:r>
            <a:r>
              <a:rPr sz="1100" i="1" spc="-420" dirty="0">
                <a:solidFill>
                  <a:schemeClr val="bg1"/>
                </a:solidFill>
                <a:latin typeface="Hack"/>
                <a:cs typeface="Hack"/>
              </a:rPr>
              <a:t> </a:t>
            </a:r>
            <a:r>
              <a:rPr sz="1100" i="1" spc="-1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200" i="1" spc="-15" baseline="31250" dirty="0">
                <a:solidFill>
                  <a:schemeClr val="bg1"/>
                </a:solidFill>
                <a:latin typeface="Times New Roman"/>
                <a:cs typeface="Times New Roman"/>
              </a:rPr>
              <a:t>−</a:t>
            </a:r>
            <a:r>
              <a:rPr sz="1200" spc="-15" baseline="31250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100" i="1" spc="-10" dirty="0">
                <a:solidFill>
                  <a:schemeClr val="bg1"/>
                </a:solidFill>
                <a:latin typeface="Arial"/>
                <a:cs typeface="Arial"/>
              </a:rPr>
              <a:t>BU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spc="-10" dirty="0">
                <a:solidFill>
                  <a:schemeClr val="bg1"/>
                </a:solidFill>
                <a:latin typeface="Arial"/>
                <a:cs typeface="Arial"/>
              </a:rPr>
              <a:t>z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910"/>
              </a:spcBef>
            </a:pPr>
            <a:r>
              <a:rPr sz="1100" spc="-45" dirty="0">
                <a:solidFill>
                  <a:schemeClr val="bg1"/>
                </a:solidFill>
                <a:latin typeface="Arial"/>
                <a:cs typeface="Arial"/>
              </a:rPr>
              <a:t>provided</a:t>
            </a:r>
            <a:r>
              <a:rPr sz="1100" spc="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that</a:t>
            </a:r>
            <a:r>
              <a:rPr sz="1100" spc="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spc="-10" dirty="0">
                <a:solidFill>
                  <a:schemeClr val="bg1"/>
                </a:solidFill>
                <a:latin typeface="Arial"/>
                <a:cs typeface="Arial"/>
              </a:rPr>
              <a:t>zI</a:t>
            </a:r>
            <a:r>
              <a:rPr sz="1100" i="1" spc="-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chemeClr val="bg1"/>
                </a:solidFill>
                <a:latin typeface="Hack"/>
                <a:cs typeface="Hack"/>
              </a:rPr>
              <a:t>−</a:t>
            </a:r>
            <a:r>
              <a:rPr sz="1100" i="1" spc="-420" dirty="0">
                <a:solidFill>
                  <a:schemeClr val="bg1"/>
                </a:solidFill>
                <a:latin typeface="Hack"/>
                <a:cs typeface="Hack"/>
              </a:rPr>
              <a:t> 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100" spc="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is</a:t>
            </a:r>
            <a:r>
              <a:rPr sz="1100" spc="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invertible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2082419" y="3322038"/>
            <a:ext cx="443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Z</a:t>
            </a:r>
            <a:r>
              <a:rPr sz="600" spc="6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341266" y="3322038"/>
            <a:ext cx="2120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E5E5E5"/>
                </a:solidFill>
                <a:latin typeface="Arial"/>
                <a:cs typeface="Arial"/>
              </a:rPr>
              <a:t>8</a:t>
            </a:r>
            <a:r>
              <a:rPr sz="600" spc="-6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6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19</a:t>
            </a:r>
            <a:endParaRPr sz="600">
              <a:latin typeface="Arial"/>
              <a:cs typeface="Arial"/>
            </a:endParaRPr>
          </a:p>
        </p:txBody>
      </p:sp>
      <p:pic>
        <p:nvPicPr>
          <p:cNvPr id="39" name="object 3">
            <a:extLst>
              <a:ext uri="{FF2B5EF4-FFF2-40B4-BE49-F238E27FC236}">
                <a16:creationId xmlns:a16="http://schemas.microsoft.com/office/drawing/2014/main" id="{34AF2536-F22F-BF5E-4995-72BF73A9C39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587463"/>
            <a:ext cx="65201" cy="65201"/>
          </a:xfrm>
          <a:prstGeom prst="rect">
            <a:avLst/>
          </a:prstGeom>
        </p:spPr>
      </p:pic>
      <p:sp>
        <p:nvSpPr>
          <p:cNvPr id="40" name="object 4">
            <a:extLst>
              <a:ext uri="{FF2B5EF4-FFF2-40B4-BE49-F238E27FC236}">
                <a16:creationId xmlns:a16="http://schemas.microsoft.com/office/drawing/2014/main" id="{A05C1130-8DC9-F9D9-15FF-5B6AB24BC4CC}"/>
              </a:ext>
            </a:extLst>
          </p:cNvPr>
          <p:cNvSpPr txBox="1"/>
          <p:nvPr/>
        </p:nvSpPr>
        <p:spPr>
          <a:xfrm>
            <a:off x="402932" y="474342"/>
            <a:ext cx="2391410" cy="3915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99"/>
              </a:lnSpc>
              <a:spcBef>
                <a:spcPts val="100"/>
              </a:spcBef>
            </a:pP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let</a:t>
            </a:r>
            <a:r>
              <a:rPr sz="1100" spc="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chemeClr val="bg1"/>
                </a:solidFill>
                <a:latin typeface="Hack"/>
                <a:cs typeface="Hack"/>
              </a:rPr>
              <a:t>Z</a:t>
            </a:r>
            <a:r>
              <a:rPr sz="1100" dirty="0">
                <a:solidFill>
                  <a:schemeClr val="bg1"/>
                </a:solidFill>
                <a:latin typeface="Hack"/>
                <a:cs typeface="Hack"/>
              </a:rPr>
              <a:t>{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100" dirty="0">
                <a:solidFill>
                  <a:schemeClr val="bg1"/>
                </a:solidFill>
                <a:latin typeface="Hack"/>
                <a:cs typeface="Hack"/>
              </a:rPr>
              <a:t>}</a:t>
            </a:r>
            <a:r>
              <a:rPr sz="1100" i="1" spc="-360" dirty="0">
                <a:solidFill>
                  <a:schemeClr val="bg1"/>
                </a:solidFill>
                <a:latin typeface="Hack"/>
                <a:cs typeface="Hack"/>
              </a:rPr>
              <a:t> </a:t>
            </a:r>
            <a:r>
              <a:rPr sz="11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100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z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100" spc="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chemeClr val="bg1"/>
                </a:solidFill>
                <a:latin typeface="Arial"/>
                <a:cs typeface="Arial"/>
              </a:rPr>
              <a:t>and</a:t>
            </a:r>
            <a:r>
              <a:rPr sz="1100" spc="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r>
              <a:rPr sz="1100" spc="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chemeClr val="bg1"/>
                </a:solidFill>
                <a:latin typeface="Hack"/>
                <a:cs typeface="Hack"/>
              </a:rPr>
              <a:t>∀</a:t>
            </a:r>
            <a:r>
              <a:rPr sz="1100" i="1" spc="-2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100" i="1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spc="100" dirty="0">
                <a:solidFill>
                  <a:schemeClr val="bg1"/>
                </a:solidFill>
                <a:latin typeface="Times New Roman"/>
                <a:cs typeface="Times New Roman"/>
              </a:rPr>
              <a:t>&lt;</a:t>
            </a:r>
            <a:r>
              <a:rPr sz="1100" i="1" spc="1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100" spc="-50" dirty="0">
                <a:solidFill>
                  <a:schemeClr val="bg1"/>
                </a:solidFill>
                <a:latin typeface="Arial"/>
                <a:cs typeface="Arial"/>
              </a:rPr>
              <a:t>0 </a:t>
            </a:r>
            <a:r>
              <a:rPr sz="1100" spc="-70" dirty="0">
                <a:solidFill>
                  <a:schemeClr val="bg1"/>
                </a:solidFill>
                <a:latin typeface="Arial"/>
                <a:cs typeface="Arial"/>
              </a:rPr>
              <a:t>one-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step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delay: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41" name="object 5">
            <a:extLst>
              <a:ext uri="{FF2B5EF4-FFF2-40B4-BE49-F238E27FC236}">
                <a16:creationId xmlns:a16="http://schemas.microsoft.com/office/drawing/2014/main" id="{20707FE5-1E3C-49BA-2C6C-FA396244CCC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783348"/>
            <a:ext cx="65201" cy="65201"/>
          </a:xfrm>
          <a:prstGeom prst="rect">
            <a:avLst/>
          </a:prstGeom>
        </p:spPr>
      </p:pic>
      <p:sp>
        <p:nvSpPr>
          <p:cNvPr id="42" name="object 7">
            <a:extLst>
              <a:ext uri="{FF2B5EF4-FFF2-40B4-BE49-F238E27FC236}">
                <a16:creationId xmlns:a16="http://schemas.microsoft.com/office/drawing/2014/main" id="{6994207B-F2CB-8100-84D8-5264B46E57BD}"/>
              </a:ext>
            </a:extLst>
          </p:cNvPr>
          <p:cNvSpPr txBox="1"/>
          <p:nvPr/>
        </p:nvSpPr>
        <p:spPr>
          <a:xfrm>
            <a:off x="718184" y="1082369"/>
            <a:ext cx="122555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148080" algn="l"/>
              </a:tabLst>
            </a:pPr>
            <a:r>
              <a:rPr sz="1100" i="1" dirty="0">
                <a:solidFill>
                  <a:schemeClr val="bg1"/>
                </a:solidFill>
                <a:latin typeface="Hack"/>
                <a:cs typeface="Hack"/>
              </a:rPr>
              <a:t>Z</a:t>
            </a:r>
            <a:r>
              <a:rPr sz="1100" dirty="0">
                <a:solidFill>
                  <a:schemeClr val="bg1"/>
                </a:solidFill>
                <a:latin typeface="Hack"/>
                <a:cs typeface="Hack"/>
              </a:rPr>
              <a:t>{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100" i="1" spc="-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chemeClr val="bg1"/>
                </a:solidFill>
                <a:latin typeface="Hack"/>
                <a:cs typeface="Hack"/>
              </a:rPr>
              <a:t>−</a:t>
            </a:r>
            <a:r>
              <a:rPr sz="1100" i="1" spc="-385" dirty="0">
                <a:solidFill>
                  <a:schemeClr val="bg1"/>
                </a:solidFill>
                <a:latin typeface="Hack"/>
                <a:cs typeface="Hack"/>
              </a:rPr>
              <a:t> </a:t>
            </a:r>
            <a:r>
              <a:rPr sz="1100" spc="-50" dirty="0">
                <a:solidFill>
                  <a:schemeClr val="bg1"/>
                </a:solidFill>
                <a:latin typeface="Arial"/>
                <a:cs typeface="Arial"/>
              </a:rPr>
              <a:t>1)</a:t>
            </a:r>
            <a:r>
              <a:rPr sz="1100" spc="-50" dirty="0">
                <a:solidFill>
                  <a:schemeClr val="bg1"/>
                </a:solidFill>
                <a:latin typeface="Hack"/>
                <a:cs typeface="Hack"/>
              </a:rPr>
              <a:t>}</a:t>
            </a:r>
            <a:r>
              <a:rPr sz="1100" i="1" spc="-325" dirty="0">
                <a:solidFill>
                  <a:schemeClr val="bg1"/>
                </a:solidFill>
                <a:latin typeface="Hack"/>
                <a:cs typeface="Hack"/>
              </a:rPr>
              <a:t> </a:t>
            </a:r>
            <a:r>
              <a:rPr sz="1100" spc="15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100" i="1" spc="-5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3" name="object 9">
            <a:extLst>
              <a:ext uri="{FF2B5EF4-FFF2-40B4-BE49-F238E27FC236}">
                <a16:creationId xmlns:a16="http://schemas.microsoft.com/office/drawing/2014/main" id="{40B5EE53-9565-E84A-B2C0-90C3B3FB0B00}"/>
              </a:ext>
            </a:extLst>
          </p:cNvPr>
          <p:cNvSpPr txBox="1"/>
          <p:nvPr/>
        </p:nvSpPr>
        <p:spPr>
          <a:xfrm>
            <a:off x="2392311" y="1062493"/>
            <a:ext cx="161925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40" dirty="0">
                <a:solidFill>
                  <a:schemeClr val="bg1"/>
                </a:solidFill>
                <a:latin typeface="Times New Roman"/>
                <a:cs typeface="Times New Roman"/>
              </a:rPr>
              <a:t>−</a:t>
            </a:r>
            <a:r>
              <a:rPr sz="800" i="1" spc="4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endParaRPr sz="8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4" name="object 24">
            <a:extLst>
              <a:ext uri="{FF2B5EF4-FFF2-40B4-BE49-F238E27FC236}">
                <a16:creationId xmlns:a16="http://schemas.microsoft.com/office/drawing/2014/main" id="{06611843-94F6-A8DF-8551-16902DACFFF0}"/>
              </a:ext>
            </a:extLst>
          </p:cNvPr>
          <p:cNvSpPr txBox="1"/>
          <p:nvPr/>
        </p:nvSpPr>
        <p:spPr>
          <a:xfrm>
            <a:off x="1459217" y="1963964"/>
            <a:ext cx="135128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spcBef>
                <a:spcPts val="90"/>
              </a:spcBef>
            </a:pPr>
            <a:r>
              <a:rPr sz="1650" spc="300" baseline="505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650" spc="44" baseline="50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50" i="1" baseline="5050" dirty="0">
                <a:solidFill>
                  <a:schemeClr val="bg1"/>
                </a:solidFill>
                <a:latin typeface="Arial"/>
                <a:cs typeface="Arial"/>
              </a:rPr>
              <a:t>z</a:t>
            </a:r>
            <a:r>
              <a:rPr sz="1200" i="1" baseline="38194" dirty="0">
                <a:solidFill>
                  <a:schemeClr val="bg1"/>
                </a:solidFill>
                <a:latin typeface="Times New Roman"/>
                <a:cs typeface="Times New Roman"/>
              </a:rPr>
              <a:t>−</a:t>
            </a:r>
            <a:r>
              <a:rPr sz="1200" baseline="38194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650" i="1" baseline="505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650" baseline="505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650" i="1" baseline="5050" dirty="0">
                <a:solidFill>
                  <a:schemeClr val="bg1"/>
                </a:solidFill>
                <a:latin typeface="Arial"/>
                <a:cs typeface="Arial"/>
              </a:rPr>
              <a:t>z</a:t>
            </a:r>
            <a:r>
              <a:rPr sz="1650" baseline="505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650" spc="-60" baseline="50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50" spc="300" baseline="505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lang="en-US" sz="1650" i="1" spc="300" baseline="505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lang="en-US" sz="1650" spc="300" baseline="505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kumimoji="0" lang="en-US" sz="1100" b="0" i="1" u="none" strike="noStrike" kern="0" cap="none" spc="-1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ack"/>
                <a:cs typeface="Hack"/>
              </a:rPr>
              <a:t>−</a:t>
            </a:r>
            <a:r>
              <a:rPr kumimoji="0" lang="en-US" sz="1100" b="0" u="none" strike="noStrike" kern="0" cap="none" spc="-1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/>
              </a:rPr>
              <a:t>1</a:t>
            </a:r>
            <a:r>
              <a:rPr lang="en-US" sz="1650" spc="300" baseline="505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650" spc="44" baseline="50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50" spc="225" baseline="505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endParaRPr sz="1650" baseline="50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5" name="object 25">
            <a:extLst>
              <a:ext uri="{FF2B5EF4-FFF2-40B4-BE49-F238E27FC236}">
                <a16:creationId xmlns:a16="http://schemas.microsoft.com/office/drawing/2014/main" id="{011F6872-C415-2619-B88C-7FA382C1C616}"/>
              </a:ext>
            </a:extLst>
          </p:cNvPr>
          <p:cNvSpPr txBox="1"/>
          <p:nvPr/>
        </p:nvSpPr>
        <p:spPr>
          <a:xfrm>
            <a:off x="2813227" y="1936889"/>
            <a:ext cx="545465" cy="195565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204"/>
              </a:spcBef>
            </a:pPr>
            <a:r>
              <a:rPr sz="1100" i="1" spc="-10" dirty="0">
                <a:solidFill>
                  <a:schemeClr val="bg1"/>
                </a:solidFill>
                <a:latin typeface="Arial"/>
                <a:cs typeface="Arial"/>
              </a:rPr>
              <a:t>z</a:t>
            </a:r>
            <a:r>
              <a:rPr sz="1200" i="1" spc="-15" baseline="31250" dirty="0">
                <a:solidFill>
                  <a:schemeClr val="bg1"/>
                </a:solidFill>
                <a:latin typeface="Times New Roman"/>
                <a:cs typeface="Times New Roman"/>
              </a:rPr>
              <a:t>−</a:t>
            </a:r>
            <a:r>
              <a:rPr sz="1200" spc="-15" baseline="31250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100" i="1" spc="-1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spc="-10" dirty="0">
                <a:solidFill>
                  <a:schemeClr val="bg1"/>
                </a:solidFill>
                <a:latin typeface="Arial"/>
                <a:cs typeface="Arial"/>
              </a:rPr>
              <a:t>z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46" name="object 26">
            <a:extLst>
              <a:ext uri="{FF2B5EF4-FFF2-40B4-BE49-F238E27FC236}">
                <a16:creationId xmlns:a16="http://schemas.microsoft.com/office/drawing/2014/main" id="{3D6C6806-C7FD-010F-17DE-07C72C25BA5E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2383472"/>
            <a:ext cx="65201" cy="65201"/>
          </a:xfrm>
          <a:prstGeom prst="rect">
            <a:avLst/>
          </a:prstGeom>
        </p:spPr>
      </p:pic>
      <p:sp>
        <p:nvSpPr>
          <p:cNvPr id="47" name="object 27">
            <a:extLst>
              <a:ext uri="{FF2B5EF4-FFF2-40B4-BE49-F238E27FC236}">
                <a16:creationId xmlns:a16="http://schemas.microsoft.com/office/drawing/2014/main" id="{E05E964B-CCC0-2991-DC43-194B42175928}"/>
              </a:ext>
            </a:extLst>
          </p:cNvPr>
          <p:cNvSpPr txBox="1"/>
          <p:nvPr/>
        </p:nvSpPr>
        <p:spPr>
          <a:xfrm>
            <a:off x="402932" y="2299968"/>
            <a:ext cx="164020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0" dirty="0">
                <a:solidFill>
                  <a:schemeClr val="bg1"/>
                </a:solidFill>
                <a:latin typeface="Arial"/>
                <a:cs typeface="Arial"/>
              </a:rPr>
              <a:t>analogously,</a:t>
            </a:r>
            <a:r>
              <a:rPr sz="1100" spc="8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u="sng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Hack"/>
                <a:cs typeface="Hack"/>
              </a:rPr>
              <a:t>Z</a:t>
            </a:r>
            <a:r>
              <a:rPr sz="1100" u="sng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Hack"/>
                <a:cs typeface="Hack"/>
              </a:rPr>
              <a:t>{</a:t>
            </a:r>
            <a:r>
              <a:rPr sz="1100" i="1" u="sng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</a:t>
            </a:r>
            <a:r>
              <a:rPr sz="1100" u="sng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</a:t>
            </a:r>
            <a:r>
              <a:rPr sz="1100" i="1" u="sng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</a:t>
            </a:r>
            <a:r>
              <a:rPr sz="1100" i="1" u="sng" spc="-5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u="sng" spc="2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+</a:t>
            </a:r>
            <a:r>
              <a:rPr sz="1100" u="sng" spc="-45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u="sng" spc="-5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1)</a:t>
            </a:r>
            <a:r>
              <a:rPr sz="1100" u="sng" spc="-5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Hack"/>
                <a:cs typeface="Hack"/>
              </a:rPr>
              <a:t>}</a:t>
            </a:r>
            <a:r>
              <a:rPr sz="1100" i="1" spc="-340" dirty="0">
                <a:solidFill>
                  <a:schemeClr val="bg1"/>
                </a:solidFill>
                <a:latin typeface="Hack"/>
                <a:cs typeface="Hack"/>
              </a:rPr>
              <a:t> </a:t>
            </a:r>
            <a:r>
              <a:rPr sz="1100" spc="14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8" name="object 29">
            <a:extLst>
              <a:ext uri="{FF2B5EF4-FFF2-40B4-BE49-F238E27FC236}">
                <a16:creationId xmlns:a16="http://schemas.microsoft.com/office/drawing/2014/main" id="{C1267FDF-8EB1-F505-02E9-88C9BE8BBC3C}"/>
              </a:ext>
            </a:extLst>
          </p:cNvPr>
          <p:cNvSpPr txBox="1"/>
          <p:nvPr/>
        </p:nvSpPr>
        <p:spPr>
          <a:xfrm>
            <a:off x="2202510" y="2187575"/>
            <a:ext cx="13335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210" dirty="0">
                <a:solidFill>
                  <a:schemeClr val="bg1"/>
                </a:solidFill>
                <a:latin typeface="Times New Roman"/>
                <a:cs typeface="Times New Roman"/>
              </a:rPr>
              <a:t>∞</a:t>
            </a:r>
            <a:endParaRPr sz="8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49" name="object 30">
            <a:extLst>
              <a:ext uri="{FF2B5EF4-FFF2-40B4-BE49-F238E27FC236}">
                <a16:creationId xmlns:a16="http://schemas.microsoft.com/office/drawing/2014/main" id="{865E2491-8FEE-D066-80A4-E1FA8FA63CF5}"/>
              </a:ext>
            </a:extLst>
          </p:cNvPr>
          <p:cNvSpPr txBox="1"/>
          <p:nvPr/>
        </p:nvSpPr>
        <p:spPr>
          <a:xfrm>
            <a:off x="2202510" y="2421255"/>
            <a:ext cx="21590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5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800" spc="35" dirty="0">
                <a:solidFill>
                  <a:schemeClr val="bg1"/>
                </a:solidFill>
                <a:latin typeface="Times New Roman"/>
                <a:cs typeface="Times New Roman"/>
              </a:rPr>
              <a:t>=</a:t>
            </a:r>
            <a:r>
              <a:rPr sz="800" spc="35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endParaRPr sz="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0" name="object 31">
            <a:extLst>
              <a:ext uri="{FF2B5EF4-FFF2-40B4-BE49-F238E27FC236}">
                <a16:creationId xmlns:a16="http://schemas.microsoft.com/office/drawing/2014/main" id="{64713634-A295-3C06-7B40-FDD0385B063B}"/>
              </a:ext>
            </a:extLst>
          </p:cNvPr>
          <p:cNvSpPr txBox="1"/>
          <p:nvPr/>
        </p:nvSpPr>
        <p:spPr>
          <a:xfrm>
            <a:off x="2396451" y="2299968"/>
            <a:ext cx="75120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1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spc="-1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100" i="1" spc="-5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sz="1100" spc="-5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1)</a:t>
            </a:r>
            <a:r>
              <a:rPr sz="1100" i="1" spc="-10" dirty="0">
                <a:solidFill>
                  <a:schemeClr val="bg1"/>
                </a:solidFill>
                <a:latin typeface="Arial"/>
                <a:cs typeface="Arial"/>
              </a:rPr>
              <a:t>z</a:t>
            </a:r>
            <a:r>
              <a:rPr sz="1200" i="1" spc="-15" baseline="27777" dirty="0">
                <a:solidFill>
                  <a:schemeClr val="bg1"/>
                </a:solidFill>
                <a:latin typeface="Times New Roman"/>
                <a:cs typeface="Times New Roman"/>
              </a:rPr>
              <a:t>−</a:t>
            </a:r>
            <a:r>
              <a:rPr sz="1200" i="1" spc="-15" baseline="27777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endParaRPr sz="1200" baseline="27777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1" name="object 32">
            <a:extLst>
              <a:ext uri="{FF2B5EF4-FFF2-40B4-BE49-F238E27FC236}">
                <a16:creationId xmlns:a16="http://schemas.microsoft.com/office/drawing/2014/main" id="{6ACB481E-6FC3-6A5C-7F53-06566A66090E}"/>
              </a:ext>
            </a:extLst>
          </p:cNvPr>
          <p:cNvSpPr txBox="1"/>
          <p:nvPr/>
        </p:nvSpPr>
        <p:spPr>
          <a:xfrm>
            <a:off x="3117850" y="2306815"/>
            <a:ext cx="1018540" cy="173766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35"/>
              </a:spcBef>
            </a:pPr>
            <a:r>
              <a:rPr sz="11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100" spc="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chemeClr val="bg1"/>
                </a:solidFill>
                <a:latin typeface="Arial"/>
                <a:cs typeface="Arial"/>
              </a:rPr>
              <a:t>zX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chemeClr val="bg1"/>
                </a:solidFill>
                <a:latin typeface="Arial"/>
                <a:cs typeface="Arial"/>
              </a:rPr>
              <a:t>z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100" spc="-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chemeClr val="bg1"/>
                </a:solidFill>
                <a:latin typeface="Hack"/>
                <a:cs typeface="Hack"/>
              </a:rPr>
              <a:t>−</a:t>
            </a:r>
            <a:r>
              <a:rPr sz="1100" i="1" spc="-400" dirty="0">
                <a:solidFill>
                  <a:schemeClr val="bg1"/>
                </a:solidFill>
                <a:latin typeface="Hack"/>
                <a:cs typeface="Hack"/>
              </a:rPr>
              <a:t> </a:t>
            </a:r>
            <a:r>
              <a:rPr sz="1100" i="1" spc="-20" dirty="0">
                <a:solidFill>
                  <a:schemeClr val="bg1"/>
                </a:solidFill>
                <a:latin typeface="Arial"/>
                <a:cs typeface="Arial"/>
              </a:rPr>
              <a:t>zx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(0)</a:t>
            </a:r>
            <a:endParaRPr sz="110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52" name="object 33">
            <a:extLst>
              <a:ext uri="{FF2B5EF4-FFF2-40B4-BE49-F238E27FC236}">
                <a16:creationId xmlns:a16="http://schemas.microsoft.com/office/drawing/2014/main" id="{E82B6A35-E103-CB81-2AE5-5C25E1447196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165" y="2601493"/>
            <a:ext cx="65201" cy="65201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378920B9-8A69-D304-B1B9-46979447669B}"/>
              </a:ext>
            </a:extLst>
          </p:cNvPr>
          <p:cNvGrpSpPr/>
          <p:nvPr/>
        </p:nvGrpSpPr>
        <p:grpSpPr>
          <a:xfrm>
            <a:off x="1630835" y="992351"/>
            <a:ext cx="1401518" cy="377796"/>
            <a:chOff x="1630835" y="992351"/>
            <a:chExt cx="1401518" cy="377796"/>
          </a:xfrm>
        </p:grpSpPr>
        <p:sp>
          <p:nvSpPr>
            <p:cNvPr id="55" name="object 12">
              <a:extLst>
                <a:ext uri="{FF2B5EF4-FFF2-40B4-BE49-F238E27FC236}">
                  <a16:creationId xmlns:a16="http://schemas.microsoft.com/office/drawing/2014/main" id="{9E1A59A7-DBBA-8AEB-3881-2B17F87C19E3}"/>
                </a:ext>
              </a:extLst>
            </p:cNvPr>
            <p:cNvSpPr txBox="1"/>
            <p:nvPr/>
          </p:nvSpPr>
          <p:spPr>
            <a:xfrm>
              <a:off x="1917928" y="1082369"/>
              <a:ext cx="1114425" cy="180819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  <a:tabLst>
                  <a:tab pos="668020" algn="l"/>
                  <a:tab pos="1036955" algn="l"/>
                </a:tabLst>
              </a:pPr>
              <a:r>
                <a:rPr sz="1100" dirty="0">
                  <a:solidFill>
                    <a:schemeClr val="bg1"/>
                  </a:solidFill>
                  <a:latin typeface="Arial"/>
                  <a:cs typeface="Arial"/>
                </a:rPr>
                <a:t>(</a:t>
              </a:r>
              <a:r>
                <a:rPr sz="1100" i="1" dirty="0">
                  <a:solidFill>
                    <a:schemeClr val="bg1"/>
                  </a:solidFill>
                  <a:latin typeface="Arial"/>
                  <a:cs typeface="Arial"/>
                </a:rPr>
                <a:t>k</a:t>
              </a:r>
              <a:r>
                <a:rPr sz="1100" i="1" spc="-50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sz="1100" i="1" spc="175" dirty="0">
                  <a:solidFill>
                    <a:schemeClr val="bg1"/>
                  </a:solidFill>
                  <a:latin typeface="Hack"/>
                  <a:cs typeface="Hack"/>
                </a:rPr>
                <a:t>−</a:t>
              </a:r>
              <a:r>
                <a:rPr sz="1100" i="1" spc="-400" dirty="0">
                  <a:solidFill>
                    <a:schemeClr val="bg1"/>
                  </a:solidFill>
                  <a:latin typeface="Hack"/>
                  <a:cs typeface="Hack"/>
                </a:rPr>
                <a:t> </a:t>
              </a:r>
              <a:r>
                <a:rPr sz="1100" spc="-25" dirty="0">
                  <a:solidFill>
                    <a:schemeClr val="bg1"/>
                  </a:solidFill>
                  <a:latin typeface="Arial"/>
                  <a:cs typeface="Arial"/>
                </a:rPr>
                <a:t>1)</a:t>
              </a:r>
              <a:r>
                <a:rPr sz="1100" i="1" spc="-25" dirty="0">
                  <a:solidFill>
                    <a:schemeClr val="bg1"/>
                  </a:solidFill>
                  <a:latin typeface="Arial"/>
                  <a:cs typeface="Arial"/>
                </a:rPr>
                <a:t>z</a:t>
              </a:r>
              <a:r>
                <a:rPr sz="1100" i="1" dirty="0">
                  <a:solidFill>
                    <a:schemeClr val="bg1"/>
                  </a:solidFill>
                  <a:latin typeface="Arial"/>
                  <a:cs typeface="Arial"/>
                </a:rPr>
                <a:t>	</a:t>
              </a:r>
              <a:r>
                <a:rPr sz="1100" spc="150" dirty="0">
                  <a:solidFill>
                    <a:schemeClr val="bg1"/>
                  </a:solidFill>
                  <a:latin typeface="Arial"/>
                  <a:cs typeface="Arial"/>
                </a:rPr>
                <a:t>=</a:t>
              </a:r>
              <a:r>
                <a:rPr sz="1100" dirty="0">
                  <a:solidFill>
                    <a:schemeClr val="bg1"/>
                  </a:solidFill>
                  <a:latin typeface="Arial"/>
                  <a:cs typeface="Arial"/>
                </a:rPr>
                <a:t>	</a:t>
              </a:r>
              <a:r>
                <a:rPr sz="1100" i="1" spc="-50" dirty="0">
                  <a:solidFill>
                    <a:schemeClr val="bg1"/>
                  </a:solidFill>
                  <a:latin typeface="Arial"/>
                  <a:cs typeface="Arial"/>
                </a:rPr>
                <a:t>x</a:t>
              </a:r>
              <a:endParaRPr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2AD4AE51-005E-1C09-5730-6251BB0E5ED0}"/>
                    </a:ext>
                  </a:extLst>
                </p:cNvPr>
                <p:cNvSpPr txBox="1"/>
                <p:nvPr/>
              </p:nvSpPr>
              <p:spPr>
                <a:xfrm>
                  <a:off x="1630835" y="992351"/>
                  <a:ext cx="239681" cy="37779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9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oMath>
                    </m:oMathPara>
                  </a14:m>
                  <a:endParaRPr lang="en-US" sz="9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BED6DD0-38E9-E1BB-E770-AC451F10B8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0835" y="992351"/>
                  <a:ext cx="239681" cy="377796"/>
                </a:xfrm>
                <a:prstGeom prst="rect">
                  <a:avLst/>
                </a:prstGeom>
                <a:blipFill>
                  <a:blip r:embed="rId7"/>
                  <a:stretch>
                    <a:fillRect l="-160000" t="-116129" r="-85000" b="-1741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C60DC9C-613F-F819-1526-21DA6AD5CA7F}"/>
              </a:ext>
            </a:extLst>
          </p:cNvPr>
          <p:cNvGrpSpPr/>
          <p:nvPr/>
        </p:nvGrpSpPr>
        <p:grpSpPr>
          <a:xfrm>
            <a:off x="1484617" y="1456170"/>
            <a:ext cx="2018652" cy="377667"/>
            <a:chOff x="1484617" y="1456170"/>
            <a:chExt cx="2018652" cy="377667"/>
          </a:xfrm>
        </p:grpSpPr>
        <p:sp>
          <p:nvSpPr>
            <p:cNvPr id="58" name="object 20">
              <a:extLst>
                <a:ext uri="{FF2B5EF4-FFF2-40B4-BE49-F238E27FC236}">
                  <a16:creationId xmlns:a16="http://schemas.microsoft.com/office/drawing/2014/main" id="{7F4CA3AE-95AC-E6ED-DE06-735F791F795D}"/>
                </a:ext>
              </a:extLst>
            </p:cNvPr>
            <p:cNvSpPr txBox="1"/>
            <p:nvPr/>
          </p:nvSpPr>
          <p:spPr>
            <a:xfrm>
              <a:off x="1484617" y="1549119"/>
              <a:ext cx="933450" cy="180819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  <a:tabLst>
                  <a:tab pos="381635" algn="l"/>
                </a:tabLst>
              </a:pPr>
              <a:r>
                <a:rPr sz="1100" spc="150" dirty="0">
                  <a:solidFill>
                    <a:schemeClr val="bg1"/>
                  </a:solidFill>
                  <a:latin typeface="Arial"/>
                  <a:cs typeface="Arial"/>
                </a:rPr>
                <a:t>=</a:t>
              </a:r>
              <a:r>
                <a:rPr sz="1100" dirty="0">
                  <a:solidFill>
                    <a:schemeClr val="bg1"/>
                  </a:solidFill>
                  <a:latin typeface="Arial"/>
                  <a:cs typeface="Arial"/>
                </a:rPr>
                <a:t>	</a:t>
              </a:r>
              <a:r>
                <a:rPr sz="1100" i="1" spc="-10" dirty="0">
                  <a:solidFill>
                    <a:schemeClr val="bg1"/>
                  </a:solidFill>
                  <a:latin typeface="Arial"/>
                  <a:cs typeface="Arial"/>
                </a:rPr>
                <a:t>x</a:t>
              </a:r>
              <a:r>
                <a:rPr sz="1100" spc="-10" dirty="0">
                  <a:solidFill>
                    <a:schemeClr val="bg1"/>
                  </a:solidFill>
                  <a:latin typeface="Arial"/>
                  <a:cs typeface="Arial"/>
                </a:rPr>
                <a:t>(</a:t>
              </a:r>
              <a:r>
                <a:rPr sz="1100" i="1" spc="-10" dirty="0">
                  <a:solidFill>
                    <a:schemeClr val="bg1"/>
                  </a:solidFill>
                  <a:latin typeface="Arial"/>
                  <a:cs typeface="Arial"/>
                </a:rPr>
                <a:t>k</a:t>
              </a:r>
              <a:r>
                <a:rPr sz="1100" i="1" spc="-55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sz="1100" i="1" spc="175" dirty="0">
                  <a:solidFill>
                    <a:schemeClr val="bg1"/>
                  </a:solidFill>
                  <a:latin typeface="Hack"/>
                  <a:cs typeface="Hack"/>
                </a:rPr>
                <a:t>−</a:t>
              </a:r>
              <a:r>
                <a:rPr sz="1100" i="1" spc="-409" dirty="0">
                  <a:solidFill>
                    <a:schemeClr val="bg1"/>
                  </a:solidFill>
                  <a:latin typeface="Hack"/>
                  <a:cs typeface="Hack"/>
                </a:rPr>
                <a:t> </a:t>
              </a:r>
              <a:r>
                <a:rPr sz="1100" spc="-25" dirty="0">
                  <a:solidFill>
                    <a:schemeClr val="bg1"/>
                  </a:solidFill>
                  <a:latin typeface="Arial"/>
                  <a:cs typeface="Arial"/>
                </a:rPr>
                <a:t>1)</a:t>
              </a:r>
              <a:r>
                <a:rPr sz="1100" i="1" spc="-25" dirty="0">
                  <a:solidFill>
                    <a:schemeClr val="bg1"/>
                  </a:solidFill>
                  <a:latin typeface="Arial"/>
                  <a:cs typeface="Arial"/>
                </a:rPr>
                <a:t>z</a:t>
              </a:r>
              <a:endParaRPr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59" name="object 22">
              <a:extLst>
                <a:ext uri="{FF2B5EF4-FFF2-40B4-BE49-F238E27FC236}">
                  <a16:creationId xmlns:a16="http://schemas.microsoft.com/office/drawing/2014/main" id="{2B06D165-536E-5A04-B724-7C55B3D633EF}"/>
                </a:ext>
              </a:extLst>
            </p:cNvPr>
            <p:cNvSpPr txBox="1"/>
            <p:nvPr/>
          </p:nvSpPr>
          <p:spPr>
            <a:xfrm>
              <a:off x="2392311" y="1529231"/>
              <a:ext cx="586740" cy="135293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800" i="1" spc="55" dirty="0">
                  <a:solidFill>
                    <a:schemeClr val="bg1"/>
                  </a:solidFill>
                  <a:latin typeface="Times New Roman"/>
                  <a:cs typeface="Times New Roman"/>
                </a:rPr>
                <a:t>−</a:t>
              </a:r>
              <a:r>
                <a:rPr sz="800" spc="55" dirty="0">
                  <a:solidFill>
                    <a:schemeClr val="bg1"/>
                  </a:solidFill>
                  <a:latin typeface="Times New Roman"/>
                  <a:cs typeface="Times New Roman"/>
                </a:rPr>
                <a:t>(</a:t>
              </a:r>
              <a:r>
                <a:rPr sz="800" i="1" spc="55" dirty="0">
                  <a:solidFill>
                    <a:schemeClr val="bg1"/>
                  </a:solidFill>
                  <a:latin typeface="Arial"/>
                  <a:cs typeface="Arial"/>
                </a:rPr>
                <a:t>k</a:t>
              </a:r>
              <a:r>
                <a:rPr sz="800" i="1" spc="55" dirty="0">
                  <a:solidFill>
                    <a:schemeClr val="bg1"/>
                  </a:solidFill>
                  <a:latin typeface="Times New Roman"/>
                  <a:cs typeface="Times New Roman"/>
                </a:rPr>
                <a:t>−</a:t>
              </a:r>
              <a:r>
                <a:rPr sz="800" spc="55" dirty="0">
                  <a:solidFill>
                    <a:schemeClr val="bg1"/>
                  </a:solidFill>
                  <a:latin typeface="Arial"/>
                  <a:cs typeface="Arial"/>
                </a:rPr>
                <a:t>1</a:t>
              </a:r>
              <a:r>
                <a:rPr sz="800" spc="55" dirty="0">
                  <a:solidFill>
                    <a:schemeClr val="bg1"/>
                  </a:solidFill>
                  <a:latin typeface="Times New Roman"/>
                  <a:cs typeface="Times New Roman"/>
                </a:rPr>
                <a:t>)</a:t>
              </a:r>
              <a:r>
                <a:rPr sz="800" spc="340" dirty="0">
                  <a:solidFill>
                    <a:schemeClr val="bg1"/>
                  </a:solidFill>
                  <a:latin typeface="Times New Roman"/>
                  <a:cs typeface="Times New Roman"/>
                </a:rPr>
                <a:t> </a:t>
              </a:r>
              <a:r>
                <a:rPr sz="800" i="1" spc="-25" dirty="0">
                  <a:solidFill>
                    <a:schemeClr val="bg1"/>
                  </a:solidFill>
                  <a:latin typeface="Times New Roman"/>
                  <a:cs typeface="Times New Roman"/>
                </a:rPr>
                <a:t>−</a:t>
              </a:r>
              <a:r>
                <a:rPr sz="800" spc="-25" dirty="0">
                  <a:solidFill>
                    <a:schemeClr val="bg1"/>
                  </a:solidFill>
                  <a:latin typeface="Arial"/>
                  <a:cs typeface="Arial"/>
                </a:rPr>
                <a:t>1</a:t>
              </a:r>
              <a:endParaRPr sz="80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60" name="object 23">
              <a:extLst>
                <a:ext uri="{FF2B5EF4-FFF2-40B4-BE49-F238E27FC236}">
                  <a16:creationId xmlns:a16="http://schemas.microsoft.com/office/drawing/2014/main" id="{29F822BB-18B1-1E9E-C2E3-55BB98EF4AC9}"/>
                </a:ext>
              </a:extLst>
            </p:cNvPr>
            <p:cNvSpPr txBox="1"/>
            <p:nvPr/>
          </p:nvSpPr>
          <p:spPr>
            <a:xfrm>
              <a:off x="2755874" y="1549119"/>
              <a:ext cx="747395" cy="180819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  <a:tabLst>
                  <a:tab pos="247015" algn="l"/>
                </a:tabLst>
              </a:pPr>
              <a:r>
                <a:rPr sz="1100" i="1" spc="-50" dirty="0">
                  <a:solidFill>
                    <a:schemeClr val="bg1"/>
                  </a:solidFill>
                  <a:latin typeface="Arial"/>
                  <a:cs typeface="Arial"/>
                </a:rPr>
                <a:t>z</a:t>
              </a:r>
              <a:r>
                <a:rPr sz="1100" i="1" dirty="0">
                  <a:solidFill>
                    <a:schemeClr val="bg1"/>
                  </a:solidFill>
                  <a:latin typeface="Arial"/>
                  <a:cs typeface="Arial"/>
                </a:rPr>
                <a:t>	</a:t>
              </a:r>
              <a:r>
                <a:rPr sz="1100" spc="200" dirty="0">
                  <a:solidFill>
                    <a:schemeClr val="bg1"/>
                  </a:solidFill>
                  <a:latin typeface="Arial"/>
                  <a:cs typeface="Arial"/>
                </a:rPr>
                <a:t>+</a:t>
              </a:r>
              <a:r>
                <a:rPr sz="1100" spc="-65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sz="1100" i="1" spc="-10" dirty="0">
                  <a:solidFill>
                    <a:schemeClr val="bg1"/>
                  </a:solidFill>
                  <a:latin typeface="Arial"/>
                  <a:cs typeface="Arial"/>
                </a:rPr>
                <a:t>x</a:t>
              </a:r>
              <a:r>
                <a:rPr sz="1100" spc="-10" dirty="0">
                  <a:solidFill>
                    <a:schemeClr val="bg1"/>
                  </a:solidFill>
                  <a:latin typeface="Arial"/>
                  <a:cs typeface="Arial"/>
                </a:rPr>
                <a:t>(</a:t>
              </a:r>
              <a:r>
                <a:rPr sz="1100" i="1" spc="-10" dirty="0">
                  <a:solidFill>
                    <a:schemeClr val="bg1"/>
                  </a:solidFill>
                  <a:latin typeface="Hack"/>
                  <a:cs typeface="Hack"/>
                </a:rPr>
                <a:t>−</a:t>
              </a:r>
              <a:r>
                <a:rPr sz="1100" spc="-10" dirty="0">
                  <a:solidFill>
                    <a:schemeClr val="bg1"/>
                  </a:solidFill>
                  <a:latin typeface="Arial"/>
                  <a:cs typeface="Arial"/>
                </a:rPr>
                <a:t>1)</a:t>
              </a:r>
              <a:endParaRPr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0D6E3CE7-680C-718B-DACC-947546A974BB}"/>
                    </a:ext>
                  </a:extLst>
                </p:cNvPr>
                <p:cNvSpPr txBox="1"/>
                <p:nvPr/>
              </p:nvSpPr>
              <p:spPr>
                <a:xfrm>
                  <a:off x="1614546" y="1456170"/>
                  <a:ext cx="239681" cy="37766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9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oMath>
                    </m:oMathPara>
                  </a14:m>
                  <a:endParaRPr lang="en-US" sz="9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BE32B54-D2A7-5C2E-E4AB-013080F0A2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4546" y="1456170"/>
                  <a:ext cx="239681" cy="377667"/>
                </a:xfrm>
                <a:prstGeom prst="rect">
                  <a:avLst/>
                </a:prstGeom>
                <a:blipFill>
                  <a:blip r:embed="rId8"/>
                  <a:stretch>
                    <a:fillRect l="-173684" t="-112903" r="-94737" b="-1741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5F4F178-5C67-3071-5A3F-462FEA462366}"/>
              </a:ext>
            </a:extLst>
          </p:cNvPr>
          <p:cNvGrpSpPr/>
          <p:nvPr/>
        </p:nvGrpSpPr>
        <p:grpSpPr>
          <a:xfrm>
            <a:off x="2716286" y="1003676"/>
            <a:ext cx="1450952" cy="377667"/>
            <a:chOff x="2716286" y="1003676"/>
            <a:chExt cx="1450952" cy="377667"/>
          </a:xfrm>
        </p:grpSpPr>
        <p:sp>
          <p:nvSpPr>
            <p:cNvPr id="63" name="object 14">
              <a:extLst>
                <a:ext uri="{FF2B5EF4-FFF2-40B4-BE49-F238E27FC236}">
                  <a16:creationId xmlns:a16="http://schemas.microsoft.com/office/drawing/2014/main" id="{43476048-DC31-F564-F92F-162A0F8CCACA}"/>
                </a:ext>
              </a:extLst>
            </p:cNvPr>
            <p:cNvSpPr txBox="1"/>
            <p:nvPr/>
          </p:nvSpPr>
          <p:spPr>
            <a:xfrm>
              <a:off x="3006623" y="1082369"/>
              <a:ext cx="386080" cy="180819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1100" dirty="0">
                  <a:solidFill>
                    <a:schemeClr val="bg1"/>
                  </a:solidFill>
                  <a:latin typeface="Arial"/>
                  <a:cs typeface="Arial"/>
                </a:rPr>
                <a:t>(</a:t>
              </a:r>
              <a:r>
                <a:rPr sz="1100" i="1" dirty="0">
                  <a:solidFill>
                    <a:schemeClr val="bg1"/>
                  </a:solidFill>
                  <a:latin typeface="Arial"/>
                  <a:cs typeface="Arial"/>
                </a:rPr>
                <a:t>k</a:t>
              </a:r>
              <a:r>
                <a:rPr sz="1100" i="1" spc="-50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sz="1100" i="1" spc="175" dirty="0">
                  <a:solidFill>
                    <a:schemeClr val="bg1"/>
                  </a:solidFill>
                  <a:latin typeface="Hack"/>
                  <a:cs typeface="Hack"/>
                </a:rPr>
                <a:t>−</a:t>
              </a:r>
              <a:r>
                <a:rPr sz="1100" i="1" spc="-400" dirty="0">
                  <a:solidFill>
                    <a:schemeClr val="bg1"/>
                  </a:solidFill>
                  <a:latin typeface="Hack"/>
                  <a:cs typeface="Hack"/>
                </a:rPr>
                <a:t> </a:t>
              </a:r>
              <a:r>
                <a:rPr sz="1100" spc="-50" dirty="0">
                  <a:solidFill>
                    <a:schemeClr val="bg1"/>
                  </a:solidFill>
                  <a:latin typeface="Arial"/>
                  <a:cs typeface="Arial"/>
                </a:rPr>
                <a:t>1</a:t>
              </a:r>
              <a:endParaRPr sz="110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64" name="object 15">
              <a:extLst>
                <a:ext uri="{FF2B5EF4-FFF2-40B4-BE49-F238E27FC236}">
                  <a16:creationId xmlns:a16="http://schemas.microsoft.com/office/drawing/2014/main" id="{623F2ADB-03B2-0658-6D28-1031633ED2FE}"/>
                </a:ext>
              </a:extLst>
            </p:cNvPr>
            <p:cNvSpPr txBox="1"/>
            <p:nvPr/>
          </p:nvSpPr>
          <p:spPr>
            <a:xfrm>
              <a:off x="3481006" y="1062493"/>
              <a:ext cx="161925" cy="135293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800" i="1" spc="40" dirty="0">
                  <a:solidFill>
                    <a:schemeClr val="bg1"/>
                  </a:solidFill>
                  <a:latin typeface="Times New Roman"/>
                  <a:cs typeface="Times New Roman"/>
                </a:rPr>
                <a:t>−</a:t>
              </a:r>
              <a:r>
                <a:rPr sz="800" i="1" spc="40" dirty="0">
                  <a:solidFill>
                    <a:schemeClr val="bg1"/>
                  </a:solidFill>
                  <a:latin typeface="Arial"/>
                  <a:cs typeface="Arial"/>
                </a:rPr>
                <a:t>k</a:t>
              </a:r>
              <a:endParaRPr sz="80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65" name="object 16">
              <a:extLst>
                <a:ext uri="{FF2B5EF4-FFF2-40B4-BE49-F238E27FC236}">
                  <a16:creationId xmlns:a16="http://schemas.microsoft.com/office/drawing/2014/main" id="{26B9A426-C92E-9052-59CE-6B4A7BE12AD6}"/>
                </a:ext>
              </a:extLst>
            </p:cNvPr>
            <p:cNvSpPr txBox="1"/>
            <p:nvPr/>
          </p:nvSpPr>
          <p:spPr>
            <a:xfrm>
              <a:off x="3366858" y="1082369"/>
              <a:ext cx="515620" cy="180819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  <a:tabLst>
                  <a:tab pos="299720" algn="l"/>
                </a:tabLst>
              </a:pPr>
              <a:r>
                <a:rPr sz="1100" spc="-25" dirty="0">
                  <a:solidFill>
                    <a:schemeClr val="bg1"/>
                  </a:solidFill>
                  <a:latin typeface="Arial"/>
                  <a:cs typeface="Arial"/>
                </a:rPr>
                <a:t>)</a:t>
              </a:r>
              <a:r>
                <a:rPr sz="1100" i="1" spc="-25" dirty="0">
                  <a:solidFill>
                    <a:schemeClr val="bg1"/>
                  </a:solidFill>
                  <a:latin typeface="Arial"/>
                  <a:cs typeface="Arial"/>
                </a:rPr>
                <a:t>z</a:t>
              </a:r>
              <a:r>
                <a:rPr sz="1100" i="1" dirty="0">
                  <a:solidFill>
                    <a:schemeClr val="bg1"/>
                  </a:solidFill>
                  <a:latin typeface="Arial"/>
                  <a:cs typeface="Arial"/>
                </a:rPr>
                <a:t>	</a:t>
              </a:r>
              <a:r>
                <a:rPr sz="1100" spc="200" dirty="0">
                  <a:solidFill>
                    <a:schemeClr val="bg1"/>
                  </a:solidFill>
                  <a:latin typeface="Arial"/>
                  <a:cs typeface="Arial"/>
                </a:rPr>
                <a:t>+</a:t>
              </a:r>
              <a:r>
                <a:rPr sz="1100" spc="-65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sz="1100" i="1" spc="-50" dirty="0">
                  <a:solidFill>
                    <a:schemeClr val="bg1"/>
                  </a:solidFill>
                  <a:latin typeface="Arial"/>
                  <a:cs typeface="Arial"/>
                </a:rPr>
                <a:t>x</a:t>
              </a:r>
              <a:endParaRPr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66" name="object 17">
              <a:extLst>
                <a:ext uri="{FF2B5EF4-FFF2-40B4-BE49-F238E27FC236}">
                  <a16:creationId xmlns:a16="http://schemas.microsoft.com/office/drawing/2014/main" id="{679CE886-BA7B-8132-25BD-52FA1AE42D34}"/>
                </a:ext>
              </a:extLst>
            </p:cNvPr>
            <p:cNvSpPr txBox="1"/>
            <p:nvPr/>
          </p:nvSpPr>
          <p:spPr>
            <a:xfrm>
              <a:off x="3856723" y="1082369"/>
              <a:ext cx="310515" cy="180819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1100" spc="35" dirty="0">
                  <a:solidFill>
                    <a:schemeClr val="bg1"/>
                  </a:solidFill>
                  <a:latin typeface="Arial"/>
                  <a:cs typeface="Arial"/>
                </a:rPr>
                <a:t>(</a:t>
              </a:r>
              <a:r>
                <a:rPr sz="1100" i="1" spc="35" dirty="0">
                  <a:solidFill>
                    <a:schemeClr val="bg1"/>
                  </a:solidFill>
                  <a:latin typeface="Hack"/>
                  <a:cs typeface="Hack"/>
                </a:rPr>
                <a:t>−</a:t>
              </a:r>
              <a:r>
                <a:rPr sz="1100" spc="35" dirty="0">
                  <a:solidFill>
                    <a:schemeClr val="bg1"/>
                  </a:solidFill>
                  <a:latin typeface="Arial"/>
                  <a:cs typeface="Arial"/>
                </a:rPr>
                <a:t>1)</a:t>
              </a:r>
              <a:endParaRPr sz="110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9236E6CD-FDDF-BAFE-A268-AEABF10249F9}"/>
                    </a:ext>
                  </a:extLst>
                </p:cNvPr>
                <p:cNvSpPr txBox="1"/>
                <p:nvPr/>
              </p:nvSpPr>
              <p:spPr>
                <a:xfrm>
                  <a:off x="2716286" y="1003676"/>
                  <a:ext cx="239681" cy="37766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9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oMath>
                    </m:oMathPara>
                  </a14:m>
                  <a:endParaRPr lang="en-US" sz="9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8BCABA2-E7F2-F91D-5E02-CBBE8BEF53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6286" y="1003676"/>
                  <a:ext cx="239681" cy="377667"/>
                </a:xfrm>
                <a:prstGeom prst="rect">
                  <a:avLst/>
                </a:prstGeom>
                <a:blipFill>
                  <a:blip r:embed="rId9"/>
                  <a:stretch>
                    <a:fillRect l="-173684" t="-120000" r="-94737" b="-18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62E89E7-B41F-E04D-1A0B-F377D93A9AAC}"/>
                  </a:ext>
                </a:extLst>
              </p:cNvPr>
              <p:cNvSpPr txBox="1"/>
              <p:nvPr/>
            </p:nvSpPr>
            <p:spPr>
              <a:xfrm>
                <a:off x="2029127" y="2246795"/>
                <a:ext cx="229935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9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sz="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9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62E89E7-B41F-E04D-1A0B-F377D93A9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127" y="2246795"/>
                <a:ext cx="229935" cy="338554"/>
              </a:xfrm>
              <a:prstGeom prst="rect">
                <a:avLst/>
              </a:prstGeom>
              <a:blipFill>
                <a:blip r:embed="rId10"/>
                <a:stretch>
                  <a:fillRect l="-165000" t="-144444" r="-85000" b="-20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F457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2265</Words>
  <Application>Microsoft Macintosh PowerPoint</Application>
  <PresentationFormat>Custom</PresentationFormat>
  <Paragraphs>313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 Math</vt:lpstr>
      <vt:lpstr>Courier New</vt:lpstr>
      <vt:lpstr>Hack</vt:lpstr>
      <vt:lpstr>Times New Roman</vt:lpstr>
      <vt:lpstr>Office Theme</vt:lpstr>
      <vt:lpstr>PowerPoint Presentation</vt:lpstr>
      <vt:lpstr>The Z transform approach to Ordinary difference Equations (OdEs)</vt:lpstr>
      <vt:lpstr>Definition</vt:lpstr>
      <vt:lpstr>Example: geometric sequence {a }</vt:lpstr>
      <vt:lpstr>Example: step sequence (discrete-time unit step function)</vt:lpstr>
      <vt:lpstr>PowerPoint Presentation</vt:lpstr>
      <vt:lpstr>PowerPoint Presentation</vt:lpstr>
      <vt:lpstr>PowerPoint Presentation</vt:lpstr>
      <vt:lpstr>Properties of Z transform: time shift</vt:lpstr>
      <vt:lpstr>Solving difference equations</vt:lpstr>
      <vt:lpstr>Solving difference equations</vt:lpstr>
      <vt:lpstr>From difference equation to transfer functions</vt:lpstr>
      <vt:lpstr>DC gain of discrete-time transfer functions</vt:lpstr>
      <vt:lpstr>Transfer functions in two domains</vt:lpstr>
      <vt:lpstr>Coding a discrete-time transfer function</vt:lpstr>
      <vt:lpstr>PowerPoint Presentation</vt:lpstr>
      <vt:lpstr>PowerPoint Presentation</vt:lpstr>
      <vt:lpstr>Additional useful properties of Z transform</vt:lpstr>
      <vt:lpstr>Mortgage payment</vt:lpstr>
      <vt:lpstr>Mortgage payment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Modern Controls - Z transform</dc:title>
  <dc:subject>scripts for Org-Coursepack </dc:subject>
  <dc:creator> Xu Chen </dc:creator>
  <cp:lastModifiedBy>Xu Chen</cp:lastModifiedBy>
  <cp:revision>3</cp:revision>
  <dcterms:created xsi:type="dcterms:W3CDTF">2025-07-12T07:18:20Z</dcterms:created>
  <dcterms:modified xsi:type="dcterms:W3CDTF">2025-10-22T06:38:55Z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2025-01-13T00:00:00Z</vt:filetime>
  </property>
  <property fmtid="{D5CDD505-2E9C-101B-9397-08002B2CF9AE}" pid="3" name="Creator">
    <vt:lpwstr>Emacs 29.4 (Org mode 9.7.11)</vt:lpwstr>
  </property>
  <property fmtid="{D5CDD505-2E9C-101B-9397-08002B2CF9AE}" pid="4" name="Producer">
    <vt:lpwstr>xdvipdfmx (20240407)</vt:lpwstr>
  </property>
  <property fmtid="{D5CDD505-2E9C-101B-9397-08002B2CF9AE}" pid="5" name="LastSaved">
    <vt:filetime>2025-01-13T00:00:00Z</vt:filetime>
  </property>
</Properties>
</file>