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EB9E8-C2DD-4E65-95C9-0F6512B966F1}" v="17" dt="2025-09-19T22:15:06.60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>
      <p:cViewPr varScale="1">
        <p:scale>
          <a:sx n="240" d="100"/>
          <a:sy n="240" d="100"/>
        </p:scale>
        <p:origin x="91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09-19T22:15:15.107" v="20" actId="1035"/>
      <pc:docMkLst>
        <pc:docMk/>
      </pc:docMkLst>
      <pc:sldChg chg="modSp">
        <pc:chgData name="Shuan Cheng" userId="b14087c0-bac9-44dd-b3f8-5d50e1ee75e5" providerId="ADAL" clId="{75A9BF88-81BC-4677-82BB-DF96F3D360A6}" dt="2025-09-18T21:37:15.139" v="1"/>
        <pc:sldMkLst>
          <pc:docMk/>
          <pc:sldMk cId="0" sldId="261"/>
        </pc:sldMkLst>
        <pc:spChg chg="mod">
          <ac:chgData name="Shuan Cheng" userId="b14087c0-bac9-44dd-b3f8-5d50e1ee75e5" providerId="ADAL" clId="{75A9BF88-81BC-4677-82BB-DF96F3D360A6}" dt="2025-09-18T21:37:15.139" v="1"/>
          <ac:spMkLst>
            <pc:docMk/>
            <pc:sldMk cId="0" sldId="261"/>
            <ac:spMk id="19" creationId="{00000000-0000-0000-0000-000000000000}"/>
          </ac:spMkLst>
        </pc:spChg>
      </pc:sldChg>
      <pc:sldChg chg="modSp mod">
        <pc:chgData name="Shuan Cheng" userId="b14087c0-bac9-44dd-b3f8-5d50e1ee75e5" providerId="ADAL" clId="{75A9BF88-81BC-4677-82BB-DF96F3D360A6}" dt="2025-09-18T21:43:19.276" v="7" actId="1076"/>
        <pc:sldMkLst>
          <pc:docMk/>
          <pc:sldMk cId="0" sldId="263"/>
        </pc:sldMkLst>
        <pc:spChg chg="mod">
          <ac:chgData name="Shuan Cheng" userId="b14087c0-bac9-44dd-b3f8-5d50e1ee75e5" providerId="ADAL" clId="{75A9BF88-81BC-4677-82BB-DF96F3D360A6}" dt="2025-09-18T21:43:19.276" v="7" actId="1076"/>
          <ac:spMkLst>
            <pc:docMk/>
            <pc:sldMk cId="0" sldId="263"/>
            <ac:spMk id="21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09-18T21:45:14.374" v="10" actId="207"/>
        <pc:sldMkLst>
          <pc:docMk/>
          <pc:sldMk cId="0" sldId="264"/>
        </pc:sldMkLst>
        <pc:spChg chg="add mod">
          <ac:chgData name="Shuan Cheng" userId="b14087c0-bac9-44dd-b3f8-5d50e1ee75e5" providerId="ADAL" clId="{75A9BF88-81BC-4677-82BB-DF96F3D360A6}" dt="2025-09-18T21:45:14.374" v="10" actId="207"/>
          <ac:spMkLst>
            <pc:docMk/>
            <pc:sldMk cId="0" sldId="264"/>
            <ac:spMk id="17" creationId="{D56D51E7-CFC8-CA47-5518-8BC54B73662B}"/>
          </ac:spMkLst>
        </pc:spChg>
        <pc:spChg chg="del">
          <ac:chgData name="Shuan Cheng" userId="b14087c0-bac9-44dd-b3f8-5d50e1ee75e5" providerId="ADAL" clId="{75A9BF88-81BC-4677-82BB-DF96F3D360A6}" dt="2025-09-18T21:45:11.086" v="8" actId="478"/>
          <ac:spMkLst>
            <pc:docMk/>
            <pc:sldMk cId="0" sldId="264"/>
            <ac:spMk id="34" creationId="{6EC54684-1EB0-3B70-2E90-241B1326D938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15:15.107" v="20" actId="1035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1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1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09-19T22:15:15.107" v="20" actId="1035"/>
          <ac:spMkLst>
            <pc:docMk/>
            <pc:sldMk cId="0" sldId="265"/>
            <ac:spMk id="1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17" creationId="{082AA718-9051-5854-5E66-E7F96977F9D9}"/>
          </ac:spMkLst>
        </pc:spChg>
        <pc:spChg chg="add del mod">
          <ac:chgData name="Shuan Cheng" userId="b14087c0-bac9-44dd-b3f8-5d50e1ee75e5" providerId="ADAL" clId="{75A9BF88-81BC-4677-82BB-DF96F3D360A6}" dt="2025-09-18T21:50:12.116" v="14" actId="478"/>
          <ac:spMkLst>
            <pc:docMk/>
            <pc:sldMk cId="0" sldId="265"/>
            <ac:spMk id="17" creationId="{F2E26EEA-7727-6E69-BA8A-E29C05975DC9}"/>
          </ac:spMkLst>
        </pc:spChg>
        <pc:spChg chg="add del mod">
          <ac:chgData name="Shuan Cheng" userId="b14087c0-bac9-44dd-b3f8-5d50e1ee75e5" providerId="ADAL" clId="{75A9BF88-81BC-4677-82BB-DF96F3D360A6}" dt="2025-09-19T22:15:06.210" v="17" actId="478"/>
          <ac:spMkLst>
            <pc:docMk/>
            <pc:sldMk cId="0" sldId="265"/>
            <ac:spMk id="18" creationId="{A2B49859-67FA-5E48-4208-E6C7975B7EDB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19" creationId="{112751AF-4B10-C56C-693E-47AD7ADFC4FC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20" creationId="{BED8A218-7151-9ECB-AC21-DF69B4B2A5E3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21" creationId="{B9BF7A6D-14C0-36F3-EB9C-B4CA4D4DEF5F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22" creationId="{D20A0615-3EB0-9A00-1629-A12509C42849}"/>
          </ac:spMkLst>
        </pc:spChg>
        <pc:spChg chg="add mod">
          <ac:chgData name="Shuan Cheng" userId="b14087c0-bac9-44dd-b3f8-5d50e1ee75e5" providerId="ADAL" clId="{75A9BF88-81BC-4677-82BB-DF96F3D360A6}" dt="2025-09-19T22:15:06.602" v="18"/>
          <ac:spMkLst>
            <pc:docMk/>
            <pc:sldMk cId="0" sldId="265"/>
            <ac:spMk id="23" creationId="{B5B2645C-8132-82D3-6736-404AE9307A67}"/>
          </ac:spMkLst>
        </pc:spChg>
        <pc:spChg chg="del">
          <ac:chgData name="Shuan Cheng" userId="b14087c0-bac9-44dd-b3f8-5d50e1ee75e5" providerId="ADAL" clId="{75A9BF88-81BC-4677-82BB-DF96F3D360A6}" dt="2025-09-18T21:48:48.304" v="11" actId="478"/>
          <ac:spMkLst>
            <pc:docMk/>
            <pc:sldMk cId="0" sldId="265"/>
            <ac:spMk id="54" creationId="{A423792C-274B-3468-3300-71CB8572EFCB}"/>
          </ac:spMkLst>
        </pc:spChg>
        <pc:grpChg chg="mod">
          <ac:chgData name="Shuan Cheng" userId="b14087c0-bac9-44dd-b3f8-5d50e1ee75e5" providerId="ADAL" clId="{75A9BF88-81BC-4677-82BB-DF96F3D360A6}" dt="2025-09-19T22:15:15.107" v="20" actId="1035"/>
          <ac:grpSpMkLst>
            <pc:docMk/>
            <pc:sldMk cId="0" sldId="265"/>
            <ac:grpSpMk id="6" creationId="{00000000-0000-0000-0000-000000000000}"/>
          </ac:grpSpMkLst>
        </pc:grpChg>
        <pc:grpChg chg="mod">
          <ac:chgData name="Shuan Cheng" userId="b14087c0-bac9-44dd-b3f8-5d50e1ee75e5" providerId="ADAL" clId="{75A9BF88-81BC-4677-82BB-DF96F3D360A6}" dt="2025-09-19T22:15:15.107" v="20" actId="1035"/>
          <ac:grpSpMkLst>
            <pc:docMk/>
            <pc:sldMk cId="0" sldId="265"/>
            <ac:grpSpMk id="13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484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532" y="1374037"/>
            <a:ext cx="413004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8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slide" Target="slide12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235473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latin typeface="Arial"/>
                <a:cs typeface="Arial"/>
              </a:rPr>
              <a:t>State-Space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97911"/>
            <a:ext cx="4608195" cy="1758314"/>
            <a:chOff x="0" y="1697911"/>
            <a:chExt cx="4608195" cy="17583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50" y="1697911"/>
              <a:ext cx="4330116" cy="16474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C28970A-B6B0-F71C-79A5-0FCD77E83CF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3762" y="3322038"/>
            <a:ext cx="197256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0556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434975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4220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520492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535394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17661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388643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039252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961428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82AA718-9051-5854-5E66-E7F96977F9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ar-AE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082AA718-9051-5854-5E66-E7F96977F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  <a:blipFill>
                <a:blip r:embed="rId4"/>
                <a:stretch>
                  <a:fillRect l="-1613" t="-8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右大括号 18">
            <a:extLst>
              <a:ext uri="{FF2B5EF4-FFF2-40B4-BE49-F238E27FC236}">
                <a16:creationId xmlns:a16="http://schemas.microsoft.com/office/drawing/2014/main" id="{112751AF-4B10-C56C-693E-47AD7ADFC4FC}"/>
              </a:ext>
            </a:extLst>
          </p:cNvPr>
          <p:cNvSpPr/>
          <p:nvPr/>
        </p:nvSpPr>
        <p:spPr>
          <a:xfrm rot="5400000">
            <a:off x="1329690" y="2248535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BED8A218-7151-9ECB-AC21-DF69B4B2A5E3}"/>
              </a:ext>
            </a:extLst>
          </p:cNvPr>
          <p:cNvSpPr/>
          <p:nvPr/>
        </p:nvSpPr>
        <p:spPr>
          <a:xfrm rot="5400000">
            <a:off x="2167890" y="2096136"/>
            <a:ext cx="45719" cy="685799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大括号 20">
            <a:extLst>
              <a:ext uri="{FF2B5EF4-FFF2-40B4-BE49-F238E27FC236}">
                <a16:creationId xmlns:a16="http://schemas.microsoft.com/office/drawing/2014/main" id="{B9BF7A6D-14C0-36F3-EB9C-B4CA4D4DEF5F}"/>
              </a:ext>
            </a:extLst>
          </p:cNvPr>
          <p:cNvSpPr/>
          <p:nvPr/>
        </p:nvSpPr>
        <p:spPr>
          <a:xfrm rot="5400000">
            <a:off x="2751943" y="2248536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D20A0615-3EB0-9A00-1629-A12509C42849}"/>
              </a:ext>
            </a:extLst>
          </p:cNvPr>
          <p:cNvSpPr/>
          <p:nvPr/>
        </p:nvSpPr>
        <p:spPr>
          <a:xfrm rot="5400000">
            <a:off x="3208274" y="2324735"/>
            <a:ext cx="45720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B5B2645C-8132-82D3-6736-404AE9307A67}"/>
              </a:ext>
            </a:extLst>
          </p:cNvPr>
          <p:cNvSpPr/>
          <p:nvPr/>
        </p:nvSpPr>
        <p:spPr>
          <a:xfrm rot="5400000">
            <a:off x="2383764" y="2923092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MATLAB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2"/>
            <a:ext cx="4331335" cy="1195705"/>
            <a:chOff x="138544" y="594612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2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38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5201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[0,1;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80" dirty="0">
                <a:latin typeface="Courier New"/>
                <a:cs typeface="Courier New"/>
              </a:rPr>
              <a:t>3,</a:t>
            </a:r>
            <a:r>
              <a:rPr sz="900" spc="-80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2];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</a:t>
            </a:r>
            <a:r>
              <a:rPr sz="900" spc="-10" dirty="0">
                <a:latin typeface="Courier New"/>
                <a:cs typeface="Courier New"/>
              </a:rPr>
              <a:t>[0;1];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C = </a:t>
            </a:r>
            <a:r>
              <a:rPr sz="900" spc="-10" dirty="0">
                <a:latin typeface="Courier New"/>
                <a:cs typeface="Courier New"/>
              </a:rPr>
              <a:t>[2,1];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sys_ss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[yout,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T]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step(sys_ss);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plot(T, </a:t>
            </a:r>
            <a:r>
              <a:rPr sz="900" spc="-10" dirty="0">
                <a:latin typeface="Courier New"/>
                <a:cs typeface="Courier New"/>
              </a:rPr>
              <a:t>yout)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2"/>
            <a:ext cx="4331335" cy="2726690"/>
            <a:chOff x="138544" y="594592"/>
            <a:chExt cx="4331335" cy="2726690"/>
          </a:xfrm>
        </p:grpSpPr>
        <p:sp>
          <p:nvSpPr>
            <p:cNvPr id="4" name="object 4"/>
            <p:cNvSpPr/>
            <p:nvPr/>
          </p:nvSpPr>
          <p:spPr>
            <a:xfrm>
              <a:off x="138544" y="594592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19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998345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2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np.array([[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],[-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,-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20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np.array([[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],[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60261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sys_ss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co.ss(A,B,C,D)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co.step_response(sys_ss)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43840">
              <a:lnSpc>
                <a:spcPct val="101499"/>
              </a:lnSpc>
              <a:spcBef>
                <a:spcPts val="5"/>
              </a:spcBef>
            </a:pP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(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0" dirty="0">
                <a:latin typeface="Courier New"/>
                <a:cs typeface="Courier New"/>
              </a:rPr>
              <a:t>)) </a:t>
            </a:r>
            <a:r>
              <a:rPr sz="900" spc="-10" dirty="0">
                <a:latin typeface="Courier New"/>
                <a:cs typeface="Courier New"/>
              </a:rPr>
              <a:t>plt.plot(T,yout) 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 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4292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334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65" dirty="0"/>
              <a:t> </a:t>
            </a:r>
            <a:r>
              <a:rPr spc="-10" dirty="0"/>
              <a:t>state</a:t>
            </a:r>
            <a:r>
              <a:rPr spc="-60" dirty="0"/>
              <a:t> </a:t>
            </a:r>
            <a:r>
              <a:rPr spc="-100" dirty="0"/>
              <a:t>space?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515758"/>
            <a:ext cx="4124960" cy="12852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static/memoryless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system: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present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5CA8"/>
                </a:solidFill>
                <a:latin typeface="Arial"/>
                <a:cs typeface="Arial"/>
              </a:rPr>
              <a:t>only</a:t>
            </a:r>
            <a:r>
              <a:rPr sz="1100" spc="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 </a:t>
            </a:r>
            <a:r>
              <a:rPr sz="1100" dirty="0">
                <a:latin typeface="Arial"/>
                <a:cs typeface="Arial"/>
              </a:rPr>
              <a:t>input: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))</a:t>
            </a:r>
            <a:endParaRPr sz="1100">
              <a:latin typeface="Arial"/>
              <a:cs typeface="Arial"/>
            </a:endParaRPr>
          </a:p>
          <a:p>
            <a:pPr marL="38100" marR="334645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system: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present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past</a:t>
            </a:r>
            <a:r>
              <a:rPr sz="1100" spc="-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 </a:t>
            </a:r>
            <a:r>
              <a:rPr sz="1100" spc="-10" dirty="0">
                <a:latin typeface="Arial"/>
                <a:cs typeface="Arial"/>
              </a:rPr>
              <a:t>input,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57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10" dirty="0">
                <a:latin typeface="Arial"/>
                <a:cs typeface="Arial"/>
              </a:rPr>
              <a:t>e.g.,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365" dirty="0">
                <a:latin typeface="Hack"/>
                <a:cs typeface="Hack"/>
              </a:rPr>
              <a:t> </a:t>
            </a:r>
            <a:r>
              <a:rPr sz="1000" dirty="0">
                <a:latin typeface="Arial"/>
                <a:cs typeface="Arial"/>
              </a:rPr>
              <a:t>1)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365" dirty="0">
                <a:latin typeface="Hack"/>
                <a:cs typeface="Hack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2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45" dirty="0">
                <a:latin typeface="Arial"/>
                <a:cs typeface="Arial"/>
              </a:rPr>
              <a:t>described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differential</a:t>
            </a:r>
            <a:r>
              <a:rPr sz="1000" dirty="0">
                <a:latin typeface="Arial"/>
                <a:cs typeface="Arial"/>
              </a:rPr>
              <a:t> 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difference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equations,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have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delays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spc="-45" dirty="0">
                <a:latin typeface="Arial"/>
                <a:cs typeface="Arial"/>
              </a:rPr>
              <a:t>how</a:t>
            </a:r>
            <a:r>
              <a:rPr sz="1100" spc="-30" dirty="0">
                <a:latin typeface="Arial"/>
                <a:cs typeface="Arial"/>
              </a:rPr>
              <a:t> much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information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past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needed?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981379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92452"/>
            <a:ext cx="65201" cy="6520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227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40" dirty="0"/>
              <a:t>concept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45" dirty="0"/>
              <a:t>states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45" dirty="0"/>
              <a:t>dynamic</a:t>
            </a:r>
            <a:r>
              <a:rPr spc="-10" dirty="0"/>
              <a:t> </a:t>
            </a:r>
            <a:r>
              <a:rPr spc="-4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515758"/>
            <a:ext cx="4130040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state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information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you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need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together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input,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 let </a:t>
            </a:r>
            <a:r>
              <a:rPr sz="1100" spc="-45" dirty="0">
                <a:latin typeface="Arial"/>
                <a:cs typeface="Arial"/>
              </a:rPr>
              <a:t>you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dirty="0">
                <a:latin typeface="Arial"/>
                <a:cs typeface="Arial"/>
              </a:rPr>
              <a:t> future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Arial"/>
                <a:cs typeface="Arial"/>
              </a:rPr>
              <a:t>loosely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speaking: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2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“aggregated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effect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past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inputs”</a:t>
            </a:r>
            <a:endParaRPr sz="1000">
              <a:latin typeface="Arial"/>
              <a:cs typeface="Arial"/>
            </a:endParaRPr>
          </a:p>
          <a:p>
            <a:pPr marL="314960" marR="149225" indent="-137160">
              <a:lnSpc>
                <a:spcPts val="1200"/>
              </a:lnSpc>
              <a:spcBef>
                <a:spcPts val="3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necessary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“memory”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dynamic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system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keeps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each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 </a:t>
            </a:r>
            <a:r>
              <a:rPr sz="1000" spc="-10" dirty="0">
                <a:latin typeface="Arial"/>
                <a:cs typeface="Arial"/>
              </a:rPr>
              <a:t>instance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153452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7532" y="1914423"/>
            <a:ext cx="2764790" cy="7562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predict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motion,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need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know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7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spc="-10" dirty="0">
                <a:latin typeface="Arial"/>
                <a:cs typeface="Arial"/>
              </a:rPr>
              <a:t>current </a:t>
            </a:r>
            <a:r>
              <a:rPr sz="1000" spc="-10" dirty="0">
                <a:latin typeface="Arial"/>
                <a:cs typeface="Arial"/>
              </a:rPr>
              <a:t>position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velocity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latin typeface="Arial"/>
                <a:cs typeface="Arial"/>
              </a:rPr>
              <a:t>future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force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states: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position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velocity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62021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336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40" dirty="0"/>
              <a:t>order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5" dirty="0"/>
              <a:t>dynamic</a:t>
            </a:r>
            <a:r>
              <a:rPr spc="-20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7532" y="1939504"/>
            <a:ext cx="39058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number,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variables</a:t>
            </a:r>
            <a:r>
              <a:rPr sz="1100" dirty="0">
                <a:latin typeface="Arial"/>
                <a:cs typeface="Arial"/>
              </a:rPr>
              <a:t> 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necessary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and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suﬀicient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uniquely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describe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given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spc="-10" dirty="0">
                <a:latin typeface="Arial"/>
                <a:cs typeface="Arial"/>
              </a:rPr>
              <a:t> system,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9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choice</a:t>
            </a:r>
            <a:r>
              <a:rPr sz="1000" dirty="0">
                <a:latin typeface="Arial"/>
                <a:cs typeface="Arial"/>
              </a:rPr>
              <a:t> of </a:t>
            </a:r>
            <a:r>
              <a:rPr sz="1000" spc="-10" dirty="0">
                <a:latin typeface="Arial"/>
                <a:cs typeface="Arial"/>
              </a:rPr>
              <a:t>state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variables</a:t>
            </a:r>
            <a:r>
              <a:rPr sz="1000" dirty="0">
                <a:latin typeface="Arial"/>
                <a:cs typeface="Arial"/>
              </a:rPr>
              <a:t> 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not </a:t>
            </a:r>
            <a:r>
              <a:rPr sz="1000" i="1" spc="-10" dirty="0">
                <a:latin typeface="Arial"/>
                <a:cs typeface="Arial"/>
              </a:rPr>
              <a:t>unique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195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0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50" dirty="0">
                <a:latin typeface="Arial"/>
                <a:cs typeface="Arial"/>
              </a:rPr>
              <a:t>however,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 </a:t>
            </a:r>
            <a:r>
              <a:rPr sz="1000" spc="-30" dirty="0">
                <a:latin typeface="Arial"/>
                <a:cs typeface="Arial"/>
              </a:rPr>
              <a:t>order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fixed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9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i.e.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you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need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more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but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less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state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variables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5126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07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States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5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395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system: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57553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state</a:t>
            </a:r>
            <a:r>
              <a:rPr spc="-15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spc="-40" dirty="0"/>
              <a:t>any</a:t>
            </a:r>
            <a:r>
              <a:rPr spc="-15" dirty="0"/>
              <a:t> </a:t>
            </a:r>
            <a:r>
              <a:rPr spc="-45" dirty="0"/>
              <a:t>instance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200" i="1" spc="157" baseline="-10416" dirty="0">
                <a:latin typeface="Arial"/>
                <a:cs typeface="Arial"/>
              </a:rPr>
              <a:t> </a:t>
            </a:r>
            <a:r>
              <a:rPr sz="1100" spc="-10" dirty="0"/>
              <a:t>is</a:t>
            </a:r>
            <a:r>
              <a:rPr sz="1100" spc="-15" dirty="0"/>
              <a:t> </a:t>
            </a:r>
            <a:r>
              <a:rPr sz="1100" dirty="0"/>
              <a:t>the</a:t>
            </a:r>
            <a:r>
              <a:rPr sz="1100" spc="-20" dirty="0"/>
              <a:t> </a:t>
            </a:r>
            <a:r>
              <a:rPr sz="1100" spc="-20" dirty="0">
                <a:solidFill>
                  <a:srgbClr val="FF5CA8"/>
                </a:solidFill>
              </a:rPr>
              <a:t>minimum</a:t>
            </a:r>
            <a:r>
              <a:rPr sz="1100" spc="-15" dirty="0">
                <a:solidFill>
                  <a:srgbClr val="FF5CA8"/>
                </a:solidFill>
              </a:rPr>
              <a:t> </a:t>
            </a:r>
            <a:r>
              <a:rPr sz="1100" spc="-25" dirty="0"/>
              <a:t>set</a:t>
            </a:r>
            <a:r>
              <a:rPr sz="1100" spc="-15" dirty="0"/>
              <a:t> </a:t>
            </a:r>
            <a:r>
              <a:rPr sz="1100" dirty="0"/>
              <a:t>of</a:t>
            </a:r>
            <a:r>
              <a:rPr sz="1100" spc="-20" dirty="0"/>
              <a:t> </a:t>
            </a:r>
            <a:r>
              <a:rPr sz="1100" spc="-10" dirty="0"/>
              <a:t>variables,</a:t>
            </a:r>
            <a:endParaRPr sz="11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lang="en-US" altLang="zh-CN" i="1" dirty="0"/>
              <a:t>x</a:t>
            </a:r>
            <a:r>
              <a:rPr lang="en-US" altLang="zh-CN" sz="1200" baseline="-10416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5" dirty="0">
                <a:latin typeface="Times New Roman"/>
                <a:cs typeface="Times New Roman"/>
              </a:rPr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 </a:t>
            </a:r>
            <a:r>
              <a:rPr lang="en-US" altLang="zh-CN" dirty="0"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0" dirty="0">
                <a:latin typeface="Times New Roman"/>
                <a:cs typeface="Times New Roman"/>
              </a:rPr>
              <a:t> </a:t>
            </a:r>
            <a:r>
              <a:rPr lang="en-US" altLang="zh-CN" i="1" spc="-10" dirty="0" err="1"/>
              <a:t>x</a:t>
            </a:r>
            <a:r>
              <a:rPr lang="en-US" altLang="zh-CN" sz="1200" i="1" spc="-15" baseline="-10416" dirty="0" err="1"/>
              <a:t>n</a:t>
            </a:r>
            <a:r>
              <a:rPr lang="en-US" altLang="zh-CN" spc="-10" dirty="0"/>
              <a:t>(</a:t>
            </a:r>
            <a:r>
              <a:rPr lang="en-US" altLang="zh-CN" i="1" spc="-10" dirty="0"/>
              <a:t>k</a:t>
            </a:r>
            <a:r>
              <a:rPr lang="en-US" altLang="zh-CN" sz="1200" i="1" spc="-15" baseline="-10416" dirty="0"/>
              <a:t>o</a:t>
            </a:r>
            <a:r>
              <a:rPr lang="en-US" altLang="zh-CN" spc="-10" dirty="0"/>
              <a:t>)</a:t>
            </a:r>
            <a:endParaRPr lang="en-US" altLang="zh-CN" dirty="0"/>
          </a:p>
          <a:p>
            <a:pPr marL="38100" marR="30480">
              <a:lnSpc>
                <a:spcPct val="102699"/>
              </a:lnSpc>
              <a:spcBef>
                <a:spcPts val="1095"/>
              </a:spcBef>
            </a:pP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fully</a:t>
            </a:r>
            <a:r>
              <a:rPr spc="15" dirty="0"/>
              <a:t> </a:t>
            </a:r>
            <a:r>
              <a:rPr spc="-60" dirty="0"/>
              <a:t>describe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65" dirty="0"/>
              <a:t>system</a:t>
            </a:r>
            <a:r>
              <a:rPr spc="15" dirty="0"/>
              <a:t> </a:t>
            </a:r>
            <a:r>
              <a:rPr spc="-45" dirty="0"/>
              <a:t>and</a:t>
            </a:r>
            <a:r>
              <a:rPr spc="15" dirty="0"/>
              <a:t> </a:t>
            </a:r>
            <a:r>
              <a:rPr dirty="0"/>
              <a:t>its</a:t>
            </a:r>
            <a:r>
              <a:rPr spc="15" dirty="0"/>
              <a:t> </a:t>
            </a:r>
            <a:r>
              <a:rPr spc="-85" dirty="0"/>
              <a:t>response</a:t>
            </a:r>
            <a:r>
              <a:rPr spc="15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30" dirty="0">
                <a:latin typeface="Arial"/>
                <a:cs typeface="Arial"/>
              </a:rPr>
              <a:t> </a:t>
            </a:r>
            <a:r>
              <a:rPr i="1" spc="175" dirty="0">
                <a:latin typeface="Hack"/>
                <a:cs typeface="Hack"/>
              </a:rPr>
              <a:t>≥</a:t>
            </a:r>
            <a:r>
              <a:rPr i="1" spc="-360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dirty="0"/>
              <a:t>to</a:t>
            </a:r>
            <a:r>
              <a:rPr sz="1100" spc="15" dirty="0"/>
              <a:t> </a:t>
            </a:r>
            <a:r>
              <a:rPr sz="1100" spc="-45" dirty="0"/>
              <a:t>any</a:t>
            </a:r>
            <a:r>
              <a:rPr sz="1100" spc="10" dirty="0"/>
              <a:t> </a:t>
            </a:r>
            <a:r>
              <a:rPr sz="1100" spc="-20" dirty="0"/>
              <a:t>given </a:t>
            </a:r>
            <a:r>
              <a:rPr sz="1100" spc="-25" dirty="0"/>
              <a:t>set</a:t>
            </a:r>
            <a:r>
              <a:rPr sz="1100" spc="-15" dirty="0"/>
              <a:t> </a:t>
            </a:r>
            <a:r>
              <a:rPr sz="1100" dirty="0"/>
              <a:t>of</a:t>
            </a:r>
            <a:r>
              <a:rPr sz="1100" spc="-15" dirty="0"/>
              <a:t> </a:t>
            </a:r>
            <a:r>
              <a:rPr sz="1100" spc="-10" dirty="0"/>
              <a:t>inputs</a:t>
            </a:r>
            <a:endParaRPr sz="1100" dirty="0">
              <a:latin typeface="Arial"/>
              <a:cs typeface="Arial"/>
            </a:endParaRPr>
          </a:p>
          <a:p>
            <a:pPr marL="38100" marR="396240" algn="l">
              <a:lnSpc>
                <a:spcPct val="102600"/>
              </a:lnSpc>
              <a:spcBef>
                <a:spcPts val="300"/>
              </a:spcBef>
            </a:pPr>
            <a:r>
              <a:rPr lang="en-US" altLang="zh-CN" spc="-50" dirty="0"/>
              <a:t>loosely</a:t>
            </a:r>
            <a:r>
              <a:rPr lang="en-US" altLang="zh-CN" spc="65" dirty="0"/>
              <a:t> </a:t>
            </a:r>
            <a:r>
              <a:rPr lang="en-US" altLang="zh-CN" spc="-50" dirty="0"/>
              <a:t>speaking,</a:t>
            </a:r>
            <a:r>
              <a:rPr lang="en-US" altLang="zh-CN" spc="65" dirty="0"/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5" dirty="0">
                <a:latin typeface="Times New Roman"/>
                <a:cs typeface="Times New Roman"/>
              </a:rPr>
              <a:t> </a:t>
            </a:r>
            <a:r>
              <a:rPr lang="en-US" altLang="zh-CN" i="1" dirty="0"/>
              <a:t>x</a:t>
            </a:r>
            <a:r>
              <a:rPr lang="en-US" altLang="zh-CN" sz="1200" baseline="-10416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k</a:t>
            </a:r>
            <a:r>
              <a:rPr lang="en-US" altLang="zh-CN" sz="1200" i="1" baseline="-10416" dirty="0"/>
              <a:t>o</a:t>
            </a:r>
            <a:r>
              <a:rPr lang="en-US" altLang="zh-CN" dirty="0"/>
              <a:t>)</a:t>
            </a:r>
            <a:r>
              <a:rPr lang="en-US" altLang="zh-CN" i="1" dirty="0">
                <a:latin typeface="Times New Roman"/>
                <a:cs typeface="Times New Roman"/>
              </a:rPr>
              <a:t>, </a:t>
            </a:r>
            <a:r>
              <a:rPr lang="en-US" altLang="zh-CN" dirty="0">
                <a:ea typeface="Cambria Math" panose="02040503050406030204" pitchFamily="18" charset="0"/>
                <a:cs typeface="Times New Roman"/>
              </a:rPr>
              <a:t>⋯</a:t>
            </a:r>
            <a:r>
              <a:rPr lang="en-US" altLang="zh-CN" i="1" dirty="0">
                <a:latin typeface="Times New Roman"/>
                <a:cs typeface="Times New Roman"/>
              </a:rPr>
              <a:t>,</a:t>
            </a:r>
            <a:r>
              <a:rPr lang="en-US" altLang="zh-CN" i="1" spc="-60" dirty="0">
                <a:latin typeface="Times New Roman"/>
                <a:cs typeface="Times New Roman"/>
              </a:rPr>
              <a:t> </a:t>
            </a:r>
            <a:r>
              <a:rPr lang="en-US" altLang="zh-CN" i="1" spc="-10" dirty="0" err="1"/>
              <a:t>x</a:t>
            </a:r>
            <a:r>
              <a:rPr lang="en-US" altLang="zh-CN" sz="1200" i="1" spc="-15" baseline="-10416" dirty="0" err="1"/>
              <a:t>n</a:t>
            </a:r>
            <a:r>
              <a:rPr lang="en-US" altLang="zh-CN" spc="-10" dirty="0"/>
              <a:t>(</a:t>
            </a:r>
            <a:r>
              <a:rPr lang="en-US" altLang="zh-CN" i="1" spc="-10" dirty="0"/>
              <a:t>k</a:t>
            </a:r>
            <a:r>
              <a:rPr lang="en-US" altLang="zh-CN" sz="1200" i="1" spc="-15" baseline="-10416" dirty="0"/>
              <a:t>o</a:t>
            </a:r>
            <a:r>
              <a:rPr lang="en-US" altLang="zh-CN" spc="-10" dirty="0"/>
              <a:t>) </a:t>
            </a:r>
            <a:r>
              <a:rPr lang="en-US" altLang="zh-CN" spc="-65" dirty="0"/>
              <a:t>defines</a:t>
            </a:r>
            <a:r>
              <a:rPr lang="en-US" altLang="zh-CN" spc="65" dirty="0"/>
              <a:t> </a:t>
            </a:r>
            <a:r>
              <a:rPr lang="en-US" altLang="zh-CN" dirty="0"/>
              <a:t>the</a:t>
            </a:r>
            <a:r>
              <a:rPr lang="en-US" altLang="zh-CN" spc="70" dirty="0"/>
              <a:t> </a:t>
            </a:r>
            <a:r>
              <a:rPr lang="en-US" altLang="zh-CN" spc="-40" dirty="0"/>
              <a:t>system’s </a:t>
            </a:r>
            <a:r>
              <a:rPr lang="en-US" altLang="zh-CN" spc="-10" dirty="0"/>
              <a:t>memory</a:t>
            </a:r>
            <a:endParaRPr lang="en-US" altLang="zh-CN" dirty="0"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2161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53" name="object 4">
            <a:extLst>
              <a:ext uri="{FF2B5EF4-FFF2-40B4-BE49-F238E27FC236}">
                <a16:creationId xmlns:a16="http://schemas.microsoft.com/office/drawing/2014/main" id="{0831132C-2BB9-83A4-A837-C8595968C09E}"/>
              </a:ext>
            </a:extLst>
          </p:cNvPr>
          <p:cNvSpPr txBox="1"/>
          <p:nvPr/>
        </p:nvSpPr>
        <p:spPr>
          <a:xfrm>
            <a:off x="1410716" y="852752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4" name="object 5">
            <a:extLst>
              <a:ext uri="{FF2B5EF4-FFF2-40B4-BE49-F238E27FC236}">
                <a16:creationId xmlns:a16="http://schemas.microsoft.com/office/drawing/2014/main" id="{1E6DDB52-F153-843D-6244-BF5CCF9D595E}"/>
              </a:ext>
            </a:extLst>
          </p:cNvPr>
          <p:cNvGrpSpPr/>
          <p:nvPr/>
        </p:nvGrpSpPr>
        <p:grpSpPr>
          <a:xfrm>
            <a:off x="1729066" y="806729"/>
            <a:ext cx="856615" cy="328295"/>
            <a:chOff x="1729066" y="806729"/>
            <a:chExt cx="856615" cy="328295"/>
          </a:xfrm>
        </p:grpSpPr>
        <p:sp>
          <p:nvSpPr>
            <p:cNvPr id="55" name="object 6">
              <a:extLst>
                <a:ext uri="{FF2B5EF4-FFF2-40B4-BE49-F238E27FC236}">
                  <a16:creationId xmlns:a16="http://schemas.microsoft.com/office/drawing/2014/main" id="{2AAD9F4C-E95A-8270-A076-BCD5F04BE8B0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6" name="object 7">
              <a:extLst>
                <a:ext uri="{FF2B5EF4-FFF2-40B4-BE49-F238E27FC236}">
                  <a16:creationId xmlns:a16="http://schemas.microsoft.com/office/drawing/2014/main" id="{AA341306-9DA0-B169-2BDE-7D7544A505DB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7" name="object 8">
              <a:extLst>
                <a:ext uri="{FF2B5EF4-FFF2-40B4-BE49-F238E27FC236}">
                  <a16:creationId xmlns:a16="http://schemas.microsoft.com/office/drawing/2014/main" id="{8B5AE1FA-61EC-D457-506F-3A899F9CDA9E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" name="object 9">
              <a:extLst>
                <a:ext uri="{FF2B5EF4-FFF2-40B4-BE49-F238E27FC236}">
                  <a16:creationId xmlns:a16="http://schemas.microsoft.com/office/drawing/2014/main" id="{86098ECE-6B39-C860-54B4-EC5C5CABEC2D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" name="object 10">
              <a:extLst>
                <a:ext uri="{FF2B5EF4-FFF2-40B4-BE49-F238E27FC236}">
                  <a16:creationId xmlns:a16="http://schemas.microsoft.com/office/drawing/2014/main" id="{DF2A6CDD-FF03-D0B6-817A-F1072539DD06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0" name="object 11">
              <a:extLst>
                <a:ext uri="{FF2B5EF4-FFF2-40B4-BE49-F238E27FC236}">
                  <a16:creationId xmlns:a16="http://schemas.microsoft.com/office/drawing/2014/main" id="{5AF11585-F67F-9C31-B085-905D45BFDA6E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1" name="object 12">
              <a:extLst>
                <a:ext uri="{FF2B5EF4-FFF2-40B4-BE49-F238E27FC236}">
                  <a16:creationId xmlns:a16="http://schemas.microsoft.com/office/drawing/2014/main" id="{1FFEA184-33DA-180B-A83F-4803F7D9E6A8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" name="object 13">
              <a:extLst>
                <a:ext uri="{FF2B5EF4-FFF2-40B4-BE49-F238E27FC236}">
                  <a16:creationId xmlns:a16="http://schemas.microsoft.com/office/drawing/2014/main" id="{8AA2A604-B73C-EC15-570E-1AF849BC7174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63" name="object 14">
            <a:extLst>
              <a:ext uri="{FF2B5EF4-FFF2-40B4-BE49-F238E27FC236}">
                <a16:creationId xmlns:a16="http://schemas.microsoft.com/office/drawing/2014/main" id="{4EB6C799-0FA1-D7D9-FF57-316B95CF0531}"/>
              </a:ext>
            </a:extLst>
          </p:cNvPr>
          <p:cNvSpPr txBox="1"/>
          <p:nvPr/>
        </p:nvSpPr>
        <p:spPr>
          <a:xfrm>
            <a:off x="2100135" y="795183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15">
            <a:extLst>
              <a:ext uri="{FF2B5EF4-FFF2-40B4-BE49-F238E27FC236}">
                <a16:creationId xmlns:a16="http://schemas.microsoft.com/office/drawing/2014/main" id="{EAD0A694-CCF4-1C63-2422-F4C3FA8E29BA}"/>
              </a:ext>
            </a:extLst>
          </p:cNvPr>
          <p:cNvSpPr txBox="1"/>
          <p:nvPr/>
        </p:nvSpPr>
        <p:spPr>
          <a:xfrm>
            <a:off x="2047824" y="944040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object 16">
            <a:extLst>
              <a:ext uri="{FF2B5EF4-FFF2-40B4-BE49-F238E27FC236}">
                <a16:creationId xmlns:a16="http://schemas.microsoft.com/office/drawing/2014/main" id="{00112172-7E2D-49A4-2CE5-9A6434AB6E14}"/>
              </a:ext>
            </a:extLst>
          </p:cNvPr>
          <p:cNvSpPr/>
          <p:nvPr/>
        </p:nvSpPr>
        <p:spPr>
          <a:xfrm>
            <a:off x="2580500" y="96936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66" name="object 17">
            <a:extLst>
              <a:ext uri="{FF2B5EF4-FFF2-40B4-BE49-F238E27FC236}">
                <a16:creationId xmlns:a16="http://schemas.microsoft.com/office/drawing/2014/main" id="{A3ED2854-571E-4568-4E5D-DC18FB00E172}"/>
              </a:ext>
            </a:extLst>
          </p:cNvPr>
          <p:cNvSpPr txBox="1"/>
          <p:nvPr/>
        </p:nvSpPr>
        <p:spPr>
          <a:xfrm>
            <a:off x="2914650" y="818120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Discrete-</a:t>
            </a:r>
            <a:r>
              <a:rPr dirty="0"/>
              <a:t>time</a:t>
            </a:r>
            <a:r>
              <a:rPr spc="1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15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667" y="1327833"/>
            <a:ext cx="7747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536154"/>
            <a:ext cx="2267084" cy="5060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02640" y="1683001"/>
            <a:ext cx="154495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34290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2455786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56755" y="2328517"/>
            <a:ext cx="1478915" cy="9417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input;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Hack"/>
                <a:cs typeface="Hack"/>
              </a:rPr>
              <a:t>·</a:t>
            </a:r>
            <a:r>
              <a:rPr sz="1100" spc="-10" dirty="0">
                <a:latin typeface="Arial"/>
                <a:cs typeface="Arial"/>
              </a:rPr>
              <a:t>):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h</a:t>
            </a:r>
            <a:r>
              <a:rPr sz="1100" spc="-35" dirty="0">
                <a:latin typeface="Arial"/>
                <a:cs typeface="Arial"/>
              </a:rPr>
              <a:t>(</a:t>
            </a:r>
            <a:r>
              <a:rPr sz="1100" i="1" spc="-35" dirty="0">
                <a:latin typeface="Hack"/>
                <a:cs typeface="Hack"/>
              </a:rPr>
              <a:t>·</a:t>
            </a:r>
            <a:r>
              <a:rPr sz="1100" spc="-35" dirty="0">
                <a:latin typeface="Arial"/>
                <a:cs typeface="Arial"/>
              </a:rPr>
              <a:t>):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2665819"/>
            <a:ext cx="65201" cy="6520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2913811"/>
            <a:ext cx="65201" cy="652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75" y="3161804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337485" y="1336342"/>
            <a:ext cx="1944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linear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time-</a:t>
            </a:r>
            <a:r>
              <a:rPr sz="1200" spc="-25" dirty="0">
                <a:latin typeface="Arial"/>
                <a:cs typeface="Arial"/>
              </a:rPr>
              <a:t>invariant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(LTI)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99385" y="1551635"/>
            <a:ext cx="2267084" cy="5060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614574" y="1698482"/>
            <a:ext cx="1584960" cy="791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Σ(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100" i="1" spc="-45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denotes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2793" y="2381123"/>
            <a:ext cx="65201" cy="6520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614574" y="2469691"/>
            <a:ext cx="1306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realization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92793" y="2877883"/>
            <a:ext cx="65201" cy="6520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787851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87851" y="2736380"/>
            <a:ext cx="411683" cy="349250"/>
          </a:xfrm>
          <a:custGeom>
            <a:avLst/>
            <a:gdLst/>
            <a:ahLst/>
            <a:cxnLst/>
            <a:rect l="l" t="t" r="r" b="b"/>
            <a:pathLst>
              <a:path w="445770" h="349250">
                <a:moveTo>
                  <a:pt x="218935" y="172072"/>
                </a:moveTo>
                <a:lnTo>
                  <a:pt x="218935" y="0"/>
                </a:lnTo>
              </a:path>
              <a:path w="445770" h="349250">
                <a:moveTo>
                  <a:pt x="0" y="174599"/>
                </a:moveTo>
                <a:lnTo>
                  <a:pt x="445490" y="174599"/>
                </a:lnTo>
              </a:path>
              <a:path w="445770" h="349250">
                <a:moveTo>
                  <a:pt x="218935" y="349211"/>
                </a:moveTo>
                <a:lnTo>
                  <a:pt x="218935" y="17713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06468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F4AFF278-22D8-7C35-C24A-46287F29B6C8}"/>
              </a:ext>
            </a:extLst>
          </p:cNvPr>
          <p:cNvSpPr txBox="1"/>
          <p:nvPr/>
        </p:nvSpPr>
        <p:spPr>
          <a:xfrm>
            <a:off x="1410716" y="686103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1" name="object 5">
            <a:extLst>
              <a:ext uri="{FF2B5EF4-FFF2-40B4-BE49-F238E27FC236}">
                <a16:creationId xmlns:a16="http://schemas.microsoft.com/office/drawing/2014/main" id="{0B6F5FEA-6F58-9150-673F-5C25C25E20B4}"/>
              </a:ext>
            </a:extLst>
          </p:cNvPr>
          <p:cNvGrpSpPr/>
          <p:nvPr/>
        </p:nvGrpSpPr>
        <p:grpSpPr>
          <a:xfrm>
            <a:off x="1729066" y="640080"/>
            <a:ext cx="856615" cy="328295"/>
            <a:chOff x="1729066" y="806729"/>
            <a:chExt cx="856615" cy="328295"/>
          </a:xfrm>
        </p:grpSpPr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E1FBE106-3029-A4F1-5F84-32AAEF4EA04D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0BC16C90-AB46-F3DF-137B-05EC0B56966B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4" name="object 8">
              <a:extLst>
                <a:ext uri="{FF2B5EF4-FFF2-40B4-BE49-F238E27FC236}">
                  <a16:creationId xmlns:a16="http://schemas.microsoft.com/office/drawing/2014/main" id="{BCBFF176-D21D-2003-CA23-9AC793AE0FC3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" name="object 9">
              <a:extLst>
                <a:ext uri="{FF2B5EF4-FFF2-40B4-BE49-F238E27FC236}">
                  <a16:creationId xmlns:a16="http://schemas.microsoft.com/office/drawing/2014/main" id="{15F55013-3C8F-67D6-E357-38BB263B615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object 10">
              <a:extLst>
                <a:ext uri="{FF2B5EF4-FFF2-40B4-BE49-F238E27FC236}">
                  <a16:creationId xmlns:a16="http://schemas.microsoft.com/office/drawing/2014/main" id="{D4620167-74B0-963E-55E8-5E6BA56DBB83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7" name="object 11">
              <a:extLst>
                <a:ext uri="{FF2B5EF4-FFF2-40B4-BE49-F238E27FC236}">
                  <a16:creationId xmlns:a16="http://schemas.microsoft.com/office/drawing/2014/main" id="{B6C969F7-4266-215B-D4B6-E11DF994CCF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8" name="object 12">
              <a:extLst>
                <a:ext uri="{FF2B5EF4-FFF2-40B4-BE49-F238E27FC236}">
                  <a16:creationId xmlns:a16="http://schemas.microsoft.com/office/drawing/2014/main" id="{7A279D13-326A-C952-CB0C-CD44405E568A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object 13">
              <a:extLst>
                <a:ext uri="{FF2B5EF4-FFF2-40B4-BE49-F238E27FC236}">
                  <a16:creationId xmlns:a16="http://schemas.microsoft.com/office/drawing/2014/main" id="{B629EC81-860C-9690-E6A0-32CF34E1297C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0" name="object 14">
            <a:extLst>
              <a:ext uri="{FF2B5EF4-FFF2-40B4-BE49-F238E27FC236}">
                <a16:creationId xmlns:a16="http://schemas.microsoft.com/office/drawing/2014/main" id="{5205ECAF-AFC7-E635-6215-5B314D591890}"/>
              </a:ext>
            </a:extLst>
          </p:cNvPr>
          <p:cNvSpPr txBox="1"/>
          <p:nvPr/>
        </p:nvSpPr>
        <p:spPr>
          <a:xfrm>
            <a:off x="2100135" y="628534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bject 15">
            <a:extLst>
              <a:ext uri="{FF2B5EF4-FFF2-40B4-BE49-F238E27FC236}">
                <a16:creationId xmlns:a16="http://schemas.microsoft.com/office/drawing/2014/main" id="{F585E8B1-616E-BA3A-003B-2D9B9EEBCA76}"/>
              </a:ext>
            </a:extLst>
          </p:cNvPr>
          <p:cNvSpPr txBox="1"/>
          <p:nvPr/>
        </p:nvSpPr>
        <p:spPr>
          <a:xfrm>
            <a:off x="2047824" y="777391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5BAE5FC3-F8C9-FB80-A445-AA02BAB3FC5A}"/>
              </a:ext>
            </a:extLst>
          </p:cNvPr>
          <p:cNvSpPr/>
          <p:nvPr/>
        </p:nvSpPr>
        <p:spPr>
          <a:xfrm>
            <a:off x="2580500" y="80271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3" name="object 17">
            <a:extLst>
              <a:ext uri="{FF2B5EF4-FFF2-40B4-BE49-F238E27FC236}">
                <a16:creationId xmlns:a16="http://schemas.microsoft.com/office/drawing/2014/main" id="{78C1A060-FD5C-6B73-07F1-56E920CD44C5}"/>
              </a:ext>
            </a:extLst>
          </p:cNvPr>
          <p:cNvSpPr txBox="1"/>
          <p:nvPr/>
        </p:nvSpPr>
        <p:spPr>
          <a:xfrm>
            <a:off x="2914650" y="651471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31">
                <a:extLst>
                  <a:ext uri="{FF2B5EF4-FFF2-40B4-BE49-F238E27FC236}">
                    <a16:creationId xmlns:a16="http://schemas.microsoft.com/office/drawing/2014/main" id="{BAE7E16A-8646-3515-2A9D-312D03A8771D}"/>
                  </a:ext>
                </a:extLst>
              </p:cNvPr>
              <p:cNvSpPr txBox="1"/>
              <p:nvPr/>
            </p:nvSpPr>
            <p:spPr>
              <a:xfrm>
                <a:off x="2614574" y="2746617"/>
                <a:ext cx="1691894" cy="2937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sz="1100" spc="-55" dirty="0">
                    <a:latin typeface="Arial"/>
                    <a:cs typeface="Arial"/>
                  </a:rPr>
                  <a:t>also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written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95" dirty="0">
                    <a:latin typeface="Arial"/>
                    <a:cs typeface="Arial"/>
                  </a:rPr>
                  <a:t>as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ar-AE" sz="110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ar-AE" sz="1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1100" dirty="0"/>
              </a:p>
            </p:txBody>
          </p:sp>
        </mc:Choice>
        <mc:Fallback xmlns="">
          <p:sp>
            <p:nvSpPr>
              <p:cNvPr id="54" name="object 31">
                <a:extLst>
                  <a:ext uri="{FF2B5EF4-FFF2-40B4-BE49-F238E27FC236}">
                    <a16:creationId xmlns:a16="http://schemas.microsoft.com/office/drawing/2014/main" id="{BAE7E16A-8646-3515-2A9D-312D03A8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574" y="2746617"/>
                <a:ext cx="1691894" cy="293798"/>
              </a:xfrm>
              <a:prstGeom prst="rect">
                <a:avLst/>
              </a:prstGeom>
              <a:blipFill>
                <a:blip r:embed="rId11"/>
                <a:stretch>
                  <a:fillRect l="-4478" r="-14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2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667" y="1001673"/>
            <a:ext cx="725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601" y="1368425"/>
            <a:ext cx="1292860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f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Arial"/>
                <a:cs typeface="Arial"/>
              </a:rPr>
              <a:t>u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415" y="1474709"/>
            <a:ext cx="1236345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spc="10" dirty="0">
                <a:latin typeface="Arial"/>
                <a:cs typeface="Arial"/>
              </a:rPr>
              <a:t>y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7485" y="1001673"/>
            <a:ext cx="511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LTI </a:t>
            </a:r>
            <a:r>
              <a:rPr sz="1100" spc="-95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6740" y="1349375"/>
            <a:ext cx="132397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2554" y="1447697"/>
            <a:ext cx="1242060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8085AE27-E98B-1E97-9CFA-1209E85305E4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8" name="object 5">
            <a:extLst>
              <a:ext uri="{FF2B5EF4-FFF2-40B4-BE49-F238E27FC236}">
                <a16:creationId xmlns:a16="http://schemas.microsoft.com/office/drawing/2014/main" id="{6ED67482-1C5E-6900-34D6-031EDE31A17E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1BAE364D-D4D5-5DE1-D045-44B225EF1294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AC75F8D2-F86E-5B99-C484-91131CF7725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B44174F5-058E-8ACD-C443-2319F5D95538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02958B6-8FAF-1A02-27D3-21FE2FBB65CA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A33AED45-181B-07F4-7887-98D5D60BE54E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397E9B46-B782-DB3C-C3CC-4D1B8D170701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A23B98AC-06C3-9398-BF6B-A5DF876523BB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5B55936F-D4D0-23E1-DF55-13C847201549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7" name="object 14">
            <a:extLst>
              <a:ext uri="{FF2B5EF4-FFF2-40B4-BE49-F238E27FC236}">
                <a16:creationId xmlns:a16="http://schemas.microsoft.com/office/drawing/2014/main" id="{EFA07BC7-46CA-B21A-B280-BE6BEE9168C3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7AF3ED00-40D6-D8C8-8904-6837F78B7171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C73E530A-9AAA-CF32-C16F-A51A469C8470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311F1D29-EC42-3A94-DD35-199E58279491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56D51E7-CFC8-CA47-5518-8BC54B7366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2008664"/>
                <a:ext cx="4150995" cy="83138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ar-AE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solidFill>
                                          <a:schemeClr val="tx1"/>
                                        </a:solidFill>
                                      </a:rPr>
                                      <m:t>position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limLow>
                                  <m:limLow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 altLang="zh-CN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d>
                                          <m:dPr>
                                            <m:ctrlPr>
                                              <a:rPr lang="ar-AE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altLang="zh-CN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eqArr>
                                      <m:eqArr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/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mass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>
                                            <a:solidFill>
                                              <a:schemeClr val="tx1"/>
                                            </a:solidFill>
                                          </a:rPr>
                                          <m:t>velocity</m:t>
                                        </m:r>
                                      </m:e>
                                    </m:eqAr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D56D51E7-CFC8-CA47-5518-8BC54B73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2008664"/>
                <a:ext cx="4150995" cy="831381"/>
              </a:xfrm>
              <a:prstGeom prst="rect">
                <a:avLst/>
              </a:prstGeom>
              <a:blipFill>
                <a:blip r:embed="rId4"/>
                <a:stretch>
                  <a:fillRect t="-6061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1036</Words>
  <Application>Microsoft Macintosh PowerPoint</Application>
  <PresentationFormat>Custom</PresentationFormat>
  <Paragraphs>154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Courier New</vt:lpstr>
      <vt:lpstr>Hack</vt:lpstr>
      <vt:lpstr>Lucida Grande</vt:lpstr>
      <vt:lpstr>Times New Roman</vt:lpstr>
      <vt:lpstr>Office Theme</vt:lpstr>
      <vt:lpstr>PowerPoint Presentation</vt:lpstr>
      <vt:lpstr>Why state space?</vt:lpstr>
      <vt:lpstr>The concept of states of a dynamic system</vt:lpstr>
      <vt:lpstr>Example</vt:lpstr>
      <vt:lpstr>The order of a dynamic system</vt:lpstr>
      <vt:lpstr>States of a discrete-time system</vt:lpstr>
      <vt:lpstr>Discrete-time state-space description</vt:lpstr>
      <vt:lpstr>Continuous-time state-space description</vt:lpstr>
      <vt:lpstr>Example: mass-spring-damper</vt:lpstr>
      <vt:lpstr>Example: mass-spring-damper</vt:lpstr>
      <vt:lpstr>Coding a continuous-time state-space system in MATLAB</vt:lpstr>
      <vt:lpstr>Coding a continuous-time state-space system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State-Space Introduction</dc:title>
  <dc:subject>scripts for Org-Coursepack </dc:subject>
  <dc:creator> Xu Chen </dc:creator>
  <cp:lastModifiedBy>Xu Chen</cp:lastModifiedBy>
  <cp:revision>8</cp:revision>
  <dcterms:created xsi:type="dcterms:W3CDTF">2025-07-12T07:19:09Z</dcterms:created>
  <dcterms:modified xsi:type="dcterms:W3CDTF">2025-10-22T06:38:19Z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2025-01-15T00:00:00Z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2025-01-15T00:00:00Z</vt:filetime>
  </property>
</Properties>
</file>