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51DC4-774A-4309-AB5B-D7C973ECB1BD}" v="114" dt="2025-09-19T22:01:38.77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94"/>
  </p:normalViewPr>
  <p:slideViewPr>
    <p:cSldViewPr>
      <p:cViewPr varScale="1">
        <p:scale>
          <a:sx n="240" d="100"/>
          <a:sy n="240" d="100"/>
        </p:scale>
        <p:origin x="1912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09-19T22:01:49.935" v="144" actId="2085"/>
      <pc:docMkLst>
        <pc:docMk/>
      </pc:docMkLst>
      <pc:sldChg chg="modSp">
        <pc:chgData name="Shuan Cheng" userId="b14087c0-bac9-44dd-b3f8-5d50e1ee75e5" providerId="ADAL" clId="{75A9BF88-81BC-4677-82BB-DF96F3D360A6}" dt="2025-09-19T03:24:55.543" v="0" actId="20577"/>
        <pc:sldMkLst>
          <pc:docMk/>
          <pc:sldMk cId="0" sldId="258"/>
        </pc:sldMkLst>
        <pc:spChg chg="mod">
          <ac:chgData name="Shuan Cheng" userId="b14087c0-bac9-44dd-b3f8-5d50e1ee75e5" providerId="ADAL" clId="{75A9BF88-81BC-4677-82BB-DF96F3D360A6}" dt="2025-09-19T03:24:55.543" v="0" actId="20577"/>
          <ac:spMkLst>
            <pc:docMk/>
            <pc:sldMk cId="0" sldId="258"/>
            <ac:spMk id="43" creationId="{DB0271B6-09F6-1FD9-9437-FD1F44A10B4A}"/>
          </ac:spMkLst>
        </pc:spChg>
      </pc:sldChg>
      <pc:sldChg chg="modSp">
        <pc:chgData name="Shuan Cheng" userId="b14087c0-bac9-44dd-b3f8-5d50e1ee75e5" providerId="ADAL" clId="{75A9BF88-81BC-4677-82BB-DF96F3D360A6}" dt="2025-09-19T03:26:47.693" v="1" actId="120"/>
        <pc:sldMkLst>
          <pc:docMk/>
          <pc:sldMk cId="0" sldId="259"/>
        </pc:sldMkLst>
        <pc:spChg chg="mod">
          <ac:chgData name="Shuan Cheng" userId="b14087c0-bac9-44dd-b3f8-5d50e1ee75e5" providerId="ADAL" clId="{75A9BF88-81BC-4677-82BB-DF96F3D360A6}" dt="2025-09-19T03:26:47.693" v="1" actId="120"/>
          <ac:spMkLst>
            <pc:docMk/>
            <pc:sldMk cId="0" sldId="259"/>
            <ac:spMk id="19" creationId="{41457A88-F9DA-C99A-9A76-A64662A70E7A}"/>
          </ac:spMkLst>
        </pc:spChg>
      </pc:sldChg>
      <pc:sldChg chg="modSp">
        <pc:chgData name="Shuan Cheng" userId="b14087c0-bac9-44dd-b3f8-5d50e1ee75e5" providerId="ADAL" clId="{75A9BF88-81BC-4677-82BB-DF96F3D360A6}" dt="2025-09-19T03:28:14.462" v="2" actId="120"/>
        <pc:sldMkLst>
          <pc:docMk/>
          <pc:sldMk cId="0" sldId="260"/>
        </pc:sldMkLst>
        <pc:spChg chg="mod">
          <ac:chgData name="Shuan Cheng" userId="b14087c0-bac9-44dd-b3f8-5d50e1ee75e5" providerId="ADAL" clId="{75A9BF88-81BC-4677-82BB-DF96F3D360A6}" dt="2025-09-19T03:28:14.462" v="2" actId="120"/>
          <ac:spMkLst>
            <pc:docMk/>
            <pc:sldMk cId="0" sldId="260"/>
            <ac:spMk id="16" creationId="{7A774ADE-3C7E-B12E-C17D-509D3248379E}"/>
          </ac:spMkLst>
        </pc:spChg>
      </pc:sldChg>
      <pc:sldChg chg="addSp delSp modSp mod">
        <pc:chgData name="Shuan Cheng" userId="b14087c0-bac9-44dd-b3f8-5d50e1ee75e5" providerId="ADAL" clId="{75A9BF88-81BC-4677-82BB-DF96F3D360A6}" dt="2025-09-19T22:01:49.935" v="144" actId="2085"/>
        <pc:sldMkLst>
          <pc:docMk/>
          <pc:sldMk cId="0" sldId="261"/>
        </pc:sldMkLst>
        <pc:spChg chg="add mod">
          <ac:chgData name="Shuan Cheng" userId="b14087c0-bac9-44dd-b3f8-5d50e1ee75e5" providerId="ADAL" clId="{75A9BF88-81BC-4677-82BB-DF96F3D360A6}" dt="2025-09-19T22:01:49.935" v="144" actId="2085"/>
          <ac:spMkLst>
            <pc:docMk/>
            <pc:sldMk cId="0" sldId="261"/>
            <ac:spMk id="3" creationId="{7893BE33-BC6A-DD67-D478-DEC2D94F7122}"/>
          </ac:spMkLst>
        </pc:spChg>
        <pc:spChg chg="add mod">
          <ac:chgData name="Shuan Cheng" userId="b14087c0-bac9-44dd-b3f8-5d50e1ee75e5" providerId="ADAL" clId="{75A9BF88-81BC-4677-82BB-DF96F3D360A6}" dt="2025-09-19T22:01:46.090" v="143" actId="208"/>
          <ac:spMkLst>
            <pc:docMk/>
            <pc:sldMk cId="0" sldId="261"/>
            <ac:spMk id="4" creationId="{D169DC99-FD2A-24B4-3881-100F243FFF74}"/>
          </ac:spMkLst>
        </pc:spChg>
        <pc:spChg chg="add mod">
          <ac:chgData name="Shuan Cheng" userId="b14087c0-bac9-44dd-b3f8-5d50e1ee75e5" providerId="ADAL" clId="{75A9BF88-81BC-4677-82BB-DF96F3D360A6}" dt="2025-09-19T22:01:46.090" v="143" actId="208"/>
          <ac:spMkLst>
            <pc:docMk/>
            <pc:sldMk cId="0" sldId="261"/>
            <ac:spMk id="5" creationId="{4D867439-738A-2ABA-9E05-4327C34888CD}"/>
          </ac:spMkLst>
        </pc:spChg>
        <pc:spChg chg="add mod">
          <ac:chgData name="Shuan Cheng" userId="b14087c0-bac9-44dd-b3f8-5d50e1ee75e5" providerId="ADAL" clId="{75A9BF88-81BC-4677-82BB-DF96F3D360A6}" dt="2025-09-19T22:01:46.090" v="143" actId="208"/>
          <ac:spMkLst>
            <pc:docMk/>
            <pc:sldMk cId="0" sldId="261"/>
            <ac:spMk id="6" creationId="{FD5F3C5E-320E-FC1A-E120-A5F5FB124F36}"/>
          </ac:spMkLst>
        </pc:spChg>
        <pc:spChg chg="add mod">
          <ac:chgData name="Shuan Cheng" userId="b14087c0-bac9-44dd-b3f8-5d50e1ee75e5" providerId="ADAL" clId="{75A9BF88-81BC-4677-82BB-DF96F3D360A6}" dt="2025-09-19T22:01:46.090" v="143" actId="208"/>
          <ac:spMkLst>
            <pc:docMk/>
            <pc:sldMk cId="0" sldId="261"/>
            <ac:spMk id="7" creationId="{CFD4B218-A0CD-E09A-A1C6-2D30A8A708B0}"/>
          </ac:spMkLst>
        </pc:spChg>
        <pc:spChg chg="del mod">
          <ac:chgData name="Shuan Cheng" userId="b14087c0-bac9-44dd-b3f8-5d50e1ee75e5" providerId="ADAL" clId="{75A9BF88-81BC-4677-82BB-DF96F3D360A6}" dt="2025-09-19T22:01:36.167" v="139" actId="478"/>
          <ac:spMkLst>
            <pc:docMk/>
            <pc:sldMk cId="0" sldId="261"/>
            <ac:spMk id="14" creationId="{00000000-0000-0000-0000-000000000000}"/>
          </ac:spMkLst>
        </pc:spChg>
        <pc:spChg chg="del mod ord">
          <ac:chgData name="Shuan Cheng" userId="b14087c0-bac9-44dd-b3f8-5d50e1ee75e5" providerId="ADAL" clId="{75A9BF88-81BC-4677-82BB-DF96F3D360A6}" dt="2025-09-19T22:01:37.877" v="140" actId="478"/>
          <ac:spMkLst>
            <pc:docMk/>
            <pc:sldMk cId="0" sldId="261"/>
            <ac:spMk id="24" creationId="{B5DFFEBF-511B-FC84-2C6D-AE86CA05095D}"/>
          </ac:spMkLst>
        </pc:spChg>
      </pc:sldChg>
      <pc:sldChg chg="addSp delSp modSp mod">
        <pc:chgData name="Shuan Cheng" userId="b14087c0-bac9-44dd-b3f8-5d50e1ee75e5" providerId="ADAL" clId="{75A9BF88-81BC-4677-82BB-DF96F3D360A6}" dt="2025-09-19T22:01:07.894" v="138" actId="1035"/>
        <pc:sldMkLst>
          <pc:docMk/>
          <pc:sldMk cId="0" sldId="263"/>
        </pc:sldMkLst>
        <pc:spChg chg="add del mod">
          <ac:chgData name="Shuan Cheng" userId="b14087c0-bac9-44dd-b3f8-5d50e1ee75e5" providerId="ADAL" clId="{75A9BF88-81BC-4677-82BB-DF96F3D360A6}" dt="2025-09-19T22:01:07.894" v="138" actId="1035"/>
          <ac:spMkLst>
            <pc:docMk/>
            <pc:sldMk cId="0" sldId="263"/>
            <ac:spMk id="3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09-19T22:01:07.894" v="138" actId="1035"/>
          <ac:spMkLst>
            <pc:docMk/>
            <pc:sldMk cId="0" sldId="263"/>
            <ac:spMk id="4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09-19T22:01:07.894" v="138" actId="1035"/>
          <ac:spMkLst>
            <pc:docMk/>
            <pc:sldMk cId="0" sldId="263"/>
            <ac:spMk id="5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09-19T22:01:07.894" v="138" actId="1035"/>
          <ac:spMkLst>
            <pc:docMk/>
            <pc:sldMk cId="0" sldId="263"/>
            <ac:spMk id="10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09-19T22:01:07.894" v="138" actId="1035"/>
          <ac:spMkLst>
            <pc:docMk/>
            <pc:sldMk cId="0" sldId="263"/>
            <ac:spMk id="11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09-19T22:01:07.894" v="138" actId="1035"/>
          <ac:spMkLst>
            <pc:docMk/>
            <pc:sldMk cId="0" sldId="263"/>
            <ac:spMk id="12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09-19T22:01:07.894" v="138" actId="1035"/>
          <ac:spMkLst>
            <pc:docMk/>
            <pc:sldMk cId="0" sldId="263"/>
            <ac:spMk id="16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09-19T22:00:43.328" v="132" actId="478"/>
          <ac:spMkLst>
            <pc:docMk/>
            <pc:sldMk cId="0" sldId="263"/>
            <ac:spMk id="17" creationId="{D96962BB-43AD-1D44-F4FD-4FBEC9D831A3}"/>
          </ac:spMkLst>
        </pc:spChg>
        <pc:spChg chg="add 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18" creationId="{1AA5A23F-EECB-32FD-EE65-CF3FF3E4EA5C}"/>
          </ac:spMkLst>
        </pc:spChg>
        <pc:spChg chg="add 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19" creationId="{255D0C8A-3DA5-45FF-9E51-648676663B95}"/>
          </ac:spMkLst>
        </pc:spChg>
        <pc:spChg chg="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20" creationId="{6A3DE412-1AB9-9E73-D861-0148E5D432E6}"/>
          </ac:spMkLst>
        </pc:spChg>
        <pc:spChg chg="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23" creationId="{614BC0CB-90C0-F973-CDE4-52CF73EE10E9}"/>
          </ac:spMkLst>
        </pc:spChg>
        <pc:spChg chg="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24" creationId="{7B8D89A8-300B-23F3-B70B-5B958399DB52}"/>
          </ac:spMkLst>
        </pc:spChg>
        <pc:spChg chg="add mod">
          <ac:chgData name="Shuan Cheng" userId="b14087c0-bac9-44dd-b3f8-5d50e1ee75e5" providerId="ADAL" clId="{75A9BF88-81BC-4677-82BB-DF96F3D360A6}" dt="2025-09-19T22:00:33.597" v="127" actId="208"/>
          <ac:spMkLst>
            <pc:docMk/>
            <pc:sldMk cId="0" sldId="263"/>
            <ac:spMk id="25" creationId="{4EC072E3-1B48-8117-D845-A1CC292A5FCB}"/>
          </ac:spMkLst>
        </pc:spChg>
        <pc:spChg chg="add 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26" creationId="{EE36E7E4-ABA3-6C8E-306D-BD0CB4B73DED}"/>
          </ac:spMkLst>
        </pc:spChg>
        <pc:spChg chg="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27" creationId="{72531518-1E83-9B13-3AE0-D2692ACA13FA}"/>
          </ac:spMkLst>
        </pc:spChg>
        <pc:spChg chg="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29" creationId="{A45F1DC6-7BD0-007A-0202-11190757DEAB}"/>
          </ac:spMkLst>
        </pc:spChg>
        <pc:spChg chg="mod">
          <ac:chgData name="Shuan Cheng" userId="b14087c0-bac9-44dd-b3f8-5d50e1ee75e5" providerId="ADAL" clId="{75A9BF88-81BC-4677-82BB-DF96F3D360A6}" dt="2025-09-19T22:00:33.597" v="127" actId="208"/>
          <ac:spMkLst>
            <pc:docMk/>
            <pc:sldMk cId="0" sldId="263"/>
            <ac:spMk id="30" creationId="{DA8ECF47-B852-8C9A-5527-EF6FE3F9E6A1}"/>
          </ac:spMkLst>
        </pc:spChg>
        <pc:spChg chg="add 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31" creationId="{A1D6E23F-0392-59B1-B61A-F5B31833F865}"/>
          </ac:spMkLst>
        </pc:spChg>
        <pc:spChg chg="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32" creationId="{12A374CF-269A-70E7-F008-C5B5164EA3E2}"/>
          </ac:spMkLst>
        </pc:spChg>
        <pc:spChg chg="add mod">
          <ac:chgData name="Shuan Cheng" userId="b14087c0-bac9-44dd-b3f8-5d50e1ee75e5" providerId="ADAL" clId="{75A9BF88-81BC-4677-82BB-DF96F3D360A6}" dt="2025-09-19T22:00:33.597" v="127" actId="208"/>
          <ac:spMkLst>
            <pc:docMk/>
            <pc:sldMk cId="0" sldId="263"/>
            <ac:spMk id="35" creationId="{D35AC54E-FF4A-49AC-524C-6B8FE1F8A289}"/>
          </ac:spMkLst>
        </pc:spChg>
        <pc:spChg chg="add mod">
          <ac:chgData name="Shuan Cheng" userId="b14087c0-bac9-44dd-b3f8-5d50e1ee75e5" providerId="ADAL" clId="{75A9BF88-81BC-4677-82BB-DF96F3D360A6}" dt="2025-09-19T22:00:33.597" v="127" actId="208"/>
          <ac:spMkLst>
            <pc:docMk/>
            <pc:sldMk cId="0" sldId="263"/>
            <ac:spMk id="36" creationId="{AD1CCACF-C633-5489-32DA-5AFF24944817}"/>
          </ac:spMkLst>
        </pc:spChg>
        <pc:spChg chg="add mod">
          <ac:chgData name="Shuan Cheng" userId="b14087c0-bac9-44dd-b3f8-5d50e1ee75e5" providerId="ADAL" clId="{75A9BF88-81BC-4677-82BB-DF96F3D360A6}" dt="2025-09-19T22:00:33.597" v="127" actId="208"/>
          <ac:spMkLst>
            <pc:docMk/>
            <pc:sldMk cId="0" sldId="263"/>
            <ac:spMk id="37" creationId="{8A6EAE10-E6FD-CC2A-341B-0AF0EFC6DAED}"/>
          </ac:spMkLst>
        </pc:spChg>
        <pc:spChg chg="add mod">
          <ac:chgData name="Shuan Cheng" userId="b14087c0-bac9-44dd-b3f8-5d50e1ee75e5" providerId="ADAL" clId="{75A9BF88-81BC-4677-82BB-DF96F3D360A6}" dt="2025-09-19T22:01:00.757" v="136" actId="2085"/>
          <ac:spMkLst>
            <pc:docMk/>
            <pc:sldMk cId="0" sldId="263"/>
            <ac:spMk id="38" creationId="{260AEAB4-944B-C773-0FC5-0A3DC7A9BB2B}"/>
          </ac:spMkLst>
        </pc:spChg>
        <pc:spChg chg="add mod">
          <ac:chgData name="Shuan Cheng" userId="b14087c0-bac9-44dd-b3f8-5d50e1ee75e5" providerId="ADAL" clId="{75A9BF88-81BC-4677-82BB-DF96F3D360A6}" dt="2025-09-19T22:00:55.302" v="135" actId="208"/>
          <ac:spMkLst>
            <pc:docMk/>
            <pc:sldMk cId="0" sldId="263"/>
            <ac:spMk id="39" creationId="{B16551B4-C816-80E2-5BC5-4DB2BFA02154}"/>
          </ac:spMkLst>
        </pc:spChg>
        <pc:spChg chg="add mod">
          <ac:chgData name="Shuan Cheng" userId="b14087c0-bac9-44dd-b3f8-5d50e1ee75e5" providerId="ADAL" clId="{75A9BF88-81BC-4677-82BB-DF96F3D360A6}" dt="2025-09-19T22:00:55.302" v="135" actId="208"/>
          <ac:spMkLst>
            <pc:docMk/>
            <pc:sldMk cId="0" sldId="263"/>
            <ac:spMk id="40" creationId="{DBF44C2F-A27D-4E3B-3782-A23CF0D00601}"/>
          </ac:spMkLst>
        </pc:spChg>
        <pc:spChg chg="add mod">
          <ac:chgData name="Shuan Cheng" userId="b14087c0-bac9-44dd-b3f8-5d50e1ee75e5" providerId="ADAL" clId="{75A9BF88-81BC-4677-82BB-DF96F3D360A6}" dt="2025-09-19T22:00:55.302" v="135" actId="208"/>
          <ac:spMkLst>
            <pc:docMk/>
            <pc:sldMk cId="0" sldId="263"/>
            <ac:spMk id="41" creationId="{7EFD1A5F-E44A-E8AE-81BE-76723BDB20B8}"/>
          </ac:spMkLst>
        </pc:spChg>
        <pc:spChg chg="add mod">
          <ac:chgData name="Shuan Cheng" userId="b14087c0-bac9-44dd-b3f8-5d50e1ee75e5" providerId="ADAL" clId="{75A9BF88-81BC-4677-82BB-DF96F3D360A6}" dt="2025-09-19T22:00:55.302" v="135" actId="208"/>
          <ac:spMkLst>
            <pc:docMk/>
            <pc:sldMk cId="0" sldId="263"/>
            <ac:spMk id="42" creationId="{45D65537-25EA-8840-E645-11A4700029EB}"/>
          </ac:spMkLst>
        </pc:spChg>
        <pc:spChg chg="add mod">
          <ac:chgData name="Shuan Cheng" userId="b14087c0-bac9-44dd-b3f8-5d50e1ee75e5" providerId="ADAL" clId="{75A9BF88-81BC-4677-82BB-DF96F3D360A6}" dt="2025-09-19T22:00:55.302" v="135" actId="208"/>
          <ac:spMkLst>
            <pc:docMk/>
            <pc:sldMk cId="0" sldId="263"/>
            <ac:spMk id="43" creationId="{426F782F-36D5-5D5C-86E1-15BDA0FA2A08}"/>
          </ac:spMkLst>
        </pc:spChg>
        <pc:spChg chg="del">
          <ac:chgData name="Shuan Cheng" userId="b14087c0-bac9-44dd-b3f8-5d50e1ee75e5" providerId="ADAL" clId="{75A9BF88-81BC-4677-82BB-DF96F3D360A6}" dt="2025-09-19T03:34:08.230" v="120" actId="478"/>
          <ac:spMkLst>
            <pc:docMk/>
            <pc:sldMk cId="0" sldId="263"/>
            <ac:spMk id="55" creationId="{F26B864D-1843-B685-02A5-52A217244C66}"/>
          </ac:spMkLst>
        </pc:spChg>
        <pc:grpChg chg="add del mod">
          <ac:chgData name="Shuan Cheng" userId="b14087c0-bac9-44dd-b3f8-5d50e1ee75e5" providerId="ADAL" clId="{75A9BF88-81BC-4677-82BB-DF96F3D360A6}" dt="2025-09-19T22:01:07.894" v="138" actId="1035"/>
          <ac:grpSpMkLst>
            <pc:docMk/>
            <pc:sldMk cId="0" sldId="263"/>
            <ac:grpSpMk id="6" creationId="{00000000-0000-0000-0000-000000000000}"/>
          </ac:grpSpMkLst>
        </pc:grpChg>
        <pc:grpChg chg="add del mod">
          <ac:chgData name="Shuan Cheng" userId="b14087c0-bac9-44dd-b3f8-5d50e1ee75e5" providerId="ADAL" clId="{75A9BF88-81BC-4677-82BB-DF96F3D360A6}" dt="2025-09-19T22:01:07.894" v="138" actId="1035"/>
          <ac:grpSpMkLst>
            <pc:docMk/>
            <pc:sldMk cId="0" sldId="263"/>
            <ac:grpSpMk id="13" creationId="{00000000-0000-0000-0000-000000000000}"/>
          </ac:grpSpMkLst>
        </pc:grpChg>
      </pc:sldChg>
      <pc:sldChg chg="modSp">
        <pc:chgData name="Shuan Cheng" userId="b14087c0-bac9-44dd-b3f8-5d50e1ee75e5" providerId="ADAL" clId="{75A9BF88-81BC-4677-82BB-DF96F3D360A6}" dt="2025-09-19T03:34:56.708" v="122" actId="120"/>
        <pc:sldMkLst>
          <pc:docMk/>
          <pc:sldMk cId="0" sldId="264"/>
        </pc:sldMkLst>
        <pc:spChg chg="mod">
          <ac:chgData name="Shuan Cheng" userId="b14087c0-bac9-44dd-b3f8-5d50e1ee75e5" providerId="ADAL" clId="{75A9BF88-81BC-4677-82BB-DF96F3D360A6}" dt="2025-09-19T03:34:56.708" v="122" actId="120"/>
          <ac:spMkLst>
            <pc:docMk/>
            <pc:sldMk cId="0" sldId="264"/>
            <ac:spMk id="44" creationId="{9257DC23-3487-60C9-1276-6D33535531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004"/>
            <a:ext cx="151384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388048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8" y="609760"/>
            <a:ext cx="1998345" cy="2249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575" y="772370"/>
            <a:ext cx="383540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>
                <a:solidFill>
                  <a:srgbClr val="000000"/>
                </a:solidFill>
              </a:rPr>
              <a:t>Introduction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Modern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Controls</a:t>
            </a: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45" dirty="0">
                <a:solidFill>
                  <a:srgbClr val="000000"/>
                </a:solidFill>
              </a:rPr>
              <a:t>Relationship</a:t>
            </a:r>
            <a:r>
              <a:rPr sz="1100" spc="5" dirty="0">
                <a:solidFill>
                  <a:srgbClr val="000000"/>
                </a:solidFill>
              </a:rPr>
              <a:t> </a:t>
            </a:r>
            <a:r>
              <a:rPr sz="1100" spc="-60" dirty="0">
                <a:solidFill>
                  <a:srgbClr val="000000"/>
                </a:solidFill>
              </a:rPr>
              <a:t>Between</a:t>
            </a:r>
            <a:r>
              <a:rPr sz="1100" spc="10" dirty="0">
                <a:solidFill>
                  <a:srgbClr val="000000"/>
                </a:solidFill>
              </a:rPr>
              <a:t> </a:t>
            </a:r>
            <a:r>
              <a:rPr sz="1100" spc="-60" dirty="0">
                <a:solidFill>
                  <a:srgbClr val="000000"/>
                </a:solidFill>
              </a:rPr>
              <a:t>State-Space</a:t>
            </a:r>
            <a:r>
              <a:rPr sz="1100" spc="5" dirty="0">
                <a:solidFill>
                  <a:srgbClr val="000000"/>
                </a:solidFill>
              </a:rPr>
              <a:t> </a:t>
            </a:r>
            <a:r>
              <a:rPr sz="1100" spc="-40" dirty="0">
                <a:solidFill>
                  <a:srgbClr val="000000"/>
                </a:solidFill>
              </a:rPr>
              <a:t>Models</a:t>
            </a:r>
            <a:r>
              <a:rPr sz="1100" spc="10" dirty="0">
                <a:solidFill>
                  <a:srgbClr val="000000"/>
                </a:solidFill>
              </a:rPr>
              <a:t> </a:t>
            </a:r>
            <a:r>
              <a:rPr sz="1100" spc="-45" dirty="0">
                <a:solidFill>
                  <a:srgbClr val="000000"/>
                </a:solidFill>
              </a:rPr>
              <a:t>and</a:t>
            </a:r>
            <a:r>
              <a:rPr sz="1100" spc="5" dirty="0">
                <a:solidFill>
                  <a:srgbClr val="000000"/>
                </a:solidFill>
              </a:rPr>
              <a:t> </a:t>
            </a:r>
            <a:r>
              <a:rPr sz="1100" spc="-40" dirty="0">
                <a:solidFill>
                  <a:srgbClr val="000000"/>
                </a:solidFill>
              </a:rPr>
              <a:t>Transfer</a:t>
            </a:r>
            <a:r>
              <a:rPr sz="1100" spc="10" dirty="0">
                <a:solidFill>
                  <a:srgbClr val="000000"/>
                </a:solidFill>
              </a:rPr>
              <a:t> </a:t>
            </a:r>
            <a:r>
              <a:rPr sz="1100" spc="-10" dirty="0">
                <a:solidFill>
                  <a:srgbClr val="000000"/>
                </a:solidFill>
              </a:rPr>
              <a:t>Functions</a:t>
            </a:r>
            <a:endParaRPr sz="1100"/>
          </a:p>
        </p:txBody>
      </p:sp>
      <p:sp>
        <p:nvSpPr>
          <p:cNvPr id="3" name="object 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B74183F-87FA-AB86-C8D9-42342F16B0F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-61405" y="3322038"/>
            <a:ext cx="215265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</a:t>
            </a:r>
            <a:r>
              <a:rPr lang="en-US" dirty="0"/>
              <a:t>o</a:t>
            </a:r>
            <a:r>
              <a:rPr lang="en-US" spc="320" dirty="0"/>
              <a:t> </a:t>
            </a:r>
            <a:r>
              <a:rPr lang="en-US" dirty="0"/>
              <a:t>(</a:t>
            </a:r>
            <a:r>
              <a:rPr dirty="0"/>
              <a:t>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1" name="object 3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00A75D29-0F6B-3980-527F-5BA9F3496A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07" y="511175"/>
                <a:ext cx="4223086" cy="3394472"/>
              </a:xfrm>
              <a:prstGeom prst="rect">
                <a:avLst/>
              </a:prstGeom>
            </p:spPr>
            <p:txBody>
              <a:bodyPr/>
              <a:lstStyle>
                <a:lvl1pPr marL="0">
                  <a:defRPr>
                    <a:latin typeface="+mn-lt"/>
                    <a:ea typeface="+mn-ea"/>
                    <a:cs typeface="+mn-cs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9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ar-AE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ar-AE" sz="9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sz="90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sz="90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ar-AE" sz="9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sz="900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sz="90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  <m:e>
                            <m:r>
                              <a:rPr lang="ar-AE" sz="9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e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ar-AE" sz="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sz="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ar-AE" sz="90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AE" sz="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ar-A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90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ar-AE" sz="9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ar-AE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sz="9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9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sz="90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900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00A75D29-0F6B-3980-527F-5BA9F3496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7" y="511175"/>
                <a:ext cx="4223086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4" name="object 3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7090EAAE-A68D-513D-BECF-91DAC7C413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881" y="469503"/>
                <a:ext cx="3839169" cy="188000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rgbClr val="926FDB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Putting the inverse in yields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namely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7090EAAE-A68D-513D-BECF-91DAC7C41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81" y="469503"/>
                <a:ext cx="3839169" cy="1880002"/>
              </a:xfrm>
              <a:prstGeom prst="rect">
                <a:avLst/>
              </a:prstGeom>
              <a:blipFill>
                <a:blip r:embed="rId3"/>
                <a:stretch>
                  <a:fillRect l="-1980" t="-1342" b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Numerical</a:t>
            </a:r>
            <a:r>
              <a:rPr spc="15" dirty="0"/>
              <a:t> </a:t>
            </a:r>
            <a:r>
              <a:rPr spc="-75" dirty="0"/>
              <a:t>example</a:t>
            </a:r>
            <a:r>
              <a:rPr spc="15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spc="-10" dirty="0"/>
              <a:t>MATLAB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789650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19060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06155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04577"/>
            <a:ext cx="866775" cy="1090295"/>
            <a:chOff x="1204423" y="604577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09648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07117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30651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19479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260700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472728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23337"/>
            <a:ext cx="360045" cy="52705"/>
            <a:chOff x="2610972" y="1123337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149654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2333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045513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8544" y="1841217"/>
            <a:ext cx="4331335" cy="1474470"/>
            <a:chOff x="138544" y="1841217"/>
            <a:chExt cx="4331335" cy="1474470"/>
          </a:xfrm>
        </p:grpSpPr>
        <p:sp>
          <p:nvSpPr>
            <p:cNvPr id="18" name="object 18"/>
            <p:cNvSpPr/>
            <p:nvPr/>
          </p:nvSpPr>
          <p:spPr>
            <a:xfrm>
              <a:off x="138544" y="1841217"/>
              <a:ext cx="4331335" cy="1474470"/>
            </a:xfrm>
            <a:custGeom>
              <a:avLst/>
              <a:gdLst/>
              <a:ahLst/>
              <a:cxnLst/>
              <a:rect l="l" t="t" r="r" b="b"/>
              <a:pathLst>
                <a:path w="4331335" h="147447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442409"/>
                  </a:lnTo>
                  <a:lnTo>
                    <a:pt x="2485" y="1454722"/>
                  </a:lnTo>
                  <a:lnTo>
                    <a:pt x="9264" y="1464776"/>
                  </a:lnTo>
                  <a:lnTo>
                    <a:pt x="19319" y="1471555"/>
                  </a:lnTo>
                  <a:lnTo>
                    <a:pt x="31631" y="1474041"/>
                  </a:lnTo>
                  <a:lnTo>
                    <a:pt x="4299334" y="1474041"/>
                  </a:lnTo>
                  <a:lnTo>
                    <a:pt x="4311646" y="1471555"/>
                  </a:lnTo>
                  <a:lnTo>
                    <a:pt x="4321701" y="1464776"/>
                  </a:lnTo>
                  <a:lnTo>
                    <a:pt x="4328480" y="1454722"/>
                  </a:lnTo>
                  <a:lnTo>
                    <a:pt x="4330965" y="144240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4870" y="1847543"/>
              <a:ext cx="4318635" cy="1461770"/>
            </a:xfrm>
            <a:custGeom>
              <a:avLst/>
              <a:gdLst/>
              <a:ahLst/>
              <a:cxnLst/>
              <a:rect l="l" t="t" r="r" b="b"/>
              <a:pathLst>
                <a:path w="4318635" h="146177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429756"/>
                  </a:lnTo>
                  <a:lnTo>
                    <a:pt x="2485" y="1442069"/>
                  </a:lnTo>
                  <a:lnTo>
                    <a:pt x="9264" y="1452124"/>
                  </a:lnTo>
                  <a:lnTo>
                    <a:pt x="19319" y="1458903"/>
                  </a:lnTo>
                  <a:lnTo>
                    <a:pt x="31631" y="1461388"/>
                  </a:lnTo>
                  <a:lnTo>
                    <a:pt x="4286681" y="1461388"/>
                  </a:lnTo>
                  <a:lnTo>
                    <a:pt x="4298993" y="1458903"/>
                  </a:lnTo>
                  <a:lnTo>
                    <a:pt x="4309048" y="1452124"/>
                  </a:lnTo>
                  <a:lnTo>
                    <a:pt x="4315827" y="1442069"/>
                  </a:lnTo>
                  <a:lnTo>
                    <a:pt x="4318313" y="1429756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2778" y="1856366"/>
            <a:ext cx="1639570" cy="1414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latin typeface="Courier New"/>
                <a:cs typeface="Courier New"/>
              </a:rPr>
              <a:t>m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1;</a:t>
            </a:r>
            <a:r>
              <a:rPr sz="900" spc="-70" dirty="0">
                <a:latin typeface="Courier New"/>
                <a:cs typeface="Courier New"/>
              </a:rPr>
              <a:t> k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75" dirty="0">
                <a:latin typeface="Courier New"/>
                <a:cs typeface="Courier New"/>
              </a:rPr>
              <a:t>2;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b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A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[0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1;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0" dirty="0">
                <a:latin typeface="Courier New"/>
                <a:cs typeface="Courier New"/>
              </a:rPr>
              <a:t>k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0" dirty="0">
                <a:latin typeface="Courier New"/>
                <a:cs typeface="Courier New"/>
              </a:rPr>
              <a:t>m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20" dirty="0">
                <a:latin typeface="Courier New"/>
                <a:cs typeface="Courier New"/>
              </a:rPr>
              <a:t>b</a:t>
            </a:r>
            <a:r>
              <a:rPr sz="900" spc="-2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20" dirty="0">
                <a:latin typeface="Courier New"/>
                <a:cs typeface="Courier New"/>
              </a:rPr>
              <a:t>m];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B = [0; </a:t>
            </a:r>
            <a:r>
              <a:rPr sz="900" spc="-10" dirty="0">
                <a:latin typeface="Courier New"/>
                <a:cs typeface="Courier New"/>
              </a:rPr>
              <a:t>1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10" dirty="0">
                <a:latin typeface="Courier New"/>
                <a:cs typeface="Courier New"/>
              </a:rPr>
              <a:t>m];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latin typeface="Courier New"/>
                <a:cs typeface="Courier New"/>
              </a:rPr>
              <a:t>C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[1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D =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sys = </a:t>
            </a:r>
            <a:r>
              <a:rPr sz="900" spc="-10" dirty="0">
                <a:latin typeface="Courier New"/>
                <a:cs typeface="Courier New"/>
              </a:rPr>
              <a:t>ss(A,B,C,D)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[num,den] = </a:t>
            </a:r>
            <a:r>
              <a:rPr sz="900" spc="-75" dirty="0">
                <a:latin typeface="Courier New"/>
                <a:cs typeface="Courier New"/>
              </a:rPr>
              <a:t>ss2tf(A,B,C,D); sys_tf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tf(num,den) 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step(sys)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step(sys_tf)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14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Numerical</a:t>
            </a:r>
            <a:r>
              <a:rPr spc="15" dirty="0"/>
              <a:t> </a:t>
            </a:r>
            <a:r>
              <a:rPr spc="-75" dirty="0"/>
              <a:t>example</a:t>
            </a:r>
            <a:r>
              <a:rPr spc="15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spc="-1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594"/>
            <a:ext cx="4331335" cy="2309495"/>
            <a:chOff x="138544" y="594594"/>
            <a:chExt cx="4331335" cy="2309495"/>
          </a:xfrm>
        </p:grpSpPr>
        <p:sp>
          <p:nvSpPr>
            <p:cNvPr id="4" name="object 4"/>
            <p:cNvSpPr/>
            <p:nvPr/>
          </p:nvSpPr>
          <p:spPr>
            <a:xfrm>
              <a:off x="138544" y="594594"/>
              <a:ext cx="4331335" cy="2309495"/>
            </a:xfrm>
            <a:custGeom>
              <a:avLst/>
              <a:gdLst/>
              <a:ahLst/>
              <a:cxnLst/>
              <a:rect l="l" t="t" r="r" b="b"/>
              <a:pathLst>
                <a:path w="4331335" h="230949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277488"/>
                  </a:lnTo>
                  <a:lnTo>
                    <a:pt x="2485" y="2289801"/>
                  </a:lnTo>
                  <a:lnTo>
                    <a:pt x="9264" y="2299856"/>
                  </a:lnTo>
                  <a:lnTo>
                    <a:pt x="19319" y="2306634"/>
                  </a:lnTo>
                  <a:lnTo>
                    <a:pt x="31631" y="2309120"/>
                  </a:lnTo>
                  <a:lnTo>
                    <a:pt x="4299334" y="2309120"/>
                  </a:lnTo>
                  <a:lnTo>
                    <a:pt x="4311646" y="2306634"/>
                  </a:lnTo>
                  <a:lnTo>
                    <a:pt x="4321701" y="2299856"/>
                  </a:lnTo>
                  <a:lnTo>
                    <a:pt x="4328480" y="2289801"/>
                  </a:lnTo>
                  <a:lnTo>
                    <a:pt x="4330965" y="227748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20"/>
              <a:ext cx="4318635" cy="2296795"/>
            </a:xfrm>
            <a:custGeom>
              <a:avLst/>
              <a:gdLst/>
              <a:ahLst/>
              <a:cxnLst/>
              <a:rect l="l" t="t" r="r" b="b"/>
              <a:pathLst>
                <a:path w="4318635" h="229679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264836"/>
                  </a:lnTo>
                  <a:lnTo>
                    <a:pt x="2485" y="2277148"/>
                  </a:lnTo>
                  <a:lnTo>
                    <a:pt x="9264" y="2287203"/>
                  </a:lnTo>
                  <a:lnTo>
                    <a:pt x="19319" y="2293982"/>
                  </a:lnTo>
                  <a:lnTo>
                    <a:pt x="31631" y="2296467"/>
                  </a:lnTo>
                  <a:lnTo>
                    <a:pt x="4286681" y="2296467"/>
                  </a:lnTo>
                  <a:lnTo>
                    <a:pt x="4298993" y="2293982"/>
                  </a:lnTo>
                  <a:lnTo>
                    <a:pt x="4309048" y="2287203"/>
                  </a:lnTo>
                  <a:lnTo>
                    <a:pt x="4315827" y="2277148"/>
                  </a:lnTo>
                  <a:lnTo>
                    <a:pt x="4318313" y="2264836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81685">
              <a:lnSpc>
                <a:spcPct val="101499"/>
              </a:lnSpc>
              <a:spcBef>
                <a:spcPts val="80"/>
              </a:spcBef>
            </a:pPr>
            <a:r>
              <a:rPr spc="-75" dirty="0"/>
              <a:t>import</a:t>
            </a:r>
            <a:r>
              <a:rPr spc="-60" dirty="0"/>
              <a:t> </a:t>
            </a:r>
            <a:r>
              <a:rPr spc="-70" dirty="0">
                <a:solidFill>
                  <a:srgbClr val="000000"/>
                </a:solidFill>
              </a:rPr>
              <a:t>control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75" dirty="0"/>
              <a:t>as</a:t>
            </a:r>
            <a:r>
              <a:rPr spc="-55" dirty="0"/>
              <a:t> </a:t>
            </a:r>
            <a:r>
              <a:rPr spc="-65" dirty="0">
                <a:solidFill>
                  <a:srgbClr val="000000"/>
                </a:solidFill>
              </a:rPr>
              <a:t>co </a:t>
            </a:r>
            <a:r>
              <a:rPr spc="-75" dirty="0"/>
              <a:t>import</a:t>
            </a:r>
            <a:r>
              <a:rPr spc="-50" dirty="0"/>
              <a:t> </a:t>
            </a:r>
            <a:r>
              <a:rPr spc="-75" dirty="0">
                <a:solidFill>
                  <a:srgbClr val="000000"/>
                </a:solidFill>
              </a:rPr>
              <a:t>numpy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75" dirty="0"/>
              <a:t>as</a:t>
            </a:r>
            <a:r>
              <a:rPr spc="-45" dirty="0"/>
              <a:t> </a:t>
            </a:r>
            <a:r>
              <a:rPr spc="-25" dirty="0">
                <a:solidFill>
                  <a:srgbClr val="000000"/>
                </a:solidFill>
              </a:rPr>
              <a:t>np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m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8A8A"/>
                </a:solidFill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k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8A8A"/>
                </a:solidFill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b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8A8A"/>
                </a:solidFill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A</a:t>
            </a:r>
            <a:r>
              <a:rPr spc="-15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np.array([[</a:t>
            </a:r>
            <a:r>
              <a:rPr spc="-75" dirty="0">
                <a:solidFill>
                  <a:srgbClr val="008A8A"/>
                </a:solidFill>
              </a:rPr>
              <a:t>0</a:t>
            </a:r>
            <a:r>
              <a:rPr spc="-75" dirty="0">
                <a:solidFill>
                  <a:srgbClr val="000000"/>
                </a:solidFill>
              </a:rPr>
              <a:t>,</a:t>
            </a:r>
            <a:r>
              <a:rPr spc="-75" dirty="0">
                <a:solidFill>
                  <a:srgbClr val="008A8A"/>
                </a:solidFill>
              </a:rPr>
              <a:t>1</a:t>
            </a:r>
            <a:r>
              <a:rPr spc="-75" dirty="0">
                <a:solidFill>
                  <a:srgbClr val="000000"/>
                </a:solidFill>
              </a:rPr>
              <a:t>],[-k/m,-</a:t>
            </a:r>
            <a:r>
              <a:rPr spc="-50" dirty="0">
                <a:solidFill>
                  <a:srgbClr val="000000"/>
                </a:solidFill>
              </a:rPr>
              <a:t>b/m]])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70" dirty="0">
                <a:solidFill>
                  <a:srgbClr val="9F522C"/>
                </a:solidFill>
              </a:rPr>
              <a:t>B</a:t>
            </a:r>
            <a:r>
              <a:rPr spc="-50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np.array([[</a:t>
            </a:r>
            <a:r>
              <a:rPr spc="-75" dirty="0">
                <a:solidFill>
                  <a:srgbClr val="008A8A"/>
                </a:solidFill>
              </a:rPr>
              <a:t>0</a:t>
            </a:r>
            <a:r>
              <a:rPr spc="-75" dirty="0">
                <a:solidFill>
                  <a:srgbClr val="000000"/>
                </a:solidFill>
              </a:rPr>
              <a:t>],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[</a:t>
            </a:r>
            <a:r>
              <a:rPr spc="-10" dirty="0">
                <a:solidFill>
                  <a:srgbClr val="008A8A"/>
                </a:solidFill>
              </a:rPr>
              <a:t>1</a:t>
            </a:r>
            <a:r>
              <a:rPr spc="-10" dirty="0">
                <a:solidFill>
                  <a:srgbClr val="000000"/>
                </a:solidFill>
              </a:rPr>
              <a:t>/m]])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C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np.array([</a:t>
            </a:r>
            <a:r>
              <a:rPr spc="-10" dirty="0">
                <a:solidFill>
                  <a:srgbClr val="008A8A"/>
                </a:solidFill>
              </a:rPr>
              <a:t>1</a:t>
            </a:r>
            <a:r>
              <a:rPr spc="-10" dirty="0">
                <a:solidFill>
                  <a:srgbClr val="000000"/>
                </a:solidFill>
              </a:rPr>
              <a:t>,</a:t>
            </a:r>
            <a:r>
              <a:rPr spc="-10" dirty="0">
                <a:solidFill>
                  <a:srgbClr val="008A8A"/>
                </a:solidFill>
              </a:rPr>
              <a:t>0</a:t>
            </a:r>
            <a:r>
              <a:rPr spc="-10" dirty="0">
                <a:solidFill>
                  <a:srgbClr val="000000"/>
                </a:solidFill>
              </a:rPr>
              <a:t>])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D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np.array([</a:t>
            </a:r>
            <a:r>
              <a:rPr spc="-10" dirty="0">
                <a:solidFill>
                  <a:srgbClr val="008A8A"/>
                </a:solidFill>
              </a:rPr>
              <a:t>0</a:t>
            </a:r>
            <a:r>
              <a:rPr spc="-10" dirty="0">
                <a:solidFill>
                  <a:srgbClr val="000000"/>
                </a:solidFill>
              </a:rPr>
              <a:t>])</a:t>
            </a:r>
          </a:p>
          <a:p>
            <a:pPr marL="12700" marR="781685">
              <a:lnSpc>
                <a:spcPct val="101499"/>
              </a:lnSpc>
            </a:pPr>
            <a:r>
              <a:rPr spc="-70" dirty="0">
                <a:solidFill>
                  <a:srgbClr val="9F522C"/>
                </a:solidFill>
              </a:rPr>
              <a:t>sys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75" dirty="0">
                <a:solidFill>
                  <a:srgbClr val="000000"/>
                </a:solidFill>
              </a:rPr>
              <a:t>co.ss(A,B,C,D) </a:t>
            </a:r>
            <a:r>
              <a:rPr spc="-10" dirty="0">
                <a:solidFill>
                  <a:srgbClr val="473C8A"/>
                </a:solidFill>
              </a:rPr>
              <a:t>print</a:t>
            </a:r>
            <a:r>
              <a:rPr spc="-10" dirty="0">
                <a:solidFill>
                  <a:srgbClr val="000000"/>
                </a:solidFill>
              </a:rPr>
              <a:t>(sys)</a:t>
            </a:r>
          </a:p>
          <a:p>
            <a:pPr marL="12700" marR="662305">
              <a:lnSpc>
                <a:spcPct val="101499"/>
              </a:lnSpc>
            </a:pPr>
            <a:r>
              <a:rPr spc="-75" dirty="0">
                <a:solidFill>
                  <a:srgbClr val="9F522C"/>
                </a:solidFill>
              </a:rPr>
              <a:t>sys_tf</a:t>
            </a:r>
            <a:r>
              <a:rPr spc="-55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co.ss2tf(sys) </a:t>
            </a:r>
            <a:r>
              <a:rPr spc="-10" dirty="0">
                <a:solidFill>
                  <a:srgbClr val="473C8A"/>
                </a:solidFill>
              </a:rPr>
              <a:t>print</a:t>
            </a:r>
            <a:r>
              <a:rPr spc="-10" dirty="0">
                <a:solidFill>
                  <a:srgbClr val="000000"/>
                </a:solidFill>
              </a:rPr>
              <a:t>(sys_tf)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>
              <a:solidFill>
                <a:srgbClr val="000000"/>
              </a:solidFill>
            </a:endParaRPr>
          </a:p>
          <a:p>
            <a:pPr marL="12700" marR="602615">
              <a:lnSpc>
                <a:spcPct val="101499"/>
              </a:lnSpc>
            </a:pPr>
            <a:r>
              <a:rPr spc="-25" dirty="0">
                <a:solidFill>
                  <a:srgbClr val="473C8A"/>
                </a:solidFill>
              </a:rPr>
              <a:t>print</a:t>
            </a:r>
            <a:r>
              <a:rPr spc="-25" dirty="0">
                <a:solidFill>
                  <a:srgbClr val="000000"/>
                </a:solidFill>
              </a:rPr>
              <a:t>(co.poles(sys)) </a:t>
            </a:r>
            <a:r>
              <a:rPr spc="-75" dirty="0">
                <a:solidFill>
                  <a:srgbClr val="473C8A"/>
                </a:solidFill>
              </a:rPr>
              <a:t>print</a:t>
            </a:r>
            <a:r>
              <a:rPr spc="-75" dirty="0">
                <a:solidFill>
                  <a:srgbClr val="000000"/>
                </a:solidFill>
              </a:rPr>
              <a:t>(co.poles(sys_tf))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Exercise</a:t>
            </a:r>
          </a:p>
        </p:txBody>
      </p:sp>
      <p:sp>
        <p:nvSpPr>
          <p:cNvPr id="21" name="object 2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2AA79EEB-E81D-210E-4FA8-25D61EE181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4349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Given the following state-space system parameters: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−6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−2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−6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−2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obtain the transfer function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2AA79EEB-E81D-210E-4FA8-25D61EE1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4349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Continuous-</a:t>
            </a:r>
            <a:r>
              <a:rPr dirty="0"/>
              <a:t>time</a:t>
            </a:r>
            <a:r>
              <a:rPr spc="15" dirty="0"/>
              <a:t> </a:t>
            </a:r>
            <a:r>
              <a:rPr dirty="0"/>
              <a:t>LTI</a:t>
            </a:r>
            <a:r>
              <a:rPr spc="30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30" dirty="0"/>
              <a:t> </a:t>
            </a:r>
            <a:r>
              <a:rPr spc="-35" dirty="0"/>
              <a:t>description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22831" y="1237054"/>
            <a:ext cx="147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Arial"/>
                <a:cs typeface="Arial"/>
              </a:rPr>
              <a:t>dt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97431" y="1142020"/>
            <a:ext cx="14249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u="sng" spc="-120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50" i="1" u="sng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1650" i="1" spc="97" baseline="37878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9648" y="1409647"/>
            <a:ext cx="12407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00EA0D4A-506D-2D99-C874-D7AF22F26686}"/>
              </a:ext>
            </a:extLst>
          </p:cNvPr>
          <p:cNvSpPr txBox="1"/>
          <p:nvPr/>
        </p:nvSpPr>
        <p:spPr>
          <a:xfrm>
            <a:off x="1410716" y="7211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5" name="object 5">
            <a:extLst>
              <a:ext uri="{FF2B5EF4-FFF2-40B4-BE49-F238E27FC236}">
                <a16:creationId xmlns:a16="http://schemas.microsoft.com/office/drawing/2014/main" id="{AAAE4D87-E265-1FE2-04DA-6CF5BB322C55}"/>
              </a:ext>
            </a:extLst>
          </p:cNvPr>
          <p:cNvGrpSpPr/>
          <p:nvPr/>
        </p:nvGrpSpPr>
        <p:grpSpPr>
          <a:xfrm>
            <a:off x="1729066" y="675121"/>
            <a:ext cx="856615" cy="328295"/>
            <a:chOff x="1729066" y="806729"/>
            <a:chExt cx="856615" cy="328295"/>
          </a:xfrm>
        </p:grpSpPr>
        <p:sp>
          <p:nvSpPr>
            <p:cNvPr id="26" name="object 6">
              <a:extLst>
                <a:ext uri="{FF2B5EF4-FFF2-40B4-BE49-F238E27FC236}">
                  <a16:creationId xmlns:a16="http://schemas.microsoft.com/office/drawing/2014/main" id="{B116F14C-D57E-5A1A-2B95-A4D791076CBC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1078A3A0-A40A-6525-FBE1-B7C605544401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" name="object 8">
              <a:extLst>
                <a:ext uri="{FF2B5EF4-FFF2-40B4-BE49-F238E27FC236}">
                  <a16:creationId xmlns:a16="http://schemas.microsoft.com/office/drawing/2014/main" id="{52AAECC3-B176-A8DB-1C45-D5D41CFEB9E4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" name="object 9">
              <a:extLst>
                <a:ext uri="{FF2B5EF4-FFF2-40B4-BE49-F238E27FC236}">
                  <a16:creationId xmlns:a16="http://schemas.microsoft.com/office/drawing/2014/main" id="{10FEA347-C8AD-4F23-313A-CBF923B971DB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" name="object 10">
              <a:extLst>
                <a:ext uri="{FF2B5EF4-FFF2-40B4-BE49-F238E27FC236}">
                  <a16:creationId xmlns:a16="http://schemas.microsoft.com/office/drawing/2014/main" id="{C9EE0F75-1DF9-0EA4-1DAA-869D8290CE1C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" name="object 11">
              <a:extLst>
                <a:ext uri="{FF2B5EF4-FFF2-40B4-BE49-F238E27FC236}">
                  <a16:creationId xmlns:a16="http://schemas.microsoft.com/office/drawing/2014/main" id="{E337B0F4-5154-CAFF-A0C8-82AC57EFD2BA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" name="object 12">
              <a:extLst>
                <a:ext uri="{FF2B5EF4-FFF2-40B4-BE49-F238E27FC236}">
                  <a16:creationId xmlns:a16="http://schemas.microsoft.com/office/drawing/2014/main" id="{F0A870A8-67FE-ADE1-2B19-D5C67439A4B6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85FCC474-9176-F9B0-BD09-5CC6020BB65A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34" name="object 14">
            <a:extLst>
              <a:ext uri="{FF2B5EF4-FFF2-40B4-BE49-F238E27FC236}">
                <a16:creationId xmlns:a16="http://schemas.microsoft.com/office/drawing/2014/main" id="{C605C797-D692-0F27-80F8-04D1ED00EBA5}"/>
              </a:ext>
            </a:extLst>
          </p:cNvPr>
          <p:cNvSpPr txBox="1"/>
          <p:nvPr/>
        </p:nvSpPr>
        <p:spPr>
          <a:xfrm>
            <a:off x="2100135" y="6635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72A0C408-9993-554F-1147-BF8299BF2A1F}"/>
              </a:ext>
            </a:extLst>
          </p:cNvPr>
          <p:cNvSpPr txBox="1"/>
          <p:nvPr/>
        </p:nvSpPr>
        <p:spPr>
          <a:xfrm>
            <a:off x="2047824" y="8124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B0C92A2E-D0A8-7F11-0D53-0A7AB68DB3B0}"/>
              </a:ext>
            </a:extLst>
          </p:cNvPr>
          <p:cNvSpPr/>
          <p:nvPr/>
        </p:nvSpPr>
        <p:spPr>
          <a:xfrm>
            <a:off x="2580500" y="8377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37" name="object 17">
            <a:extLst>
              <a:ext uri="{FF2B5EF4-FFF2-40B4-BE49-F238E27FC236}">
                <a16:creationId xmlns:a16="http://schemas.microsoft.com/office/drawing/2014/main" id="{8047C31C-612B-F6ED-D72A-D711FC763443}"/>
              </a:ext>
            </a:extLst>
          </p:cNvPr>
          <p:cNvSpPr txBox="1"/>
          <p:nvPr/>
        </p:nvSpPr>
        <p:spPr>
          <a:xfrm>
            <a:off x="2914650" y="6865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Recap:</a:t>
            </a:r>
            <a:r>
              <a:rPr spc="250" dirty="0"/>
              <a:t> </a:t>
            </a:r>
            <a:r>
              <a:rPr dirty="0"/>
              <a:t>LTI</a:t>
            </a:r>
            <a:r>
              <a:rPr spc="100" dirty="0"/>
              <a:t> </a:t>
            </a:r>
            <a:r>
              <a:rPr dirty="0"/>
              <a:t>input/output</a:t>
            </a:r>
            <a:r>
              <a:rPr spc="95" dirty="0"/>
              <a:t> </a:t>
            </a:r>
            <a:r>
              <a:rPr spc="-35" dirty="0"/>
              <a:t>description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5844" y="968375"/>
            <a:ext cx="2390140" cy="3757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let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lang="en-US"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lang="en-US"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lang="en-US"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spc="55" dirty="0">
                <a:latin typeface="Hack"/>
                <a:cs typeface="Hack"/>
              </a:rPr>
              <a:t>∈</a:t>
            </a:r>
            <a:r>
              <a:rPr sz="1100" i="1" spc="-320" dirty="0">
                <a:latin typeface="Hack"/>
                <a:cs typeface="Hack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lang="en-US" sz="1100" i="1" spc="-55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lang="en-US"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spc="55" dirty="0">
                <a:latin typeface="Hack"/>
                <a:cs typeface="Hack"/>
              </a:rPr>
              <a:t>∈</a:t>
            </a:r>
            <a:r>
              <a:rPr sz="1100" i="1" spc="-320" dirty="0">
                <a:latin typeface="Hack"/>
                <a:cs typeface="Hack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then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1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5844" y="1944251"/>
            <a:ext cx="2920365" cy="4719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endParaRPr sz="800" dirty="0">
              <a:latin typeface="Arial"/>
              <a:cs typeface="Arial"/>
            </a:endParaRPr>
          </a:p>
          <a:p>
            <a:pPr marL="12700" marR="379095">
              <a:lnSpc>
                <a:spcPct val="102699"/>
              </a:lnSpc>
              <a:spcBef>
                <a:spcPts val="5"/>
              </a:spcBef>
            </a:pPr>
            <a:r>
              <a:rPr sz="1100" spc="-65" dirty="0">
                <a:latin typeface="Arial"/>
                <a:cs typeface="Arial"/>
              </a:rPr>
              <a:t>where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lang="en-US" sz="1100" i="1" spc="-55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  <a:r>
              <a:rPr lang="en-US"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lang="en-US"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system’s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impulse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response </a:t>
            </a:r>
            <a:r>
              <a:rPr sz="1100" spc="-65" dirty="0">
                <a:latin typeface="Arial"/>
                <a:cs typeface="Arial"/>
              </a:rPr>
              <a:t>Laplace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domain: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89849" y="2459799"/>
            <a:ext cx="1028700" cy="21971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G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1100" i="1" spc="-10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3"/>
              <p:cNvSpPr txBox="1"/>
              <p:nvPr/>
            </p:nvSpPr>
            <p:spPr>
              <a:xfrm>
                <a:off x="125844" y="2735587"/>
                <a:ext cx="2407920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900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900">
                          <a:latin typeface="Cambria Math" panose="02040503050406030204" pitchFamily="18" charset="0"/>
                        </a:rPr>
                        <m:t>},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900">
                          <a:latin typeface="Cambria Math" panose="02040503050406030204" pitchFamily="18" charset="0"/>
                        </a:rPr>
                        <m:t>},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90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ar-AE" sz="900" dirty="0"/>
              </a:p>
            </p:txBody>
          </p:sp>
        </mc:Choice>
        <mc:Fallback xmlns="">
          <p:sp>
            <p:nvSpPr>
              <p:cNvPr id="23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4" y="2735587"/>
                <a:ext cx="2407920" cy="150682"/>
              </a:xfrm>
              <a:prstGeom prst="rect">
                <a:avLst/>
              </a:prstGeom>
              <a:blipFill>
                <a:blip r:embed="rId2"/>
                <a:stretch>
                  <a:fillRect t="-15385" r="-2632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ject 2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0271B6-09F6-1FD9-9437-FD1F44A10B4A}"/>
                  </a:ext>
                </a:extLst>
              </p:cNvPr>
              <p:cNvSpPr txBox="1"/>
              <p:nvPr/>
            </p:nvSpPr>
            <p:spPr>
              <a:xfrm>
                <a:off x="1152304" y="1175445"/>
                <a:ext cx="2304606" cy="727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10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⋆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/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limLoc m:val="subSup"/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nary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mr>
                          </m:m>
                        </m:e>
                      </m:borderBox>
                    </m:oMath>
                  </m:oMathPara>
                </a14:m>
                <a:endParaRPr lang="ar-AE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0271B6-09F6-1FD9-9437-FD1F44A10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1175445"/>
                <a:ext cx="2304606" cy="727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4">
            <a:extLst>
              <a:ext uri="{FF2B5EF4-FFF2-40B4-BE49-F238E27FC236}">
                <a16:creationId xmlns:a16="http://schemas.microsoft.com/office/drawing/2014/main" id="{7AA8B02C-2EB9-004A-5F3D-CC711212EDB9}"/>
              </a:ext>
            </a:extLst>
          </p:cNvPr>
          <p:cNvSpPr txBox="1"/>
          <p:nvPr/>
        </p:nvSpPr>
        <p:spPr>
          <a:xfrm>
            <a:off x="1410716" y="7211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2CE2A774-48FE-D9CC-47F9-C343AC073E69}"/>
              </a:ext>
            </a:extLst>
          </p:cNvPr>
          <p:cNvGrpSpPr/>
          <p:nvPr/>
        </p:nvGrpSpPr>
        <p:grpSpPr>
          <a:xfrm>
            <a:off x="1729066" y="675121"/>
            <a:ext cx="856615" cy="328295"/>
            <a:chOff x="1729066" y="806729"/>
            <a:chExt cx="856615" cy="328295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FFAAE33A-8436-C7E8-EA8B-D8DE574D95C8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CC9B70A8-22AC-C7BF-CA1C-28D79FB58E3D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153A6E93-1215-86BB-A0C0-3A32F9CFFC95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40DCEFF6-D55F-767B-1250-559ACB99A7E3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9DF785EB-F700-ABAF-E4B5-3B61BC516851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3EF0FAEE-A0E7-2C61-697F-9212C97911E8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2B31B382-2B1B-966A-10A1-51B35EFF8EF0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95B00B45-9350-0653-7535-D181B13446A1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3" name="object 14">
            <a:extLst>
              <a:ext uri="{FF2B5EF4-FFF2-40B4-BE49-F238E27FC236}">
                <a16:creationId xmlns:a16="http://schemas.microsoft.com/office/drawing/2014/main" id="{74215F02-8F23-87EF-04D5-9B59C444C1C3}"/>
              </a:ext>
            </a:extLst>
          </p:cNvPr>
          <p:cNvSpPr txBox="1"/>
          <p:nvPr/>
        </p:nvSpPr>
        <p:spPr>
          <a:xfrm>
            <a:off x="2100135" y="6635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8CB57FA5-5718-2056-1D18-59C4C1750788}"/>
              </a:ext>
            </a:extLst>
          </p:cNvPr>
          <p:cNvSpPr txBox="1"/>
          <p:nvPr/>
        </p:nvSpPr>
        <p:spPr>
          <a:xfrm>
            <a:off x="2047824" y="8124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1F59EF96-5C19-E0FC-7BE9-AA876AA33FB3}"/>
              </a:ext>
            </a:extLst>
          </p:cNvPr>
          <p:cNvSpPr/>
          <p:nvPr/>
        </p:nvSpPr>
        <p:spPr>
          <a:xfrm>
            <a:off x="2580500" y="8377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C42162F0-A374-2861-76D5-8D45D4DCC694}"/>
              </a:ext>
            </a:extLst>
          </p:cNvPr>
          <p:cNvSpPr txBox="1"/>
          <p:nvPr/>
        </p:nvSpPr>
        <p:spPr>
          <a:xfrm>
            <a:off x="2914650" y="6865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From</a:t>
            </a:r>
            <a:r>
              <a:rPr dirty="0"/>
              <a:t> </a:t>
            </a:r>
            <a:r>
              <a:rPr spc="-10" dirty="0"/>
              <a:t>state</a:t>
            </a:r>
            <a:r>
              <a:rPr dirty="0"/>
              <a:t> </a:t>
            </a:r>
            <a:r>
              <a:rPr spc="-100" dirty="0"/>
              <a:t>space</a:t>
            </a:r>
            <a:r>
              <a:rPr spc="5" dirty="0"/>
              <a:t> </a:t>
            </a:r>
            <a:r>
              <a:rPr dirty="0"/>
              <a:t>to </a:t>
            </a:r>
            <a:r>
              <a:rPr spc="-25" dirty="0"/>
              <a:t>transfer</a:t>
            </a:r>
            <a:r>
              <a:rPr dirty="0"/>
              <a:t> </a:t>
            </a:r>
            <a:r>
              <a:rPr spc="-10" dirty="0"/>
              <a:t>function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1457A88-F9DA-C99A-9A76-A64662A70E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545703"/>
                <a:ext cx="41509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given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×1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Upp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⇒</m:t>
                          </m:r>
                        </m:e>
                        <m:li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ℒ</m:t>
                          </m:r>
                        </m:lim>
                      </m:limUpp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we have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𝑠𝐼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≜: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–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transfer function between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</m:oMath>
                </a14:m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1457A88-F9DA-C99A-9A76-A64662A70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545703"/>
                <a:ext cx="4150995" cy="3394472"/>
              </a:xfrm>
              <a:prstGeom prst="rect">
                <a:avLst/>
              </a:prstGeom>
              <a:blipFill>
                <a:blip r:embed="rId3"/>
                <a:stretch>
                  <a:fillRect t="-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Analogously</a:t>
            </a:r>
            <a:r>
              <a:rPr dirty="0"/>
              <a:t> for</a:t>
            </a:r>
            <a:r>
              <a:rPr spc="5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5" dirty="0"/>
              <a:t> </a:t>
            </a:r>
            <a:r>
              <a:rPr spc="-70" dirty="0"/>
              <a:t>systems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1266" y="3322038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14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A774ADE-3C7E-B12E-C17D-509D32483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5" y="3933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×1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+1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Upp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⇒</m:t>
                          </m:r>
                        </m:e>
                        <m:li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𝒵</m:t>
                          </m:r>
                        </m:lim>
                      </m:limUpp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we have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𝑧𝐼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≜: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–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transfer function between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</m:oMath>
                </a14:m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A774ADE-3C7E-B12E-C17D-509D32483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" y="3933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 t="-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From </a:t>
            </a:r>
            <a:r>
              <a:rPr spc="-10" dirty="0"/>
              <a:t>state </a:t>
            </a:r>
            <a:r>
              <a:rPr spc="-100" dirty="0"/>
              <a:t>space</a:t>
            </a:r>
            <a:r>
              <a:rPr spc="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spc="-25" dirty="0"/>
              <a:t>transfer</a:t>
            </a:r>
            <a:r>
              <a:rPr spc="-10" dirty="0"/>
              <a:t> </a:t>
            </a:r>
            <a:r>
              <a:rPr dirty="0"/>
              <a:t>function:</a:t>
            </a:r>
            <a:r>
              <a:rPr spc="120" dirty="0"/>
              <a:t> </a:t>
            </a:r>
            <a:r>
              <a:rPr spc="-55" dirty="0"/>
              <a:t>Observations</a:t>
            </a:r>
          </a:p>
        </p:txBody>
      </p:sp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3BE33-BC6A-DD67-D478-DEC2D94F71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50" y="469503"/>
                <a:ext cx="4438650" cy="339447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×1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1×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dimensions:</a:t>
                </a:r>
              </a:p>
              <a:p>
                <a:pPr marL="0" lvl="0" indent="0">
                  <a:spcAft>
                    <a:spcPts val="9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en-US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𝐶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sSup>
                        <m:sSupPr>
                          <m:ctrlP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𝑆𝐼</m:t>
                              </m:r>
                              <m: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+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𝐷</m:t>
                      </m:r>
                    </m:oMath>
                  </m:oMathPara>
                </a14:m>
                <a:endParaRPr kumimoji="0" lang="en-US" altLang="zh-CN" sz="10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pPr marL="0" lvl="0" indent="0">
                  <a:spcAft>
                    <a:spcPts val="9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1×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altLang="zh-CN" sz="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𝛴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1×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1×1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uniqueness: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is unique given the state-space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3BE33-BC6A-DD67-D478-DEC2D94F7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469503"/>
                <a:ext cx="4438650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14">
            <a:extLst>
              <a:ext uri="{FF2B5EF4-FFF2-40B4-BE49-F238E27FC236}">
                <a16:creationId xmlns:a16="http://schemas.microsoft.com/office/drawing/2014/main" id="{D169DC99-FD2A-24B4-3881-100F243FFF74}"/>
              </a:ext>
            </a:extLst>
          </p:cNvPr>
          <p:cNvSpPr/>
          <p:nvPr/>
        </p:nvSpPr>
        <p:spPr>
          <a:xfrm>
            <a:off x="2117154" y="1654175"/>
            <a:ext cx="645096" cy="256254"/>
          </a:xfrm>
          <a:custGeom>
            <a:avLst/>
            <a:gdLst/>
            <a:ahLst/>
            <a:cxnLst/>
            <a:rect l="l" t="t" r="r" b="b"/>
            <a:pathLst>
              <a:path w="844550" h="349250">
                <a:moveTo>
                  <a:pt x="420052" y="172072"/>
                </a:moveTo>
                <a:lnTo>
                  <a:pt x="420052" y="0"/>
                </a:lnTo>
              </a:path>
              <a:path w="844550" h="349250">
                <a:moveTo>
                  <a:pt x="0" y="174599"/>
                </a:moveTo>
                <a:lnTo>
                  <a:pt x="844080" y="174599"/>
                </a:lnTo>
              </a:path>
              <a:path w="844550" h="349250">
                <a:moveTo>
                  <a:pt x="420052" y="349211"/>
                </a:moveTo>
                <a:lnTo>
                  <a:pt x="420052" y="177139"/>
                </a:lnTo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4D867439-738A-2ABA-9E05-4327C34888CD}"/>
              </a:ext>
            </a:extLst>
          </p:cNvPr>
          <p:cNvSpPr/>
          <p:nvPr/>
        </p:nvSpPr>
        <p:spPr>
          <a:xfrm rot="5400000">
            <a:off x="1977390" y="1326515"/>
            <a:ext cx="45719" cy="1524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FD5F3C5E-320E-FC1A-E120-A5F5FB124F36}"/>
              </a:ext>
            </a:extLst>
          </p:cNvPr>
          <p:cNvSpPr/>
          <p:nvPr/>
        </p:nvSpPr>
        <p:spPr>
          <a:xfrm rot="5400000">
            <a:off x="2374725" y="1154954"/>
            <a:ext cx="48546" cy="492696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CFD4B218-A0CD-E09A-A1C6-2D30A8A708B0}"/>
              </a:ext>
            </a:extLst>
          </p:cNvPr>
          <p:cNvSpPr/>
          <p:nvPr/>
        </p:nvSpPr>
        <p:spPr>
          <a:xfrm rot="5400000">
            <a:off x="2776077" y="1287002"/>
            <a:ext cx="48546" cy="2286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Matrix</a:t>
            </a:r>
            <a:r>
              <a:rPr spc="110" dirty="0"/>
              <a:t> </a:t>
            </a:r>
            <a:r>
              <a:rPr spc="-75" dirty="0"/>
              <a:t>inverse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CE4023DA-F21C-B549-3045-B78CE9E63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3933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ar-AE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e>
                        <m:sup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det</m:t>
                          </m:r>
                          <m:d>
                            <m:d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</a:rPr>
                        <m:t>Adj</m:t>
                      </m:r>
                      <m:d>
                        <m:d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Adj</m:t>
                    </m:r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𝑀</m:t>
                        </m:r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={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Cofactor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matrix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of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  <m:sSup>
                      <m:sSup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}</m:t>
                        </m:r>
                      </m:e>
                      <m:sup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e.g.: </a:t>
                </a: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Cofactor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matrix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of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=24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=5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=−4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  <a:b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=−12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=3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=2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  <a:b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=−2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=−5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=4</m:t>
                    </m:r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CE4023DA-F21C-B549-3045-B78CE9E63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3933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705565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434975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422070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520492"/>
            <a:ext cx="866775" cy="1090295"/>
            <a:chOff x="1204423" y="666426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1497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68966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2500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535394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176615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388643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039252"/>
            <a:ext cx="360045" cy="52705"/>
            <a:chOff x="2610972" y="1185186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1503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518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961428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260AEAB4-944B-C773-0FC5-0A3DC7A9B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6456" y="1917995"/>
                <a:ext cx="4713706" cy="156498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</m:t>
                      </m:r>
                      <m:r>
                        <a:rPr lang="en-US" altLang="zh-CN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ar-AE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altLang="zh-CN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260AEAB4-944B-C773-0FC5-0A3DC7A9B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456" y="1917995"/>
                <a:ext cx="4713706" cy="1564980"/>
              </a:xfrm>
              <a:prstGeom prst="rect">
                <a:avLst/>
              </a:prstGeom>
              <a:blipFill>
                <a:blip r:embed="rId4"/>
                <a:stretch>
                  <a:fillRect l="-1613" t="-8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右大括号 38">
            <a:extLst>
              <a:ext uri="{FF2B5EF4-FFF2-40B4-BE49-F238E27FC236}">
                <a16:creationId xmlns:a16="http://schemas.microsoft.com/office/drawing/2014/main" id="{B16551B4-C816-80E2-5BC5-4DB2BFA02154}"/>
              </a:ext>
            </a:extLst>
          </p:cNvPr>
          <p:cNvSpPr/>
          <p:nvPr/>
        </p:nvSpPr>
        <p:spPr>
          <a:xfrm rot="5400000">
            <a:off x="1329690" y="2248535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DBF44C2F-A27D-4E3B-3782-A23CF0D00601}"/>
              </a:ext>
            </a:extLst>
          </p:cNvPr>
          <p:cNvSpPr/>
          <p:nvPr/>
        </p:nvSpPr>
        <p:spPr>
          <a:xfrm rot="5400000">
            <a:off x="2167890" y="2096136"/>
            <a:ext cx="45719" cy="685799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7EFD1A5F-E44A-E8AE-81BE-76723BDB20B8}"/>
              </a:ext>
            </a:extLst>
          </p:cNvPr>
          <p:cNvSpPr/>
          <p:nvPr/>
        </p:nvSpPr>
        <p:spPr>
          <a:xfrm rot="5400000">
            <a:off x="2751943" y="2248536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大括号 41">
            <a:extLst>
              <a:ext uri="{FF2B5EF4-FFF2-40B4-BE49-F238E27FC236}">
                <a16:creationId xmlns:a16="http://schemas.microsoft.com/office/drawing/2014/main" id="{45D65537-25EA-8840-E645-11A4700029EB}"/>
              </a:ext>
            </a:extLst>
          </p:cNvPr>
          <p:cNvSpPr/>
          <p:nvPr/>
        </p:nvSpPr>
        <p:spPr>
          <a:xfrm rot="5400000">
            <a:off x="3208274" y="2324735"/>
            <a:ext cx="45720" cy="2286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大括号 42">
            <a:extLst>
              <a:ext uri="{FF2B5EF4-FFF2-40B4-BE49-F238E27FC236}">
                <a16:creationId xmlns:a16="http://schemas.microsoft.com/office/drawing/2014/main" id="{426F782F-36D5-5D5C-86E1-15BDA0FA2A08}"/>
              </a:ext>
            </a:extLst>
          </p:cNvPr>
          <p:cNvSpPr/>
          <p:nvPr/>
        </p:nvSpPr>
        <p:spPr>
          <a:xfrm rot="5400000">
            <a:off x="2383764" y="2923092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9" name="object 3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9257DC23-3487-60C9-1276-6D33535531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469503"/>
                <a:ext cx="45148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d>
                            <m:d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𝑠𝐼</m:t>
                                  </m:r>
                                  <m:r>
                                    <a:rPr kumimoji="0" lang="ar-AE" sz="10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0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e>
                      </m:borderBox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0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0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𝑠</m:t>
                                        </m:r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𝑠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0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0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kumimoji="0" lang="ar-AE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kumimoji="0" lang="ar-AE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ar-AE" sz="105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ar-AE" sz="105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9257DC23-3487-60C9-1276-6D3353553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469503"/>
                <a:ext cx="4514850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4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937</Words>
  <Application>Microsoft Macintosh PowerPoint</Application>
  <PresentationFormat>Custom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Hack</vt:lpstr>
      <vt:lpstr>Times New Roman</vt:lpstr>
      <vt:lpstr>Office Theme</vt:lpstr>
      <vt:lpstr>Introduction to Modern Controls Relationship Between State-Space Models and Transfer Functions</vt:lpstr>
      <vt:lpstr>Continuous-time LTI state-space description</vt:lpstr>
      <vt:lpstr>Recap: LTI input/output description</vt:lpstr>
      <vt:lpstr>From state space to transfer function</vt:lpstr>
      <vt:lpstr>Analogously for discrete-time systems</vt:lpstr>
      <vt:lpstr>From state space to transfer function: Observations</vt:lpstr>
      <vt:lpstr>Matrix inverse</vt:lpstr>
      <vt:lpstr>Mass-spring-damper</vt:lpstr>
      <vt:lpstr>Mass-spring-damper</vt:lpstr>
      <vt:lpstr>Mass-spring-damper</vt:lpstr>
      <vt:lpstr>Mass-spring-damper</vt:lpstr>
      <vt:lpstr>Numerical example in MATLAB</vt:lpstr>
      <vt:lpstr>Numerical example in Python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Relationship Between State-Space Models and Transfer Functions</dc:title>
  <dc:subject>scripts for Org-Coursepack </dc:subject>
  <dc:creator> Xu Chen </dc:creator>
  <cp:lastModifiedBy>Xu Chen</cp:lastModifiedBy>
  <cp:revision>5</cp:revision>
  <dcterms:created xsi:type="dcterms:W3CDTF">2025-07-12T07:20:53Z</dcterms:created>
  <dcterms:modified xsi:type="dcterms:W3CDTF">2025-10-22T06:38:01Z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2025-01-13T00:00:00Z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2025-01-13T00:00:00Z</vt:filetime>
  </property>
</Properties>
</file>