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8A368F-66AE-4D6A-99B9-8047DA80EF75}" v="9" dt="2025-10-06T02:42:43.96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2:42:47.776" v="25" actId="1076"/>
      <pc:docMkLst>
        <pc:docMk/>
      </pc:docMkLst>
      <pc:sldChg chg="addSp delSp modSp mod">
        <pc:chgData name="Shuan Cheng" userId="b14087c0-bac9-44dd-b3f8-5d50e1ee75e5" providerId="ADAL" clId="{75A9BF88-81BC-4677-82BB-DF96F3D360A6}" dt="2025-10-06T02:33:41.686" v="2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6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3:38.106" v="0" actId="478"/>
          <ac:spMkLst>
            <pc:docMk/>
            <pc:sldMk cId="0" sldId="264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3:41.686" v="2" actId="207"/>
          <ac:spMkLst>
            <pc:docMk/>
            <pc:sldMk cId="0" sldId="264"/>
            <ac:spMk id="96" creationId="{AD1D7321-452D-4C14-0900-86DE4B72389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4:30.104" v="10" actId="1076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00.538" v="3" actId="478"/>
          <ac:spMkLst>
            <pc:docMk/>
            <pc:sldMk cId="0" sldId="265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4:15.976" v="9" actId="6549"/>
          <ac:spMkLst>
            <pc:docMk/>
            <pc:sldMk cId="0" sldId="265"/>
            <ac:spMk id="1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4:30.104" v="10" actId="1076"/>
          <ac:spMkLst>
            <pc:docMk/>
            <pc:sldMk cId="0" sldId="265"/>
            <ac:spMk id="18" creationId="{1D4E3BC1-9B00-BAC0-CCE7-5E5B677E1187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8:12.314" v="13" actId="207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8:09.617" v="11" actId="478"/>
          <ac:spMkLst>
            <pc:docMk/>
            <pc:sldMk cId="0" sldId="266"/>
            <ac:spMk id="3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8:12.314" v="13" actId="207"/>
          <ac:spMkLst>
            <pc:docMk/>
            <pc:sldMk cId="0" sldId="266"/>
            <ac:spMk id="46" creationId="{C18D0A02-33F1-042E-3389-64B2E59F78E9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2:15.203" v="16" actId="207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13.662" v="14" actId="478"/>
          <ac:spMkLst>
            <pc:docMk/>
            <pc:sldMk cId="0" sldId="268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39" creationId="{60FC895B-B71E-F76A-255F-B44244D9E34F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0" creationId="{511933EA-A2DF-1BF7-A932-313EF8B9D830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1" creationId="{12D9C45C-869B-DF8A-1A43-CF0F478256AF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2" creationId="{C50A4846-1159-BD6D-65B6-289CD73C5021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3" creationId="{582D2846-7096-8767-7690-357F2AA308CA}"/>
          </ac:spMkLst>
        </pc:spChg>
        <pc:spChg chg="add mod">
          <ac:chgData name="Shuan Cheng" userId="b14087c0-bac9-44dd-b3f8-5d50e1ee75e5" providerId="ADAL" clId="{75A9BF88-81BC-4677-82BB-DF96F3D360A6}" dt="2025-10-06T02:42:15.203" v="16" actId="207"/>
          <ac:spMkLst>
            <pc:docMk/>
            <pc:sldMk cId="0" sldId="268"/>
            <ac:spMk id="44" creationId="{88FE427E-14DA-65FB-2A28-7B06A11F7361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2:47.776" v="25" actId="1076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6T02:42:31.685" v="17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6.878" v="21" actId="478"/>
          <ac:spMkLst>
            <pc:docMk/>
            <pc:sldMk cId="0" sldId="26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4.004" v="19" actId="478"/>
          <ac:spMkLst>
            <pc:docMk/>
            <pc:sldMk cId="0" sldId="26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35.731" v="20" actId="478"/>
          <ac:spMkLst>
            <pc:docMk/>
            <pc:sldMk cId="0" sldId="269"/>
            <ac:spMk id="1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2:47.776" v="25" actId="1076"/>
          <ac:spMkLst>
            <pc:docMk/>
            <pc:sldMk cId="0" sldId="269"/>
            <ac:spMk id="22" creationId="{51453AB1-E025-5951-D39D-923AB88D7C26}"/>
          </ac:spMkLst>
        </pc:spChg>
        <pc:grpChg chg="del">
          <ac:chgData name="Shuan Cheng" userId="b14087c0-bac9-44dd-b3f8-5d50e1ee75e5" providerId="ADAL" clId="{75A9BF88-81BC-4677-82BB-DF96F3D360A6}" dt="2025-10-06T02:42:32.981" v="18" actId="478"/>
          <ac:grpSpMkLst>
            <pc:docMk/>
            <pc:sldMk cId="0" sldId="269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19837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726943"/>
            <a:ext cx="2118360" cy="1026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" y="235473"/>
            <a:ext cx="263144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Discretization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State-Space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9437"/>
            <a:ext cx="4608195" cy="1757045"/>
            <a:chOff x="0" y="1699437"/>
            <a:chExt cx="4608195" cy="1757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1699437"/>
              <a:ext cx="2670416" cy="1647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9633385-6073-85E0-D38C-C203B3987EB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Mapping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85" dirty="0"/>
              <a:t>eigenvalues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0137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1016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0202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64832" y="915224"/>
            <a:ext cx="4155440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92835" algn="r">
              <a:lnSpc>
                <a:spcPct val="100000"/>
              </a:lnSpc>
              <a:spcBef>
                <a:spcPts val="95"/>
              </a:spcBef>
            </a:pPr>
            <a:r>
              <a:rPr lang="en-US" sz="800" spc="-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 dirty="0">
              <a:latin typeface="Arial"/>
              <a:cs typeface="Arial"/>
            </a:endParaRPr>
          </a:p>
          <a:p>
            <a:pPr marL="50800" marR="1576070">
              <a:lnSpc>
                <a:spcPct val="125299"/>
              </a:lnSpc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diagonalization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4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Jordan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form:</a:t>
            </a:r>
            <a:r>
              <a:rPr sz="11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3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−</a:t>
            </a:r>
            <a:r>
              <a:rPr sz="1200" spc="-30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Λ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i="1" spc="20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9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spc="-37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-37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200" baseline="27777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20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292" baseline="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900" i="1" baseline="27777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baseline="27777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’s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Times New Roman"/>
                <a:cs typeface="Times New Roman"/>
              </a:rPr>
              <a:t>λ</a:t>
            </a:r>
            <a:r>
              <a:rPr sz="1200" i="1" spc="135" baseline="-10416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292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4E3BC1-9B00-BAC0-CCE7-5E5B677E1187}"/>
                  </a:ext>
                </a:extLst>
              </p:cNvPr>
              <p:cNvSpPr txBox="1"/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4E3BC1-9B00-BAC0-CCE7-5E5B677E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blipFill>
                <a:blip r:embed="rId6"/>
                <a:stretch>
                  <a:fillRect t="-111111" r="-70106" b="-17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D0A02-33F1-042E-3389-64B2E59F78E9}"/>
                  </a:ext>
                </a:extLst>
              </p:cNvPr>
              <p:cNvSpPr txBox="1"/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sz="1100" i="1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 sz="11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CN" altLang="ar-AE" sz="110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discretization at a sampling time of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𝐵𝑑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1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100" b="0" i="0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11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sz="11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ar-AE" altLang="zh-CN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18D0A02-33F1-042E-3389-64B2E59F7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2750"/>
            <a:ext cx="4432935" cy="200025"/>
          </a:xfrm>
          <a:custGeom>
            <a:avLst/>
            <a:gdLst/>
            <a:ahLst/>
            <a:cxnLst/>
            <a:rect l="l" t="t" r="r" b="b"/>
            <a:pathLst>
              <a:path w="4432935" h="20002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9751"/>
                </a:lnTo>
                <a:lnTo>
                  <a:pt x="4432567" y="19975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-8308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Numerical</a:t>
            </a:r>
            <a:r>
              <a:rPr sz="1200" dirty="0">
                <a:solidFill>
                  <a:srgbClr val="5AA800"/>
                </a:solidFill>
              </a:rPr>
              <a:t> </a:t>
            </a:r>
            <a:r>
              <a:rPr sz="1200" spc="-80" dirty="0">
                <a:solidFill>
                  <a:srgbClr val="5AA800"/>
                </a:solidFill>
              </a:rPr>
              <a:t>example</a:t>
            </a:r>
            <a:r>
              <a:rPr sz="1200" dirty="0">
                <a:solidFill>
                  <a:srgbClr val="5AA800"/>
                </a:solidFill>
              </a:rPr>
              <a:t> in </a:t>
            </a:r>
            <a:r>
              <a:rPr sz="1200" spc="-35" dirty="0">
                <a:solidFill>
                  <a:srgbClr val="5AA800"/>
                </a:solidFill>
              </a:rPr>
              <a:t>Python</a:t>
            </a:r>
            <a:endParaRPr sz="1200"/>
          </a:p>
        </p:txBody>
      </p:sp>
      <p:grpSp>
        <p:nvGrpSpPr>
          <p:cNvPr id="4" name="object 4"/>
          <p:cNvGrpSpPr/>
          <p:nvPr/>
        </p:nvGrpSpPr>
        <p:grpSpPr>
          <a:xfrm>
            <a:off x="87743" y="199847"/>
            <a:ext cx="4432935" cy="2840990"/>
            <a:chOff x="87743" y="199847"/>
            <a:chExt cx="4432935" cy="2840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99847"/>
              <a:ext cx="4432567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743" y="244089"/>
              <a:ext cx="4432935" cy="2796540"/>
            </a:xfrm>
            <a:custGeom>
              <a:avLst/>
              <a:gdLst/>
              <a:ahLst/>
              <a:cxnLst/>
              <a:rect l="l" t="t" r="r" b="b"/>
              <a:pathLst>
                <a:path w="4432935" h="2796540">
                  <a:moveTo>
                    <a:pt x="4432567" y="0"/>
                  </a:moveTo>
                  <a:lnTo>
                    <a:pt x="0" y="0"/>
                  </a:lnTo>
                  <a:lnTo>
                    <a:pt x="0" y="2745592"/>
                  </a:lnTo>
                  <a:lnTo>
                    <a:pt x="4008" y="2765316"/>
                  </a:lnTo>
                  <a:lnTo>
                    <a:pt x="14922" y="2781469"/>
                  </a:lnTo>
                  <a:lnTo>
                    <a:pt x="31075" y="2792383"/>
                  </a:lnTo>
                  <a:lnTo>
                    <a:pt x="50800" y="2796392"/>
                  </a:lnTo>
                  <a:lnTo>
                    <a:pt x="4381766" y="2796392"/>
                  </a:lnTo>
                  <a:lnTo>
                    <a:pt x="4401491" y="2792383"/>
                  </a:lnTo>
                  <a:lnTo>
                    <a:pt x="4417644" y="2781469"/>
                  </a:lnTo>
                  <a:lnTo>
                    <a:pt x="4428558" y="2765316"/>
                  </a:lnTo>
                  <a:lnTo>
                    <a:pt x="4432567" y="2745592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8544" y="269396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75723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284563"/>
            <a:ext cx="2476500" cy="2667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18615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70" dirty="0">
                <a:latin typeface="Courier New"/>
                <a:cs typeface="Courier New"/>
              </a:rPr>
              <a:t> 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[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control.ss(A,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B,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D)</a:t>
            </a:r>
            <a:endParaRPr sz="900">
              <a:latin typeface="Courier New"/>
              <a:cs typeface="Courier New"/>
            </a:endParaRPr>
          </a:p>
          <a:p>
            <a:pPr marL="12700" marR="483234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G_z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control.c2d(G_s,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dt,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6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(G_z.A)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eigenvalues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continuous-time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numpy.linalg.eig(A)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eigenvalues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discretized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eigAd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eigvecAd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numpy.linalg.eig(G_z.A)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Spectral</a:t>
            </a:r>
            <a:r>
              <a:rPr spc="-30" dirty="0"/>
              <a:t> </a:t>
            </a:r>
            <a:r>
              <a:rPr spc="-40" dirty="0"/>
              <a:t>mapping</a:t>
            </a:r>
            <a:r>
              <a:rPr spc="-30" dirty="0"/>
              <a:t> </a:t>
            </a:r>
            <a:r>
              <a:rPr spc="-45" dirty="0"/>
              <a:t>theorem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6807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53668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11338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66061"/>
            <a:ext cx="65201" cy="6520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361781"/>
            <a:ext cx="65201" cy="6520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60FC895B-B71E-F76A-255F-B44244D9E34F}"/>
                  </a:ext>
                </a:extLst>
              </p:cNvPr>
              <p:cNvSpPr txBox="1"/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</p:spPr>
            <p:txBody>
              <a:bodyPr vert="horz" wrap="square" lIns="0" tIns="19685" rIns="0" bIns="0" rtlCol="0">
                <a:spAutoFit/>
              </a:bodyPr>
              <a:lstStyle/>
              <a:p>
                <a:pPr marL="38100" marR="30480">
                  <a:lnSpc>
                    <a:spcPct val="106700"/>
                  </a:lnSpc>
                  <a:spcBef>
                    <a:spcPts val="155"/>
                  </a:spcBef>
                </a:pPr>
                <a:r>
                  <a:rPr lang="en-US" sz="11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d</a:t>
                </a:r>
                <a:r>
                  <a:rPr lang="en-US" sz="1200" i="1" spc="15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1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n-US" sz="12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AT</a:t>
                </a:r>
                <a:r>
                  <a:rPr lang="en-US" sz="1200" i="1" spc="232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e</a:t>
                </a:r>
                <a:r>
                  <a:rPr lang="el-GR" sz="1200" i="1" baseline="27777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9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baseline="27777" dirty="0">
                    <a:solidFill>
                      <a:schemeClr val="bg1"/>
                    </a:solidFill>
                    <a:latin typeface="Arial"/>
                    <a:cs typeface="Arial"/>
                  </a:rPr>
                  <a:t>T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’s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where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100" i="1" spc="9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λ</a:t>
                </a:r>
                <a:r>
                  <a:rPr lang="en-US" sz="1200" i="1" spc="135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i</a:t>
                </a:r>
                <a:r>
                  <a:rPr lang="en-US" sz="1200" i="1" spc="232" baseline="-10416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an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1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A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more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generally:</a:t>
                </a:r>
                <a:r>
                  <a:rPr lang="en-US" sz="1100" spc="1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take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any </a:t>
                </a:r>
                <a14:m>
                  <m:oMath xmlns:m="http://schemas.openxmlformats.org/officeDocument/2006/math"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en-US" sz="110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r>
                  <a:rPr lang="en-US" sz="11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function</a:t>
                </a:r>
                <a:r>
                  <a:rPr lang="en-US" sz="11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f</a:t>
                </a:r>
                <a:r>
                  <a:rPr lang="en-US" sz="1100" i="1" spc="-1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100" i="1" spc="-25" dirty="0">
                    <a:solidFill>
                      <a:schemeClr val="bg1"/>
                    </a:solidFill>
                    <a:latin typeface="Hack"/>
                    <a:cs typeface="Hack"/>
                  </a:rPr>
                  <a:t>·</a:t>
                </a:r>
                <a:r>
                  <a:rPr lang="en-US" sz="11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 (more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generally,</a:t>
                </a:r>
                <a:r>
                  <a:rPr lang="en-US" sz="11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analytic</a:t>
                </a:r>
                <a:r>
                  <a:rPr lang="en-US" sz="11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functions)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ts val="1305"/>
                  </a:lnSpc>
                  <a:spcBef>
                    <a:spcPts val="140"/>
                  </a:spcBef>
                </a:pPr>
                <a:r>
                  <a:rPr lang="en-US" sz="11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e.g.:</a:t>
                </a:r>
                <a:endParaRPr lang="en-US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R="670560" algn="r">
                  <a:lnSpc>
                    <a:spcPts val="944"/>
                  </a:lnSpc>
                </a:pP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9" name="object 9">
                <a:extLst>
                  <a:ext uri="{FF2B5EF4-FFF2-40B4-BE49-F238E27FC236}">
                    <a16:creationId xmlns:a16="http://schemas.microsoft.com/office/drawing/2014/main" id="{60FC895B-B71E-F76A-255F-B44244D9E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  <a:blipFill>
                <a:blip r:embed="rId8"/>
                <a:stretch>
                  <a:fillRect l="-1395" t="-3546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bject 17">
            <a:extLst>
              <a:ext uri="{FF2B5EF4-FFF2-40B4-BE49-F238E27FC236}">
                <a16:creationId xmlns:a16="http://schemas.microsoft.com/office/drawing/2014/main" id="{511933EA-A2DF-1BF7-A932-313EF8B9D830}"/>
              </a:ext>
            </a:extLst>
          </p:cNvPr>
          <p:cNvSpPr txBox="1"/>
          <p:nvPr/>
        </p:nvSpPr>
        <p:spPr>
          <a:xfrm>
            <a:off x="402932" y="1882545"/>
            <a:ext cx="2806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solidFill>
                  <a:schemeClr val="bg1"/>
                </a:solidFill>
                <a:latin typeface="Arial"/>
                <a:cs typeface="Arial"/>
              </a:rPr>
              <a:t>then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18">
            <a:extLst>
              <a:ext uri="{FF2B5EF4-FFF2-40B4-BE49-F238E27FC236}">
                <a16:creationId xmlns:a16="http://schemas.microsoft.com/office/drawing/2014/main" id="{12D9C45C-869B-DF8A-1A43-CF0F478256AF}"/>
              </a:ext>
            </a:extLst>
          </p:cNvPr>
          <p:cNvSpPr txBox="1"/>
          <p:nvPr/>
        </p:nvSpPr>
        <p:spPr>
          <a:xfrm>
            <a:off x="1777085" y="2054617"/>
            <a:ext cx="13309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chemeClr val="bg1"/>
                </a:solidFill>
                <a:latin typeface="Arial"/>
                <a:cs typeface="Arial"/>
              </a:rPr>
              <a:t>eig</a:t>
            </a:r>
            <a:r>
              <a:rPr sz="1100" spc="-8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chemeClr val="bg1"/>
                </a:solidFill>
                <a:latin typeface="Arial"/>
                <a:cs typeface="Arial"/>
              </a:rPr>
              <a:t>))</a:t>
            </a:r>
            <a:r>
              <a:rPr sz="11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100" spc="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100" i="1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chemeClr val="bg1"/>
                </a:solidFill>
                <a:latin typeface="Arial"/>
                <a:cs typeface="Arial"/>
              </a:rPr>
              <a:t>(eig</a:t>
            </a:r>
            <a:r>
              <a:rPr sz="11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100" spc="-20" dirty="0">
                <a:solidFill>
                  <a:schemeClr val="bg1"/>
                </a:solidFill>
                <a:latin typeface="Arial"/>
                <a:cs typeface="Arial"/>
              </a:rPr>
              <a:t>))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20">
            <a:extLst>
              <a:ext uri="{FF2B5EF4-FFF2-40B4-BE49-F238E27FC236}">
                <a16:creationId xmlns:a16="http://schemas.microsoft.com/office/drawing/2014/main" id="{C50A4846-1159-BD6D-65B6-289CD73C5021}"/>
              </a:ext>
            </a:extLst>
          </p:cNvPr>
          <p:cNvSpPr txBox="1"/>
          <p:nvPr/>
        </p:nvSpPr>
        <p:spPr>
          <a:xfrm>
            <a:off x="402932" y="2278264"/>
            <a:ext cx="27178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chemeClr val="bg1"/>
                </a:solidFill>
                <a:latin typeface="Arial"/>
                <a:cs typeface="Arial"/>
              </a:rPr>
              <a:t>e.g.:</a:t>
            </a:r>
            <a:endParaRPr sz="11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2D2846-7096-8767-7690-357F2AA308CA}"/>
                  </a:ext>
                </a:extLst>
              </p:cNvPr>
              <p:cNvSpPr txBox="1"/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=99.8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+2000</m:t>
                    </m:r>
                    <m:limUpp>
                      <m:limUppPr>
                        <m:ctrlPr>
                          <a:rPr lang="en-US" altLang="zh-CN" sz="11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altLang="zh-CN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lim>
                    </m:limUpp>
                  </m:oMath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82D2846-7096-8767-7690-357F2AA30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blipFill>
                <a:blip r:embed="rId9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FE427E-14DA-65FB-2A28-7B06A11F7361}"/>
                  </a:ext>
                </a:extLst>
              </p:cNvPr>
              <p:cNvSpPr txBox="1"/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=99.8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+2000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=99.8+2000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=99.8±2000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8FE427E-14DA-65FB-2A28-7B06A11F7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blipFill>
                <a:blip r:embed="rId10"/>
                <a:stretch>
                  <a:fillRect l="-1646" r="-412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43" y="12750"/>
            <a:ext cx="4432935" cy="203200"/>
          </a:xfrm>
          <a:custGeom>
            <a:avLst/>
            <a:gdLst/>
            <a:ahLst/>
            <a:cxnLst/>
            <a:rect l="l" t="t" r="r" b="b"/>
            <a:pathLst>
              <a:path w="4432935" h="20320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03091"/>
                </a:lnTo>
                <a:lnTo>
                  <a:pt x="4432567" y="203091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5844" y="-5120"/>
            <a:ext cx="1657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Spectral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55" dirty="0">
                <a:solidFill>
                  <a:srgbClr val="5AA800"/>
                </a:solidFill>
              </a:rPr>
              <a:t>mapping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60" dirty="0">
                <a:solidFill>
                  <a:srgbClr val="5AA800"/>
                </a:solidFill>
              </a:rPr>
              <a:t>theorem</a:t>
            </a:r>
            <a:endParaRPr sz="1200"/>
          </a:p>
        </p:txBody>
      </p:sp>
      <p:grpSp>
        <p:nvGrpSpPr>
          <p:cNvPr id="11" name="object 11"/>
          <p:cNvGrpSpPr/>
          <p:nvPr/>
        </p:nvGrpSpPr>
        <p:grpSpPr>
          <a:xfrm>
            <a:off x="138544" y="711809"/>
            <a:ext cx="4331335" cy="1085850"/>
            <a:chOff x="138544" y="711809"/>
            <a:chExt cx="4331335" cy="1085850"/>
          </a:xfrm>
        </p:grpSpPr>
        <p:sp>
          <p:nvSpPr>
            <p:cNvPr id="12" name="object 12"/>
            <p:cNvSpPr/>
            <p:nvPr/>
          </p:nvSpPr>
          <p:spPr>
            <a:xfrm>
              <a:off x="138544" y="71180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71813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8544" y="157598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4870" y="158230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import</a:t>
            </a:r>
            <a:r>
              <a:rPr spc="-40" dirty="0"/>
              <a:t> </a:t>
            </a:r>
            <a:r>
              <a:rPr spc="-20" dirty="0">
                <a:solidFill>
                  <a:srgbClr val="000000"/>
                </a:solidFill>
              </a:rPr>
              <a:t>numpy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6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[[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],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[-</a:t>
            </a:r>
            <a:r>
              <a:rPr spc="-75" dirty="0">
                <a:solidFill>
                  <a:srgbClr val="008A8A"/>
                </a:solidFill>
              </a:rPr>
              <a:t>2000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8A8A"/>
                </a:solidFill>
              </a:rPr>
              <a:t>99.8</a:t>
            </a:r>
            <a:r>
              <a:rPr spc="-10" dirty="0"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5080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eigA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9F522C"/>
                </a:solidFill>
              </a:rPr>
              <a:t>eigvecA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numpy.linalg.eig(A)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(eigA)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70" dirty="0">
                <a:solidFill>
                  <a:srgbClr val="000000"/>
                </a:solidFill>
              </a:rPr>
              <a:t>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+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.j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8A8A"/>
                </a:solidFill>
              </a:rPr>
              <a:t>99.8</a:t>
            </a:r>
            <a:r>
              <a:rPr spc="-75"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008A8A"/>
                </a:solidFill>
              </a:rPr>
              <a:t>2000</a:t>
            </a:r>
            <a:r>
              <a:rPr spc="-10" dirty="0">
                <a:solidFill>
                  <a:srgbClr val="000000"/>
                </a:solidFill>
              </a:rPr>
              <a:t>.j]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E5E5E5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53AB1-E025-5951-D39D-923AB88D7C26}"/>
                  </a:ext>
                </a:extLst>
              </p:cNvPr>
              <p:cNvSpPr txBox="1"/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53AB1-E025-5951-D39D-923AB88D7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786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1TB</a:t>
            </a:r>
            <a:r>
              <a:rPr sz="1400" spc="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E5E5E5"/>
                </a:solidFill>
                <a:latin typeface="Arial"/>
                <a:cs typeface="Arial"/>
              </a:rPr>
              <a:t>vs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E5E5E5"/>
                </a:solidFill>
                <a:latin typeface="Arial"/>
                <a:cs typeface="Arial"/>
              </a:rPr>
              <a:t>1,300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filing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cabinets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E5E5E5"/>
                </a:solidFill>
                <a:latin typeface="Arial"/>
                <a:cs typeface="Arial"/>
              </a:rPr>
              <a:t>paper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520192"/>
            <a:ext cx="4608195" cy="2936240"/>
            <a:chOff x="0" y="520192"/>
            <a:chExt cx="4608195" cy="2936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26" y="520192"/>
              <a:ext cx="3464749" cy="29358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171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Inherent</a:t>
            </a:r>
            <a:r>
              <a:rPr sz="14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E5E5E5"/>
                </a:solidFill>
                <a:latin typeface="Arial"/>
                <a:cs typeface="Arial"/>
              </a:rPr>
              <a:t>sampling</a:t>
            </a:r>
            <a:r>
              <a:rPr sz="1400" spc="-1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practice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6" y="535805"/>
            <a:ext cx="3464749" cy="230983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2712" y="2961181"/>
            <a:ext cx="337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0791" y="307779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611" y="0"/>
                </a:lnTo>
              </a:path>
            </a:pathLst>
          </a:custGeom>
          <a:ln w="55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98091" y="2844950"/>
            <a:ext cx="156210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(rpm</a:t>
            </a:r>
            <a:r>
              <a:rPr sz="11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60)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100" i="1" spc="-40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sector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E5E5E5"/>
                </a:solidFill>
                <a:latin typeface="Arial"/>
                <a:cs typeface="Arial"/>
              </a:rPr>
              <a:t>Practical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E5E5E5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E5E5E5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583132"/>
            <a:ext cx="4330920" cy="259575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Sampler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515758"/>
            <a:ext cx="344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sampler:</a:t>
            </a:r>
            <a:r>
              <a:rPr sz="11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function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</a:t>
            </a:r>
            <a:r>
              <a:rPr sz="11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sequence,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165174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31009" y="1349484"/>
            <a:ext cx="1586865" cy="38100"/>
            <a:chOff x="431009" y="1349484"/>
            <a:chExt cx="1586865" cy="38100"/>
          </a:xfrm>
        </p:grpSpPr>
        <p:sp>
          <p:nvSpPr>
            <p:cNvPr id="8" name="object 8"/>
            <p:cNvSpPr/>
            <p:nvPr/>
          </p:nvSpPr>
          <p:spPr>
            <a:xfrm>
              <a:off x="433549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5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6956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3577" y="1256015"/>
            <a:ext cx="7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6570" y="864459"/>
            <a:ext cx="38100" cy="939165"/>
            <a:chOff x="486570" y="864459"/>
            <a:chExt cx="38100" cy="939165"/>
          </a:xfrm>
        </p:grpSpPr>
        <p:sp>
          <p:nvSpPr>
            <p:cNvPr id="12" name="object 12"/>
            <p:cNvSpPr/>
            <p:nvPr/>
          </p:nvSpPr>
          <p:spPr>
            <a:xfrm>
              <a:off x="505548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570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1553" y="747850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05548" y="1009359"/>
            <a:ext cx="1440180" cy="631825"/>
          </a:xfrm>
          <a:custGeom>
            <a:avLst/>
            <a:gdLst/>
            <a:ahLst/>
            <a:cxnLst/>
            <a:rect l="l" t="t" r="r" b="b"/>
            <a:pathLst>
              <a:path w="1440180" h="631825">
                <a:moveTo>
                  <a:pt x="0" y="359103"/>
                </a:moveTo>
                <a:lnTo>
                  <a:pt x="60002" y="299380"/>
                </a:lnTo>
                <a:lnTo>
                  <a:pt x="119999" y="241312"/>
                </a:lnTo>
                <a:lnTo>
                  <a:pt x="180002" y="186506"/>
                </a:lnTo>
                <a:lnTo>
                  <a:pt x="240004" y="136490"/>
                </a:lnTo>
                <a:lnTo>
                  <a:pt x="300001" y="92637"/>
                </a:lnTo>
                <a:lnTo>
                  <a:pt x="360004" y="56168"/>
                </a:lnTo>
                <a:lnTo>
                  <a:pt x="420006" y="28103"/>
                </a:lnTo>
                <a:lnTo>
                  <a:pt x="480004" y="9201"/>
                </a:lnTo>
                <a:lnTo>
                  <a:pt x="540006" y="0"/>
                </a:lnTo>
                <a:lnTo>
                  <a:pt x="600009" y="752"/>
                </a:lnTo>
                <a:lnTo>
                  <a:pt x="660006" y="11436"/>
                </a:lnTo>
                <a:lnTo>
                  <a:pt x="720008" y="31750"/>
                </a:lnTo>
                <a:lnTo>
                  <a:pt x="780011" y="61139"/>
                </a:lnTo>
                <a:lnTo>
                  <a:pt x="840008" y="98790"/>
                </a:lnTo>
                <a:lnTo>
                  <a:pt x="900010" y="143653"/>
                </a:lnTo>
                <a:lnTo>
                  <a:pt x="960013" y="194482"/>
                </a:lnTo>
                <a:lnTo>
                  <a:pt x="1020010" y="249876"/>
                </a:lnTo>
                <a:lnTo>
                  <a:pt x="1080013" y="308302"/>
                </a:lnTo>
                <a:lnTo>
                  <a:pt x="1140015" y="368128"/>
                </a:lnTo>
                <a:lnTo>
                  <a:pt x="1200012" y="427708"/>
                </a:lnTo>
                <a:lnTo>
                  <a:pt x="1260015" y="485387"/>
                </a:lnTo>
                <a:lnTo>
                  <a:pt x="1320018" y="539566"/>
                </a:lnTo>
                <a:lnTo>
                  <a:pt x="1380015" y="588742"/>
                </a:lnTo>
                <a:lnTo>
                  <a:pt x="1440017" y="631556"/>
                </a:lnTo>
              </a:path>
            </a:pathLst>
          </a:custGeom>
          <a:ln w="5060">
            <a:solidFill>
              <a:srgbClr val="009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3635" y="129475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262200" y="1290953"/>
            <a:ext cx="19113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FF5CA8"/>
                </a:solidFill>
                <a:latin typeface="Arial"/>
                <a:cs typeface="Arial"/>
              </a:rPr>
              <a:t>∆</a:t>
            </a:r>
            <a:r>
              <a:rPr sz="1100" i="1" spc="13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155"/>
              </a:spcBef>
            </a:pPr>
            <a:r>
              <a:rPr sz="1100" i="1" spc="370" dirty="0">
                <a:solidFill>
                  <a:srgbClr val="FF5CA8"/>
                </a:solidFill>
                <a:latin typeface="Hack"/>
                <a:cs typeface="Hack"/>
              </a:rPr>
              <a:t>⇒</a:t>
            </a:r>
            <a:endParaRPr sz="1100">
              <a:latin typeface="Hack"/>
              <a:cs typeface="Hack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57634" y="1243514"/>
            <a:ext cx="216535" cy="51435"/>
          </a:xfrm>
          <a:custGeom>
            <a:avLst/>
            <a:gdLst/>
            <a:ahLst/>
            <a:cxnLst/>
            <a:rect l="l" t="t" r="r" b="b"/>
            <a:pathLst>
              <a:path w="216535" h="51434">
                <a:moveTo>
                  <a:pt x="0" y="51238"/>
                </a:moveTo>
                <a:lnTo>
                  <a:pt x="51238" y="0"/>
                </a:lnTo>
              </a:path>
              <a:path w="216535" h="51434">
                <a:moveTo>
                  <a:pt x="72005" y="51238"/>
                </a:moveTo>
                <a:lnTo>
                  <a:pt x="216004" y="51238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65942" y="1349484"/>
            <a:ext cx="1586865" cy="38100"/>
            <a:chOff x="2665942" y="1349484"/>
            <a:chExt cx="1586865" cy="38100"/>
          </a:xfrm>
        </p:grpSpPr>
        <p:sp>
          <p:nvSpPr>
            <p:cNvPr id="20" name="object 20"/>
            <p:cNvSpPr/>
            <p:nvPr/>
          </p:nvSpPr>
          <p:spPr>
            <a:xfrm>
              <a:off x="2668482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01889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88510" y="1265287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721503" y="864459"/>
            <a:ext cx="38100" cy="939165"/>
            <a:chOff x="2721503" y="864459"/>
            <a:chExt cx="38100" cy="939165"/>
          </a:xfrm>
        </p:grpSpPr>
        <p:sp>
          <p:nvSpPr>
            <p:cNvPr id="24" name="object 24"/>
            <p:cNvSpPr/>
            <p:nvPr/>
          </p:nvSpPr>
          <p:spPr>
            <a:xfrm>
              <a:off x="2740482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21503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51086" y="767415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rgbClr val="FFFFFF"/>
                </a:solidFill>
                <a:latin typeface="Apple Symbols"/>
                <a:cs typeface="Apple Symbols"/>
              </a:rPr>
              <a:t>≜</a:t>
            </a:r>
            <a:r>
              <a:rPr sz="1000" spc="-20" dirty="0">
                <a:solidFill>
                  <a:srgbClr val="FFFFFF"/>
                </a:solidFill>
                <a:latin typeface="Apple Symbols"/>
                <a:cs typeface="Apple Symbols"/>
              </a:rPr>
              <a:t> 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 i="1" baseline="-11904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(∆</a:t>
            </a:r>
            <a:r>
              <a:rPr sz="1000" i="1" spc="45" dirty="0">
                <a:solidFill>
                  <a:srgbClr val="FFFFFF"/>
                </a:solidFill>
                <a:latin typeface="Arial"/>
                <a:cs typeface="Arial"/>
              </a:rPr>
              <a:t>tk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712646" y="988308"/>
            <a:ext cx="1496060" cy="680720"/>
            <a:chOff x="2712646" y="988308"/>
            <a:chExt cx="1496060" cy="680720"/>
          </a:xfrm>
        </p:grpSpPr>
        <p:sp>
          <p:nvSpPr>
            <p:cNvPr id="28" name="object 28"/>
            <p:cNvSpPr/>
            <p:nvPr/>
          </p:nvSpPr>
          <p:spPr>
            <a:xfrm>
              <a:off x="2737951" y="136593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2530"/>
                  </a:moveTo>
                  <a:lnTo>
                    <a:pt x="741" y="741"/>
                  </a:lnTo>
                  <a:lnTo>
                    <a:pt x="2530" y="0"/>
                  </a:lnTo>
                  <a:lnTo>
                    <a:pt x="4319" y="741"/>
                  </a:lnTo>
                  <a:lnTo>
                    <a:pt x="5060" y="2530"/>
                  </a:lnTo>
                  <a:lnTo>
                    <a:pt x="4319" y="4319"/>
                  </a:lnTo>
                  <a:lnTo>
                    <a:pt x="2530" y="5060"/>
                  </a:lnTo>
                  <a:lnTo>
                    <a:pt x="741" y="4319"/>
                  </a:lnTo>
                  <a:lnTo>
                    <a:pt x="0" y="253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900483" y="1016143"/>
              <a:ext cx="1280160" cy="624840"/>
            </a:xfrm>
            <a:custGeom>
              <a:avLst/>
              <a:gdLst/>
              <a:ahLst/>
              <a:cxnLst/>
              <a:rect l="l" t="t" r="r" b="b"/>
              <a:pathLst>
                <a:path w="1280160" h="624839">
                  <a:moveTo>
                    <a:pt x="0" y="352319"/>
                  </a:moveTo>
                  <a:lnTo>
                    <a:pt x="0" y="197530"/>
                  </a:lnTo>
                </a:path>
                <a:path w="1280160" h="624839">
                  <a:moveTo>
                    <a:pt x="160001" y="352319"/>
                  </a:moveTo>
                  <a:lnTo>
                    <a:pt x="160001" y="72823"/>
                  </a:lnTo>
                </a:path>
                <a:path w="1280160" h="624839">
                  <a:moveTo>
                    <a:pt x="320002" y="352319"/>
                  </a:moveTo>
                  <a:lnTo>
                    <a:pt x="320002" y="2416"/>
                  </a:lnTo>
                </a:path>
                <a:path w="1280160" h="624839">
                  <a:moveTo>
                    <a:pt x="480009" y="352319"/>
                  </a:moveTo>
                  <a:lnTo>
                    <a:pt x="480009" y="0"/>
                  </a:lnTo>
                </a:path>
                <a:path w="1280160" h="624839">
                  <a:moveTo>
                    <a:pt x="640005" y="352319"/>
                  </a:moveTo>
                  <a:lnTo>
                    <a:pt x="640005" y="66034"/>
                  </a:lnTo>
                </a:path>
                <a:path w="1280160" h="624839">
                  <a:moveTo>
                    <a:pt x="800012" y="352319"/>
                  </a:moveTo>
                  <a:lnTo>
                    <a:pt x="800012" y="187698"/>
                  </a:lnTo>
                </a:path>
                <a:path w="1280160" h="624839">
                  <a:moveTo>
                    <a:pt x="960013" y="352319"/>
                  </a:moveTo>
                  <a:lnTo>
                    <a:pt x="960013" y="341343"/>
                  </a:lnTo>
                </a:path>
                <a:path w="1280160" h="624839">
                  <a:moveTo>
                    <a:pt x="1120014" y="352319"/>
                  </a:moveTo>
                  <a:lnTo>
                    <a:pt x="1120014" y="497126"/>
                  </a:lnTo>
                </a:path>
                <a:path w="1280160" h="624839">
                  <a:moveTo>
                    <a:pt x="1280016" y="352319"/>
                  </a:moveTo>
                  <a:lnTo>
                    <a:pt x="1280016" y="624772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858833" y="1379949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r>
              <a:rPr sz="600" spc="30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27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Signal </a:t>
            </a:r>
            <a:r>
              <a:rPr spc="-35" dirty="0"/>
              <a:t>holding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00976" y="2158271"/>
            <a:ext cx="1226820" cy="38100"/>
            <a:chOff x="500976" y="2158271"/>
            <a:chExt cx="1226820" cy="38100"/>
          </a:xfrm>
        </p:grpSpPr>
        <p:sp>
          <p:nvSpPr>
            <p:cNvPr id="6" name="object 6"/>
            <p:cNvSpPr/>
            <p:nvPr/>
          </p:nvSpPr>
          <p:spPr>
            <a:xfrm>
              <a:off x="503516" y="2177249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646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6919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86242" y="2178413"/>
            <a:ext cx="83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84538" y="1097236"/>
            <a:ext cx="1116965" cy="1082675"/>
            <a:chOff x="484538" y="1097236"/>
            <a:chExt cx="1116965" cy="1082675"/>
          </a:xfrm>
        </p:grpSpPr>
        <p:sp>
          <p:nvSpPr>
            <p:cNvPr id="10" name="object 10"/>
            <p:cNvSpPr/>
            <p:nvPr/>
          </p:nvSpPr>
          <p:spPr>
            <a:xfrm>
              <a:off x="503516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4538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609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30" h="575944">
                  <a:moveTo>
                    <a:pt x="35801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801" y="387781"/>
                  </a:lnTo>
                  <a:lnTo>
                    <a:pt x="35801" y="368020"/>
                  </a:lnTo>
                  <a:close/>
                </a:path>
                <a:path w="1116330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30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30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3516" y="1457240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720008"/>
                  </a:moveTo>
                  <a:lnTo>
                    <a:pt x="0" y="360004"/>
                  </a:lnTo>
                </a:path>
                <a:path w="1080135" h="720089">
                  <a:moveTo>
                    <a:pt x="360004" y="720008"/>
                  </a:moveTo>
                  <a:lnTo>
                    <a:pt x="360004" y="0"/>
                  </a:lnTo>
                </a:path>
                <a:path w="1080135" h="720089">
                  <a:moveTo>
                    <a:pt x="720008" y="720008"/>
                  </a:moveTo>
                  <a:lnTo>
                    <a:pt x="720008" y="360004"/>
                  </a:lnTo>
                </a:path>
                <a:path w="1080135" h="720089">
                  <a:moveTo>
                    <a:pt x="1080013" y="720008"/>
                  </a:moveTo>
                  <a:lnTo>
                    <a:pt x="1080013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70662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668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675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0669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17509" y="163724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rgbClr val="009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021166" y="1557261"/>
            <a:ext cx="319405" cy="163195"/>
          </a:xfrm>
          <a:prstGeom prst="rect">
            <a:avLst/>
          </a:prstGeom>
          <a:ln w="5060">
            <a:solidFill>
              <a:srgbClr val="0097E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0"/>
              </a:spcBef>
            </a:pPr>
            <a:r>
              <a:rPr sz="900" spc="-25" dirty="0">
                <a:solidFill>
                  <a:srgbClr val="0097E9"/>
                </a:solidFill>
                <a:latin typeface="Arial"/>
                <a:cs typeface="Arial"/>
              </a:rPr>
              <a:t>ZOH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35263" y="1634706"/>
            <a:ext cx="1768475" cy="561975"/>
            <a:chOff x="2335263" y="1634706"/>
            <a:chExt cx="1768475" cy="561975"/>
          </a:xfrm>
        </p:grpSpPr>
        <p:sp>
          <p:nvSpPr>
            <p:cNvPr id="21" name="object 21"/>
            <p:cNvSpPr/>
            <p:nvPr/>
          </p:nvSpPr>
          <p:spPr>
            <a:xfrm>
              <a:off x="2337803" y="1637246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41472" y="1635976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94"/>
                  </a:moveTo>
                  <a:lnTo>
                    <a:pt x="0" y="5067"/>
                  </a:lnTo>
                </a:path>
                <a:path w="2539" h="7619">
                  <a:moveTo>
                    <a:pt x="2527" y="7594"/>
                  </a:moveTo>
                  <a:lnTo>
                    <a:pt x="2527" y="5067"/>
                  </a:lnTo>
                </a:path>
              </a:pathLst>
            </a:custGeom>
            <a:ln w="3175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663543" y="2177250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651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52951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69740" y="216440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3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644565" y="1097236"/>
            <a:ext cx="38100" cy="1082675"/>
            <a:chOff x="2644565" y="1097236"/>
            <a:chExt cx="38100" cy="1082675"/>
          </a:xfrm>
        </p:grpSpPr>
        <p:sp>
          <p:nvSpPr>
            <p:cNvPr id="27" name="object 27"/>
            <p:cNvSpPr/>
            <p:nvPr/>
          </p:nvSpPr>
          <p:spPr>
            <a:xfrm>
              <a:off x="2663543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44565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2932" y="515758"/>
            <a:ext cx="4020185" cy="645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Zero-</a:t>
            </a:r>
            <a:r>
              <a:rPr sz="1100" spc="-3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(ZOH):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converts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“stair-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case”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function,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  <a:tabLst>
                <a:tab pos="2308860" algn="l"/>
              </a:tabLst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[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]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645648" y="1439346"/>
            <a:ext cx="1457960" cy="575945"/>
            <a:chOff x="2645648" y="1439346"/>
            <a:chExt cx="1457960" cy="575945"/>
          </a:xfrm>
        </p:grpSpPr>
        <p:sp>
          <p:nvSpPr>
            <p:cNvPr id="31" name="object 31"/>
            <p:cNvSpPr/>
            <p:nvPr/>
          </p:nvSpPr>
          <p:spPr>
            <a:xfrm>
              <a:off x="2645638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29" h="575944">
                  <a:moveTo>
                    <a:pt x="35788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788" y="387781"/>
                  </a:lnTo>
                  <a:lnTo>
                    <a:pt x="35788" y="368020"/>
                  </a:lnTo>
                  <a:close/>
                </a:path>
                <a:path w="1116329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29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29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63543" y="1457241"/>
              <a:ext cx="1440180" cy="540385"/>
            </a:xfrm>
            <a:custGeom>
              <a:avLst/>
              <a:gdLst/>
              <a:ahLst/>
              <a:cxnLst/>
              <a:rect l="l" t="t" r="r" b="b"/>
              <a:pathLst>
                <a:path w="1440179" h="540385">
                  <a:moveTo>
                    <a:pt x="0" y="360004"/>
                  </a:moveTo>
                  <a:lnTo>
                    <a:pt x="360004" y="360004"/>
                  </a:lnTo>
                </a:path>
                <a:path w="1440179" h="540385">
                  <a:moveTo>
                    <a:pt x="360004" y="360004"/>
                  </a:moveTo>
                  <a:lnTo>
                    <a:pt x="360004" y="0"/>
                  </a:lnTo>
                </a:path>
                <a:path w="1440179" h="540385">
                  <a:moveTo>
                    <a:pt x="360004" y="0"/>
                  </a:moveTo>
                  <a:lnTo>
                    <a:pt x="720008" y="0"/>
                  </a:lnTo>
                </a:path>
                <a:path w="1440179" h="540385">
                  <a:moveTo>
                    <a:pt x="720008" y="0"/>
                  </a:moveTo>
                  <a:lnTo>
                    <a:pt x="720008" y="360004"/>
                  </a:lnTo>
                </a:path>
                <a:path w="1440179" h="540385">
                  <a:moveTo>
                    <a:pt x="720008" y="360004"/>
                  </a:moveTo>
                  <a:lnTo>
                    <a:pt x="1080013" y="360004"/>
                  </a:lnTo>
                </a:path>
                <a:path w="1440179" h="540385">
                  <a:moveTo>
                    <a:pt x="1080013" y="360004"/>
                  </a:moveTo>
                  <a:lnTo>
                    <a:pt x="1080013" y="540006"/>
                  </a:lnTo>
                </a:path>
                <a:path w="1440179" h="540385">
                  <a:moveTo>
                    <a:pt x="1080013" y="540006"/>
                  </a:moveTo>
                  <a:lnTo>
                    <a:pt x="1440017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30690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62668" y="2190056"/>
            <a:ext cx="1219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8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02508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62514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07335"/>
            <a:ext cx="65201" cy="65201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02932" y="2523819"/>
            <a:ext cx="209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1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9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100" i="1" spc="-3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i="1" spc="65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100" i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1)∆</a:t>
            </a:r>
            <a:r>
              <a:rPr sz="1100" i="1" spc="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E5E5E5"/>
                </a:solidFill>
                <a:latin typeface="Arial"/>
                <a:cs typeface="Arial"/>
              </a:rPr>
              <a:t>Signal </a:t>
            </a:r>
            <a:r>
              <a:rPr sz="1400" spc="-35" dirty="0">
                <a:solidFill>
                  <a:srgbClr val="E5E5E5"/>
                </a:solidFill>
                <a:latin typeface="Arial"/>
                <a:cs typeface="Arial"/>
              </a:rPr>
              <a:t>holding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51546" y="16304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490738"/>
            <a:ext cx="262509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5" dirty="0">
                <a:solidFill>
                  <a:srgbClr val="FFFFFF"/>
                </a:solidFill>
                <a:latin typeface="Arial"/>
                <a:cs typeface="Arial"/>
              </a:rPr>
              <a:t>more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faithful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presentation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fast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25" y="941617"/>
            <a:ext cx="1116010" cy="122401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946376" y="17430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5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250033" y="1653971"/>
            <a:ext cx="363220" cy="180975"/>
          </a:xfrm>
          <a:prstGeom prst="rect">
            <a:avLst/>
          </a:prstGeom>
          <a:ln w="5060">
            <a:solidFill>
              <a:srgbClr val="FF5CA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00"/>
              </a:lnSpc>
            </a:pP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10662" y="1740519"/>
            <a:ext cx="307975" cy="8890"/>
            <a:chOff x="2610662" y="1740519"/>
            <a:chExt cx="307975" cy="8890"/>
          </a:xfrm>
        </p:grpSpPr>
        <p:sp>
          <p:nvSpPr>
            <p:cNvPr id="11" name="object 11"/>
            <p:cNvSpPr/>
            <p:nvPr/>
          </p:nvSpPr>
          <p:spPr>
            <a:xfrm>
              <a:off x="2610662" y="174304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14332" y="1741792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81"/>
                  </a:moveTo>
                  <a:lnTo>
                    <a:pt x="0" y="5054"/>
                  </a:lnTo>
                </a:path>
                <a:path w="2539" h="7619">
                  <a:moveTo>
                    <a:pt x="2527" y="7581"/>
                  </a:moveTo>
                  <a:lnTo>
                    <a:pt x="2527" y="5054"/>
                  </a:lnTo>
                </a:path>
              </a:pathLst>
            </a:custGeom>
            <a:ln w="3175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1933" y="1591804"/>
            <a:ext cx="213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02310" algn="l"/>
                <a:tab pos="2047875" algn="l"/>
              </a:tabLst>
            </a:pPr>
            <a:r>
              <a:rPr sz="1000" spc="-420" dirty="0">
                <a:solidFill>
                  <a:srgbClr val="FF5CA8"/>
                </a:solidFill>
                <a:latin typeface="Times New Roman"/>
                <a:cs typeface="Times New Roman"/>
              </a:rPr>
              <a:t>._-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000" spc="-340" dirty="0">
                <a:solidFill>
                  <a:srgbClr val="FF5CA8"/>
                </a:solidFill>
                <a:latin typeface="Times New Roman"/>
                <a:cs typeface="Times New Roman"/>
              </a:rPr>
              <a:t>-</a:t>
            </a:r>
            <a:r>
              <a:rPr sz="1000" spc="-430" dirty="0">
                <a:solidFill>
                  <a:srgbClr val="FF5CA8"/>
                </a:solidFill>
                <a:latin typeface="Times New Roman"/>
                <a:cs typeface="Times New Roman"/>
              </a:rPr>
              <a:t>._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650" i="1" spc="60" baseline="-12626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50" baseline="-1262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40113" y="707033"/>
            <a:ext cx="255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5519" y="941617"/>
            <a:ext cx="1116010" cy="1224012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Problem</a:t>
            </a:r>
            <a:r>
              <a:rPr spc="-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77798"/>
            <a:ext cx="2597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preceded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ZOH: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4847" y="788668"/>
            <a:ext cx="733425" cy="95250"/>
            <a:chOff x="184847" y="788668"/>
            <a:chExt cx="733425" cy="95250"/>
          </a:xfrm>
        </p:grpSpPr>
        <p:sp>
          <p:nvSpPr>
            <p:cNvPr id="6" name="object 6"/>
            <p:cNvSpPr/>
            <p:nvPr/>
          </p:nvSpPr>
          <p:spPr>
            <a:xfrm>
              <a:off x="187705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3779" y="791526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1406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65158" y="675291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441" y="741034"/>
            <a:ext cx="910590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62943" y="741034"/>
            <a:ext cx="948055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9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9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9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03343" y="861831"/>
            <a:ext cx="157480" cy="38735"/>
            <a:chOff x="2103343" y="861831"/>
            <a:chExt cx="157480" cy="38735"/>
          </a:xfrm>
        </p:grpSpPr>
        <p:sp>
          <p:nvSpPr>
            <p:cNvPr id="13" name="object 13"/>
            <p:cNvSpPr/>
            <p:nvPr/>
          </p:nvSpPr>
          <p:spPr>
            <a:xfrm>
              <a:off x="2103343" y="881004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09257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15108" y="861831"/>
            <a:ext cx="273050" cy="38735"/>
            <a:chOff x="915108" y="861831"/>
            <a:chExt cx="273050" cy="38735"/>
          </a:xfrm>
        </p:grpSpPr>
        <p:sp>
          <p:nvSpPr>
            <p:cNvPr id="16" name="object 16"/>
            <p:cNvSpPr/>
            <p:nvPr/>
          </p:nvSpPr>
          <p:spPr>
            <a:xfrm>
              <a:off x="915108" y="881004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3675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210194" y="861831"/>
            <a:ext cx="548640" cy="38735"/>
            <a:chOff x="3210194" y="861831"/>
            <a:chExt cx="548640" cy="38735"/>
          </a:xfrm>
        </p:grpSpPr>
        <p:sp>
          <p:nvSpPr>
            <p:cNvPr id="19" name="object 19"/>
            <p:cNvSpPr/>
            <p:nvPr/>
          </p:nvSpPr>
          <p:spPr>
            <a:xfrm>
              <a:off x="3213052" y="881004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0747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514932" y="675291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392346" y="878448"/>
            <a:ext cx="911860" cy="385445"/>
            <a:chOff x="3392346" y="878448"/>
            <a:chExt cx="911860" cy="385445"/>
          </a:xfrm>
        </p:grpSpPr>
        <p:sp>
          <p:nvSpPr>
            <p:cNvPr id="23" name="object 23"/>
            <p:cNvSpPr/>
            <p:nvPr/>
          </p:nvSpPr>
          <p:spPr>
            <a:xfrm>
              <a:off x="3394902" y="881004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69126" y="1155227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94902" y="1244706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53027" y="122553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62600" y="963587"/>
            <a:ext cx="764540" cy="452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00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30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900" spc="125" dirty="0">
                <a:solidFill>
                  <a:srgbClr val="FFFFFF"/>
                </a:solidFill>
                <a:latin typeface="Times New Roman"/>
                <a:cs typeface="Times New Roman"/>
              </a:rPr>
              <a:t>∆</a:t>
            </a:r>
            <a:r>
              <a:rPr sz="900" i="1" spc="12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42478"/>
            <a:ext cx="65201" cy="6520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510"/>
            <a:ext cx="65201" cy="652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62543"/>
            <a:ext cx="65201" cy="6520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72575"/>
            <a:ext cx="65201" cy="65201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82608"/>
            <a:ext cx="65201" cy="6520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7532" y="1615183"/>
            <a:ext cx="299910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continuous-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):</a:t>
            </a:r>
            <a:r>
              <a:rPr sz="1100" spc="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"/>
                <a:cs typeface="Arial"/>
              </a:rPr>
              <a:t>sampled</a:t>
            </a:r>
            <a:r>
              <a:rPr sz="11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discrete-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1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∆</a:t>
            </a:r>
            <a:r>
              <a:rPr sz="1100" i="1" spc="10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100" spc="10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1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sampling</a:t>
            </a:r>
            <a:r>
              <a:rPr sz="11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goal:</a:t>
            </a:r>
            <a:r>
              <a:rPr sz="1100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obtain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4847" y="588176"/>
            <a:ext cx="733425" cy="95250"/>
            <a:chOff x="184847" y="588176"/>
            <a:chExt cx="733425" cy="95250"/>
          </a:xfrm>
        </p:grpSpPr>
        <p:sp>
          <p:nvSpPr>
            <p:cNvPr id="5" name="object 5"/>
            <p:cNvSpPr/>
            <p:nvPr/>
          </p:nvSpPr>
          <p:spPr>
            <a:xfrm>
              <a:off x="187705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779" y="591033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406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0441" y="540542"/>
            <a:ext cx="910590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9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FFFFFF"/>
                </a:solidFill>
                <a:latin typeface="Arial"/>
                <a:cs typeface="Arial"/>
              </a:rPr>
              <a:t>Order</a:t>
            </a:r>
            <a:r>
              <a:rPr sz="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5158" y="474799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15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943" y="540542"/>
            <a:ext cx="948055" cy="280035"/>
          </a:xfrm>
          <a:prstGeom prst="rect">
            <a:avLst/>
          </a:prstGeom>
          <a:ln w="5112">
            <a:solidFill>
              <a:srgbClr val="FFFFFF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dx</a:t>
            </a:r>
            <a:r>
              <a:rPr sz="900" i="1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dt</a:t>
            </a:r>
            <a:r>
              <a:rPr sz="9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9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9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00" spc="21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sz="9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i="1" spc="-25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3343" y="661338"/>
            <a:ext cx="157480" cy="38735"/>
            <a:chOff x="2103343" y="661338"/>
            <a:chExt cx="157480" cy="38735"/>
          </a:xfrm>
        </p:grpSpPr>
        <p:sp>
          <p:nvSpPr>
            <p:cNvPr id="12" name="object 12"/>
            <p:cNvSpPr/>
            <p:nvPr/>
          </p:nvSpPr>
          <p:spPr>
            <a:xfrm>
              <a:off x="2103343" y="68051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257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5108" y="661338"/>
            <a:ext cx="273050" cy="38735"/>
            <a:chOff x="915108" y="661338"/>
            <a:chExt cx="273050" cy="38735"/>
          </a:xfrm>
        </p:grpSpPr>
        <p:sp>
          <p:nvSpPr>
            <p:cNvPr id="15" name="object 15"/>
            <p:cNvSpPr/>
            <p:nvPr/>
          </p:nvSpPr>
          <p:spPr>
            <a:xfrm>
              <a:off x="915108" y="680512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75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10194" y="661338"/>
            <a:ext cx="548640" cy="38735"/>
            <a:chOff x="3210194" y="661338"/>
            <a:chExt cx="548640" cy="38735"/>
          </a:xfrm>
        </p:grpSpPr>
        <p:sp>
          <p:nvSpPr>
            <p:cNvPr id="18" name="object 18"/>
            <p:cNvSpPr/>
            <p:nvPr/>
          </p:nvSpPr>
          <p:spPr>
            <a:xfrm>
              <a:off x="3213052" y="680512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747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14932" y="474799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92346" y="677956"/>
            <a:ext cx="911860" cy="385445"/>
            <a:chOff x="3392346" y="677956"/>
            <a:chExt cx="911860" cy="385445"/>
          </a:xfrm>
        </p:grpSpPr>
        <p:sp>
          <p:nvSpPr>
            <p:cNvPr id="22" name="object 22"/>
            <p:cNvSpPr/>
            <p:nvPr/>
          </p:nvSpPr>
          <p:spPr>
            <a:xfrm>
              <a:off x="3394902" y="680512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9126" y="954735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394902" y="1044214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53027" y="1025040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02904" y="838503"/>
            <a:ext cx="311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900" i="1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00" i="1" spc="-30" baseline="-9259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4" name="object 9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BF457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D1D7321-452D-4C14-0900-86DE4B723899}"/>
                  </a:ext>
                </a:extLst>
              </p:cNvPr>
              <p:cNvSpPr txBox="1"/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,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 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limUpp>
                            <m:limUpp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Upp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limLoc m:val="subSup"/>
                                  <m:ctrlPr>
                                    <a:rPr lang="ar-AE" altLang="zh-CN" sz="110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ar-AE" sz="11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limUpp>
                                        <m:limUppPr>
                                          <m:ctrlPr>
                                            <a:rPr lang="en-US" altLang="zh-CN" sz="110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US" altLang="zh-CN" sz="11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lim>
                                      </m:limUpp>
                                    </m:sup>
                                  </m:s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𝐵𝑑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lim>
                      </m:limLow>
                    </m:oMath>
                  </m:oMathPara>
                </a14:m>
                <a:endParaRPr lang="en-US" altLang="zh-CN" sz="1100" i="1" dirty="0">
                  <a:solidFill>
                    <a:schemeClr val="bg1"/>
                  </a:solidFill>
                </a:endParaRPr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noting </a:t>
                </a:r>
                <a14:m>
                  <m:oMath xmlns:m="http://schemas.openxmlformats.org/officeDocument/2006/math">
                    <m:r>
                      <a:rPr lang="en-US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ar-AE" altLang="zh-CN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altLang="zh-CN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and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as </a:t>
                </a:r>
                <a14:m>
                  <m:oMath xmlns:m="http://schemas.openxmlformats.org/officeDocument/2006/math">
                    <m:r>
                      <a:rPr lang="zh-CN" altLang="en-US" sz="110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</a:rPr>
                  <a:t> yield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ar-AE" altLang="zh-CN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D1D7321-452D-4C14-0900-86DE4B723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blipFill>
                <a:blip r:embed="rId3"/>
                <a:stretch>
                  <a:fillRect t="-24159" b="-46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F457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848</Words>
  <Application>Microsoft Macintosh PowerPoint</Application>
  <PresentationFormat>Custom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Apple Symbols</vt:lpstr>
      <vt:lpstr>Arial</vt:lpstr>
      <vt:lpstr>Cambria Math</vt:lpstr>
      <vt:lpstr>Courier New</vt:lpstr>
      <vt:lpstr>Hack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Sampler</vt:lpstr>
      <vt:lpstr>Signal holding</vt:lpstr>
      <vt:lpstr>PowerPoint Presentation</vt:lpstr>
      <vt:lpstr>Problem definition</vt:lpstr>
      <vt:lpstr>Solution</vt:lpstr>
      <vt:lpstr>Mapping of eigenvalues</vt:lpstr>
      <vt:lpstr>Example</vt:lpstr>
      <vt:lpstr>Numerical example in Python</vt:lpstr>
      <vt:lpstr>Spectral mapping theorem</vt:lpstr>
      <vt:lpstr>Spectral mapping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State-Space System Models</dc:title>
  <dc:subject>scripts for Org-Coursepack </dc:subject>
  <dc:creator> Xu Chen </dc:creator>
  <cp:lastModifiedBy>Xu Chen</cp:lastModifiedBy>
  <cp:revision>2</cp:revision>
  <dcterms:created xsi:type="dcterms:W3CDTF">2025-07-12T07:26:25Z</dcterms:created>
  <dcterms:modified xsi:type="dcterms:W3CDTF">2025-10-22T06:42:50Z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