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80D0CB6-9EE2-4270-81C9-446AC96A26FA}" v="480" dt="2025-10-06T02:43:01.33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240" d="100"/>
          <a:sy n="240" d="100"/>
        </p:scale>
        <p:origin x="1920" y="1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huan Cheng" userId="b14087c0-bac9-44dd-b3f8-5d50e1ee75e5" providerId="ADAL" clId="{75A9BF88-81BC-4677-82BB-DF96F3D360A6}"/>
    <pc:docChg chg="custSel modSld">
      <pc:chgData name="Shuan Cheng" userId="b14087c0-bac9-44dd-b3f8-5d50e1ee75e5" providerId="ADAL" clId="{75A9BF88-81BC-4677-82BB-DF96F3D360A6}" dt="2025-10-06T02:43:01.332" v="499" actId="207"/>
      <pc:docMkLst>
        <pc:docMk/>
      </pc:docMkLst>
      <pc:sldChg chg="addSp delSp modSp mod">
        <pc:chgData name="Shuan Cheng" userId="b14087c0-bac9-44dd-b3f8-5d50e1ee75e5" providerId="ADAL" clId="{75A9BF88-81BC-4677-82BB-DF96F3D360A6}" dt="2025-10-06T02:33:01.630" v="247" actId="20577"/>
        <pc:sldMkLst>
          <pc:docMk/>
          <pc:sldMk cId="0" sldId="264"/>
        </pc:sldMkLst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4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5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6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7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7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8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8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26:30.798" v="0" actId="478"/>
          <ac:spMkLst>
            <pc:docMk/>
            <pc:sldMk cId="0" sldId="264"/>
            <ac:spMk id="8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33:01.630" v="247" actId="20577"/>
          <ac:spMkLst>
            <pc:docMk/>
            <pc:sldMk cId="0" sldId="264"/>
            <ac:spMk id="95" creationId="{24E25538-3905-7F06-C99E-288FF85709D8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34:59.946" v="252" actId="207"/>
        <pc:sldMkLst>
          <pc:docMk/>
          <pc:sldMk cId="0" sldId="265"/>
        </pc:sldMkLst>
        <pc:spChg chg="del">
          <ac:chgData name="Shuan Cheng" userId="b14087c0-bac9-44dd-b3f8-5d50e1ee75e5" providerId="ADAL" clId="{75A9BF88-81BC-4677-82BB-DF96F3D360A6}" dt="2025-10-06T02:34:54.309" v="248" actId="478"/>
          <ac:spMkLst>
            <pc:docMk/>
            <pc:sldMk cId="0" sldId="265"/>
            <ac:spMk id="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54.309" v="248" actId="478"/>
          <ac:spMkLst>
            <pc:docMk/>
            <pc:sldMk cId="0" sldId="265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54.309" v="248" actId="478"/>
          <ac:spMkLst>
            <pc:docMk/>
            <pc:sldMk cId="0" sldId="265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54.309" v="248" actId="478"/>
          <ac:spMkLst>
            <pc:docMk/>
            <pc:sldMk cId="0" sldId="265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4:54.309" v="248" actId="478"/>
          <ac:spMkLst>
            <pc:docMk/>
            <pc:sldMk cId="0" sldId="265"/>
            <ac:spMk id="7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34:56.741" v="250" actId="6549"/>
          <ac:spMkLst>
            <pc:docMk/>
            <pc:sldMk cId="0" sldId="265"/>
            <ac:spMk id="8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34:59.946" v="252" actId="207"/>
          <ac:spMkLst>
            <pc:docMk/>
            <pc:sldMk cId="0" sldId="265"/>
            <ac:spMk id="16" creationId="{803DBFC5-E5D4-B116-F1A8-16978F7226A5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37:40.784" v="374" actId="1076"/>
        <pc:sldMkLst>
          <pc:docMk/>
          <pc:sldMk cId="0" sldId="266"/>
        </pc:sldMkLst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1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3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3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5:25.620" v="253" actId="478"/>
          <ac:spMkLst>
            <pc:docMk/>
            <pc:sldMk cId="0" sldId="266"/>
            <ac:spMk id="35" creationId="{00000000-0000-0000-0000-000000000000}"/>
          </ac:spMkLst>
        </pc:spChg>
        <pc:spChg chg="add del mod">
          <ac:chgData name="Shuan Cheng" userId="b14087c0-bac9-44dd-b3f8-5d50e1ee75e5" providerId="ADAL" clId="{75A9BF88-81BC-4677-82BB-DF96F3D360A6}" dt="2025-10-06T02:35:46.126" v="258" actId="478"/>
          <ac:spMkLst>
            <pc:docMk/>
            <pc:sldMk cId="0" sldId="266"/>
            <ac:spMk id="45" creationId="{BA56EC35-3B36-E726-8645-2EA7B60520A2}"/>
          </ac:spMkLst>
        </pc:spChg>
        <pc:spChg chg="add mod">
          <ac:chgData name="Shuan Cheng" userId="b14087c0-bac9-44dd-b3f8-5d50e1ee75e5" providerId="ADAL" clId="{75A9BF88-81BC-4677-82BB-DF96F3D360A6}" dt="2025-10-06T02:37:40.784" v="374" actId="1076"/>
          <ac:spMkLst>
            <pc:docMk/>
            <pc:sldMk cId="0" sldId="266"/>
            <ac:spMk id="47" creationId="{F9E1548E-5BE4-1136-CD14-79EA17354ADF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41:35.216" v="496" actId="1076"/>
        <pc:sldMkLst>
          <pc:docMk/>
          <pc:sldMk cId="0" sldId="268"/>
        </pc:sldMkLst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8" creationId="{00000000-0000-0000-0000-000000000000}"/>
          </ac:spMkLst>
        </pc:spChg>
        <pc:spChg chg="mod">
          <ac:chgData name="Shuan Cheng" userId="b14087c0-bac9-44dd-b3f8-5d50e1ee75e5" providerId="ADAL" clId="{75A9BF88-81BC-4677-82BB-DF96F3D360A6}" dt="2025-10-06T02:39:23.420" v="380" actId="20577"/>
          <ac:spMkLst>
            <pc:docMk/>
            <pc:sldMk cId="0" sldId="268"/>
            <ac:spMk id="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39:20.784" v="379" actId="478"/>
          <ac:spMkLst>
            <pc:docMk/>
            <pc:sldMk cId="0" sldId="268"/>
            <ac:spMk id="1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2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3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7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8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29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30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31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0:50.282" v="441" actId="478"/>
          <ac:spMkLst>
            <pc:docMk/>
            <pc:sldMk cId="0" sldId="268"/>
            <ac:spMk id="33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0:42.993" v="440" actId="1076"/>
          <ac:spMkLst>
            <pc:docMk/>
            <pc:sldMk cId="0" sldId="268"/>
            <ac:spMk id="38" creationId="{E9EBDBF9-CF33-E7B7-9824-361CA82B168F}"/>
          </ac:spMkLst>
        </pc:spChg>
        <pc:spChg chg="add mod">
          <ac:chgData name="Shuan Cheng" userId="b14087c0-bac9-44dd-b3f8-5d50e1ee75e5" providerId="ADAL" clId="{75A9BF88-81BC-4677-82BB-DF96F3D360A6}" dt="2025-10-06T02:41:35.216" v="496" actId="1076"/>
          <ac:spMkLst>
            <pc:docMk/>
            <pc:sldMk cId="0" sldId="268"/>
            <ac:spMk id="39" creationId="{44877E41-1E41-63F4-C71A-000013E417EB}"/>
          </ac:spMkLst>
        </pc:spChg>
      </pc:sldChg>
      <pc:sldChg chg="addSp delSp modSp mod">
        <pc:chgData name="Shuan Cheng" userId="b14087c0-bac9-44dd-b3f8-5d50e1ee75e5" providerId="ADAL" clId="{75A9BF88-81BC-4677-82BB-DF96F3D360A6}" dt="2025-10-06T02:43:01.332" v="499" actId="207"/>
        <pc:sldMkLst>
          <pc:docMk/>
          <pc:sldMk cId="0" sldId="269"/>
        </pc:sldMkLst>
        <pc:spChg chg="del">
          <ac:chgData name="Shuan Cheng" userId="b14087c0-bac9-44dd-b3f8-5d50e1ee75e5" providerId="ADAL" clId="{75A9BF88-81BC-4677-82BB-DF96F3D360A6}" dt="2025-10-06T02:42:58.778" v="497" actId="478"/>
          <ac:spMkLst>
            <pc:docMk/>
            <pc:sldMk cId="0" sldId="269"/>
            <ac:spMk id="4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58.778" v="497" actId="478"/>
          <ac:spMkLst>
            <pc:docMk/>
            <pc:sldMk cId="0" sldId="269"/>
            <ac:spMk id="5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58.778" v="497" actId="478"/>
          <ac:spMkLst>
            <pc:docMk/>
            <pc:sldMk cId="0" sldId="269"/>
            <ac:spMk id="6" creationId="{00000000-0000-0000-0000-000000000000}"/>
          </ac:spMkLst>
        </pc:spChg>
        <pc:spChg chg="del">
          <ac:chgData name="Shuan Cheng" userId="b14087c0-bac9-44dd-b3f8-5d50e1ee75e5" providerId="ADAL" clId="{75A9BF88-81BC-4677-82BB-DF96F3D360A6}" dt="2025-10-06T02:42:58.778" v="497" actId="478"/>
          <ac:spMkLst>
            <pc:docMk/>
            <pc:sldMk cId="0" sldId="269"/>
            <ac:spMk id="7" creationId="{00000000-0000-0000-0000-000000000000}"/>
          </ac:spMkLst>
        </pc:spChg>
        <pc:spChg chg="add mod">
          <ac:chgData name="Shuan Cheng" userId="b14087c0-bac9-44dd-b3f8-5d50e1ee75e5" providerId="ADAL" clId="{75A9BF88-81BC-4677-82BB-DF96F3D360A6}" dt="2025-10-06T02:43:01.332" v="499" actId="207"/>
          <ac:spMkLst>
            <pc:docMk/>
            <pc:sldMk cId="0" sldId="269"/>
            <ac:spMk id="19" creationId="{99307754-C50D-7639-A889-BF672C2EFAD9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5757" y="1072832"/>
            <a:ext cx="3918585" cy="72675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50"/>
            <a:ext cx="4608195" cy="350520"/>
          </a:xfrm>
          <a:custGeom>
            <a:avLst/>
            <a:gdLst/>
            <a:ahLst/>
            <a:cxnLst/>
            <a:rect l="l" t="t" r="r" b="b"/>
            <a:pathLst>
              <a:path w="4608195" h="350520">
                <a:moveTo>
                  <a:pt x="4608004" y="0"/>
                </a:moveTo>
                <a:lnTo>
                  <a:pt x="0" y="0"/>
                </a:lnTo>
                <a:lnTo>
                  <a:pt x="0" y="350278"/>
                </a:lnTo>
                <a:lnTo>
                  <a:pt x="4608004" y="350278"/>
                </a:lnTo>
                <a:lnTo>
                  <a:pt x="4608004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004"/>
            <a:ext cx="1983739" cy="244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4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82778" y="726943"/>
            <a:ext cx="2118360" cy="1026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00" b="0" i="0">
                <a:solidFill>
                  <a:srgbClr val="926FDB"/>
                </a:solidFill>
                <a:latin typeface="Courier New"/>
                <a:cs typeface="Courier New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10426" y="3322038"/>
            <a:ext cx="1315720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83BD3F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30505" y="3218497"/>
            <a:ext cx="1060323" cy="17303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10/21/25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191919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‹#›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slide" Target="slide14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" Target="slide14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Relationship Id="rId5" Type="http://schemas.openxmlformats.org/officeDocument/2006/relationships/slide" Target="slide14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7" Type="http://schemas.openxmlformats.org/officeDocument/2006/relationships/slide" Target="slide14.xml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" Target="slide1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88415" y="235473"/>
            <a:ext cx="2631440" cy="509270"/>
          </a:xfrm>
          <a:prstGeom prst="rect">
            <a:avLst/>
          </a:prstGeom>
        </p:spPr>
        <p:txBody>
          <a:bodyPr vert="horz" wrap="square" lIns="0" tIns="73025" rIns="0" bIns="0" rtlCol="0">
            <a:spAutoFit/>
          </a:bodyPr>
          <a:lstStyle/>
          <a:p>
            <a:pPr marL="99060">
              <a:lnSpc>
                <a:spcPct val="100000"/>
              </a:lnSpc>
              <a:spcBef>
                <a:spcPts val="575"/>
              </a:spcBef>
            </a:pPr>
            <a:r>
              <a:rPr sz="1400" dirty="0">
                <a:latin typeface="Arial"/>
                <a:cs typeface="Arial"/>
              </a:rPr>
              <a:t>Introduction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dirty="0">
                <a:latin typeface="Arial"/>
                <a:cs typeface="Arial"/>
              </a:rPr>
              <a:t>to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20" dirty="0">
                <a:latin typeface="Arial"/>
                <a:cs typeface="Arial"/>
              </a:rPr>
              <a:t>Modern</a:t>
            </a:r>
            <a:r>
              <a:rPr sz="1400" spc="5" dirty="0">
                <a:latin typeface="Arial"/>
                <a:cs typeface="Arial"/>
              </a:rPr>
              <a:t> </a:t>
            </a:r>
            <a:r>
              <a:rPr sz="1400" spc="-10" dirty="0">
                <a:latin typeface="Arial"/>
                <a:cs typeface="Arial"/>
              </a:rPr>
              <a:t>Controls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334"/>
              </a:spcBef>
            </a:pPr>
            <a:r>
              <a:rPr sz="1100" spc="-25" dirty="0">
                <a:latin typeface="Arial"/>
                <a:cs typeface="Arial"/>
              </a:rPr>
              <a:t>Discretization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State-Space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55" dirty="0">
                <a:latin typeface="Arial"/>
                <a:cs typeface="Arial"/>
              </a:rPr>
              <a:t>System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30" dirty="0">
                <a:latin typeface="Arial"/>
                <a:cs typeface="Arial"/>
              </a:rPr>
              <a:t>Models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1699437"/>
            <a:ext cx="4608195" cy="1757045"/>
            <a:chOff x="0" y="1699437"/>
            <a:chExt cx="4608195" cy="175704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68946" y="1699437"/>
              <a:ext cx="2670416" cy="1647927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p:sp>
        <p:nvSpPr>
          <p:cNvPr id="9" name="object 4">
            <a:extLst>
              <a:ext uri="{FF2B5EF4-FFF2-40B4-BE49-F238E27FC236}">
                <a16:creationId xmlns:a16="http://schemas.microsoft.com/office/drawing/2014/main" id="{60162222-F378-B606-42E8-4B2692BA903E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-61405" y="3322038"/>
            <a:ext cx="2152650" cy="116699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</a:t>
            </a:r>
            <a:r>
              <a:rPr lang="en-US" dirty="0"/>
              <a:t>o</a:t>
            </a:r>
            <a:r>
              <a:rPr lang="en-US" spc="320" dirty="0"/>
              <a:t> </a:t>
            </a:r>
            <a:r>
              <a:rPr lang="en-US" dirty="0"/>
              <a:t>(</a:t>
            </a:r>
            <a:r>
              <a:rPr dirty="0"/>
              <a:t>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  <a:r>
              <a:rPr lang="en-US" spc="-10" dirty="0"/>
              <a:t>, Chen &amp; </a:t>
            </a:r>
            <a:r>
              <a:rPr lang="en-US" spc="-10" dirty="0" err="1"/>
              <a:t>Tomizuka</a:t>
            </a:r>
            <a:endParaRPr spc="-10" dirty="0"/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25" dirty="0"/>
              <a:t>Mapping</a:t>
            </a:r>
            <a:r>
              <a:rPr spc="10" dirty="0"/>
              <a:t> </a:t>
            </a:r>
            <a:r>
              <a:rPr dirty="0"/>
              <a:t>of</a:t>
            </a:r>
            <a:r>
              <a:rPr spc="10" dirty="0"/>
              <a:t> </a:t>
            </a:r>
            <a:r>
              <a:rPr spc="-85" dirty="0"/>
              <a:t>eigenvalues</a:t>
            </a:r>
          </a:p>
        </p:txBody>
      </p:sp>
      <p:sp>
        <p:nvSpPr>
          <p:cNvPr id="8" name="object 8"/>
          <p:cNvSpPr txBox="1"/>
          <p:nvPr/>
        </p:nvSpPr>
        <p:spPr>
          <a:xfrm>
            <a:off x="364832" y="915224"/>
            <a:ext cx="4155440" cy="9131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1092835" algn="r">
              <a:lnSpc>
                <a:spcPct val="100000"/>
              </a:lnSpc>
              <a:spcBef>
                <a:spcPts val="95"/>
              </a:spcBef>
            </a:pPr>
            <a:r>
              <a:rPr lang="en-US" sz="800" spc="-50" dirty="0">
                <a:latin typeface="Arial"/>
                <a:cs typeface="Arial"/>
              </a:rPr>
              <a:t> </a:t>
            </a:r>
            <a:endParaRPr sz="8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155"/>
              </a:spcBef>
            </a:pPr>
            <a:endParaRPr sz="800" dirty="0">
              <a:latin typeface="Arial"/>
              <a:cs typeface="Arial"/>
            </a:endParaRPr>
          </a:p>
          <a:p>
            <a:pPr marL="50800" marR="1576070">
              <a:lnSpc>
                <a:spcPct val="125299"/>
              </a:lnSpc>
            </a:pPr>
            <a:r>
              <a:rPr sz="1100" spc="-40" dirty="0">
                <a:latin typeface="Arial"/>
                <a:cs typeface="Arial"/>
              </a:rPr>
              <a:t>diagonalization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240" dirty="0">
                <a:latin typeface="Arial"/>
                <a:cs typeface="Arial"/>
              </a:rPr>
              <a:t>/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Jordan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form:</a:t>
            </a:r>
            <a:r>
              <a:rPr sz="1100" spc="13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100" i="1" spc="-30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-3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200" i="1" spc="-30" baseline="27777" dirty="0">
                <a:latin typeface="Times New Roman"/>
                <a:cs typeface="Times New Roman"/>
              </a:rPr>
              <a:t>−</a:t>
            </a:r>
            <a:r>
              <a:rPr sz="1200" spc="-30" baseline="27777" dirty="0">
                <a:latin typeface="Arial"/>
                <a:cs typeface="Arial"/>
              </a:rPr>
              <a:t>1</a:t>
            </a:r>
            <a:r>
              <a:rPr sz="1100" spc="-20" dirty="0">
                <a:latin typeface="Arial"/>
                <a:cs typeface="Arial"/>
              </a:rPr>
              <a:t>Λ</a:t>
            </a:r>
            <a:r>
              <a:rPr sz="1100" i="1" spc="-20" dirty="0">
                <a:latin typeface="Arial"/>
                <a:cs typeface="Arial"/>
              </a:rPr>
              <a:t>T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At</a:t>
            </a:r>
            <a:r>
              <a:rPr sz="1200" i="1" spc="202" baseline="27777" dirty="0">
                <a:latin typeface="Arial"/>
                <a:cs typeface="Arial"/>
              </a:rPr>
              <a:t> </a:t>
            </a:r>
            <a:r>
              <a:rPr sz="1100" spc="-85" dirty="0">
                <a:latin typeface="Arial"/>
                <a:cs typeface="Arial"/>
              </a:rPr>
              <a:t>has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same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eigenvalues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95" dirty="0">
                <a:latin typeface="Arial"/>
                <a:cs typeface="Arial"/>
              </a:rPr>
              <a:t>as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5" dirty="0">
                <a:latin typeface="Arial"/>
                <a:cs typeface="Arial"/>
              </a:rPr>
              <a:t>e</a:t>
            </a:r>
            <a:r>
              <a:rPr sz="1200" spc="-37" baseline="27777" dirty="0">
                <a:latin typeface="Times New Roman"/>
                <a:cs typeface="Times New Roman"/>
              </a:rPr>
              <a:t>Λ</a:t>
            </a:r>
            <a:r>
              <a:rPr sz="1200" i="1" spc="-37" baseline="27777" dirty="0">
                <a:latin typeface="Arial"/>
                <a:cs typeface="Arial"/>
              </a:rPr>
              <a:t>t</a:t>
            </a:r>
            <a:endParaRPr sz="1200" baseline="27777" dirty="0">
              <a:latin typeface="Arial"/>
              <a:cs typeface="Arial"/>
            </a:endParaRPr>
          </a:p>
          <a:p>
            <a:pPr marL="50800">
              <a:lnSpc>
                <a:spcPct val="100000"/>
              </a:lnSpc>
              <a:spcBef>
                <a:spcPts val="334"/>
              </a:spcBef>
            </a:pPr>
            <a:r>
              <a:rPr sz="1100" i="1" spc="420" dirty="0">
                <a:latin typeface="Hack"/>
                <a:cs typeface="Hack"/>
              </a:rPr>
              <a:t>⇒</a:t>
            </a:r>
            <a:r>
              <a:rPr sz="1100" i="1" spc="-300" dirty="0">
                <a:latin typeface="Hack"/>
                <a:cs typeface="Hack"/>
              </a:rPr>
              <a:t> </a:t>
            </a:r>
            <a:r>
              <a:rPr sz="1100" spc="-80" dirty="0">
                <a:latin typeface="Arial"/>
                <a:cs typeface="Arial"/>
              </a:rPr>
              <a:t>eigenvalues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A</a:t>
            </a:r>
            <a:r>
              <a:rPr sz="1200" i="1" baseline="-13888" dirty="0">
                <a:latin typeface="Arial"/>
                <a:cs typeface="Arial"/>
              </a:rPr>
              <a:t>d</a:t>
            </a:r>
            <a:r>
              <a:rPr sz="1200" i="1" spc="217" baseline="-13888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Arial"/>
                <a:cs typeface="Arial"/>
              </a:rPr>
              <a:t>A</a:t>
            </a:r>
            <a:r>
              <a:rPr sz="1200" baseline="27777" dirty="0">
                <a:latin typeface="Times New Roman"/>
                <a:cs typeface="Times New Roman"/>
              </a:rPr>
              <a:t>∆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200" i="1" spc="292" baseline="27777" dirty="0">
                <a:latin typeface="Arial"/>
                <a:cs typeface="Arial"/>
              </a:rPr>
              <a:t> </a:t>
            </a:r>
            <a:r>
              <a:rPr sz="1100" spc="-75" dirty="0">
                <a:latin typeface="Arial"/>
                <a:cs typeface="Arial"/>
              </a:rPr>
              <a:t>are</a:t>
            </a:r>
            <a:r>
              <a:rPr sz="1100" spc="5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e</a:t>
            </a:r>
            <a:r>
              <a:rPr sz="1200" i="1" baseline="27777" dirty="0">
                <a:latin typeface="Times New Roman"/>
                <a:cs typeface="Times New Roman"/>
              </a:rPr>
              <a:t>λ</a:t>
            </a:r>
            <a:r>
              <a:rPr sz="900" i="1" baseline="27777" dirty="0">
                <a:latin typeface="Arial"/>
                <a:cs typeface="Arial"/>
              </a:rPr>
              <a:t>i</a:t>
            </a:r>
            <a:r>
              <a:rPr sz="1200" baseline="27777" dirty="0">
                <a:latin typeface="Times New Roman"/>
                <a:cs typeface="Times New Roman"/>
              </a:rPr>
              <a:t>∆</a:t>
            </a:r>
            <a:r>
              <a:rPr sz="1200" i="1" baseline="27777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’s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where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spc="90" dirty="0">
                <a:latin typeface="Times New Roman"/>
                <a:cs typeface="Times New Roman"/>
              </a:rPr>
              <a:t>λ</a:t>
            </a:r>
            <a:r>
              <a:rPr sz="1200" i="1" spc="135" baseline="-10416" dirty="0">
                <a:latin typeface="Arial"/>
                <a:cs typeface="Arial"/>
              </a:rPr>
              <a:t>i</a:t>
            </a:r>
            <a:r>
              <a:rPr sz="1200" i="1" spc="292" baseline="-10416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is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an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eigenvalue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of</a:t>
            </a:r>
            <a:r>
              <a:rPr sz="1100" spc="55" dirty="0">
                <a:latin typeface="Arial"/>
                <a:cs typeface="Arial"/>
              </a:rPr>
              <a:t> </a:t>
            </a:r>
            <a:r>
              <a:rPr sz="1100" i="1" spc="-50" dirty="0">
                <a:latin typeface="Arial"/>
                <a:cs typeface="Arial"/>
              </a:rPr>
              <a:t>A</a:t>
            </a:r>
            <a:endParaRPr sz="1100" dirty="0">
              <a:latin typeface="Arial"/>
              <a:cs typeface="Arial"/>
            </a:endParaRPr>
          </a:p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300137"/>
            <a:ext cx="65201" cy="6520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510169"/>
            <a:ext cx="65201" cy="65201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720202"/>
            <a:ext cx="65201" cy="6520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10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03DBFC5-E5D4-B116-F1A8-16978F7226A5}"/>
                  </a:ext>
                </a:extLst>
              </p:cNvPr>
              <p:cNvSpPr txBox="1"/>
              <p:nvPr/>
            </p:nvSpPr>
            <p:spPr>
              <a:xfrm>
                <a:off x="476250" y="486324"/>
                <a:ext cx="2305664" cy="5490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altLang="zh-CN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ar-AE" sz="1100">
                                      <a:solidFill>
                                        <a:schemeClr val="tx1"/>
                                      </a:solidFill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𝐵𝑑</m:t>
                          </m:r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borderBox>
                    </m:oMath>
                  </m:oMathPara>
                </a14:m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文本框 15">
                <a:extLst>
                  <a:ext uri="{FF2B5EF4-FFF2-40B4-BE49-F238E27FC236}">
                    <a16:creationId xmlns:a16="http://schemas.microsoft.com/office/drawing/2014/main" id="{803DBFC5-E5D4-B116-F1A8-16978F7226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250" y="486324"/>
                <a:ext cx="2305664" cy="549061"/>
              </a:xfrm>
              <a:prstGeom prst="rect">
                <a:avLst/>
              </a:prstGeom>
              <a:blipFill>
                <a:blip r:embed="rId6"/>
                <a:stretch>
                  <a:fillRect t="-111111" r="-70106" b="-17111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5300" y="60004"/>
            <a:ext cx="6527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Example</a:t>
            </a:r>
          </a:p>
        </p:txBody>
      </p:sp>
      <p:sp>
        <p:nvSpPr>
          <p:cNvPr id="41" name="object 41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3" name="object 43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4" name="object 4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11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9E1548E-5BE4-1136-CD14-79EA17354ADF}"/>
                  </a:ext>
                </a:extLst>
              </p:cNvPr>
              <p:cNvSpPr txBox="1"/>
              <p:nvPr/>
            </p:nvSpPr>
            <p:spPr>
              <a:xfrm>
                <a:off x="95300" y="702497"/>
                <a:ext cx="4267200" cy="205575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m>
                        <m:mPr>
                          <m:plcHide m:val="on"/>
                          <m:mcs>
                            <m:mc>
                              <m:mcPr>
                                <m:count m:val="2"/>
                                <m:mcJc m:val="center"/>
                              </m:mcPr>
                            </m:mc>
                          </m:mcs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acc>
                              <m:accPr>
                                <m:chr m:val="̇"/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lim>
                            </m:limLow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+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1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  <m:mr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</m:lim>
                            </m:limLow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  <m:m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  <m:e>
                            <m:r>
                              <a:rPr lang="ar-AE" altLang="zh-CN" sz="1100">
                                <a:latin typeface="Cambria Math" panose="02040503050406030204" pitchFamily="18" charset="0"/>
                              </a:rPr>
                              <m:t>=</m:t>
                            </m:r>
                            <m:limLow>
                              <m:limLow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limLowPr>
                              <m:e>
                                <m:limLow>
                                  <m:limLowPr>
                                    <m:ctrlPr>
                                      <a:rPr lang="ar-AE" altLang="zh-CN" sz="1100" i="1">
                                        <a:latin typeface="Cambria Math" panose="02040503050406030204" pitchFamily="18" charset="0"/>
                                      </a:rPr>
                                    </m:ctrlPr>
                                  </m:limLow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ar-AE" altLang="zh-CN" sz="11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plcHide m:val="on"/>
                                            <m:mcs>
                                              <m:mc>
                                                <m:mcPr>
                                                  <m:count m:val="2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ar-AE" altLang="zh-CN" sz="11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f>
                                                <m:fPr>
                                                  <m:ctrlPr>
                                                    <a:rPr lang="ar-AE" altLang="zh-CN" sz="1100" i="1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fPr>
                                                <m:num>
                                                  <m:r>
                                                    <a:rPr lang="ar-AE" altLang="zh-CN" sz="110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num>
                                                <m:den>
                                                  <m:r>
                                                    <a:rPr lang="zh-CN" altLang="ar-AE" sz="1100">
                                                      <a:latin typeface="Cambria Math" panose="02040503050406030204" pitchFamily="18" charset="0"/>
                                                    </a:rPr>
                                                    <m:t>𝑚</m:t>
                                                  </m:r>
                                                </m:den>
                                              </m:f>
                                            </m:e>
                                            <m:e>
                                              <m:r>
                                                <a:rPr lang="ar-AE" altLang="zh-CN" sz="110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lim>
                                    <m:r>
                                      <a:rPr lang="en-US" altLang="zh-CN" sz="1100">
                                        <a:latin typeface="Cambria Math" panose="02040503050406030204" pitchFamily="18" charset="0"/>
                                      </a:rPr>
                                      <m:t>⏟</m:t>
                                    </m:r>
                                  </m:lim>
                                </m:limLow>
                              </m:e>
                              <m:lim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𝐶</m:t>
                                </m:r>
                              </m:lim>
                            </m:limLow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d>
                              <m:dPr>
                                <m:ctrlPr>
                                  <a:rPr lang="ar-AE" altLang="zh-CN" sz="11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zh-CN" altLang="ar-AE" sz="110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  <a:endParaRPr lang="ar-AE" altLang="zh-CN" sz="1100" dirty="0"/>
              </a:p>
              <a:p>
                <a:pPr marL="0" lvl="0" indent="0">
                  <a:buNone/>
                </a:pPr>
                <a:r>
                  <a:rPr lang="en-US" altLang="zh-CN" sz="1100" dirty="0"/>
                  <a:t>discretization at a sampling time of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𝛥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𝑡</m:t>
                    </m:r>
                    <m:r>
                      <a:rPr lang="zh-CN" altLang="en-US" sz="110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altLang="zh-CN" sz="1100" dirty="0"/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m:rPr>
                              <m:sty m:val="p"/>
                            </m:rPr>
                            <a:rPr lang="en-US" altLang="zh-CN" sz="1100" b="0" i="0" smtClean="0">
                              <a:latin typeface="Cambria Math" panose="02040503050406030204" pitchFamily="18" charset="0"/>
                            </a:rPr>
                            <m:t>Δ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plcHide m:val="on"/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sty m:val="p"/>
                                  </m:rPr>
                                  <a:rPr lang="en-US" altLang="zh-CN" sz="1100" b="0" i="0" smtClean="0">
                                    <a:latin typeface="Cambria Math" panose="02040503050406030204" pitchFamily="18" charset="0"/>
                                  </a:rPr>
                                  <m:t>Δ</m:t>
                                </m:r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,  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sSup>
                            <m:sSupPr>
                              <m:ctrlPr>
                                <a:rPr lang="ar-AE" altLang="zh-CN" sz="11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sup>
                          </m:sSup>
                        </m:e>
                      </m:nary>
                      <m:r>
                        <a:rPr lang="zh-CN" alt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𝐵𝑑</m:t>
                      </m:r>
                      <m:r>
                        <a:rPr lang="zh-CN" altLang="ar-AE" sz="110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en-US" altLang="zh-CN" sz="11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limLoc m:val="subSup"/>
                          <m:ctrlPr>
                            <a:rPr lang="ar-AE" altLang="zh-CN" sz="11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altLang="zh-CN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  <m:sup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𝛥</m:t>
                          </m:r>
                          <m:r>
                            <a:rPr lang="zh-CN" altLang="ar-AE" sz="110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𝜏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ar-AE" altLang="zh-CN" sz="110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</m:m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𝜏</m:t>
                          </m:r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f>
                                      <m:fPr>
                                        <m:ctrlP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m:rPr>
                                            <m:sty m:val="p"/>
                                          </m:rPr>
                                          <a:rPr lang="en-US" altLang="zh-CN" sz="1100" b="0" i="0" smtClean="0">
                                            <a:latin typeface="Cambria Math" panose="02040503050406030204" pitchFamily="18" charset="0"/>
                                          </a:rPr>
                                          <m:t>Δ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𝑡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100" b="0" i="1" smtClean="0">
                                                <a:latin typeface="Cambria Math" panose="02040503050406030204" pitchFamily="18" charset="0"/>
                                              </a:rPr>
                                              <m:t>2</m:t>
                                            </m:r>
                                          </m:sup>
                                        </m:sSup>
                                      </m:num>
                                      <m:den>
                                        <m:r>
                                          <a:rPr lang="en-US" altLang="zh-CN" sz="11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den>
                                    </m:f>
                                  </m:e>
                                </m:mr>
                                <m:m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altLang="zh-CN" sz="1100" b="0" i="0" smtClean="0">
                                        <a:latin typeface="Cambria Math" panose="02040503050406030204" pitchFamily="18" charset="0"/>
                                      </a:rPr>
                                      <m:t>Δ</m:t>
                                    </m:r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nary>
                    </m:oMath>
                  </m:oMathPara>
                </a14:m>
                <a:endParaRPr lang="en-US" altLang="zh-CN" sz="11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ar-AE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𝑑</m:t>
                          </m:r>
                        </m:sub>
                      </m:sSub>
                      <m:r>
                        <a:rPr lang="ar-AE" altLang="zh-CN" sz="11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zh-CN" altLang="ar-AE" sz="110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ar-AE" altLang="zh-CN" sz="1100" dirty="0"/>
              </a:p>
            </p:txBody>
          </p:sp>
        </mc:Choice>
        <mc:Fallback xmlns="">
          <p:sp>
            <p:nvSpPr>
              <p:cNvPr id="47" name="文本框 46">
                <a:extLst>
                  <a:ext uri="{FF2B5EF4-FFF2-40B4-BE49-F238E27FC236}">
                    <a16:creationId xmlns:a16="http://schemas.microsoft.com/office/drawing/2014/main" id="{F9E1548E-5BE4-1136-CD14-79EA17354A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300" y="702497"/>
                <a:ext cx="4267200" cy="205575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44" y="-8308"/>
            <a:ext cx="1850389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5AA800"/>
                </a:solidFill>
              </a:rPr>
              <a:t>Numerical</a:t>
            </a:r>
            <a:r>
              <a:rPr sz="1200" dirty="0">
                <a:solidFill>
                  <a:srgbClr val="5AA800"/>
                </a:solidFill>
              </a:rPr>
              <a:t> </a:t>
            </a:r>
            <a:r>
              <a:rPr sz="1200" spc="-80" dirty="0">
                <a:solidFill>
                  <a:srgbClr val="5AA800"/>
                </a:solidFill>
              </a:rPr>
              <a:t>example</a:t>
            </a:r>
            <a:r>
              <a:rPr sz="1200" dirty="0">
                <a:solidFill>
                  <a:srgbClr val="5AA800"/>
                </a:solidFill>
              </a:rPr>
              <a:t> in </a:t>
            </a:r>
            <a:r>
              <a:rPr sz="1200" spc="-35" dirty="0">
                <a:solidFill>
                  <a:srgbClr val="5AA800"/>
                </a:solidFill>
              </a:rPr>
              <a:t>Python</a:t>
            </a:r>
            <a:endParaRPr sz="1200"/>
          </a:p>
        </p:txBody>
      </p:sp>
      <p:grpSp>
        <p:nvGrpSpPr>
          <p:cNvPr id="3" name="object 3"/>
          <p:cNvGrpSpPr/>
          <p:nvPr/>
        </p:nvGrpSpPr>
        <p:grpSpPr>
          <a:xfrm>
            <a:off x="87743" y="199847"/>
            <a:ext cx="4432935" cy="2796540"/>
            <a:chOff x="87743" y="199847"/>
            <a:chExt cx="4432935" cy="27965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7743" y="199847"/>
              <a:ext cx="4432567" cy="50609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38544" y="269396"/>
              <a:ext cx="4331335" cy="2726690"/>
            </a:xfrm>
            <a:custGeom>
              <a:avLst/>
              <a:gdLst/>
              <a:ahLst/>
              <a:cxnLst/>
              <a:rect l="l" t="t" r="r" b="b"/>
              <a:pathLst>
                <a:path w="4331335" h="272669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95028"/>
                  </a:lnTo>
                  <a:lnTo>
                    <a:pt x="2485" y="2707341"/>
                  </a:lnTo>
                  <a:lnTo>
                    <a:pt x="9264" y="2717395"/>
                  </a:lnTo>
                  <a:lnTo>
                    <a:pt x="19319" y="2724174"/>
                  </a:lnTo>
                  <a:lnTo>
                    <a:pt x="31631" y="2726660"/>
                  </a:lnTo>
                  <a:lnTo>
                    <a:pt x="4299334" y="2726660"/>
                  </a:lnTo>
                  <a:lnTo>
                    <a:pt x="4311646" y="2724174"/>
                  </a:lnTo>
                  <a:lnTo>
                    <a:pt x="4321701" y="2717395"/>
                  </a:lnTo>
                  <a:lnTo>
                    <a:pt x="4328480" y="2707341"/>
                  </a:lnTo>
                  <a:lnTo>
                    <a:pt x="4330965" y="2695028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44870" y="275723"/>
              <a:ext cx="4318635" cy="2714625"/>
            </a:xfrm>
            <a:custGeom>
              <a:avLst/>
              <a:gdLst/>
              <a:ahLst/>
              <a:cxnLst/>
              <a:rect l="l" t="t" r="r" b="b"/>
              <a:pathLst>
                <a:path w="4318635" h="2714625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2682375"/>
                  </a:lnTo>
                  <a:lnTo>
                    <a:pt x="2485" y="2694688"/>
                  </a:lnTo>
                  <a:lnTo>
                    <a:pt x="9264" y="2704742"/>
                  </a:lnTo>
                  <a:lnTo>
                    <a:pt x="19319" y="2711521"/>
                  </a:lnTo>
                  <a:lnTo>
                    <a:pt x="31631" y="2714007"/>
                  </a:lnTo>
                  <a:lnTo>
                    <a:pt x="4286681" y="2714007"/>
                  </a:lnTo>
                  <a:lnTo>
                    <a:pt x="4298993" y="2711521"/>
                  </a:lnTo>
                  <a:lnTo>
                    <a:pt x="4309048" y="2704742"/>
                  </a:lnTo>
                  <a:lnTo>
                    <a:pt x="4315827" y="2694688"/>
                  </a:lnTo>
                  <a:lnTo>
                    <a:pt x="4318313" y="2682375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82778" y="284563"/>
            <a:ext cx="2476500" cy="2667635"/>
          </a:xfrm>
          <a:prstGeom prst="rect">
            <a:avLst/>
          </a:prstGeom>
        </p:spPr>
        <p:txBody>
          <a:bodyPr vert="horz" wrap="square" lIns="0" tIns="10160" rIns="0" bIns="0" rtlCol="0">
            <a:spAutoFit/>
          </a:bodyPr>
          <a:lstStyle/>
          <a:p>
            <a:pPr marL="12700" marR="1618615">
              <a:lnSpc>
                <a:spcPct val="101499"/>
              </a:lnSpc>
              <a:spcBef>
                <a:spcPts val="80"/>
              </a:spcBef>
            </a:pP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control </a:t>
            </a:r>
            <a:r>
              <a:rPr sz="900" spc="-75" dirty="0">
                <a:solidFill>
                  <a:srgbClr val="926FDB"/>
                </a:solidFill>
                <a:latin typeface="Courier New"/>
                <a:cs typeface="Courier New"/>
              </a:rPr>
              <a:t>import</a:t>
            </a:r>
            <a:r>
              <a:rPr sz="900" spc="-40" dirty="0">
                <a:solidFill>
                  <a:srgbClr val="926FDB"/>
                </a:solidFill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numpy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m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dt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0.1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A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],</a:t>
            </a:r>
            <a:r>
              <a:rPr sz="900" spc="-70" dirty="0">
                <a:latin typeface="Courier New"/>
                <a:cs typeface="Courier New"/>
              </a:rPr>
              <a:t> [</a:t>
            </a:r>
            <a:r>
              <a:rPr sz="900" spc="-7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0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B</a:t>
            </a:r>
            <a:r>
              <a:rPr sz="900" spc="-65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75" dirty="0">
                <a:latin typeface="Courier New"/>
                <a:cs typeface="Courier New"/>
              </a:rPr>
              <a:t>],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[</a:t>
            </a:r>
            <a:r>
              <a:rPr sz="900" spc="-20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20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C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[[</a:t>
            </a:r>
            <a:r>
              <a:rPr sz="900" spc="-75" dirty="0">
                <a:solidFill>
                  <a:srgbClr val="008A8A"/>
                </a:solidFill>
                <a:latin typeface="Courier New"/>
                <a:cs typeface="Courier New"/>
              </a:rPr>
              <a:t>1</a:t>
            </a:r>
            <a:r>
              <a:rPr sz="900" spc="-75" dirty="0">
                <a:latin typeface="Courier New"/>
                <a:cs typeface="Courier New"/>
              </a:rPr>
              <a:t>/m,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25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r>
              <a:rPr sz="900" spc="-25" dirty="0">
                <a:latin typeface="Courier New"/>
                <a:cs typeface="Courier New"/>
              </a:rPr>
              <a:t>]]</a:t>
            </a: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D </a:t>
            </a:r>
            <a:r>
              <a:rPr sz="900" spc="-70" dirty="0">
                <a:latin typeface="Courier New"/>
                <a:cs typeface="Courier New"/>
              </a:rPr>
              <a:t>= </a:t>
            </a:r>
            <a:r>
              <a:rPr sz="900" spc="-50" dirty="0">
                <a:solidFill>
                  <a:srgbClr val="008A8A"/>
                </a:solidFill>
                <a:latin typeface="Courier New"/>
                <a:cs typeface="Courier New"/>
              </a:rPr>
              <a:t>0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90"/>
              </a:spcBef>
            </a:pPr>
            <a:endParaRPr sz="9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G_s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control.ss(A,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B,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5" dirty="0">
                <a:latin typeface="Courier New"/>
                <a:cs typeface="Courier New"/>
              </a:rPr>
              <a:t>D)</a:t>
            </a:r>
            <a:endParaRPr sz="900">
              <a:latin typeface="Courier New"/>
              <a:cs typeface="Courier New"/>
            </a:endParaRPr>
          </a:p>
          <a:p>
            <a:pPr marL="12700" marR="483234">
              <a:lnSpc>
                <a:spcPct val="101499"/>
              </a:lnSpc>
            </a:pP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G_z</a:t>
            </a:r>
            <a:r>
              <a:rPr sz="900" spc="-5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control.c2d(G_s,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dt,</a:t>
            </a:r>
            <a:r>
              <a:rPr sz="900" spc="-50" dirty="0">
                <a:latin typeface="Courier New"/>
                <a:cs typeface="Courier New"/>
              </a:rPr>
              <a:t> </a:t>
            </a:r>
            <a:r>
              <a:rPr sz="900" spc="-65" dirty="0">
                <a:solidFill>
                  <a:srgbClr val="8A2152"/>
                </a:solidFill>
                <a:latin typeface="Courier New"/>
                <a:cs typeface="Courier New"/>
              </a:rPr>
              <a:t>'zoh'</a:t>
            </a:r>
            <a:r>
              <a:rPr sz="900" spc="-65" dirty="0">
                <a:latin typeface="Courier New"/>
                <a:cs typeface="Courier New"/>
              </a:rPr>
              <a:t>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(G_z.A)</a:t>
            </a:r>
            <a:endParaRPr sz="9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z="900">
              <a:latin typeface="Courier New"/>
              <a:cs typeface="Courier New"/>
            </a:endParaRPr>
          </a:p>
          <a:p>
            <a:pPr marL="12700" marR="12446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eigenvalues</a:t>
            </a:r>
            <a:r>
              <a:rPr sz="900" spc="-5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4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continuous-time</a:t>
            </a:r>
            <a:r>
              <a:rPr sz="900" spc="-50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system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eigA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eigvecA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20" dirty="0">
                <a:latin typeface="Courier New"/>
                <a:cs typeface="Courier New"/>
              </a:rPr>
              <a:t>numpy.linalg.eig(A)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(eigA)</a:t>
            </a:r>
            <a:endParaRPr sz="900">
              <a:latin typeface="Courier New"/>
              <a:cs typeface="Courier New"/>
            </a:endParaRPr>
          </a:p>
          <a:p>
            <a:pPr marL="12700" marR="5080">
              <a:lnSpc>
                <a:spcPct val="101499"/>
              </a:lnSpc>
            </a:pP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# eigenvalues </a:t>
            </a:r>
            <a:r>
              <a:rPr sz="900" spc="-75" dirty="0">
                <a:solidFill>
                  <a:srgbClr val="B12121"/>
                </a:solidFill>
                <a:latin typeface="Courier New"/>
                <a:cs typeface="Courier New"/>
              </a:rPr>
              <a:t>of</a:t>
            </a:r>
            <a:r>
              <a:rPr sz="900" spc="-70" dirty="0">
                <a:solidFill>
                  <a:srgbClr val="B12121"/>
                </a:solidFill>
                <a:latin typeface="Courier New"/>
                <a:cs typeface="Courier New"/>
              </a:rPr>
              <a:t> discretized</a:t>
            </a:r>
            <a:r>
              <a:rPr sz="900" spc="-65" dirty="0">
                <a:solidFill>
                  <a:srgbClr val="B12121"/>
                </a:solidFill>
                <a:latin typeface="Courier New"/>
                <a:cs typeface="Courier New"/>
              </a:rPr>
              <a:t> </a:t>
            </a:r>
            <a:r>
              <a:rPr sz="900" spc="-10" dirty="0">
                <a:solidFill>
                  <a:srgbClr val="B12121"/>
                </a:solidFill>
                <a:latin typeface="Courier New"/>
                <a:cs typeface="Courier New"/>
              </a:rPr>
              <a:t>system </a:t>
            </a:r>
            <a:r>
              <a:rPr sz="900" spc="-75" dirty="0">
                <a:solidFill>
                  <a:srgbClr val="9F522C"/>
                </a:solidFill>
                <a:latin typeface="Courier New"/>
                <a:cs typeface="Courier New"/>
              </a:rPr>
              <a:t>eigAd</a:t>
            </a:r>
            <a:r>
              <a:rPr sz="900" spc="-75" dirty="0">
                <a:latin typeface="Courier New"/>
                <a:cs typeface="Courier New"/>
              </a:rPr>
              <a:t>,</a:t>
            </a:r>
            <a:r>
              <a:rPr sz="900" spc="-60" dirty="0">
                <a:latin typeface="Courier New"/>
                <a:cs typeface="Courier New"/>
              </a:rPr>
              <a:t> </a:t>
            </a:r>
            <a:r>
              <a:rPr sz="900" spc="-70" dirty="0">
                <a:solidFill>
                  <a:srgbClr val="9F522C"/>
                </a:solidFill>
                <a:latin typeface="Courier New"/>
                <a:cs typeface="Courier New"/>
              </a:rPr>
              <a:t>eigvecAd</a:t>
            </a:r>
            <a:r>
              <a:rPr sz="900" spc="-60" dirty="0">
                <a:solidFill>
                  <a:srgbClr val="9F522C"/>
                </a:solidFill>
                <a:latin typeface="Courier New"/>
                <a:cs typeface="Courier New"/>
              </a:rPr>
              <a:t> </a:t>
            </a:r>
            <a:r>
              <a:rPr sz="900" spc="-70" dirty="0">
                <a:latin typeface="Courier New"/>
                <a:cs typeface="Courier New"/>
              </a:rPr>
              <a:t>=</a:t>
            </a:r>
            <a:r>
              <a:rPr sz="900" spc="-65" dirty="0">
                <a:latin typeface="Courier New"/>
                <a:cs typeface="Courier New"/>
              </a:rPr>
              <a:t> </a:t>
            </a:r>
            <a:r>
              <a:rPr sz="900" spc="-75" dirty="0">
                <a:latin typeface="Courier New"/>
                <a:cs typeface="Courier New"/>
              </a:rPr>
              <a:t>numpy.linalg.eig(G_z.A) </a:t>
            </a:r>
            <a:r>
              <a:rPr sz="900" spc="-10" dirty="0">
                <a:solidFill>
                  <a:srgbClr val="473C8A"/>
                </a:solidFill>
                <a:latin typeface="Courier New"/>
                <a:cs typeface="Courier New"/>
              </a:rPr>
              <a:t>print</a:t>
            </a:r>
            <a:r>
              <a:rPr sz="900" spc="-10" dirty="0">
                <a:latin typeface="Courier New"/>
                <a:cs typeface="Courier New"/>
              </a:rPr>
              <a:t>(eigAd)</a:t>
            </a:r>
            <a:endParaRPr sz="900">
              <a:latin typeface="Courier New"/>
              <a:cs typeface="Courier New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0" name="object 10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Spectral</a:t>
            </a:r>
            <a:r>
              <a:rPr spc="-30" dirty="0"/>
              <a:t> </a:t>
            </a:r>
            <a:r>
              <a:rPr spc="-40" dirty="0"/>
              <a:t>mapping</a:t>
            </a:r>
            <a:r>
              <a:rPr spc="-30" dirty="0"/>
              <a:t> </a:t>
            </a:r>
            <a:r>
              <a:rPr spc="-45" dirty="0"/>
              <a:t>theorem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68071"/>
            <a:ext cx="65201" cy="6520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753668"/>
            <a:ext cx="65201" cy="6520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1111338"/>
            <a:ext cx="65201" cy="6520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object 9"/>
              <p:cNvSpPr txBox="1"/>
              <p:nvPr/>
            </p:nvSpPr>
            <p:spPr>
              <a:xfrm>
                <a:off x="377532" y="465211"/>
                <a:ext cx="3930015" cy="858248"/>
              </a:xfrm>
              <a:prstGeom prst="rect">
                <a:avLst/>
              </a:prstGeom>
            </p:spPr>
            <p:txBody>
              <a:bodyPr vert="horz" wrap="square" lIns="0" tIns="19685" rIns="0" bIns="0" rtlCol="0">
                <a:spAutoFit/>
              </a:bodyPr>
              <a:lstStyle/>
              <a:p>
                <a:pPr marL="38100" marR="30480">
                  <a:lnSpc>
                    <a:spcPct val="106700"/>
                  </a:lnSpc>
                  <a:spcBef>
                    <a:spcPts val="155"/>
                  </a:spcBef>
                </a:pPr>
                <a:r>
                  <a:rPr sz="1100" spc="-70" dirty="0">
                    <a:latin typeface="Arial"/>
                    <a:cs typeface="Arial"/>
                  </a:rPr>
                  <a:t>eigenvalues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of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A</a:t>
                </a:r>
                <a:r>
                  <a:rPr sz="1200" i="1" baseline="-13888" dirty="0">
                    <a:latin typeface="Arial"/>
                    <a:cs typeface="Arial"/>
                  </a:rPr>
                  <a:t>d</a:t>
                </a:r>
                <a:r>
                  <a:rPr sz="1200" i="1" spc="150" baseline="-13888" dirty="0">
                    <a:latin typeface="Arial"/>
                    <a:cs typeface="Arial"/>
                  </a:rPr>
                  <a:t> </a:t>
                </a:r>
                <a:r>
                  <a:rPr sz="1100" spc="200" dirty="0">
                    <a:latin typeface="Arial"/>
                    <a:cs typeface="Arial"/>
                  </a:rPr>
                  <a:t>=</a:t>
                </a:r>
                <a:r>
                  <a:rPr sz="1100" spc="-30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e</a:t>
                </a:r>
                <a:r>
                  <a:rPr sz="1200" i="1" baseline="27777" dirty="0">
                    <a:latin typeface="Arial"/>
                    <a:cs typeface="Arial"/>
                  </a:rPr>
                  <a:t>AT</a:t>
                </a:r>
                <a:r>
                  <a:rPr sz="1200" i="1" spc="232" baseline="27777" dirty="0">
                    <a:latin typeface="Arial"/>
                    <a:cs typeface="Arial"/>
                  </a:rPr>
                  <a:t> </a:t>
                </a:r>
                <a:r>
                  <a:rPr sz="1100" spc="-60" dirty="0">
                    <a:latin typeface="Arial"/>
                    <a:cs typeface="Arial"/>
                  </a:rPr>
                  <a:t>are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e</a:t>
                </a:r>
                <a:r>
                  <a:rPr sz="1200" i="1" baseline="27777" dirty="0">
                    <a:latin typeface="Times New Roman"/>
                    <a:cs typeface="Times New Roman"/>
                  </a:rPr>
                  <a:t>λ</a:t>
                </a:r>
                <a:r>
                  <a:rPr sz="900" i="1" baseline="27777" dirty="0">
                    <a:latin typeface="Arial"/>
                    <a:cs typeface="Arial"/>
                  </a:rPr>
                  <a:t>i</a:t>
                </a:r>
                <a:r>
                  <a:rPr sz="1200" i="1" baseline="27777" dirty="0">
                    <a:latin typeface="Arial"/>
                    <a:cs typeface="Arial"/>
                  </a:rPr>
                  <a:t>T</a:t>
                </a:r>
                <a:r>
                  <a:rPr sz="1100" dirty="0">
                    <a:latin typeface="Arial"/>
                    <a:cs typeface="Arial"/>
                  </a:rPr>
                  <a:t>’s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65" dirty="0">
                    <a:latin typeface="Arial"/>
                    <a:cs typeface="Arial"/>
                  </a:rPr>
                  <a:t>where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i="1" spc="90" dirty="0">
                    <a:latin typeface="Times New Roman"/>
                    <a:cs typeface="Times New Roman"/>
                  </a:rPr>
                  <a:t>λ</a:t>
                </a:r>
                <a:r>
                  <a:rPr sz="1200" i="1" spc="135" baseline="-10416" dirty="0">
                    <a:latin typeface="Arial"/>
                    <a:cs typeface="Arial"/>
                  </a:rPr>
                  <a:t>i</a:t>
                </a:r>
                <a:r>
                  <a:rPr sz="1200" i="1" spc="232" baseline="-10416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is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spc="-20" dirty="0">
                    <a:latin typeface="Arial"/>
                    <a:cs typeface="Arial"/>
                  </a:rPr>
                  <a:t>an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spc="-65" dirty="0">
                    <a:latin typeface="Arial"/>
                    <a:cs typeface="Arial"/>
                  </a:rPr>
                  <a:t>eigenvalue</a:t>
                </a:r>
                <a:r>
                  <a:rPr sz="1100" spc="25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of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i="1" spc="-50" dirty="0">
                    <a:latin typeface="Arial"/>
                    <a:cs typeface="Arial"/>
                  </a:rPr>
                  <a:t>A </a:t>
                </a:r>
                <a:r>
                  <a:rPr sz="1100" spc="-55" dirty="0">
                    <a:latin typeface="Arial"/>
                    <a:cs typeface="Arial"/>
                  </a:rPr>
                  <a:t>more</a:t>
                </a:r>
                <a:r>
                  <a:rPr sz="1100" spc="-20" dirty="0">
                    <a:latin typeface="Arial"/>
                    <a:cs typeface="Arial"/>
                  </a:rPr>
                  <a:t> </a:t>
                </a:r>
                <a:r>
                  <a:rPr sz="1100" spc="-40" dirty="0">
                    <a:latin typeface="Arial"/>
                    <a:cs typeface="Arial"/>
                  </a:rPr>
                  <a:t>generally:</a:t>
                </a:r>
                <a:r>
                  <a:rPr sz="1100" spc="110" dirty="0">
                    <a:latin typeface="Arial"/>
                    <a:cs typeface="Arial"/>
                  </a:rPr>
                  <a:t> </a:t>
                </a:r>
                <a:r>
                  <a:rPr sz="1100" spc="-20" dirty="0">
                    <a:latin typeface="Arial"/>
                    <a:cs typeface="Arial"/>
                  </a:rPr>
                  <a:t>take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spc="-40" dirty="0">
                    <a:latin typeface="Arial"/>
                    <a:cs typeface="Arial"/>
                  </a:rPr>
                  <a:t>any</a:t>
                </a:r>
                <a:r>
                  <a:rPr lang="en-US" sz="1100" spc="-40" dirty="0">
                    <a:latin typeface="Arial"/>
                    <a:cs typeface="Arial"/>
                  </a:rPr>
                  <a:t> </a:t>
                </a:r>
                <a14:m>
                  <m:oMath xmlns:m="http://schemas.openxmlformats.org/officeDocument/2006/math"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zh-CN" altLang="ar-AE" sz="1100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ℂ</m:t>
                        </m:r>
                      </m:e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sz="1100" spc="-45" dirty="0">
                    <a:latin typeface="Arial"/>
                    <a:cs typeface="Arial"/>
                  </a:rPr>
                  <a:t> </a:t>
                </a:r>
                <a:r>
                  <a:rPr sz="1100" spc="-45" dirty="0">
                    <a:latin typeface="Arial"/>
                    <a:cs typeface="Arial"/>
                  </a:rPr>
                  <a:t>and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dirty="0">
                    <a:latin typeface="Arial"/>
                    <a:cs typeface="Arial"/>
                  </a:rPr>
                  <a:t>a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35" dirty="0">
                    <a:latin typeface="Arial"/>
                    <a:cs typeface="Arial"/>
                  </a:rPr>
                  <a:t>polynomial</a:t>
                </a:r>
                <a:r>
                  <a:rPr sz="1100" spc="20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function</a:t>
                </a:r>
                <a:r>
                  <a:rPr sz="1100" spc="15" dirty="0">
                    <a:latin typeface="Arial"/>
                    <a:cs typeface="Arial"/>
                  </a:rPr>
                  <a:t> </a:t>
                </a:r>
                <a:r>
                  <a:rPr sz="1100" i="1" dirty="0">
                    <a:latin typeface="Arial"/>
                    <a:cs typeface="Arial"/>
                  </a:rPr>
                  <a:t>f</a:t>
                </a:r>
                <a:r>
                  <a:rPr sz="1100" i="1" spc="-125" dirty="0">
                    <a:latin typeface="Arial"/>
                    <a:cs typeface="Arial"/>
                  </a:rPr>
                  <a:t> </a:t>
                </a:r>
                <a:r>
                  <a:rPr sz="1100" spc="-25" dirty="0">
                    <a:latin typeface="Arial"/>
                    <a:cs typeface="Arial"/>
                  </a:rPr>
                  <a:t>(</a:t>
                </a:r>
                <a:r>
                  <a:rPr sz="1100" i="1" spc="-25" dirty="0">
                    <a:latin typeface="Hack"/>
                    <a:cs typeface="Hack"/>
                  </a:rPr>
                  <a:t>·</a:t>
                </a:r>
                <a:r>
                  <a:rPr sz="1100" spc="-25" dirty="0">
                    <a:latin typeface="Arial"/>
                    <a:cs typeface="Arial"/>
                  </a:rPr>
                  <a:t>) (more</a:t>
                </a:r>
                <a:r>
                  <a:rPr sz="1100" spc="-10" dirty="0">
                    <a:latin typeface="Arial"/>
                    <a:cs typeface="Arial"/>
                  </a:rPr>
                  <a:t> </a:t>
                </a:r>
                <a:r>
                  <a:rPr sz="1100" spc="-55" dirty="0">
                    <a:latin typeface="Arial"/>
                    <a:cs typeface="Arial"/>
                  </a:rPr>
                  <a:t>generally,</a:t>
                </a:r>
                <a:r>
                  <a:rPr sz="1100" spc="-5" dirty="0">
                    <a:latin typeface="Arial"/>
                    <a:cs typeface="Arial"/>
                  </a:rPr>
                  <a:t> </a:t>
                </a:r>
                <a:r>
                  <a:rPr sz="1100" spc="-20" dirty="0">
                    <a:latin typeface="Arial"/>
                    <a:cs typeface="Arial"/>
                  </a:rPr>
                  <a:t>analytic</a:t>
                </a:r>
                <a:r>
                  <a:rPr sz="1100" spc="-5" dirty="0">
                    <a:latin typeface="Arial"/>
                    <a:cs typeface="Arial"/>
                  </a:rPr>
                  <a:t> </a:t>
                </a:r>
                <a:r>
                  <a:rPr sz="1100" spc="-10" dirty="0">
                    <a:latin typeface="Arial"/>
                    <a:cs typeface="Arial"/>
                  </a:rPr>
                  <a:t>functions)</a:t>
                </a:r>
                <a:endParaRPr sz="1100" dirty="0">
                  <a:latin typeface="Arial"/>
                  <a:cs typeface="Arial"/>
                </a:endParaRPr>
              </a:p>
              <a:p>
                <a:pPr marL="38100">
                  <a:lnSpc>
                    <a:spcPts val="1305"/>
                  </a:lnSpc>
                  <a:spcBef>
                    <a:spcPts val="140"/>
                  </a:spcBef>
                </a:pPr>
                <a:r>
                  <a:rPr sz="1100" spc="-10" dirty="0">
                    <a:latin typeface="Arial"/>
                    <a:cs typeface="Arial"/>
                  </a:rPr>
                  <a:t>e.g.:</a:t>
                </a:r>
                <a:endParaRPr sz="1100" dirty="0">
                  <a:latin typeface="Arial"/>
                  <a:cs typeface="Arial"/>
                </a:endParaRPr>
              </a:p>
              <a:p>
                <a:pPr marR="670560" algn="r">
                  <a:lnSpc>
                    <a:spcPts val="944"/>
                  </a:lnSpc>
                </a:pPr>
                <a:endParaRPr sz="800" dirty="0">
                  <a:latin typeface="Arial"/>
                  <a:cs typeface="Arial"/>
                </a:endParaRPr>
              </a:p>
            </p:txBody>
          </p:sp>
        </mc:Choice>
        <mc:Fallback xmlns="">
          <p:sp>
            <p:nvSpPr>
              <p:cNvPr id="9" name="object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532" y="465211"/>
                <a:ext cx="3930015" cy="858248"/>
              </a:xfrm>
              <a:prstGeom prst="rect">
                <a:avLst/>
              </a:prstGeom>
              <a:blipFill>
                <a:blip r:embed="rId5"/>
                <a:stretch>
                  <a:fillRect l="-1395" t="-3546" r="-62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object 16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1966061"/>
            <a:ext cx="65201" cy="65201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402932" y="1882545"/>
            <a:ext cx="2806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25" dirty="0">
                <a:latin typeface="Arial"/>
                <a:cs typeface="Arial"/>
              </a:rPr>
              <a:t>then</a:t>
            </a:r>
            <a:endParaRPr sz="11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777085" y="2054617"/>
            <a:ext cx="133096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70" dirty="0">
                <a:latin typeface="Arial"/>
                <a:cs typeface="Arial"/>
              </a:rPr>
              <a:t>eig</a:t>
            </a:r>
            <a:r>
              <a:rPr sz="1100" spc="-8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))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f</a:t>
            </a:r>
            <a:r>
              <a:rPr sz="1100" i="1" spc="-8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(eig</a:t>
            </a:r>
            <a:r>
              <a:rPr sz="1100" spc="-8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spc="-20" dirty="0">
                <a:latin typeface="Arial"/>
                <a:cs typeface="Arial"/>
              </a:rPr>
              <a:t>))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9" name="object 19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281165" y="2361781"/>
            <a:ext cx="65201" cy="65201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402932" y="2278264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e.g.:</a:t>
            </a:r>
            <a:endParaRPr sz="1100">
              <a:latin typeface="Arial"/>
              <a:cs typeface="Arial"/>
            </a:endParaRPr>
          </a:p>
        </p:txBody>
      </p:sp>
      <p:sp>
        <p:nvSpPr>
          <p:cNvPr id="34" name="object 34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8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9EBDBF9-CF33-E7B7-9824-361CA82B168F}"/>
                  </a:ext>
                </a:extLst>
              </p:cNvPr>
              <p:cNvSpPr txBox="1"/>
              <p:nvPr/>
            </p:nvSpPr>
            <p:spPr>
              <a:xfrm>
                <a:off x="1035241" y="1275872"/>
                <a:ext cx="2779928" cy="45480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=99.8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+2000</m:t>
                    </m:r>
                    <m:limUpp>
                      <m:limUppPr>
                        <m:ctrlPr>
                          <a:rPr lang="en-US" altLang="zh-CN" sz="1100" i="1" dirty="0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groupChr>
                          <m:groupChrPr>
                            <m:chr m:val="⏞"/>
                            <m:pos m:val="top"/>
                            <m:vertJc m:val="bot"/>
                            <m:ctrlPr>
                              <a:rPr lang="en-US" altLang="zh-CN" sz="1100" i="1" dirty="0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d>
                              <m:dPr>
                                <m:begChr m:val="["/>
                                <m:endChr m:val="]"/>
                                <m:ctrlPr>
                                  <a:rPr lang="en-US" altLang="zh-CN" sz="11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m>
                                  <m:mPr>
                                    <m:plcHide m:val="on"/>
                                    <m:mcs>
                                      <m:mc>
                                        <m:mcPr>
                                          <m:count m:val="2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mr>
                                  <m:m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e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e>
                                  </m:mr>
                                </m:m>
                              </m:e>
                            </m:d>
                          </m:e>
                        </m:groupChr>
                      </m:e>
                      <m:lim>
                        <m:r>
                          <a:rPr lang="en-US" altLang="zh-CN" sz="1100" b="0" i="1" dirty="0" smtClean="0">
                            <a:latin typeface="Cambria Math" panose="02040503050406030204" pitchFamily="18" charset="0"/>
                          </a:rPr>
                          <m:t>𝑋</m:t>
                        </m:r>
                      </m:lim>
                    </m:limUpp>
                  </m:oMath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8" name="文本框 37">
                <a:extLst>
                  <a:ext uri="{FF2B5EF4-FFF2-40B4-BE49-F238E27FC236}">
                    <a16:creationId xmlns:a16="http://schemas.microsoft.com/office/drawing/2014/main" id="{E9EBDBF9-CF33-E7B7-9824-361CA82B16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5241" y="1275872"/>
                <a:ext cx="2779928" cy="454804"/>
              </a:xfrm>
              <a:prstGeom prst="rect">
                <a:avLst/>
              </a:prstGeom>
              <a:blipFill>
                <a:blip r:embed="rId9"/>
                <a:stretch>
                  <a:fillRect l="-21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877E41-1E41-63F4-C71A-000013E417EB}"/>
                  </a:ext>
                </a:extLst>
              </p:cNvPr>
              <p:cNvSpPr txBox="1"/>
              <p:nvPr/>
            </p:nvSpPr>
            <p:spPr>
              <a:xfrm>
                <a:off x="943517" y="2536647"/>
                <a:ext cx="2963375" cy="6030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</m:mr>
                        </m:m>
                      </m:e>
                    </m:d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=99.8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zh-CN" sz="1100" i="1" dirty="0" smtClean="0">
                        <a:latin typeface="Cambria Math" panose="02040503050406030204" pitchFamily="18" charset="0"/>
                      </a:rPr>
                      <m:t>+2000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zh-CN" sz="11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=99.8+2000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𝜆</m:t>
                      </m:r>
                      <m:d>
                        <m:dPr>
                          <m:begChr m:val="{"/>
                          <m:endChr m:val="}"/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m>
                                <m:mPr>
                                  <m:plcHide m:val="on"/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−1</m:t>
                                    </m:r>
                                  </m:e>
                                  <m:e>
                                    <m:r>
                                      <a:rPr lang="en-US" altLang="zh-CN" sz="1100" b="0" i="1" smtClean="0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</m:mr>
                              </m:m>
                            </m:e>
                          </m:d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=99.8±2000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𝑖</m:t>
                      </m:r>
                    </m:oMath>
                  </m:oMathPara>
                </a14:m>
                <a:endParaRPr lang="zh-CN" altLang="en-US" sz="1100" dirty="0"/>
              </a:p>
            </p:txBody>
          </p:sp>
        </mc:Choice>
        <mc:Fallback xmlns="">
          <p:sp>
            <p:nvSpPr>
              <p:cNvPr id="39" name="文本框 38">
                <a:extLst>
                  <a:ext uri="{FF2B5EF4-FFF2-40B4-BE49-F238E27FC236}">
                    <a16:creationId xmlns:a16="http://schemas.microsoft.com/office/drawing/2014/main" id="{44877E41-1E41-63F4-C71A-000013E417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517" y="2536647"/>
                <a:ext cx="2963375" cy="603050"/>
              </a:xfrm>
              <a:prstGeom prst="rect">
                <a:avLst/>
              </a:prstGeom>
              <a:blipFill>
                <a:blip r:embed="rId10"/>
                <a:stretch>
                  <a:fillRect l="-1646" r="-412" b="-606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844" y="-5120"/>
            <a:ext cx="165735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solidFill>
                  <a:srgbClr val="5AA800"/>
                </a:solidFill>
              </a:rPr>
              <a:t>Spectral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55" dirty="0">
                <a:solidFill>
                  <a:srgbClr val="5AA800"/>
                </a:solidFill>
              </a:rPr>
              <a:t>mapping</a:t>
            </a:r>
            <a:r>
              <a:rPr sz="1200" spc="-15" dirty="0">
                <a:solidFill>
                  <a:srgbClr val="5AA800"/>
                </a:solidFill>
              </a:rPr>
              <a:t> </a:t>
            </a:r>
            <a:r>
              <a:rPr sz="1200" spc="-60" dirty="0">
                <a:solidFill>
                  <a:srgbClr val="5AA800"/>
                </a:solidFill>
              </a:rPr>
              <a:t>theorem</a:t>
            </a:r>
            <a:endParaRPr sz="12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7743" y="203187"/>
            <a:ext cx="4432567" cy="50609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138544" y="711809"/>
            <a:ext cx="4331335" cy="778510"/>
            <a:chOff x="138544" y="711809"/>
            <a:chExt cx="4331335" cy="778510"/>
          </a:xfrm>
        </p:grpSpPr>
        <p:sp>
          <p:nvSpPr>
            <p:cNvPr id="9" name="object 9"/>
            <p:cNvSpPr/>
            <p:nvPr/>
          </p:nvSpPr>
          <p:spPr>
            <a:xfrm>
              <a:off x="138544" y="711809"/>
              <a:ext cx="4331335" cy="778510"/>
            </a:xfrm>
            <a:custGeom>
              <a:avLst/>
              <a:gdLst/>
              <a:ahLst/>
              <a:cxnLst/>
              <a:rect l="l" t="t" r="r" b="b"/>
              <a:pathLst>
                <a:path w="4331335" h="778510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46510"/>
                  </a:lnTo>
                  <a:lnTo>
                    <a:pt x="2485" y="758822"/>
                  </a:lnTo>
                  <a:lnTo>
                    <a:pt x="9264" y="768877"/>
                  </a:lnTo>
                  <a:lnTo>
                    <a:pt x="19319" y="775656"/>
                  </a:lnTo>
                  <a:lnTo>
                    <a:pt x="31631" y="778142"/>
                  </a:lnTo>
                  <a:lnTo>
                    <a:pt x="4299334" y="778142"/>
                  </a:lnTo>
                  <a:lnTo>
                    <a:pt x="4311646" y="775656"/>
                  </a:lnTo>
                  <a:lnTo>
                    <a:pt x="4321701" y="768877"/>
                  </a:lnTo>
                  <a:lnTo>
                    <a:pt x="4328480" y="758822"/>
                  </a:lnTo>
                  <a:lnTo>
                    <a:pt x="4330965" y="74651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44870" y="718135"/>
              <a:ext cx="4318635" cy="765810"/>
            </a:xfrm>
            <a:custGeom>
              <a:avLst/>
              <a:gdLst/>
              <a:ahLst/>
              <a:cxnLst/>
              <a:rect l="l" t="t" r="r" b="b"/>
              <a:pathLst>
                <a:path w="4318635" h="765810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733857"/>
                  </a:lnTo>
                  <a:lnTo>
                    <a:pt x="2485" y="746170"/>
                  </a:lnTo>
                  <a:lnTo>
                    <a:pt x="9264" y="756224"/>
                  </a:lnTo>
                  <a:lnTo>
                    <a:pt x="19319" y="763003"/>
                  </a:lnTo>
                  <a:lnTo>
                    <a:pt x="31631" y="765489"/>
                  </a:lnTo>
                  <a:lnTo>
                    <a:pt x="4286681" y="765489"/>
                  </a:lnTo>
                  <a:lnTo>
                    <a:pt x="4298993" y="763003"/>
                  </a:lnTo>
                  <a:lnTo>
                    <a:pt x="4309048" y="756224"/>
                  </a:lnTo>
                  <a:lnTo>
                    <a:pt x="4315827" y="746170"/>
                  </a:lnTo>
                  <a:lnTo>
                    <a:pt x="4318313" y="73385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1" name="object 11"/>
          <p:cNvGrpSpPr/>
          <p:nvPr/>
        </p:nvGrpSpPr>
        <p:grpSpPr>
          <a:xfrm>
            <a:off x="138544" y="1575983"/>
            <a:ext cx="4331335" cy="221615"/>
            <a:chOff x="138544" y="1575983"/>
            <a:chExt cx="4331335" cy="221615"/>
          </a:xfrm>
        </p:grpSpPr>
        <p:sp>
          <p:nvSpPr>
            <p:cNvPr id="12" name="object 12"/>
            <p:cNvSpPr/>
            <p:nvPr/>
          </p:nvSpPr>
          <p:spPr>
            <a:xfrm>
              <a:off x="138544" y="1575983"/>
              <a:ext cx="4331335" cy="221615"/>
            </a:xfrm>
            <a:custGeom>
              <a:avLst/>
              <a:gdLst/>
              <a:ahLst/>
              <a:cxnLst/>
              <a:rect l="l" t="t" r="r" b="b"/>
              <a:pathLst>
                <a:path w="4331335" h="221614">
                  <a:moveTo>
                    <a:pt x="4299334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89790"/>
                  </a:lnTo>
                  <a:lnTo>
                    <a:pt x="2485" y="202103"/>
                  </a:lnTo>
                  <a:lnTo>
                    <a:pt x="9264" y="212157"/>
                  </a:lnTo>
                  <a:lnTo>
                    <a:pt x="19319" y="218936"/>
                  </a:lnTo>
                  <a:lnTo>
                    <a:pt x="31631" y="221422"/>
                  </a:lnTo>
                  <a:lnTo>
                    <a:pt x="4299334" y="221422"/>
                  </a:lnTo>
                  <a:lnTo>
                    <a:pt x="4311646" y="218936"/>
                  </a:lnTo>
                  <a:lnTo>
                    <a:pt x="4321701" y="212157"/>
                  </a:lnTo>
                  <a:lnTo>
                    <a:pt x="4328480" y="202103"/>
                  </a:lnTo>
                  <a:lnTo>
                    <a:pt x="4330965" y="189790"/>
                  </a:lnTo>
                  <a:lnTo>
                    <a:pt x="4330965" y="31631"/>
                  </a:lnTo>
                  <a:lnTo>
                    <a:pt x="4328480" y="19319"/>
                  </a:lnTo>
                  <a:lnTo>
                    <a:pt x="4321701" y="9264"/>
                  </a:lnTo>
                  <a:lnTo>
                    <a:pt x="4311646" y="2485"/>
                  </a:lnTo>
                  <a:lnTo>
                    <a:pt x="4299334" y="0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144870" y="1582309"/>
              <a:ext cx="4318635" cy="208915"/>
            </a:xfrm>
            <a:custGeom>
              <a:avLst/>
              <a:gdLst/>
              <a:ahLst/>
              <a:cxnLst/>
              <a:rect l="l" t="t" r="r" b="b"/>
              <a:pathLst>
                <a:path w="4318635" h="208914">
                  <a:moveTo>
                    <a:pt x="4286681" y="0"/>
                  </a:moveTo>
                  <a:lnTo>
                    <a:pt x="31631" y="0"/>
                  </a:lnTo>
                  <a:lnTo>
                    <a:pt x="19319" y="2485"/>
                  </a:lnTo>
                  <a:lnTo>
                    <a:pt x="9264" y="9264"/>
                  </a:lnTo>
                  <a:lnTo>
                    <a:pt x="2485" y="19319"/>
                  </a:lnTo>
                  <a:lnTo>
                    <a:pt x="0" y="31631"/>
                  </a:lnTo>
                  <a:lnTo>
                    <a:pt x="0" y="177137"/>
                  </a:lnTo>
                  <a:lnTo>
                    <a:pt x="2485" y="189450"/>
                  </a:lnTo>
                  <a:lnTo>
                    <a:pt x="9264" y="199505"/>
                  </a:lnTo>
                  <a:lnTo>
                    <a:pt x="19319" y="206283"/>
                  </a:lnTo>
                  <a:lnTo>
                    <a:pt x="31631" y="208769"/>
                  </a:lnTo>
                  <a:lnTo>
                    <a:pt x="4286681" y="208769"/>
                  </a:lnTo>
                  <a:lnTo>
                    <a:pt x="4298993" y="206283"/>
                  </a:lnTo>
                  <a:lnTo>
                    <a:pt x="4309048" y="199505"/>
                  </a:lnTo>
                  <a:lnTo>
                    <a:pt x="4315827" y="189450"/>
                  </a:lnTo>
                  <a:lnTo>
                    <a:pt x="4318313" y="177137"/>
                  </a:lnTo>
                  <a:lnTo>
                    <a:pt x="4318313" y="31631"/>
                  </a:lnTo>
                  <a:lnTo>
                    <a:pt x="4315827" y="19319"/>
                  </a:lnTo>
                  <a:lnTo>
                    <a:pt x="4309048" y="9264"/>
                  </a:lnTo>
                  <a:lnTo>
                    <a:pt x="4298993" y="2485"/>
                  </a:lnTo>
                  <a:lnTo>
                    <a:pt x="4286681" y="0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75" dirty="0"/>
              <a:t>import</a:t>
            </a:r>
            <a:r>
              <a:rPr spc="-40" dirty="0"/>
              <a:t> </a:t>
            </a:r>
            <a:r>
              <a:rPr spc="-20" dirty="0">
                <a:solidFill>
                  <a:srgbClr val="000000"/>
                </a:solidFill>
              </a:rPr>
              <a:t>numpy</a:t>
            </a: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pc="-70" dirty="0">
                <a:solidFill>
                  <a:srgbClr val="9F522C"/>
                </a:solidFill>
              </a:rPr>
              <a:t>A</a:t>
            </a:r>
            <a:r>
              <a:rPr spc="-65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[[</a:t>
            </a:r>
            <a:r>
              <a:rPr spc="-70" dirty="0">
                <a:solidFill>
                  <a:srgbClr val="008A8A"/>
                </a:solidFill>
              </a:rPr>
              <a:t>99.8</a:t>
            </a:r>
            <a:r>
              <a:rPr spc="-70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008A8A"/>
                </a:solidFill>
              </a:rPr>
              <a:t>2000</a:t>
            </a:r>
            <a:r>
              <a:rPr spc="-70" dirty="0">
                <a:solidFill>
                  <a:srgbClr val="000000"/>
                </a:solidFill>
              </a:rPr>
              <a:t>],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[-</a:t>
            </a:r>
            <a:r>
              <a:rPr spc="-75" dirty="0">
                <a:solidFill>
                  <a:srgbClr val="008A8A"/>
                </a:solidFill>
              </a:rPr>
              <a:t>2000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10" dirty="0">
                <a:solidFill>
                  <a:srgbClr val="008A8A"/>
                </a:solidFill>
              </a:rPr>
              <a:t>99.8</a:t>
            </a:r>
            <a:r>
              <a:rPr spc="-10" dirty="0">
                <a:solidFill>
                  <a:srgbClr val="000000"/>
                </a:solidFill>
              </a:rPr>
              <a:t>]]</a:t>
            </a:r>
          </a:p>
          <a:p>
            <a:pPr>
              <a:lnSpc>
                <a:spcPct val="100000"/>
              </a:lnSpc>
              <a:spcBef>
                <a:spcPts val="7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 marR="5080">
              <a:lnSpc>
                <a:spcPct val="101499"/>
              </a:lnSpc>
            </a:pPr>
            <a:r>
              <a:rPr spc="-75" dirty="0">
                <a:solidFill>
                  <a:srgbClr val="9F522C"/>
                </a:solidFill>
              </a:rPr>
              <a:t>eigA</a:t>
            </a:r>
            <a:r>
              <a:rPr spc="-75" dirty="0">
                <a:solidFill>
                  <a:srgbClr val="000000"/>
                </a:solidFill>
              </a:rPr>
              <a:t>,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0" dirty="0">
                <a:solidFill>
                  <a:srgbClr val="9F522C"/>
                </a:solidFill>
              </a:rPr>
              <a:t>eigvecA</a:t>
            </a:r>
            <a:r>
              <a:rPr spc="-60" dirty="0">
                <a:solidFill>
                  <a:srgbClr val="9F522C"/>
                </a:solidFill>
              </a:rPr>
              <a:t> </a:t>
            </a:r>
            <a:r>
              <a:rPr spc="-70" dirty="0">
                <a:solidFill>
                  <a:srgbClr val="000000"/>
                </a:solidFill>
              </a:rPr>
              <a:t>=</a:t>
            </a:r>
            <a:r>
              <a:rPr spc="-6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0000"/>
                </a:solidFill>
              </a:rPr>
              <a:t>numpy.linalg.eig(A) </a:t>
            </a:r>
            <a:r>
              <a:rPr spc="-10" dirty="0">
                <a:solidFill>
                  <a:srgbClr val="473C8A"/>
                </a:solidFill>
              </a:rPr>
              <a:t>print</a:t>
            </a:r>
            <a:r>
              <a:rPr spc="-10" dirty="0">
                <a:solidFill>
                  <a:srgbClr val="000000"/>
                </a:solidFill>
              </a:rPr>
              <a:t>(eigA)</a:t>
            </a: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pc="-10" dirty="0">
              <a:solidFill>
                <a:srgbClr val="000000"/>
              </a:solidFill>
            </a:endParaRPr>
          </a:p>
          <a:p>
            <a:pPr marL="12700">
              <a:lnSpc>
                <a:spcPct val="100000"/>
              </a:lnSpc>
            </a:pPr>
            <a:r>
              <a:rPr spc="-70" dirty="0">
                <a:solidFill>
                  <a:srgbClr val="000000"/>
                </a:solidFill>
              </a:rPr>
              <a:t>[</a:t>
            </a:r>
            <a:r>
              <a:rPr spc="-70" dirty="0">
                <a:solidFill>
                  <a:srgbClr val="008A8A"/>
                </a:solidFill>
              </a:rPr>
              <a:t>99.8</a:t>
            </a:r>
            <a:r>
              <a:rPr spc="-70" dirty="0">
                <a:solidFill>
                  <a:srgbClr val="000000"/>
                </a:solidFill>
              </a:rPr>
              <a:t>+</a:t>
            </a:r>
            <a:r>
              <a:rPr spc="-70" dirty="0">
                <a:solidFill>
                  <a:srgbClr val="008A8A"/>
                </a:solidFill>
              </a:rPr>
              <a:t>2000</a:t>
            </a:r>
            <a:r>
              <a:rPr spc="-70" dirty="0">
                <a:solidFill>
                  <a:srgbClr val="000000"/>
                </a:solidFill>
              </a:rPr>
              <a:t>.j</a:t>
            </a:r>
            <a:r>
              <a:rPr spc="-45" dirty="0">
                <a:solidFill>
                  <a:srgbClr val="000000"/>
                </a:solidFill>
              </a:rPr>
              <a:t> </a:t>
            </a:r>
            <a:r>
              <a:rPr spc="-75" dirty="0">
                <a:solidFill>
                  <a:srgbClr val="008A8A"/>
                </a:solidFill>
              </a:rPr>
              <a:t>99.8</a:t>
            </a:r>
            <a:r>
              <a:rPr spc="-75" dirty="0">
                <a:solidFill>
                  <a:srgbClr val="000000"/>
                </a:solidFill>
              </a:rPr>
              <a:t>-</a:t>
            </a:r>
            <a:r>
              <a:rPr spc="-10" dirty="0">
                <a:solidFill>
                  <a:srgbClr val="008A8A"/>
                </a:solidFill>
              </a:rPr>
              <a:t>2000</a:t>
            </a:r>
            <a:r>
              <a:rPr spc="-10" dirty="0">
                <a:solidFill>
                  <a:srgbClr val="000000"/>
                </a:solidFill>
              </a:rPr>
              <a:t>.j]</a:t>
            </a:r>
          </a:p>
        </p:txBody>
      </p:sp>
      <p:sp>
        <p:nvSpPr>
          <p:cNvPr id="15" name="object 15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300956" y="3322038"/>
            <a:ext cx="252729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30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150" dirty="0">
                <a:solidFill>
                  <a:srgbClr val="191919"/>
                </a:solidFill>
                <a:latin typeface="Arial"/>
                <a:cs typeface="Arial"/>
              </a:rPr>
              <a:t>/</a:t>
            </a:r>
            <a:r>
              <a:rPr sz="600" spc="-6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600" spc="-35" dirty="0">
                <a:solidFill>
                  <a:srgbClr val="191919"/>
                </a:solidFill>
                <a:latin typeface="Arial"/>
                <a:cs typeface="Arial"/>
              </a:rPr>
              <a:t>12</a:t>
            </a:r>
            <a:endParaRPr sz="600">
              <a:latin typeface="Arial"/>
              <a:cs typeface="Arial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9307754-C50D-7639-A889-BF672C2EFAD9}"/>
                  </a:ext>
                </a:extLst>
              </p:cNvPr>
              <p:cNvSpPr txBox="1"/>
              <p:nvPr/>
            </p:nvSpPr>
            <p:spPr>
              <a:xfrm>
                <a:off x="1619250" y="264535"/>
                <a:ext cx="2305664" cy="39356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altLang="zh-CN" sz="11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altLang="zh-CN" sz="11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plcHide m:val="on"/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zh-CN" sz="11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2000</m:t>
                              </m:r>
                            </m:e>
                          </m:mr>
                          <m:mr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−2000</m:t>
                              </m:r>
                            </m:e>
                            <m:e>
                              <m:r>
                                <a:rPr lang="en-US" altLang="zh-CN" sz="11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99.8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zh-CN" altLang="en-US" sz="11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9" name="文本框 18">
                <a:extLst>
                  <a:ext uri="{FF2B5EF4-FFF2-40B4-BE49-F238E27FC236}">
                    <a16:creationId xmlns:a16="http://schemas.microsoft.com/office/drawing/2014/main" id="{99307754-C50D-7639-A889-BF672C2EFA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50" y="264535"/>
                <a:ext cx="2305664" cy="393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278638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1TB</a:t>
            </a:r>
            <a:r>
              <a:rPr sz="1400" spc="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60" dirty="0">
                <a:solidFill>
                  <a:srgbClr val="191919"/>
                </a:solidFill>
                <a:latin typeface="Arial"/>
                <a:cs typeface="Arial"/>
              </a:rPr>
              <a:t>vs</a:t>
            </a:r>
            <a:r>
              <a:rPr sz="14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191919"/>
                </a:solidFill>
                <a:latin typeface="Arial"/>
                <a:cs typeface="Arial"/>
              </a:rPr>
              <a:t>1,300</a:t>
            </a:r>
            <a:r>
              <a:rPr sz="14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filing</a:t>
            </a:r>
            <a:r>
              <a:rPr sz="14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45" dirty="0">
                <a:solidFill>
                  <a:srgbClr val="191919"/>
                </a:solidFill>
                <a:latin typeface="Arial"/>
                <a:cs typeface="Arial"/>
              </a:rPr>
              <a:t>cabinets</a:t>
            </a:r>
            <a:r>
              <a:rPr sz="14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of</a:t>
            </a:r>
            <a:r>
              <a:rPr sz="1400" spc="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40" dirty="0">
                <a:solidFill>
                  <a:srgbClr val="191919"/>
                </a:solidFill>
                <a:latin typeface="Arial"/>
                <a:cs typeface="Arial"/>
              </a:rPr>
              <a:t>paper</a:t>
            </a:r>
            <a:endParaRPr sz="1400">
              <a:latin typeface="Arial"/>
              <a:cs typeface="Arial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0" y="520192"/>
            <a:ext cx="4608195" cy="2936240"/>
            <a:chOff x="0" y="520192"/>
            <a:chExt cx="4608195" cy="293624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626" y="520192"/>
              <a:ext cx="3464749" cy="2935858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0" y="3346500"/>
              <a:ext cx="4608195" cy="109855"/>
            </a:xfrm>
            <a:custGeom>
              <a:avLst/>
              <a:gdLst/>
              <a:ahLst/>
              <a:cxnLst/>
              <a:rect l="l" t="t" r="r" b="b"/>
              <a:pathLst>
                <a:path w="4608195" h="109854">
                  <a:moveTo>
                    <a:pt x="4607928" y="0"/>
                  </a:moveTo>
                  <a:lnTo>
                    <a:pt x="3071952" y="0"/>
                  </a:lnTo>
                  <a:lnTo>
                    <a:pt x="1535976" y="0"/>
                  </a:lnTo>
                  <a:lnTo>
                    <a:pt x="0" y="0"/>
                  </a:lnTo>
                  <a:lnTo>
                    <a:pt x="0" y="109550"/>
                  </a:lnTo>
                  <a:lnTo>
                    <a:pt x="1535976" y="109550"/>
                  </a:lnTo>
                  <a:lnTo>
                    <a:pt x="3071952" y="109550"/>
                  </a:lnTo>
                  <a:lnTo>
                    <a:pt x="4607928" y="109550"/>
                  </a:lnTo>
                  <a:lnTo>
                    <a:pt x="4607928" y="0"/>
                  </a:lnTo>
                  <a:close/>
                </a:path>
              </a:pathLst>
            </a:custGeom>
            <a:solidFill>
              <a:srgbClr val="E5E5E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2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2171700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Inherent</a:t>
            </a:r>
            <a:r>
              <a:rPr sz="14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50" dirty="0">
                <a:solidFill>
                  <a:srgbClr val="191919"/>
                </a:solidFill>
                <a:latin typeface="Arial"/>
                <a:cs typeface="Arial"/>
              </a:rPr>
              <a:t>sampling</a:t>
            </a:r>
            <a:r>
              <a:rPr sz="1400" spc="-1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in</a:t>
            </a:r>
            <a:r>
              <a:rPr sz="1400" spc="-1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practice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626" y="535805"/>
            <a:ext cx="3464749" cy="2309833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332712" y="2961181"/>
            <a:ext cx="3371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60" dirty="0">
                <a:latin typeface="Arial"/>
                <a:cs typeface="Arial"/>
              </a:rPr>
              <a:t>∆</a:t>
            </a:r>
            <a:r>
              <a:rPr sz="1100" i="1" spc="160" dirty="0">
                <a:latin typeface="Arial"/>
                <a:cs typeface="Arial"/>
              </a:rPr>
              <a:t>t</a:t>
            </a:r>
            <a:r>
              <a:rPr sz="1100" i="1" spc="-5" dirty="0">
                <a:latin typeface="Arial"/>
                <a:cs typeface="Arial"/>
              </a:rPr>
              <a:t> </a:t>
            </a:r>
            <a:r>
              <a:rPr sz="1100" spc="150" dirty="0">
                <a:latin typeface="Arial"/>
                <a:cs typeface="Arial"/>
              </a:rPr>
              <a:t>=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710791" y="3077794"/>
            <a:ext cx="1536700" cy="0"/>
          </a:xfrm>
          <a:custGeom>
            <a:avLst/>
            <a:gdLst/>
            <a:ahLst/>
            <a:cxnLst/>
            <a:rect l="l" t="t" r="r" b="b"/>
            <a:pathLst>
              <a:path w="1536700">
                <a:moveTo>
                  <a:pt x="0" y="0"/>
                </a:moveTo>
                <a:lnTo>
                  <a:pt x="1536611" y="0"/>
                </a:lnTo>
              </a:path>
            </a:pathLst>
          </a:custGeom>
          <a:ln w="554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/>
          <p:nvPr/>
        </p:nvSpPr>
        <p:spPr>
          <a:xfrm>
            <a:off x="1698091" y="2844950"/>
            <a:ext cx="1562100" cy="403225"/>
          </a:xfrm>
          <a:prstGeom prst="rect">
            <a:avLst/>
          </a:prstGeom>
        </p:spPr>
        <p:txBody>
          <a:bodyPr vert="horz" wrap="square" lIns="0" tIns="336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00" spc="-50" dirty="0">
                <a:latin typeface="Arial"/>
                <a:cs typeface="Arial"/>
              </a:rPr>
              <a:t>1</a:t>
            </a:r>
            <a:endParaRPr sz="1100">
              <a:latin typeface="Arial"/>
              <a:cs typeface="Arial"/>
            </a:endParaRPr>
          </a:p>
          <a:p>
            <a:pPr algn="ctr">
              <a:lnSpc>
                <a:spcPct val="100000"/>
              </a:lnSpc>
              <a:spcBef>
                <a:spcPts val="170"/>
              </a:spcBef>
            </a:pPr>
            <a:r>
              <a:rPr sz="1100" dirty="0">
                <a:latin typeface="Arial"/>
                <a:cs typeface="Arial"/>
              </a:rPr>
              <a:t>(rpm</a:t>
            </a:r>
            <a:r>
              <a:rPr sz="1100" i="1" dirty="0">
                <a:latin typeface="Times New Roman"/>
                <a:cs typeface="Times New Roman"/>
              </a:rPr>
              <a:t>/</a:t>
            </a:r>
            <a:r>
              <a:rPr sz="1100" dirty="0">
                <a:latin typeface="Arial"/>
                <a:cs typeface="Arial"/>
              </a:rPr>
              <a:t>60)</a:t>
            </a:r>
            <a:r>
              <a:rPr sz="1100" spc="-50" dirty="0">
                <a:latin typeface="Arial"/>
                <a:cs typeface="Arial"/>
              </a:rPr>
              <a:t> </a:t>
            </a:r>
            <a:r>
              <a:rPr sz="1100" i="1" spc="175" dirty="0">
                <a:latin typeface="Hack"/>
                <a:cs typeface="Hack"/>
              </a:rPr>
              <a:t>×</a:t>
            </a:r>
            <a:r>
              <a:rPr sz="1100" i="1" spc="-405" dirty="0">
                <a:latin typeface="Hack"/>
                <a:cs typeface="Hack"/>
              </a:rPr>
              <a:t> </a:t>
            </a:r>
            <a:r>
              <a:rPr sz="1100" spc="-45" dirty="0">
                <a:latin typeface="Arial"/>
                <a:cs typeface="Arial"/>
              </a:rPr>
              <a:t>sector</a:t>
            </a:r>
            <a:r>
              <a:rPr sz="1100" spc="8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number</a:t>
            </a:r>
            <a:endParaRPr sz="110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3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18840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20" dirty="0">
                <a:solidFill>
                  <a:srgbClr val="191919"/>
                </a:solidFill>
                <a:latin typeface="Arial"/>
                <a:cs typeface="Arial"/>
              </a:rPr>
              <a:t>Practical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dirty="0">
                <a:solidFill>
                  <a:srgbClr val="191919"/>
                </a:solidFill>
                <a:latin typeface="Arial"/>
                <a:cs typeface="Arial"/>
              </a:rPr>
              <a:t>control</a:t>
            </a:r>
            <a:r>
              <a:rPr sz="1400" spc="-30" dirty="0">
                <a:solidFill>
                  <a:srgbClr val="191919"/>
                </a:solidFill>
                <a:latin typeface="Arial"/>
                <a:cs typeface="Arial"/>
              </a:rPr>
              <a:t> </a:t>
            </a:r>
            <a:r>
              <a:rPr sz="1400" spc="-80" dirty="0">
                <a:solidFill>
                  <a:srgbClr val="191919"/>
                </a:solidFill>
                <a:latin typeface="Arial"/>
                <a:cs typeface="Arial"/>
              </a:rPr>
              <a:t>systems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9295" y="616716"/>
            <a:ext cx="4175595" cy="2552374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4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70" dirty="0"/>
              <a:t>Sampler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515758"/>
            <a:ext cx="344551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0" dirty="0">
                <a:latin typeface="Arial"/>
                <a:cs typeface="Arial"/>
              </a:rPr>
              <a:t>sampler:</a:t>
            </a:r>
            <a:r>
              <a:rPr sz="1100" spc="7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converts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time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function </a:t>
            </a:r>
            <a:r>
              <a:rPr sz="1100" dirty="0">
                <a:latin typeface="Arial"/>
                <a:cs typeface="Arial"/>
              </a:rPr>
              <a:t>into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discrete</a:t>
            </a:r>
            <a:r>
              <a:rPr sz="1100" spc="-15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sequence,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844" y="1651748"/>
            <a:ext cx="27178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35" dirty="0">
                <a:latin typeface="Arial"/>
                <a:cs typeface="Arial"/>
              </a:rPr>
              <a:t>e.g.,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431009" y="864459"/>
            <a:ext cx="1586865" cy="939165"/>
            <a:chOff x="431009" y="864459"/>
            <a:chExt cx="1586865" cy="939165"/>
          </a:xfrm>
        </p:grpSpPr>
        <p:sp>
          <p:nvSpPr>
            <p:cNvPr id="7" name="object 7"/>
            <p:cNvSpPr/>
            <p:nvPr/>
          </p:nvSpPr>
          <p:spPr>
            <a:xfrm>
              <a:off x="433549" y="1368463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5">
                  <a:moveTo>
                    <a:pt x="0" y="0"/>
                  </a:moveTo>
                  <a:lnTo>
                    <a:pt x="153846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66956" y="1349484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0" y="37957"/>
                  </a:lnTo>
                  <a:lnTo>
                    <a:pt x="12415" y="31611"/>
                  </a:lnTo>
                  <a:lnTo>
                    <a:pt x="25937" y="26095"/>
                  </a:lnTo>
                  <a:lnTo>
                    <a:pt x="39143" y="21766"/>
                  </a:lnTo>
                  <a:lnTo>
                    <a:pt x="50609" y="18978"/>
                  </a:lnTo>
                  <a:lnTo>
                    <a:pt x="39143" y="16191"/>
                  </a:lnTo>
                  <a:lnTo>
                    <a:pt x="25937" y="11861"/>
                  </a:lnTo>
                  <a:lnTo>
                    <a:pt x="12415" y="6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505548" y="910008"/>
              <a:ext cx="0" cy="890905"/>
            </a:xfrm>
            <a:custGeom>
              <a:avLst/>
              <a:gdLst/>
              <a:ahLst/>
              <a:cxnLst/>
              <a:rect l="l" t="t" r="r" b="b"/>
              <a:pathLst>
                <a:path h="890905">
                  <a:moveTo>
                    <a:pt x="0" y="89045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6570" y="864459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37957" y="50609"/>
                  </a:lnTo>
                  <a:lnTo>
                    <a:pt x="31611" y="38194"/>
                  </a:lnTo>
                  <a:lnTo>
                    <a:pt x="26095" y="24672"/>
                  </a:lnTo>
                  <a:lnTo>
                    <a:pt x="21766" y="11466"/>
                  </a:lnTo>
                  <a:lnTo>
                    <a:pt x="18978" y="0"/>
                  </a:lnTo>
                  <a:lnTo>
                    <a:pt x="16191" y="11466"/>
                  </a:lnTo>
                  <a:lnTo>
                    <a:pt x="11861" y="24672"/>
                  </a:lnTo>
                  <a:lnTo>
                    <a:pt x="6345" y="38194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2053577" y="1256015"/>
            <a:ext cx="7556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40" dirty="0"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41553" y="747850"/>
            <a:ext cx="24701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y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505548" y="1009359"/>
            <a:ext cx="1440180" cy="631825"/>
          </a:xfrm>
          <a:custGeom>
            <a:avLst/>
            <a:gdLst/>
            <a:ahLst/>
            <a:cxnLst/>
            <a:rect l="l" t="t" r="r" b="b"/>
            <a:pathLst>
              <a:path w="1440180" h="631825">
                <a:moveTo>
                  <a:pt x="0" y="359103"/>
                </a:moveTo>
                <a:lnTo>
                  <a:pt x="60002" y="299380"/>
                </a:lnTo>
                <a:lnTo>
                  <a:pt x="119999" y="241312"/>
                </a:lnTo>
                <a:lnTo>
                  <a:pt x="180002" y="186506"/>
                </a:lnTo>
                <a:lnTo>
                  <a:pt x="240004" y="136490"/>
                </a:lnTo>
                <a:lnTo>
                  <a:pt x="300001" y="92637"/>
                </a:lnTo>
                <a:lnTo>
                  <a:pt x="360004" y="56168"/>
                </a:lnTo>
                <a:lnTo>
                  <a:pt x="420006" y="28103"/>
                </a:lnTo>
                <a:lnTo>
                  <a:pt x="480004" y="9201"/>
                </a:lnTo>
                <a:lnTo>
                  <a:pt x="540006" y="0"/>
                </a:lnTo>
                <a:lnTo>
                  <a:pt x="600009" y="752"/>
                </a:lnTo>
                <a:lnTo>
                  <a:pt x="660006" y="11436"/>
                </a:lnTo>
                <a:lnTo>
                  <a:pt x="720008" y="31750"/>
                </a:lnTo>
                <a:lnTo>
                  <a:pt x="780011" y="61139"/>
                </a:lnTo>
                <a:lnTo>
                  <a:pt x="840008" y="98790"/>
                </a:lnTo>
                <a:lnTo>
                  <a:pt x="900010" y="143653"/>
                </a:lnTo>
                <a:lnTo>
                  <a:pt x="960013" y="194482"/>
                </a:lnTo>
                <a:lnTo>
                  <a:pt x="1020010" y="249876"/>
                </a:lnTo>
                <a:lnTo>
                  <a:pt x="1080013" y="308302"/>
                </a:lnTo>
                <a:lnTo>
                  <a:pt x="1140015" y="368128"/>
                </a:lnTo>
                <a:lnTo>
                  <a:pt x="1200012" y="427708"/>
                </a:lnTo>
                <a:lnTo>
                  <a:pt x="1260015" y="485387"/>
                </a:lnTo>
                <a:lnTo>
                  <a:pt x="1320018" y="539566"/>
                </a:lnTo>
                <a:lnTo>
                  <a:pt x="1380015" y="588742"/>
                </a:lnTo>
                <a:lnTo>
                  <a:pt x="1440017" y="631556"/>
                </a:lnTo>
              </a:path>
            </a:pathLst>
          </a:custGeom>
          <a:ln w="5060">
            <a:solidFill>
              <a:srgbClr val="0098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2213635" y="1294752"/>
            <a:ext cx="144145" cy="0"/>
          </a:xfrm>
          <a:custGeom>
            <a:avLst/>
            <a:gdLst/>
            <a:ahLst/>
            <a:cxnLst/>
            <a:rect l="l" t="t" r="r" b="b"/>
            <a:pathLst>
              <a:path w="144144">
                <a:moveTo>
                  <a:pt x="0" y="0"/>
                </a:moveTo>
                <a:lnTo>
                  <a:pt x="143999" y="0"/>
                </a:lnTo>
              </a:path>
            </a:pathLst>
          </a:custGeom>
          <a:ln w="10122">
            <a:solidFill>
              <a:srgbClr val="FF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2262200" y="1290953"/>
            <a:ext cx="191135" cy="50673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135" dirty="0">
                <a:solidFill>
                  <a:srgbClr val="FF5CA8"/>
                </a:solidFill>
                <a:latin typeface="Arial"/>
                <a:cs typeface="Arial"/>
              </a:rPr>
              <a:t>∆</a:t>
            </a:r>
            <a:r>
              <a:rPr sz="1100" i="1" spc="135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1100">
              <a:latin typeface="Arial"/>
              <a:cs typeface="Arial"/>
            </a:endParaRPr>
          </a:p>
          <a:p>
            <a:pPr marL="26034">
              <a:lnSpc>
                <a:spcPct val="100000"/>
              </a:lnSpc>
              <a:spcBef>
                <a:spcPts val="1155"/>
              </a:spcBef>
            </a:pPr>
            <a:r>
              <a:rPr sz="1100" i="1" spc="370" dirty="0">
                <a:solidFill>
                  <a:srgbClr val="FF5CA8"/>
                </a:solidFill>
                <a:latin typeface="Hack"/>
                <a:cs typeface="Hack"/>
              </a:rPr>
              <a:t>⇒</a:t>
            </a:r>
            <a:endParaRPr sz="1100">
              <a:latin typeface="Hack"/>
              <a:cs typeface="Hack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357634" y="1243514"/>
            <a:ext cx="216535" cy="51435"/>
          </a:xfrm>
          <a:custGeom>
            <a:avLst/>
            <a:gdLst/>
            <a:ahLst/>
            <a:cxnLst/>
            <a:rect l="l" t="t" r="r" b="b"/>
            <a:pathLst>
              <a:path w="216535" h="51434">
                <a:moveTo>
                  <a:pt x="0" y="51238"/>
                </a:moveTo>
                <a:lnTo>
                  <a:pt x="51238" y="0"/>
                </a:lnTo>
              </a:path>
              <a:path w="216535" h="51434">
                <a:moveTo>
                  <a:pt x="72005" y="51238"/>
                </a:moveTo>
                <a:lnTo>
                  <a:pt x="216004" y="51238"/>
                </a:lnTo>
              </a:path>
            </a:pathLst>
          </a:custGeom>
          <a:ln w="10122">
            <a:solidFill>
              <a:srgbClr val="FF5B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7" name="object 17"/>
          <p:cNvGrpSpPr/>
          <p:nvPr/>
        </p:nvGrpSpPr>
        <p:grpSpPr>
          <a:xfrm>
            <a:off x="2665942" y="864459"/>
            <a:ext cx="1586865" cy="939165"/>
            <a:chOff x="2665942" y="864459"/>
            <a:chExt cx="1586865" cy="939165"/>
          </a:xfrm>
        </p:grpSpPr>
        <p:sp>
          <p:nvSpPr>
            <p:cNvPr id="18" name="object 18"/>
            <p:cNvSpPr/>
            <p:nvPr/>
          </p:nvSpPr>
          <p:spPr>
            <a:xfrm>
              <a:off x="2668482" y="1368463"/>
              <a:ext cx="1538605" cy="0"/>
            </a:xfrm>
            <a:custGeom>
              <a:avLst/>
              <a:gdLst/>
              <a:ahLst/>
              <a:cxnLst/>
              <a:rect l="l" t="t" r="r" b="b"/>
              <a:pathLst>
                <a:path w="1538604">
                  <a:moveTo>
                    <a:pt x="0" y="0"/>
                  </a:moveTo>
                  <a:lnTo>
                    <a:pt x="1538468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01889" y="1349484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0" y="37957"/>
                  </a:lnTo>
                  <a:lnTo>
                    <a:pt x="12415" y="31611"/>
                  </a:lnTo>
                  <a:lnTo>
                    <a:pt x="25937" y="26095"/>
                  </a:lnTo>
                  <a:lnTo>
                    <a:pt x="39143" y="21766"/>
                  </a:lnTo>
                  <a:lnTo>
                    <a:pt x="50609" y="18978"/>
                  </a:lnTo>
                  <a:lnTo>
                    <a:pt x="39143" y="16191"/>
                  </a:lnTo>
                  <a:lnTo>
                    <a:pt x="25937" y="11861"/>
                  </a:lnTo>
                  <a:lnTo>
                    <a:pt x="12415" y="6345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40482" y="910008"/>
              <a:ext cx="0" cy="890905"/>
            </a:xfrm>
            <a:custGeom>
              <a:avLst/>
              <a:gdLst/>
              <a:ahLst/>
              <a:cxnLst/>
              <a:rect l="l" t="t" r="r" b="b"/>
              <a:pathLst>
                <a:path h="890905">
                  <a:moveTo>
                    <a:pt x="0" y="890458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721503" y="864459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37957" y="50609"/>
                  </a:lnTo>
                  <a:lnTo>
                    <a:pt x="31611" y="38194"/>
                  </a:lnTo>
                  <a:lnTo>
                    <a:pt x="26095" y="24672"/>
                  </a:lnTo>
                  <a:lnTo>
                    <a:pt x="21766" y="11466"/>
                  </a:lnTo>
                  <a:lnTo>
                    <a:pt x="18978" y="0"/>
                  </a:lnTo>
                  <a:lnTo>
                    <a:pt x="16191" y="11466"/>
                  </a:lnTo>
                  <a:lnTo>
                    <a:pt x="11861" y="24672"/>
                  </a:lnTo>
                  <a:lnTo>
                    <a:pt x="6345" y="38194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2"/>
          <p:cNvSpPr txBox="1"/>
          <p:nvPr/>
        </p:nvSpPr>
        <p:spPr>
          <a:xfrm>
            <a:off x="4288510" y="1265287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2751086" y="767415"/>
            <a:ext cx="1231265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[</a:t>
            </a:r>
            <a:r>
              <a:rPr sz="1000" i="1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]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130" dirty="0">
                <a:latin typeface="Apple Symbols"/>
                <a:cs typeface="Apple Symbols"/>
              </a:rPr>
              <a:t>≜</a:t>
            </a:r>
            <a:r>
              <a:rPr sz="1000" spc="-20" dirty="0">
                <a:latin typeface="Apple Symbols"/>
                <a:cs typeface="Apple Symbols"/>
              </a:rPr>
              <a:t> </a:t>
            </a:r>
            <a:r>
              <a:rPr sz="1000" i="1" dirty="0">
                <a:latin typeface="Arial"/>
                <a:cs typeface="Arial"/>
              </a:rPr>
              <a:t>y</a:t>
            </a:r>
            <a:r>
              <a:rPr sz="1000" dirty="0">
                <a:latin typeface="Arial"/>
                <a:cs typeface="Arial"/>
              </a:rPr>
              <a:t>(</a:t>
            </a:r>
            <a:r>
              <a:rPr sz="1000" i="1" dirty="0">
                <a:latin typeface="Arial"/>
                <a:cs typeface="Arial"/>
              </a:rPr>
              <a:t>t</a:t>
            </a:r>
            <a:r>
              <a:rPr sz="1050" i="1" baseline="-11904" dirty="0">
                <a:latin typeface="Arial"/>
                <a:cs typeface="Arial"/>
              </a:rPr>
              <a:t>k</a:t>
            </a:r>
            <a:r>
              <a:rPr sz="1000" dirty="0">
                <a:latin typeface="Arial"/>
                <a:cs typeface="Arial"/>
              </a:rPr>
              <a:t>)</a:t>
            </a:r>
            <a:r>
              <a:rPr sz="1000" spc="30" dirty="0">
                <a:latin typeface="Arial"/>
                <a:cs typeface="Arial"/>
              </a:rPr>
              <a:t> </a:t>
            </a:r>
            <a:r>
              <a:rPr sz="1000" spc="180" dirty="0">
                <a:latin typeface="Arial"/>
                <a:cs typeface="Arial"/>
              </a:rPr>
              <a:t>=</a:t>
            </a:r>
            <a:r>
              <a:rPr sz="1000" spc="40" dirty="0">
                <a:latin typeface="Arial"/>
                <a:cs typeface="Arial"/>
              </a:rPr>
              <a:t> </a:t>
            </a:r>
            <a:r>
              <a:rPr sz="1000" i="1" spc="45" dirty="0">
                <a:latin typeface="Arial"/>
                <a:cs typeface="Arial"/>
              </a:rPr>
              <a:t>y</a:t>
            </a:r>
            <a:r>
              <a:rPr sz="1000" spc="45" dirty="0">
                <a:latin typeface="Arial"/>
                <a:cs typeface="Arial"/>
              </a:rPr>
              <a:t>(∆</a:t>
            </a:r>
            <a:r>
              <a:rPr sz="1000" i="1" spc="45" dirty="0">
                <a:latin typeface="Arial"/>
                <a:cs typeface="Arial"/>
              </a:rPr>
              <a:t>tk</a:t>
            </a:r>
            <a:r>
              <a:rPr sz="1000" spc="45" dirty="0">
                <a:latin typeface="Arial"/>
                <a:cs typeface="Arial"/>
              </a:rPr>
              <a:t>)</a:t>
            </a:r>
            <a:endParaRPr sz="1000">
              <a:latin typeface="Arial"/>
              <a:cs typeface="Arial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2712646" y="988308"/>
            <a:ext cx="1496060" cy="680720"/>
            <a:chOff x="2712646" y="988308"/>
            <a:chExt cx="1496060" cy="680720"/>
          </a:xfrm>
        </p:grpSpPr>
        <p:sp>
          <p:nvSpPr>
            <p:cNvPr id="25" name="object 25"/>
            <p:cNvSpPr/>
            <p:nvPr/>
          </p:nvSpPr>
          <p:spPr>
            <a:xfrm>
              <a:off x="2737951" y="1365932"/>
              <a:ext cx="5080" cy="5080"/>
            </a:xfrm>
            <a:custGeom>
              <a:avLst/>
              <a:gdLst/>
              <a:ahLst/>
              <a:cxnLst/>
              <a:rect l="l" t="t" r="r" b="b"/>
              <a:pathLst>
                <a:path w="5080" h="5080">
                  <a:moveTo>
                    <a:pt x="0" y="2530"/>
                  </a:moveTo>
                  <a:lnTo>
                    <a:pt x="741" y="741"/>
                  </a:lnTo>
                  <a:lnTo>
                    <a:pt x="2530" y="0"/>
                  </a:lnTo>
                  <a:lnTo>
                    <a:pt x="4319" y="741"/>
                  </a:lnTo>
                  <a:lnTo>
                    <a:pt x="5060" y="2530"/>
                  </a:lnTo>
                  <a:lnTo>
                    <a:pt x="4319" y="4319"/>
                  </a:lnTo>
                  <a:lnTo>
                    <a:pt x="2530" y="5060"/>
                  </a:lnTo>
                  <a:lnTo>
                    <a:pt x="741" y="4319"/>
                  </a:lnTo>
                  <a:lnTo>
                    <a:pt x="0" y="253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00483" y="1016143"/>
              <a:ext cx="1280160" cy="624840"/>
            </a:xfrm>
            <a:custGeom>
              <a:avLst/>
              <a:gdLst/>
              <a:ahLst/>
              <a:cxnLst/>
              <a:rect l="l" t="t" r="r" b="b"/>
              <a:pathLst>
                <a:path w="1280160" h="624839">
                  <a:moveTo>
                    <a:pt x="0" y="352319"/>
                  </a:moveTo>
                  <a:lnTo>
                    <a:pt x="0" y="197530"/>
                  </a:lnTo>
                </a:path>
                <a:path w="1280160" h="624839">
                  <a:moveTo>
                    <a:pt x="160001" y="352319"/>
                  </a:moveTo>
                  <a:lnTo>
                    <a:pt x="160001" y="72823"/>
                  </a:lnTo>
                </a:path>
                <a:path w="1280160" h="624839">
                  <a:moveTo>
                    <a:pt x="320002" y="352319"/>
                  </a:moveTo>
                  <a:lnTo>
                    <a:pt x="320002" y="2416"/>
                  </a:lnTo>
                </a:path>
                <a:path w="1280160" h="624839">
                  <a:moveTo>
                    <a:pt x="480009" y="352319"/>
                  </a:moveTo>
                  <a:lnTo>
                    <a:pt x="480009" y="0"/>
                  </a:lnTo>
                </a:path>
                <a:path w="1280160" h="624839">
                  <a:moveTo>
                    <a:pt x="640005" y="352319"/>
                  </a:moveTo>
                  <a:lnTo>
                    <a:pt x="640005" y="66034"/>
                  </a:lnTo>
                </a:path>
                <a:path w="1280160" h="624839">
                  <a:moveTo>
                    <a:pt x="800012" y="352319"/>
                  </a:moveTo>
                  <a:lnTo>
                    <a:pt x="800012" y="187698"/>
                  </a:lnTo>
                </a:path>
                <a:path w="1280160" h="624839">
                  <a:moveTo>
                    <a:pt x="960013" y="352319"/>
                  </a:moveTo>
                  <a:lnTo>
                    <a:pt x="960013" y="341343"/>
                  </a:lnTo>
                </a:path>
                <a:path w="1280160" h="624839">
                  <a:moveTo>
                    <a:pt x="1120014" y="352319"/>
                  </a:moveTo>
                  <a:lnTo>
                    <a:pt x="1120014" y="497126"/>
                  </a:lnTo>
                </a:path>
                <a:path w="1280160" h="624839">
                  <a:moveTo>
                    <a:pt x="1280016" y="352319"/>
                  </a:moveTo>
                  <a:lnTo>
                    <a:pt x="1280016" y="624772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715176" y="13431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2715176" y="1343157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2875177" y="11883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875177" y="1188369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035179" y="1063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35179" y="106366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195180" y="9932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195180" y="993255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355187" y="9908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3355187" y="990838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3515183" y="10568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515183" y="105687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675190" y="117853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3675190" y="1178536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35191" y="13321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835191" y="1332182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995192" y="14879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995192" y="1487964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155194" y="161561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25305" y="0"/>
                  </a:move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155194" y="1615610"/>
              <a:ext cx="50800" cy="50800"/>
            </a:xfrm>
            <a:custGeom>
              <a:avLst/>
              <a:gdLst/>
              <a:ahLst/>
              <a:cxnLst/>
              <a:rect l="l" t="t" r="r" b="b"/>
              <a:pathLst>
                <a:path w="50800" h="50800">
                  <a:moveTo>
                    <a:pt x="50610" y="25305"/>
                  </a:moveTo>
                  <a:lnTo>
                    <a:pt x="48622" y="15455"/>
                  </a:lnTo>
                  <a:lnTo>
                    <a:pt x="43199" y="7411"/>
                  </a:lnTo>
                  <a:lnTo>
                    <a:pt x="35155" y="1988"/>
                  </a:lnTo>
                  <a:lnTo>
                    <a:pt x="25305" y="0"/>
                  </a:lnTo>
                  <a:lnTo>
                    <a:pt x="15455" y="1988"/>
                  </a:lnTo>
                  <a:lnTo>
                    <a:pt x="7411" y="7411"/>
                  </a:lnTo>
                  <a:lnTo>
                    <a:pt x="1988" y="15455"/>
                  </a:lnTo>
                  <a:lnTo>
                    <a:pt x="0" y="25305"/>
                  </a:lnTo>
                  <a:lnTo>
                    <a:pt x="1988" y="35155"/>
                  </a:lnTo>
                  <a:lnTo>
                    <a:pt x="7411" y="43199"/>
                  </a:lnTo>
                  <a:lnTo>
                    <a:pt x="15455" y="48622"/>
                  </a:lnTo>
                  <a:lnTo>
                    <a:pt x="25305" y="50610"/>
                  </a:lnTo>
                  <a:lnTo>
                    <a:pt x="35155" y="48622"/>
                  </a:lnTo>
                  <a:lnTo>
                    <a:pt x="43199" y="43199"/>
                  </a:lnTo>
                  <a:lnTo>
                    <a:pt x="48622" y="35155"/>
                  </a:lnTo>
                  <a:lnTo>
                    <a:pt x="50610" y="25305"/>
                  </a:lnTo>
                  <a:close/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2858833" y="1379949"/>
            <a:ext cx="38989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dirty="0">
                <a:solidFill>
                  <a:srgbClr val="FF5CA8"/>
                </a:solidFill>
                <a:latin typeface="Arial"/>
                <a:cs typeface="Arial"/>
              </a:rPr>
              <a:t>1</a:t>
            </a:r>
            <a:r>
              <a:rPr sz="600" spc="305" dirty="0">
                <a:solidFill>
                  <a:srgbClr val="FF5CA8"/>
                </a:solidFill>
                <a:latin typeface="Arial"/>
                <a:cs typeface="Arial"/>
              </a:rPr>
              <a:t>  </a:t>
            </a:r>
            <a:r>
              <a:rPr sz="60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r>
              <a:rPr sz="600" spc="275" dirty="0">
                <a:solidFill>
                  <a:srgbClr val="FF5CA8"/>
                </a:solidFill>
                <a:latin typeface="Arial"/>
                <a:cs typeface="Arial"/>
              </a:rPr>
              <a:t>  </a:t>
            </a: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48" name="object 4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50" name="object 50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3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51" name="object 5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5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45" dirty="0"/>
              <a:t>Signal </a:t>
            </a:r>
            <a:r>
              <a:rPr spc="-35" dirty="0"/>
              <a:t>holding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500976" y="2158271"/>
            <a:ext cx="1226820" cy="38100"/>
            <a:chOff x="500976" y="2158271"/>
            <a:chExt cx="1226820" cy="38100"/>
          </a:xfrm>
        </p:grpSpPr>
        <p:sp>
          <p:nvSpPr>
            <p:cNvPr id="5" name="object 5"/>
            <p:cNvSpPr/>
            <p:nvPr/>
          </p:nvSpPr>
          <p:spPr>
            <a:xfrm>
              <a:off x="503516" y="2177249"/>
              <a:ext cx="1193800" cy="0"/>
            </a:xfrm>
            <a:custGeom>
              <a:avLst/>
              <a:gdLst/>
              <a:ahLst/>
              <a:cxnLst/>
              <a:rect l="l" t="t" r="r" b="b"/>
              <a:pathLst>
                <a:path w="1193800">
                  <a:moveTo>
                    <a:pt x="0" y="0"/>
                  </a:moveTo>
                  <a:lnTo>
                    <a:pt x="1193646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676919" y="2158271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7117" y="9845"/>
                  </a:lnTo>
                  <a:lnTo>
                    <a:pt x="9489" y="18978"/>
                  </a:lnTo>
                  <a:lnTo>
                    <a:pt x="7117" y="28112"/>
                  </a:lnTo>
                  <a:lnTo>
                    <a:pt x="0" y="37957"/>
                  </a:lnTo>
                  <a:lnTo>
                    <a:pt x="12533" y="30543"/>
                  </a:lnTo>
                  <a:lnTo>
                    <a:pt x="26253" y="25146"/>
                  </a:lnTo>
                  <a:lnTo>
                    <a:pt x="39499" y="21410"/>
                  </a:lnTo>
                  <a:lnTo>
                    <a:pt x="50609" y="18978"/>
                  </a:lnTo>
                  <a:lnTo>
                    <a:pt x="39499" y="16546"/>
                  </a:lnTo>
                  <a:lnTo>
                    <a:pt x="26253" y="12810"/>
                  </a:lnTo>
                  <a:lnTo>
                    <a:pt x="12533" y="7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686242" y="2178413"/>
            <a:ext cx="8318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-50" dirty="0">
                <a:latin typeface="Arial"/>
                <a:cs typeface="Arial"/>
              </a:rPr>
              <a:t>k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484538" y="1097236"/>
            <a:ext cx="1116965" cy="1082675"/>
            <a:chOff x="484538" y="1097236"/>
            <a:chExt cx="1116965" cy="1082675"/>
          </a:xfrm>
        </p:grpSpPr>
        <p:sp>
          <p:nvSpPr>
            <p:cNvPr id="9" name="object 9"/>
            <p:cNvSpPr/>
            <p:nvPr/>
          </p:nvSpPr>
          <p:spPr>
            <a:xfrm>
              <a:off x="503516" y="1127602"/>
              <a:ext cx="0" cy="1049655"/>
            </a:xfrm>
            <a:custGeom>
              <a:avLst/>
              <a:gdLst/>
              <a:ahLst/>
              <a:cxnLst/>
              <a:rect l="l" t="t" r="r" b="b"/>
              <a:pathLst>
                <a:path h="1049655">
                  <a:moveTo>
                    <a:pt x="0" y="1049647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84538" y="1097236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9845" y="43492"/>
                  </a:lnTo>
                  <a:lnTo>
                    <a:pt x="18978" y="41120"/>
                  </a:lnTo>
                  <a:lnTo>
                    <a:pt x="28112" y="43492"/>
                  </a:lnTo>
                  <a:lnTo>
                    <a:pt x="37957" y="50609"/>
                  </a:lnTo>
                  <a:lnTo>
                    <a:pt x="30543" y="38076"/>
                  </a:lnTo>
                  <a:lnTo>
                    <a:pt x="25146" y="24356"/>
                  </a:lnTo>
                  <a:lnTo>
                    <a:pt x="21410" y="11110"/>
                  </a:lnTo>
                  <a:lnTo>
                    <a:pt x="18978" y="0"/>
                  </a:lnTo>
                  <a:lnTo>
                    <a:pt x="16546" y="11110"/>
                  </a:lnTo>
                  <a:lnTo>
                    <a:pt x="12810" y="24356"/>
                  </a:lnTo>
                  <a:lnTo>
                    <a:pt x="7413" y="38076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85609" y="1439354"/>
              <a:ext cx="1116330" cy="575945"/>
            </a:xfrm>
            <a:custGeom>
              <a:avLst/>
              <a:gdLst/>
              <a:ahLst/>
              <a:cxnLst/>
              <a:rect l="l" t="t" r="r" b="b"/>
              <a:pathLst>
                <a:path w="1116330" h="575944">
                  <a:moveTo>
                    <a:pt x="35801" y="368020"/>
                  </a:moveTo>
                  <a:lnTo>
                    <a:pt x="27787" y="360006"/>
                  </a:lnTo>
                  <a:lnTo>
                    <a:pt x="8013" y="360006"/>
                  </a:lnTo>
                  <a:lnTo>
                    <a:pt x="0" y="368020"/>
                  </a:lnTo>
                  <a:lnTo>
                    <a:pt x="0" y="387781"/>
                  </a:lnTo>
                  <a:lnTo>
                    <a:pt x="8013" y="395795"/>
                  </a:lnTo>
                  <a:lnTo>
                    <a:pt x="27787" y="395795"/>
                  </a:lnTo>
                  <a:lnTo>
                    <a:pt x="35801" y="387781"/>
                  </a:lnTo>
                  <a:lnTo>
                    <a:pt x="35801" y="368020"/>
                  </a:lnTo>
                  <a:close/>
                </a:path>
                <a:path w="1116330" h="575944">
                  <a:moveTo>
                    <a:pt x="395795" y="8013"/>
                  </a:moveTo>
                  <a:lnTo>
                    <a:pt x="387781" y="0"/>
                  </a:lnTo>
                  <a:lnTo>
                    <a:pt x="368020" y="0"/>
                  </a:lnTo>
                  <a:lnTo>
                    <a:pt x="360006" y="8013"/>
                  </a:lnTo>
                  <a:lnTo>
                    <a:pt x="360006" y="27774"/>
                  </a:lnTo>
                  <a:lnTo>
                    <a:pt x="368020" y="35788"/>
                  </a:lnTo>
                  <a:lnTo>
                    <a:pt x="387781" y="35788"/>
                  </a:lnTo>
                  <a:lnTo>
                    <a:pt x="395795" y="27774"/>
                  </a:lnTo>
                  <a:lnTo>
                    <a:pt x="395795" y="8013"/>
                  </a:lnTo>
                  <a:close/>
                </a:path>
                <a:path w="1116330" h="575944">
                  <a:moveTo>
                    <a:pt x="755802" y="368020"/>
                  </a:moveTo>
                  <a:lnTo>
                    <a:pt x="747788" y="360006"/>
                  </a:lnTo>
                  <a:lnTo>
                    <a:pt x="728027" y="360006"/>
                  </a:lnTo>
                  <a:lnTo>
                    <a:pt x="720013" y="368020"/>
                  </a:lnTo>
                  <a:lnTo>
                    <a:pt x="720013" y="387781"/>
                  </a:lnTo>
                  <a:lnTo>
                    <a:pt x="728027" y="395795"/>
                  </a:lnTo>
                  <a:lnTo>
                    <a:pt x="747788" y="395795"/>
                  </a:lnTo>
                  <a:lnTo>
                    <a:pt x="755802" y="387781"/>
                  </a:lnTo>
                  <a:lnTo>
                    <a:pt x="755802" y="368020"/>
                  </a:lnTo>
                  <a:close/>
                </a:path>
                <a:path w="1116330" h="575944">
                  <a:moveTo>
                    <a:pt x="1115809" y="548017"/>
                  </a:moveTo>
                  <a:lnTo>
                    <a:pt x="1107795" y="540004"/>
                  </a:lnTo>
                  <a:lnTo>
                    <a:pt x="1088034" y="540004"/>
                  </a:lnTo>
                  <a:lnTo>
                    <a:pt x="1080020" y="548017"/>
                  </a:lnTo>
                  <a:lnTo>
                    <a:pt x="1080020" y="567778"/>
                  </a:lnTo>
                  <a:lnTo>
                    <a:pt x="1088034" y="575792"/>
                  </a:lnTo>
                  <a:lnTo>
                    <a:pt x="1107795" y="575792"/>
                  </a:lnTo>
                  <a:lnTo>
                    <a:pt x="1115809" y="567778"/>
                  </a:lnTo>
                  <a:lnTo>
                    <a:pt x="1115809" y="548017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03516" y="1457240"/>
              <a:ext cx="1080135" cy="720090"/>
            </a:xfrm>
            <a:custGeom>
              <a:avLst/>
              <a:gdLst/>
              <a:ahLst/>
              <a:cxnLst/>
              <a:rect l="l" t="t" r="r" b="b"/>
              <a:pathLst>
                <a:path w="1080135" h="720089">
                  <a:moveTo>
                    <a:pt x="0" y="720008"/>
                  </a:moveTo>
                  <a:lnTo>
                    <a:pt x="0" y="360004"/>
                  </a:lnTo>
                </a:path>
                <a:path w="1080135" h="720089">
                  <a:moveTo>
                    <a:pt x="360004" y="720008"/>
                  </a:moveTo>
                  <a:lnTo>
                    <a:pt x="360004" y="0"/>
                  </a:lnTo>
                </a:path>
                <a:path w="1080135" h="720089">
                  <a:moveTo>
                    <a:pt x="720008" y="720008"/>
                  </a:moveTo>
                  <a:lnTo>
                    <a:pt x="720008" y="360004"/>
                  </a:lnTo>
                </a:path>
                <a:path w="1080135" h="720089">
                  <a:moveTo>
                    <a:pt x="1080013" y="720008"/>
                  </a:moveTo>
                  <a:lnTo>
                    <a:pt x="1080013" y="540006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70662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830668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1</a:t>
            </a:r>
            <a:endParaRPr sz="600">
              <a:latin typeface="Arial"/>
              <a:cs typeface="Arial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190675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endParaRPr sz="6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50669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endParaRPr sz="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1717509" y="1637245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7" y="0"/>
                </a:lnTo>
              </a:path>
            </a:pathLst>
          </a:custGeom>
          <a:ln w="5060">
            <a:solidFill>
              <a:srgbClr val="0097E9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2021166" y="1557261"/>
            <a:ext cx="319405" cy="163195"/>
          </a:xfrm>
          <a:prstGeom prst="rect">
            <a:avLst/>
          </a:prstGeom>
          <a:ln w="5060">
            <a:solidFill>
              <a:srgbClr val="0097E9"/>
            </a:solidFill>
          </a:ln>
        </p:spPr>
        <p:txBody>
          <a:bodyPr vert="horz" wrap="square" lIns="0" tIns="5080" rIns="0" bIns="0" rtlCol="0">
            <a:spAutoFit/>
          </a:bodyPr>
          <a:lstStyle/>
          <a:p>
            <a:pPr marL="37465">
              <a:lnSpc>
                <a:spcPct val="100000"/>
              </a:lnSpc>
              <a:spcBef>
                <a:spcPts val="40"/>
              </a:spcBef>
            </a:pPr>
            <a:r>
              <a:rPr sz="900" spc="-25" dirty="0">
                <a:solidFill>
                  <a:srgbClr val="0097E9"/>
                </a:solidFill>
                <a:latin typeface="Arial"/>
                <a:cs typeface="Arial"/>
              </a:rPr>
              <a:t>ZOH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2335263" y="1634706"/>
            <a:ext cx="1768475" cy="561975"/>
            <a:chOff x="2335263" y="1634706"/>
            <a:chExt cx="1768475" cy="561975"/>
          </a:xfrm>
        </p:grpSpPr>
        <p:sp>
          <p:nvSpPr>
            <p:cNvPr id="20" name="object 20"/>
            <p:cNvSpPr/>
            <p:nvPr/>
          </p:nvSpPr>
          <p:spPr>
            <a:xfrm>
              <a:off x="2337803" y="1637246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69" y="0"/>
                  </a:lnTo>
                </a:path>
              </a:pathLst>
            </a:custGeom>
            <a:ln w="5060">
              <a:solidFill>
                <a:srgbClr val="0097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41472" y="1635976"/>
              <a:ext cx="2540" cy="7620"/>
            </a:xfrm>
            <a:custGeom>
              <a:avLst/>
              <a:gdLst/>
              <a:ahLst/>
              <a:cxnLst/>
              <a:rect l="l" t="t" r="r" b="b"/>
              <a:pathLst>
                <a:path w="2539" h="7619">
                  <a:moveTo>
                    <a:pt x="0" y="2527"/>
                  </a:moveTo>
                  <a:lnTo>
                    <a:pt x="0" y="0"/>
                  </a:lnTo>
                </a:path>
                <a:path w="2539" h="7619">
                  <a:moveTo>
                    <a:pt x="2527" y="2527"/>
                  </a:moveTo>
                  <a:lnTo>
                    <a:pt x="2527" y="0"/>
                  </a:lnTo>
                </a:path>
                <a:path w="2539" h="7619">
                  <a:moveTo>
                    <a:pt x="0" y="7594"/>
                  </a:moveTo>
                  <a:lnTo>
                    <a:pt x="0" y="5067"/>
                  </a:lnTo>
                </a:path>
                <a:path w="2539" h="7619">
                  <a:moveTo>
                    <a:pt x="2527" y="7594"/>
                  </a:moveTo>
                  <a:lnTo>
                    <a:pt x="2527" y="5067"/>
                  </a:lnTo>
                </a:path>
              </a:pathLst>
            </a:custGeom>
            <a:ln w="3175">
              <a:solidFill>
                <a:srgbClr val="0097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2663543" y="2177250"/>
              <a:ext cx="1409700" cy="0"/>
            </a:xfrm>
            <a:custGeom>
              <a:avLst/>
              <a:gdLst/>
              <a:ahLst/>
              <a:cxnLst/>
              <a:rect l="l" t="t" r="r" b="b"/>
              <a:pathLst>
                <a:path w="1409700">
                  <a:moveTo>
                    <a:pt x="0" y="0"/>
                  </a:moveTo>
                  <a:lnTo>
                    <a:pt x="1409651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052951" y="2158271"/>
              <a:ext cx="50800" cy="38100"/>
            </a:xfrm>
            <a:custGeom>
              <a:avLst/>
              <a:gdLst/>
              <a:ahLst/>
              <a:cxnLst/>
              <a:rect l="l" t="t" r="r" b="b"/>
              <a:pathLst>
                <a:path w="50800" h="38100">
                  <a:moveTo>
                    <a:pt x="0" y="0"/>
                  </a:moveTo>
                  <a:lnTo>
                    <a:pt x="7117" y="9845"/>
                  </a:lnTo>
                  <a:lnTo>
                    <a:pt x="9489" y="18978"/>
                  </a:lnTo>
                  <a:lnTo>
                    <a:pt x="7117" y="28112"/>
                  </a:lnTo>
                  <a:lnTo>
                    <a:pt x="0" y="37957"/>
                  </a:lnTo>
                  <a:lnTo>
                    <a:pt x="12533" y="30543"/>
                  </a:lnTo>
                  <a:lnTo>
                    <a:pt x="26253" y="25146"/>
                  </a:lnTo>
                  <a:lnTo>
                    <a:pt x="39499" y="21410"/>
                  </a:lnTo>
                  <a:lnTo>
                    <a:pt x="50609" y="18978"/>
                  </a:lnTo>
                  <a:lnTo>
                    <a:pt x="39499" y="16546"/>
                  </a:lnTo>
                  <a:lnTo>
                    <a:pt x="26253" y="12810"/>
                  </a:lnTo>
                  <a:lnTo>
                    <a:pt x="12533" y="741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4069740" y="2164405"/>
            <a:ext cx="67945" cy="162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900" i="1" spc="30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2644565" y="1097236"/>
            <a:ext cx="38100" cy="1082675"/>
            <a:chOff x="2644565" y="1097236"/>
            <a:chExt cx="38100" cy="1082675"/>
          </a:xfrm>
        </p:grpSpPr>
        <p:sp>
          <p:nvSpPr>
            <p:cNvPr id="26" name="object 26"/>
            <p:cNvSpPr/>
            <p:nvPr/>
          </p:nvSpPr>
          <p:spPr>
            <a:xfrm>
              <a:off x="2663543" y="1127602"/>
              <a:ext cx="0" cy="1049655"/>
            </a:xfrm>
            <a:custGeom>
              <a:avLst/>
              <a:gdLst/>
              <a:ahLst/>
              <a:cxnLst/>
              <a:rect l="l" t="t" r="r" b="b"/>
              <a:pathLst>
                <a:path h="1049655">
                  <a:moveTo>
                    <a:pt x="0" y="1049647"/>
                  </a:moveTo>
                  <a:lnTo>
                    <a:pt x="0" y="0"/>
                  </a:lnTo>
                </a:path>
              </a:pathLst>
            </a:custGeom>
            <a:ln w="5060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2644565" y="1097236"/>
              <a:ext cx="38100" cy="50800"/>
            </a:xfrm>
            <a:custGeom>
              <a:avLst/>
              <a:gdLst/>
              <a:ahLst/>
              <a:cxnLst/>
              <a:rect l="l" t="t" r="r" b="b"/>
              <a:pathLst>
                <a:path w="38100" h="50800">
                  <a:moveTo>
                    <a:pt x="0" y="50609"/>
                  </a:moveTo>
                  <a:lnTo>
                    <a:pt x="9845" y="43492"/>
                  </a:lnTo>
                  <a:lnTo>
                    <a:pt x="18978" y="41120"/>
                  </a:lnTo>
                  <a:lnTo>
                    <a:pt x="28112" y="43492"/>
                  </a:lnTo>
                  <a:lnTo>
                    <a:pt x="37957" y="50609"/>
                  </a:lnTo>
                  <a:lnTo>
                    <a:pt x="30543" y="38076"/>
                  </a:lnTo>
                  <a:lnTo>
                    <a:pt x="25146" y="24356"/>
                  </a:lnTo>
                  <a:lnTo>
                    <a:pt x="21410" y="11110"/>
                  </a:lnTo>
                  <a:lnTo>
                    <a:pt x="18978" y="0"/>
                  </a:lnTo>
                  <a:lnTo>
                    <a:pt x="16546" y="11110"/>
                  </a:lnTo>
                  <a:lnTo>
                    <a:pt x="12810" y="24356"/>
                  </a:lnTo>
                  <a:lnTo>
                    <a:pt x="7413" y="38076"/>
                  </a:lnTo>
                  <a:lnTo>
                    <a:pt x="0" y="5060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402932" y="515758"/>
            <a:ext cx="4020185" cy="6457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12700" marR="5080">
              <a:lnSpc>
                <a:spcPct val="102600"/>
              </a:lnSpc>
              <a:spcBef>
                <a:spcPts val="55"/>
              </a:spcBef>
            </a:pPr>
            <a:r>
              <a:rPr sz="1100" spc="-55" dirty="0">
                <a:latin typeface="Arial"/>
                <a:cs typeface="Arial"/>
              </a:rPr>
              <a:t>Zero-</a:t>
            </a:r>
            <a:r>
              <a:rPr sz="1100" spc="-30" dirty="0">
                <a:latin typeface="Arial"/>
                <a:cs typeface="Arial"/>
              </a:rPr>
              <a:t>order</a:t>
            </a:r>
            <a:r>
              <a:rPr sz="110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Hold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(ZOH):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converts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100" dirty="0">
                <a:latin typeface="Arial"/>
                <a:cs typeface="Arial"/>
              </a:rPr>
              <a:t>sequence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into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spc="-25" dirty="0">
                <a:latin typeface="Arial"/>
                <a:cs typeface="Arial"/>
              </a:rPr>
              <a:t>“stair-</a:t>
            </a:r>
            <a:r>
              <a:rPr sz="1100" dirty="0">
                <a:latin typeface="Arial"/>
                <a:cs typeface="Arial"/>
              </a:rPr>
              <a:t>case”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time </a:t>
            </a:r>
            <a:r>
              <a:rPr sz="1100" spc="-10" dirty="0">
                <a:latin typeface="Arial"/>
                <a:cs typeface="Arial"/>
              </a:rPr>
              <a:t>function,</a:t>
            </a:r>
            <a:r>
              <a:rPr sz="1100" spc="-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e.g.,</a:t>
            </a:r>
            <a:endParaRPr sz="1100">
              <a:latin typeface="Arial"/>
              <a:cs typeface="Arial"/>
            </a:endParaRPr>
          </a:p>
          <a:p>
            <a:pPr marL="149225">
              <a:lnSpc>
                <a:spcPct val="100000"/>
              </a:lnSpc>
              <a:spcBef>
                <a:spcPts val="1135"/>
              </a:spcBef>
              <a:tabLst>
                <a:tab pos="2308860" algn="l"/>
              </a:tabLst>
            </a:pP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Times New Roman"/>
                <a:cs typeface="Times New Roman"/>
              </a:rPr>
              <a:t>[</a:t>
            </a:r>
            <a:r>
              <a:rPr sz="900" i="1" spc="-20" dirty="0">
                <a:latin typeface="Arial"/>
                <a:cs typeface="Arial"/>
              </a:rPr>
              <a:t>k</a:t>
            </a:r>
            <a:r>
              <a:rPr sz="900" spc="-20" dirty="0">
                <a:latin typeface="Times New Roman"/>
                <a:cs typeface="Times New Roman"/>
              </a:rPr>
              <a:t>]</a:t>
            </a:r>
            <a:r>
              <a:rPr sz="900" dirty="0">
                <a:latin typeface="Times New Roman"/>
                <a:cs typeface="Times New Roman"/>
              </a:rPr>
              <a:t>	</a:t>
            </a:r>
            <a:r>
              <a:rPr sz="900" i="1" spc="-20" dirty="0">
                <a:latin typeface="Arial"/>
                <a:cs typeface="Arial"/>
              </a:rPr>
              <a:t>u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t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2645648" y="1439346"/>
            <a:ext cx="1457960" cy="575945"/>
            <a:chOff x="2645648" y="1439346"/>
            <a:chExt cx="1457960" cy="575945"/>
          </a:xfrm>
        </p:grpSpPr>
        <p:sp>
          <p:nvSpPr>
            <p:cNvPr id="30" name="object 30"/>
            <p:cNvSpPr/>
            <p:nvPr/>
          </p:nvSpPr>
          <p:spPr>
            <a:xfrm>
              <a:off x="2645638" y="1439354"/>
              <a:ext cx="1116330" cy="575945"/>
            </a:xfrm>
            <a:custGeom>
              <a:avLst/>
              <a:gdLst/>
              <a:ahLst/>
              <a:cxnLst/>
              <a:rect l="l" t="t" r="r" b="b"/>
              <a:pathLst>
                <a:path w="1116329" h="575944">
                  <a:moveTo>
                    <a:pt x="35788" y="368020"/>
                  </a:moveTo>
                  <a:lnTo>
                    <a:pt x="27787" y="360006"/>
                  </a:lnTo>
                  <a:lnTo>
                    <a:pt x="8013" y="360006"/>
                  </a:lnTo>
                  <a:lnTo>
                    <a:pt x="0" y="368020"/>
                  </a:lnTo>
                  <a:lnTo>
                    <a:pt x="0" y="387781"/>
                  </a:lnTo>
                  <a:lnTo>
                    <a:pt x="8013" y="395795"/>
                  </a:lnTo>
                  <a:lnTo>
                    <a:pt x="27787" y="395795"/>
                  </a:lnTo>
                  <a:lnTo>
                    <a:pt x="35788" y="387781"/>
                  </a:lnTo>
                  <a:lnTo>
                    <a:pt x="35788" y="368020"/>
                  </a:lnTo>
                  <a:close/>
                </a:path>
                <a:path w="1116329" h="575944">
                  <a:moveTo>
                    <a:pt x="395795" y="8013"/>
                  </a:moveTo>
                  <a:lnTo>
                    <a:pt x="387781" y="0"/>
                  </a:lnTo>
                  <a:lnTo>
                    <a:pt x="368020" y="0"/>
                  </a:lnTo>
                  <a:lnTo>
                    <a:pt x="360006" y="8013"/>
                  </a:lnTo>
                  <a:lnTo>
                    <a:pt x="360006" y="27774"/>
                  </a:lnTo>
                  <a:lnTo>
                    <a:pt x="368020" y="35788"/>
                  </a:lnTo>
                  <a:lnTo>
                    <a:pt x="387781" y="35788"/>
                  </a:lnTo>
                  <a:lnTo>
                    <a:pt x="395795" y="27774"/>
                  </a:lnTo>
                  <a:lnTo>
                    <a:pt x="395795" y="8013"/>
                  </a:lnTo>
                  <a:close/>
                </a:path>
                <a:path w="1116329" h="575944">
                  <a:moveTo>
                    <a:pt x="755802" y="368020"/>
                  </a:moveTo>
                  <a:lnTo>
                    <a:pt x="747788" y="360006"/>
                  </a:lnTo>
                  <a:lnTo>
                    <a:pt x="728027" y="360006"/>
                  </a:lnTo>
                  <a:lnTo>
                    <a:pt x="720013" y="368020"/>
                  </a:lnTo>
                  <a:lnTo>
                    <a:pt x="720013" y="387781"/>
                  </a:lnTo>
                  <a:lnTo>
                    <a:pt x="728027" y="395795"/>
                  </a:lnTo>
                  <a:lnTo>
                    <a:pt x="747788" y="395795"/>
                  </a:lnTo>
                  <a:lnTo>
                    <a:pt x="755802" y="387781"/>
                  </a:lnTo>
                  <a:lnTo>
                    <a:pt x="755802" y="368020"/>
                  </a:lnTo>
                  <a:close/>
                </a:path>
                <a:path w="1116329" h="575944">
                  <a:moveTo>
                    <a:pt x="1115809" y="548017"/>
                  </a:moveTo>
                  <a:lnTo>
                    <a:pt x="1107795" y="540004"/>
                  </a:lnTo>
                  <a:lnTo>
                    <a:pt x="1088034" y="540004"/>
                  </a:lnTo>
                  <a:lnTo>
                    <a:pt x="1080020" y="548017"/>
                  </a:lnTo>
                  <a:lnTo>
                    <a:pt x="1080020" y="567778"/>
                  </a:lnTo>
                  <a:lnTo>
                    <a:pt x="1088034" y="575792"/>
                  </a:lnTo>
                  <a:lnTo>
                    <a:pt x="1107795" y="575792"/>
                  </a:lnTo>
                  <a:lnTo>
                    <a:pt x="1115809" y="567778"/>
                  </a:lnTo>
                  <a:lnTo>
                    <a:pt x="1115809" y="548017"/>
                  </a:lnTo>
                  <a:close/>
                </a:path>
              </a:pathLst>
            </a:custGeom>
            <a:solidFill>
              <a:srgbClr val="0098E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2663543" y="1457241"/>
              <a:ext cx="1440180" cy="540385"/>
            </a:xfrm>
            <a:custGeom>
              <a:avLst/>
              <a:gdLst/>
              <a:ahLst/>
              <a:cxnLst/>
              <a:rect l="l" t="t" r="r" b="b"/>
              <a:pathLst>
                <a:path w="1440179" h="540385">
                  <a:moveTo>
                    <a:pt x="0" y="360004"/>
                  </a:moveTo>
                  <a:lnTo>
                    <a:pt x="360004" y="360004"/>
                  </a:lnTo>
                </a:path>
                <a:path w="1440179" h="540385">
                  <a:moveTo>
                    <a:pt x="360004" y="360004"/>
                  </a:moveTo>
                  <a:lnTo>
                    <a:pt x="360004" y="0"/>
                  </a:lnTo>
                </a:path>
                <a:path w="1440179" h="540385">
                  <a:moveTo>
                    <a:pt x="360004" y="0"/>
                  </a:moveTo>
                  <a:lnTo>
                    <a:pt x="720008" y="0"/>
                  </a:lnTo>
                </a:path>
                <a:path w="1440179" h="540385">
                  <a:moveTo>
                    <a:pt x="720008" y="0"/>
                  </a:moveTo>
                  <a:lnTo>
                    <a:pt x="720008" y="360004"/>
                  </a:lnTo>
                </a:path>
                <a:path w="1440179" h="540385">
                  <a:moveTo>
                    <a:pt x="720008" y="360004"/>
                  </a:moveTo>
                  <a:lnTo>
                    <a:pt x="1080013" y="360004"/>
                  </a:lnTo>
                </a:path>
                <a:path w="1440179" h="540385">
                  <a:moveTo>
                    <a:pt x="1080013" y="360004"/>
                  </a:moveTo>
                  <a:lnTo>
                    <a:pt x="1080013" y="540006"/>
                  </a:lnTo>
                </a:path>
                <a:path w="1440179" h="540385">
                  <a:moveTo>
                    <a:pt x="1080013" y="540006"/>
                  </a:moveTo>
                  <a:lnTo>
                    <a:pt x="1440017" y="540006"/>
                  </a:lnTo>
                </a:path>
              </a:pathLst>
            </a:custGeom>
            <a:ln w="5060">
              <a:solidFill>
                <a:srgbClr val="0098E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2" name="object 32"/>
          <p:cNvSpPr txBox="1"/>
          <p:nvPr/>
        </p:nvSpPr>
        <p:spPr>
          <a:xfrm>
            <a:off x="2630690" y="2188735"/>
            <a:ext cx="6604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-50" dirty="0">
                <a:solidFill>
                  <a:srgbClr val="FF5CA8"/>
                </a:solidFill>
                <a:latin typeface="Arial"/>
                <a:cs typeface="Arial"/>
              </a:rPr>
              <a:t>0</a:t>
            </a:r>
            <a:endParaRPr sz="600">
              <a:latin typeface="Arial"/>
              <a:cs typeface="Arial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2962668" y="2190056"/>
            <a:ext cx="12192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85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85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302508" y="2190056"/>
            <a:ext cx="1625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FF5CA8"/>
                </a:solidFill>
                <a:latin typeface="Arial"/>
                <a:cs typeface="Arial"/>
              </a:rPr>
              <a:t>2</a:t>
            </a:r>
            <a:r>
              <a:rPr sz="600" spc="40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40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62514" y="2190056"/>
            <a:ext cx="162560" cy="1168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600" spc="40" dirty="0">
                <a:solidFill>
                  <a:srgbClr val="FF5CA8"/>
                </a:solidFill>
                <a:latin typeface="Arial"/>
                <a:cs typeface="Arial"/>
              </a:rPr>
              <a:t>3</a:t>
            </a:r>
            <a:r>
              <a:rPr sz="600" spc="40" dirty="0">
                <a:solidFill>
                  <a:srgbClr val="FF5CA8"/>
                </a:solidFill>
                <a:latin typeface="Times New Roman"/>
                <a:cs typeface="Times New Roman"/>
              </a:rPr>
              <a:t>∆</a:t>
            </a:r>
            <a:r>
              <a:rPr sz="600" i="1" spc="40" dirty="0">
                <a:solidFill>
                  <a:srgbClr val="FF5CA8"/>
                </a:solidFill>
                <a:latin typeface="Arial"/>
                <a:cs typeface="Arial"/>
              </a:rPr>
              <a:t>t</a:t>
            </a:r>
            <a:endParaRPr sz="600">
              <a:latin typeface="Arial"/>
              <a:cs typeface="Arial"/>
            </a:endParaRPr>
          </a:p>
        </p:txBody>
      </p:sp>
      <p:pic>
        <p:nvPicPr>
          <p:cNvPr id="36" name="object 3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2607335"/>
            <a:ext cx="65201" cy="65201"/>
          </a:xfrm>
          <a:prstGeom prst="rect">
            <a:avLst/>
          </a:prstGeom>
        </p:spPr>
      </p:pic>
      <p:sp>
        <p:nvSpPr>
          <p:cNvPr id="37" name="object 37"/>
          <p:cNvSpPr txBox="1"/>
          <p:nvPr/>
        </p:nvSpPr>
        <p:spPr>
          <a:xfrm>
            <a:off x="402932" y="2523819"/>
            <a:ext cx="209423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=</a:t>
            </a:r>
            <a:r>
              <a:rPr sz="1100" spc="15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[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]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for</a:t>
            </a:r>
            <a:r>
              <a:rPr sz="1100" spc="70" dirty="0">
                <a:latin typeface="Arial"/>
                <a:cs typeface="Arial"/>
              </a:rPr>
              <a:t> </a:t>
            </a:r>
            <a:r>
              <a:rPr sz="1100" i="1" spc="90" dirty="0">
                <a:latin typeface="Arial"/>
                <a:cs typeface="Arial"/>
              </a:rPr>
              <a:t>t</a:t>
            </a:r>
            <a:r>
              <a:rPr sz="1100" i="1" spc="10" dirty="0">
                <a:latin typeface="Arial"/>
                <a:cs typeface="Arial"/>
              </a:rPr>
              <a:t> </a:t>
            </a:r>
            <a:r>
              <a:rPr sz="1100" i="1" spc="55" dirty="0">
                <a:latin typeface="Hack"/>
                <a:cs typeface="Hack"/>
              </a:rPr>
              <a:t>∈</a:t>
            </a:r>
            <a:r>
              <a:rPr sz="1100" i="1" spc="-350" dirty="0">
                <a:latin typeface="Hack"/>
                <a:cs typeface="Hack"/>
              </a:rPr>
              <a:t> </a:t>
            </a:r>
            <a:r>
              <a:rPr sz="1100" spc="65" dirty="0">
                <a:latin typeface="Arial"/>
                <a:cs typeface="Arial"/>
              </a:rPr>
              <a:t>[</a:t>
            </a:r>
            <a:r>
              <a:rPr sz="1100" i="1" spc="65" dirty="0">
                <a:latin typeface="Arial"/>
                <a:cs typeface="Arial"/>
              </a:rPr>
              <a:t>k</a:t>
            </a:r>
            <a:r>
              <a:rPr sz="1100" spc="65" dirty="0">
                <a:latin typeface="Arial"/>
                <a:cs typeface="Arial"/>
              </a:rPr>
              <a:t>∆</a:t>
            </a:r>
            <a:r>
              <a:rPr sz="1100" i="1" spc="65" dirty="0">
                <a:latin typeface="Arial"/>
                <a:cs typeface="Arial"/>
              </a:rPr>
              <a:t>t</a:t>
            </a:r>
            <a:r>
              <a:rPr sz="1100" i="1" spc="65" dirty="0">
                <a:latin typeface="Times New Roman"/>
                <a:cs typeface="Times New Roman"/>
              </a:rPr>
              <a:t>,</a:t>
            </a:r>
            <a:r>
              <a:rPr sz="1100" i="1" spc="-85" dirty="0">
                <a:latin typeface="Times New Roman"/>
                <a:cs typeface="Times New Roman"/>
              </a:rPr>
              <a:t> 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k</a:t>
            </a:r>
            <a:r>
              <a:rPr sz="1100" i="1" spc="-55" dirty="0">
                <a:latin typeface="Arial"/>
                <a:cs typeface="Arial"/>
              </a:rPr>
              <a:t> </a:t>
            </a:r>
            <a:r>
              <a:rPr sz="1100" spc="200" dirty="0">
                <a:latin typeface="Arial"/>
                <a:cs typeface="Arial"/>
              </a:rPr>
              <a:t>+</a:t>
            </a:r>
            <a:r>
              <a:rPr sz="1100" spc="-55" dirty="0">
                <a:latin typeface="Arial"/>
                <a:cs typeface="Arial"/>
              </a:rPr>
              <a:t> </a:t>
            </a:r>
            <a:r>
              <a:rPr sz="1100" spc="60" dirty="0">
                <a:latin typeface="Arial"/>
                <a:cs typeface="Arial"/>
              </a:rPr>
              <a:t>1)∆</a:t>
            </a:r>
            <a:r>
              <a:rPr sz="1100" i="1" spc="60" dirty="0">
                <a:latin typeface="Arial"/>
                <a:cs typeface="Arial"/>
              </a:rPr>
              <a:t>t</a:t>
            </a:r>
            <a:r>
              <a:rPr sz="1100" spc="6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40" name="object 40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4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41" name="object 4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6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004"/>
            <a:ext cx="1071245" cy="2444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45" dirty="0">
                <a:solidFill>
                  <a:srgbClr val="191919"/>
                </a:solidFill>
                <a:latin typeface="Arial"/>
                <a:cs typeface="Arial"/>
              </a:rPr>
              <a:t>Signal </a:t>
            </a:r>
            <a:r>
              <a:rPr sz="1400" spc="-35" dirty="0">
                <a:solidFill>
                  <a:srgbClr val="191919"/>
                </a:solidFill>
                <a:latin typeface="Arial"/>
                <a:cs typeface="Arial"/>
              </a:rPr>
              <a:t>holding</a:t>
            </a:r>
            <a:endParaRPr sz="1400">
              <a:latin typeface="Arial"/>
              <a:cs typeface="Arial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599262"/>
            <a:ext cx="65201" cy="6520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02932" y="490738"/>
            <a:ext cx="2625090" cy="408305"/>
          </a:xfrm>
          <a:prstGeom prst="rect">
            <a:avLst/>
          </a:prstGeom>
        </p:spPr>
        <p:txBody>
          <a:bodyPr vert="horz" wrap="square" lIns="0" tIns="361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85"/>
              </a:spcBef>
            </a:pPr>
            <a:r>
              <a:rPr sz="1100" spc="-55" dirty="0">
                <a:latin typeface="Arial"/>
                <a:cs typeface="Arial"/>
              </a:rPr>
              <a:t>more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faithful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presentation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with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fast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sampling</a:t>
            </a:r>
            <a:endParaRPr sz="1100">
              <a:latin typeface="Arial"/>
              <a:cs typeface="Arial"/>
            </a:endParaRPr>
          </a:p>
          <a:p>
            <a:pPr marL="58419">
              <a:lnSpc>
                <a:spcPct val="100000"/>
              </a:lnSpc>
              <a:spcBef>
                <a:spcPts val="1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[</a:t>
            </a:r>
            <a:r>
              <a:rPr sz="1100" i="1" spc="-20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]</a:t>
            </a:r>
            <a:endParaRPr sz="11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51546" y="1630450"/>
            <a:ext cx="9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50" dirty="0">
                <a:latin typeface="Arial"/>
                <a:cs typeface="Arial"/>
              </a:rPr>
              <a:t>k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99525" y="941617"/>
            <a:ext cx="1116010" cy="1224012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946376" y="1743049"/>
            <a:ext cx="304165" cy="0"/>
          </a:xfrm>
          <a:custGeom>
            <a:avLst/>
            <a:gdLst/>
            <a:ahLst/>
            <a:cxnLst/>
            <a:rect l="l" t="t" r="r" b="b"/>
            <a:pathLst>
              <a:path w="304164">
                <a:moveTo>
                  <a:pt x="0" y="0"/>
                </a:moveTo>
                <a:lnTo>
                  <a:pt x="303656" y="0"/>
                </a:lnTo>
              </a:path>
            </a:pathLst>
          </a:custGeom>
          <a:ln w="5060">
            <a:solidFill>
              <a:srgbClr val="FF5CA8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2250033" y="1653971"/>
            <a:ext cx="363220" cy="180975"/>
          </a:xfrm>
          <a:prstGeom prst="rect">
            <a:avLst/>
          </a:prstGeom>
          <a:ln w="5060">
            <a:solidFill>
              <a:srgbClr val="FF5CA8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 marL="37465">
              <a:lnSpc>
                <a:spcPts val="1300"/>
              </a:lnSpc>
            </a:pPr>
            <a:r>
              <a:rPr sz="1100" spc="-25" dirty="0">
                <a:solidFill>
                  <a:srgbClr val="FF5CA8"/>
                </a:solidFill>
                <a:latin typeface="Arial"/>
                <a:cs typeface="Arial"/>
              </a:rPr>
              <a:t>ZOH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610662" y="1740519"/>
            <a:ext cx="307975" cy="8890"/>
            <a:chOff x="2610662" y="1740519"/>
            <a:chExt cx="307975" cy="8890"/>
          </a:xfrm>
        </p:grpSpPr>
        <p:sp>
          <p:nvSpPr>
            <p:cNvPr id="10" name="object 10"/>
            <p:cNvSpPr/>
            <p:nvPr/>
          </p:nvSpPr>
          <p:spPr>
            <a:xfrm>
              <a:off x="2610662" y="1743049"/>
              <a:ext cx="304165" cy="0"/>
            </a:xfrm>
            <a:custGeom>
              <a:avLst/>
              <a:gdLst/>
              <a:ahLst/>
              <a:cxnLst/>
              <a:rect l="l" t="t" r="r" b="b"/>
              <a:pathLst>
                <a:path w="304164">
                  <a:moveTo>
                    <a:pt x="0" y="0"/>
                  </a:moveTo>
                  <a:lnTo>
                    <a:pt x="303669" y="0"/>
                  </a:lnTo>
                </a:path>
              </a:pathLst>
            </a:custGeom>
            <a:ln w="5060">
              <a:solidFill>
                <a:srgbClr val="FF5C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914332" y="1741792"/>
              <a:ext cx="2540" cy="7620"/>
            </a:xfrm>
            <a:custGeom>
              <a:avLst/>
              <a:gdLst/>
              <a:ahLst/>
              <a:cxnLst/>
              <a:rect l="l" t="t" r="r" b="b"/>
              <a:pathLst>
                <a:path w="2539" h="7619">
                  <a:moveTo>
                    <a:pt x="0" y="2527"/>
                  </a:moveTo>
                  <a:lnTo>
                    <a:pt x="0" y="0"/>
                  </a:lnTo>
                </a:path>
                <a:path w="2539" h="7619">
                  <a:moveTo>
                    <a:pt x="2527" y="2527"/>
                  </a:moveTo>
                  <a:lnTo>
                    <a:pt x="2527" y="0"/>
                  </a:lnTo>
                </a:path>
                <a:path w="2539" h="7619">
                  <a:moveTo>
                    <a:pt x="0" y="7581"/>
                  </a:moveTo>
                  <a:lnTo>
                    <a:pt x="0" y="5054"/>
                  </a:lnTo>
                </a:path>
                <a:path w="2539" h="7619">
                  <a:moveTo>
                    <a:pt x="2527" y="7581"/>
                  </a:moveTo>
                  <a:lnTo>
                    <a:pt x="2527" y="5054"/>
                  </a:lnTo>
                </a:path>
              </a:pathLst>
            </a:custGeom>
            <a:ln w="3175">
              <a:solidFill>
                <a:srgbClr val="FF5CA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2211933" y="1591804"/>
            <a:ext cx="213677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0"/>
              </a:spcBef>
              <a:tabLst>
                <a:tab pos="702310" algn="l"/>
                <a:tab pos="2047875" algn="l"/>
              </a:tabLst>
            </a:pPr>
            <a:r>
              <a:rPr sz="1000" spc="-420" dirty="0">
                <a:solidFill>
                  <a:srgbClr val="FF5CA8"/>
                </a:solidFill>
                <a:latin typeface="Times New Roman"/>
                <a:cs typeface="Times New Roman"/>
              </a:rPr>
              <a:t>._-</a:t>
            </a:r>
            <a:r>
              <a:rPr sz="1000" dirty="0">
                <a:solidFill>
                  <a:srgbClr val="FF5CA8"/>
                </a:solidFill>
                <a:latin typeface="Times New Roman"/>
                <a:cs typeface="Times New Roman"/>
              </a:rPr>
              <a:t>	</a:t>
            </a:r>
            <a:r>
              <a:rPr sz="1000" spc="-340" dirty="0">
                <a:solidFill>
                  <a:srgbClr val="FF5CA8"/>
                </a:solidFill>
                <a:latin typeface="Times New Roman"/>
                <a:cs typeface="Times New Roman"/>
              </a:rPr>
              <a:t>-</a:t>
            </a:r>
            <a:r>
              <a:rPr sz="1000" spc="-430" dirty="0">
                <a:solidFill>
                  <a:srgbClr val="FF5CA8"/>
                </a:solidFill>
                <a:latin typeface="Times New Roman"/>
                <a:cs typeface="Times New Roman"/>
              </a:rPr>
              <a:t>._</a:t>
            </a:r>
            <a:r>
              <a:rPr sz="1000" dirty="0">
                <a:solidFill>
                  <a:srgbClr val="FF5CA8"/>
                </a:solidFill>
                <a:latin typeface="Times New Roman"/>
                <a:cs typeface="Times New Roman"/>
              </a:rPr>
              <a:t>	</a:t>
            </a:r>
            <a:r>
              <a:rPr sz="1650" i="1" spc="60" baseline="-12626" dirty="0">
                <a:latin typeface="Arial"/>
                <a:cs typeface="Arial"/>
              </a:rPr>
              <a:t>t</a:t>
            </a:r>
            <a:endParaRPr sz="1650" baseline="-12626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3040113" y="707033"/>
            <a:ext cx="25527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i="1" spc="-20" dirty="0">
                <a:latin typeface="Arial"/>
                <a:cs typeface="Arial"/>
              </a:rPr>
              <a:t>u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14" name="object 14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95519" y="941617"/>
            <a:ext cx="1116010" cy="1224012"/>
          </a:xfrm>
          <a:prstGeom prst="rect">
            <a:avLst/>
          </a:prstGeom>
        </p:spPr>
      </p:pic>
      <p:sp>
        <p:nvSpPr>
          <p:cNvPr id="15" name="object 15"/>
          <p:cNvSpPr/>
          <p:nvPr/>
        </p:nvSpPr>
        <p:spPr>
          <a:xfrm>
            <a:off x="0" y="3346500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28" y="0"/>
                </a:moveTo>
                <a:lnTo>
                  <a:pt x="3071952" y="0"/>
                </a:lnTo>
                <a:lnTo>
                  <a:pt x="1535976" y="0"/>
                </a:lnTo>
                <a:lnTo>
                  <a:pt x="0" y="0"/>
                </a:lnTo>
                <a:lnTo>
                  <a:pt x="0" y="109550"/>
                </a:lnTo>
                <a:lnTo>
                  <a:pt x="1535976" y="109550"/>
                </a:lnTo>
                <a:lnTo>
                  <a:pt x="3071952" y="109550"/>
                </a:lnTo>
                <a:lnTo>
                  <a:pt x="4607928" y="109550"/>
                </a:lnTo>
                <a:lnTo>
                  <a:pt x="4607928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5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7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Problem</a:t>
            </a:r>
            <a:r>
              <a:rPr spc="-45" dirty="0"/>
              <a:t> </a:t>
            </a:r>
            <a:r>
              <a:rPr spc="-20" dirty="0"/>
              <a:t>definition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844" y="477798"/>
            <a:ext cx="2597150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-45" dirty="0">
                <a:latin typeface="Arial"/>
                <a:cs typeface="Arial"/>
              </a:rPr>
              <a:t>continuous-</a:t>
            </a:r>
            <a:r>
              <a:rPr sz="1100" spc="-10" dirty="0">
                <a:latin typeface="Arial"/>
                <a:cs typeface="Arial"/>
              </a:rPr>
              <a:t>time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65" dirty="0">
                <a:latin typeface="Arial"/>
                <a:cs typeface="Arial"/>
              </a:rPr>
              <a:t>system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80" dirty="0">
                <a:latin typeface="Arial"/>
                <a:cs typeface="Arial"/>
              </a:rPr>
              <a:t>preceded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by</a:t>
            </a:r>
            <a:r>
              <a:rPr sz="1100" spc="1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a</a:t>
            </a:r>
            <a:r>
              <a:rPr sz="1100" spc="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ZOH:</a:t>
            </a:r>
            <a:endParaRPr sz="1100">
              <a:latin typeface="Arial"/>
              <a:cs typeface="Arial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84847" y="788668"/>
            <a:ext cx="733425" cy="95250"/>
            <a:chOff x="184847" y="788668"/>
            <a:chExt cx="733425" cy="95250"/>
          </a:xfrm>
        </p:grpSpPr>
        <p:sp>
          <p:nvSpPr>
            <p:cNvPr id="5" name="object 5"/>
            <p:cNvSpPr/>
            <p:nvPr/>
          </p:nvSpPr>
          <p:spPr>
            <a:xfrm>
              <a:off x="187705" y="88100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701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43779" y="791526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69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51406" y="881004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92372" y="0"/>
                  </a:lnTo>
                </a:path>
                <a:path w="363855">
                  <a:moveTo>
                    <a:pt x="271330" y="0"/>
                  </a:moveTo>
                  <a:lnTo>
                    <a:pt x="363703" y="0"/>
                  </a:lnTo>
                  <a:lnTo>
                    <a:pt x="363703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865158" y="675291"/>
            <a:ext cx="3181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10" dirty="0">
                <a:latin typeface="Arial"/>
                <a:cs typeface="Arial"/>
              </a:rPr>
              <a:t>u</a:t>
            </a:r>
            <a:r>
              <a:rPr sz="900" spc="-10" dirty="0">
                <a:latin typeface="Times New Roman"/>
                <a:cs typeface="Times New Roman"/>
              </a:rPr>
              <a:t>(</a:t>
            </a:r>
            <a:r>
              <a:rPr sz="900" i="1" spc="-10" dirty="0">
                <a:latin typeface="Arial"/>
                <a:cs typeface="Arial"/>
              </a:rPr>
              <a:t>t</a:t>
            </a:r>
            <a:r>
              <a:rPr sz="900" i="1" spc="-15" baseline="-9259" dirty="0">
                <a:latin typeface="Arial"/>
                <a:cs typeface="Arial"/>
              </a:rPr>
              <a:t>k</a:t>
            </a:r>
            <a:r>
              <a:rPr sz="900" spc="-1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190441" y="741034"/>
            <a:ext cx="910590" cy="280035"/>
          </a:xfrm>
          <a:prstGeom prst="rect">
            <a:avLst/>
          </a:prstGeom>
          <a:ln w="5112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latin typeface="Arial"/>
                <a:cs typeface="Arial"/>
              </a:rPr>
              <a:t>Zero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Order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Hold</a:t>
            </a:r>
            <a:endParaRPr sz="90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262943" y="741034"/>
            <a:ext cx="948055" cy="280035"/>
          </a:xfrm>
          <a:prstGeom prst="rect">
            <a:avLst/>
          </a:prstGeom>
          <a:ln w="5112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25"/>
              </a:spcBef>
            </a:pPr>
            <a:r>
              <a:rPr sz="900" i="1" dirty="0">
                <a:latin typeface="Arial"/>
                <a:cs typeface="Arial"/>
              </a:rPr>
              <a:t>dx</a:t>
            </a:r>
            <a:r>
              <a:rPr sz="900" i="1" dirty="0">
                <a:latin typeface="Times New Roman"/>
                <a:cs typeface="Times New Roman"/>
              </a:rPr>
              <a:t>/</a:t>
            </a:r>
            <a:r>
              <a:rPr sz="900" i="1" dirty="0">
                <a:latin typeface="Arial"/>
                <a:cs typeface="Arial"/>
              </a:rPr>
              <a:t>dt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spc="210" dirty="0">
                <a:latin typeface="Times New Roman"/>
                <a:cs typeface="Times New Roman"/>
              </a:rPr>
              <a:t>=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Arial"/>
                <a:cs typeface="Arial"/>
              </a:rPr>
              <a:t>Ax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spc="210" dirty="0">
                <a:latin typeface="Times New Roman"/>
                <a:cs typeface="Times New Roman"/>
              </a:rPr>
              <a:t>+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Arial"/>
                <a:cs typeface="Arial"/>
              </a:rPr>
              <a:t>Bu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2103343" y="861831"/>
            <a:ext cx="157480" cy="38735"/>
            <a:chOff x="2103343" y="861831"/>
            <a:chExt cx="157480" cy="38735"/>
          </a:xfrm>
        </p:grpSpPr>
        <p:sp>
          <p:nvSpPr>
            <p:cNvPr id="12" name="object 12"/>
            <p:cNvSpPr/>
            <p:nvPr/>
          </p:nvSpPr>
          <p:spPr>
            <a:xfrm>
              <a:off x="2103343" y="881004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4">
                  <a:moveTo>
                    <a:pt x="0" y="0"/>
                  </a:moveTo>
                  <a:lnTo>
                    <a:pt x="126366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209257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4" name="object 14"/>
          <p:cNvGrpSpPr/>
          <p:nvPr/>
        </p:nvGrpSpPr>
        <p:grpSpPr>
          <a:xfrm>
            <a:off x="915108" y="861831"/>
            <a:ext cx="273050" cy="38735"/>
            <a:chOff x="915108" y="861831"/>
            <a:chExt cx="273050" cy="38735"/>
          </a:xfrm>
        </p:grpSpPr>
        <p:sp>
          <p:nvSpPr>
            <p:cNvPr id="15" name="object 15"/>
            <p:cNvSpPr/>
            <p:nvPr/>
          </p:nvSpPr>
          <p:spPr>
            <a:xfrm>
              <a:off x="915108" y="881004"/>
              <a:ext cx="242570" cy="0"/>
            </a:xfrm>
            <a:custGeom>
              <a:avLst/>
              <a:gdLst/>
              <a:ahLst/>
              <a:cxnLst/>
              <a:rect l="l" t="t" r="r" b="b"/>
              <a:pathLst>
                <a:path w="242569">
                  <a:moveTo>
                    <a:pt x="0" y="0"/>
                  </a:moveTo>
                  <a:lnTo>
                    <a:pt x="242098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136755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4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7" name="object 17"/>
          <p:cNvGrpSpPr/>
          <p:nvPr/>
        </p:nvGrpSpPr>
        <p:grpSpPr>
          <a:xfrm>
            <a:off x="3213052" y="861831"/>
            <a:ext cx="1091565" cy="402590"/>
            <a:chOff x="3213052" y="861831"/>
            <a:chExt cx="1091565" cy="402590"/>
          </a:xfrm>
        </p:grpSpPr>
        <p:sp>
          <p:nvSpPr>
            <p:cNvPr id="18" name="object 18"/>
            <p:cNvSpPr/>
            <p:nvPr/>
          </p:nvSpPr>
          <p:spPr>
            <a:xfrm>
              <a:off x="3213052" y="881004"/>
              <a:ext cx="514984" cy="0"/>
            </a:xfrm>
            <a:custGeom>
              <a:avLst/>
              <a:gdLst/>
              <a:ahLst/>
              <a:cxnLst/>
              <a:rect l="l" t="t" r="r" b="b"/>
              <a:pathLst>
                <a:path w="514985">
                  <a:moveTo>
                    <a:pt x="0" y="0"/>
                  </a:moveTo>
                  <a:lnTo>
                    <a:pt x="514874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707475" y="861831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394903" y="881004"/>
              <a:ext cx="182245" cy="363855"/>
            </a:xfrm>
            <a:custGeom>
              <a:avLst/>
              <a:gdLst/>
              <a:ahLst/>
              <a:cxnLst/>
              <a:rect l="l" t="t" r="r" b="b"/>
              <a:pathLst>
                <a:path w="182245" h="363855">
                  <a:moveTo>
                    <a:pt x="0" y="0"/>
                  </a:moveTo>
                  <a:lnTo>
                    <a:pt x="0" y="363701"/>
                  </a:lnTo>
                  <a:lnTo>
                    <a:pt x="181851" y="363701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669126" y="1155227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70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394903" y="1244706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39">
                  <a:moveTo>
                    <a:pt x="0" y="0"/>
                  </a:moveTo>
                  <a:lnTo>
                    <a:pt x="274223" y="0"/>
                  </a:lnTo>
                </a:path>
                <a:path w="878839">
                  <a:moveTo>
                    <a:pt x="453180" y="0"/>
                  </a:moveTo>
                  <a:lnTo>
                    <a:pt x="727404" y="0"/>
                  </a:lnTo>
                  <a:lnTo>
                    <a:pt x="727404" y="0"/>
                  </a:lnTo>
                </a:path>
                <a:path w="878839">
                  <a:moveTo>
                    <a:pt x="727403" y="0"/>
                  </a:moveTo>
                  <a:lnTo>
                    <a:pt x="878576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253027" y="1225532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/>
          <p:nvPr/>
        </p:nvSpPr>
        <p:spPr>
          <a:xfrm>
            <a:off x="3514932" y="675291"/>
            <a:ext cx="21462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t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662600" y="963587"/>
            <a:ext cx="764540" cy="452755"/>
          </a:xfrm>
          <a:prstGeom prst="rect">
            <a:avLst/>
          </a:prstGeom>
        </p:spPr>
        <p:txBody>
          <a:bodyPr vert="horz" wrap="square" lIns="0" tIns="88900" rIns="0" bIns="0" rtlCol="0">
            <a:spAutoFit/>
          </a:bodyPr>
          <a:lstStyle/>
          <a:p>
            <a:pPr marL="478155">
              <a:lnSpc>
                <a:spcPct val="100000"/>
              </a:lnSpc>
              <a:spcBef>
                <a:spcPts val="700"/>
              </a:spcBef>
            </a:pP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t</a:t>
            </a:r>
            <a:r>
              <a:rPr sz="900" i="1" spc="-30" baseline="-9259" dirty="0">
                <a:latin typeface="Arial"/>
                <a:cs typeface="Arial"/>
              </a:rPr>
              <a:t>k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  <a:p>
            <a:pPr marL="25400">
              <a:lnSpc>
                <a:spcPct val="100000"/>
              </a:lnSpc>
              <a:spcBef>
                <a:spcPts val="600"/>
              </a:spcBef>
            </a:pPr>
            <a:r>
              <a:rPr sz="900" spc="125" dirty="0">
                <a:latin typeface="Times New Roman"/>
                <a:cs typeface="Times New Roman"/>
              </a:rPr>
              <a:t>∆</a:t>
            </a:r>
            <a:r>
              <a:rPr sz="900" i="1" spc="125" dirty="0">
                <a:latin typeface="Arial"/>
                <a:cs typeface="Arial"/>
              </a:rPr>
              <a:t>t</a:t>
            </a:r>
            <a:endParaRPr sz="900">
              <a:latin typeface="Arial"/>
              <a:cs typeface="Arial"/>
            </a:endParaRPr>
          </a:p>
        </p:txBody>
      </p:sp>
      <p:pic>
        <p:nvPicPr>
          <p:cNvPr id="26" name="object 2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1165" y="1742478"/>
            <a:ext cx="65201" cy="65201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377532" y="1615183"/>
            <a:ext cx="2999105" cy="10756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434"/>
              </a:spcBef>
            </a:pP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275" dirty="0">
                <a:latin typeface="Arial"/>
                <a:cs typeface="Arial"/>
              </a:rPr>
              <a:t> </a:t>
            </a:r>
            <a:r>
              <a:rPr sz="1100" spc="-40" dirty="0">
                <a:latin typeface="Arial"/>
                <a:cs typeface="Arial"/>
              </a:rPr>
              <a:t>discrete-</a:t>
            </a:r>
            <a:r>
              <a:rPr sz="1100" spc="-25" dirty="0">
                <a:latin typeface="Arial"/>
                <a:cs typeface="Arial"/>
              </a:rPr>
              <a:t>time</a:t>
            </a:r>
            <a:r>
              <a:rPr sz="1100" spc="135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input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4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254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continuous-</a:t>
            </a:r>
            <a:r>
              <a:rPr sz="1100" spc="-10" dirty="0">
                <a:latin typeface="Arial"/>
                <a:cs typeface="Arial"/>
              </a:rPr>
              <a:t>time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0"/>
              </a:spcBef>
            </a:pPr>
            <a:r>
              <a:rPr sz="1100" i="1" dirty="0">
                <a:latin typeface="Arial"/>
                <a:cs typeface="Arial"/>
              </a:rPr>
              <a:t>x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):</a:t>
            </a:r>
            <a:r>
              <a:rPr sz="1100" spc="245" dirty="0">
                <a:latin typeface="Arial"/>
                <a:cs typeface="Arial"/>
              </a:rPr>
              <a:t> </a:t>
            </a:r>
            <a:r>
              <a:rPr sz="1100" spc="-70" dirty="0">
                <a:latin typeface="Arial"/>
                <a:cs typeface="Arial"/>
              </a:rPr>
              <a:t>sampled</a:t>
            </a:r>
            <a:r>
              <a:rPr sz="1100" spc="11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discrete-</a:t>
            </a:r>
            <a:r>
              <a:rPr sz="1100" spc="-20" dirty="0">
                <a:latin typeface="Arial"/>
                <a:cs typeface="Arial"/>
              </a:rPr>
              <a:t>time</a:t>
            </a:r>
            <a:r>
              <a:rPr sz="1100" spc="114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output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105" dirty="0">
                <a:latin typeface="Arial"/>
                <a:cs typeface="Arial"/>
              </a:rPr>
              <a:t>∆</a:t>
            </a:r>
            <a:r>
              <a:rPr sz="1100" i="1" spc="105" dirty="0">
                <a:latin typeface="Arial"/>
                <a:cs typeface="Arial"/>
              </a:rPr>
              <a:t>t</a:t>
            </a:r>
            <a:r>
              <a:rPr sz="1100" spc="105" dirty="0">
                <a:latin typeface="Arial"/>
                <a:cs typeface="Arial"/>
              </a:rPr>
              <a:t>:</a:t>
            </a:r>
            <a:r>
              <a:rPr sz="1100" spc="125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sampling</a:t>
            </a:r>
            <a:r>
              <a:rPr sz="1100" spc="25" dirty="0">
                <a:latin typeface="Arial"/>
                <a:cs typeface="Arial"/>
              </a:rPr>
              <a:t> </a:t>
            </a:r>
            <a:r>
              <a:rPr sz="1100" spc="-20" dirty="0">
                <a:latin typeface="Arial"/>
                <a:cs typeface="Arial"/>
              </a:rPr>
              <a:t>time</a:t>
            </a:r>
            <a:endParaRPr sz="1100">
              <a:latin typeface="Arial"/>
              <a:cs typeface="Arial"/>
            </a:endParaRPr>
          </a:p>
          <a:p>
            <a:pPr marL="38100">
              <a:lnSpc>
                <a:spcPct val="100000"/>
              </a:lnSpc>
              <a:spcBef>
                <a:spcPts val="335"/>
              </a:spcBef>
            </a:pPr>
            <a:r>
              <a:rPr sz="1100" spc="-20" dirty="0">
                <a:latin typeface="Arial"/>
                <a:cs typeface="Arial"/>
              </a:rPr>
              <a:t>goal:</a:t>
            </a:r>
            <a:r>
              <a:rPr sz="1100" spc="1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to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10" dirty="0">
                <a:latin typeface="Arial"/>
                <a:cs typeface="Arial"/>
              </a:rPr>
              <a:t>obtain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dirty="0">
                <a:latin typeface="Arial"/>
                <a:cs typeface="Arial"/>
              </a:rPr>
              <a:t>the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35" dirty="0">
                <a:latin typeface="Arial"/>
                <a:cs typeface="Arial"/>
              </a:rPr>
              <a:t>model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60" dirty="0">
                <a:latin typeface="Arial"/>
                <a:cs typeface="Arial"/>
              </a:rPr>
              <a:t>between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dirty="0">
                <a:latin typeface="Arial"/>
                <a:cs typeface="Arial"/>
              </a:rPr>
              <a:t>u</a:t>
            </a:r>
            <a:r>
              <a:rPr sz="1100" dirty="0">
                <a:latin typeface="Arial"/>
                <a:cs typeface="Arial"/>
              </a:rPr>
              <a:t>(</a:t>
            </a:r>
            <a:r>
              <a:rPr sz="1100" i="1" dirty="0">
                <a:latin typeface="Arial"/>
                <a:cs typeface="Arial"/>
              </a:rPr>
              <a:t>t</a:t>
            </a:r>
            <a:r>
              <a:rPr sz="1200" i="1" baseline="-13888" dirty="0">
                <a:latin typeface="Arial"/>
                <a:cs typeface="Arial"/>
              </a:rPr>
              <a:t>k</a:t>
            </a:r>
            <a:r>
              <a:rPr sz="1100" dirty="0">
                <a:latin typeface="Arial"/>
                <a:cs typeface="Arial"/>
              </a:rPr>
              <a:t>)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spc="-45" dirty="0">
                <a:latin typeface="Arial"/>
                <a:cs typeface="Arial"/>
              </a:rPr>
              <a:t>and</a:t>
            </a:r>
            <a:r>
              <a:rPr sz="1100" spc="20" dirty="0">
                <a:latin typeface="Arial"/>
                <a:cs typeface="Arial"/>
              </a:rPr>
              <a:t> </a:t>
            </a:r>
            <a:r>
              <a:rPr sz="1100" i="1" spc="-20" dirty="0">
                <a:latin typeface="Arial"/>
                <a:cs typeface="Arial"/>
              </a:rPr>
              <a:t>x</a:t>
            </a:r>
            <a:r>
              <a:rPr sz="1100" spc="-20" dirty="0">
                <a:latin typeface="Arial"/>
                <a:cs typeface="Arial"/>
              </a:rPr>
              <a:t>(</a:t>
            </a:r>
            <a:r>
              <a:rPr sz="1100" i="1" spc="-20" dirty="0">
                <a:latin typeface="Arial"/>
                <a:cs typeface="Arial"/>
              </a:rPr>
              <a:t>t</a:t>
            </a:r>
            <a:r>
              <a:rPr sz="1200" i="1" spc="-30" baseline="-13888" dirty="0">
                <a:latin typeface="Arial"/>
                <a:cs typeface="Arial"/>
              </a:rPr>
              <a:t>k</a:t>
            </a:r>
            <a:r>
              <a:rPr sz="1100" spc="-20" dirty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</p:txBody>
      </p:sp>
      <p:pic>
        <p:nvPicPr>
          <p:cNvPr id="28" name="object 2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1165" y="1952510"/>
            <a:ext cx="65201" cy="65201"/>
          </a:xfrm>
          <a:prstGeom prst="rect">
            <a:avLst/>
          </a:prstGeom>
        </p:spPr>
      </p:pic>
      <p:pic>
        <p:nvPicPr>
          <p:cNvPr id="29" name="object 2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81165" y="2162543"/>
            <a:ext cx="65201" cy="65201"/>
          </a:xfrm>
          <a:prstGeom prst="rect">
            <a:avLst/>
          </a:prstGeom>
        </p:spPr>
      </p:pic>
      <p:pic>
        <p:nvPicPr>
          <p:cNvPr id="30" name="object 3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81165" y="2372575"/>
            <a:ext cx="65201" cy="65201"/>
          </a:xfrm>
          <a:prstGeom prst="rect">
            <a:avLst/>
          </a:prstGeom>
        </p:spPr>
      </p:pic>
      <p:pic>
        <p:nvPicPr>
          <p:cNvPr id="31" name="object 31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81165" y="2582608"/>
            <a:ext cx="65201" cy="65201"/>
          </a:xfrm>
          <a:prstGeom prst="rect">
            <a:avLst/>
          </a:prstGeom>
        </p:spPr>
      </p:pic>
      <p:sp>
        <p:nvSpPr>
          <p:cNvPr id="32" name="object 32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34" name="object 34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7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35" name="object 3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8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pc="-35" dirty="0"/>
              <a:t>Solution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847" y="588176"/>
            <a:ext cx="733425" cy="95250"/>
            <a:chOff x="184847" y="588176"/>
            <a:chExt cx="733425" cy="95250"/>
          </a:xfrm>
        </p:grpSpPr>
        <p:sp>
          <p:nvSpPr>
            <p:cNvPr id="4" name="object 4"/>
            <p:cNvSpPr/>
            <p:nvPr/>
          </p:nvSpPr>
          <p:spPr>
            <a:xfrm>
              <a:off x="187705" y="68051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363701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43779" y="591033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69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51406" y="680512"/>
              <a:ext cx="363855" cy="0"/>
            </a:xfrm>
            <a:custGeom>
              <a:avLst/>
              <a:gdLst/>
              <a:ahLst/>
              <a:cxnLst/>
              <a:rect l="l" t="t" r="r" b="b"/>
              <a:pathLst>
                <a:path w="363855">
                  <a:moveTo>
                    <a:pt x="0" y="0"/>
                  </a:moveTo>
                  <a:lnTo>
                    <a:pt x="92372" y="0"/>
                  </a:lnTo>
                </a:path>
                <a:path w="363855">
                  <a:moveTo>
                    <a:pt x="271330" y="0"/>
                  </a:moveTo>
                  <a:lnTo>
                    <a:pt x="363703" y="0"/>
                  </a:lnTo>
                  <a:lnTo>
                    <a:pt x="363703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190441" y="540542"/>
            <a:ext cx="910590" cy="280035"/>
          </a:xfrm>
          <a:prstGeom prst="rect">
            <a:avLst/>
          </a:prstGeom>
          <a:ln w="5112">
            <a:solidFill>
              <a:srgbClr val="000000"/>
            </a:solidFill>
          </a:ln>
        </p:spPr>
        <p:txBody>
          <a:bodyPr vert="horz" wrap="square" lIns="0" tIns="6540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515"/>
              </a:spcBef>
            </a:pPr>
            <a:r>
              <a:rPr sz="900" dirty="0">
                <a:latin typeface="Arial"/>
                <a:cs typeface="Arial"/>
              </a:rPr>
              <a:t>Zero</a:t>
            </a:r>
            <a:r>
              <a:rPr sz="900" spc="-35" dirty="0">
                <a:latin typeface="Arial"/>
                <a:cs typeface="Arial"/>
              </a:rPr>
              <a:t> </a:t>
            </a:r>
            <a:r>
              <a:rPr sz="900" dirty="0">
                <a:latin typeface="Arial"/>
                <a:cs typeface="Arial"/>
              </a:rPr>
              <a:t>Order</a:t>
            </a:r>
            <a:r>
              <a:rPr sz="900" spc="-30" dirty="0">
                <a:latin typeface="Arial"/>
                <a:cs typeface="Arial"/>
              </a:rPr>
              <a:t> </a:t>
            </a:r>
            <a:r>
              <a:rPr sz="900" spc="-20" dirty="0">
                <a:latin typeface="Arial"/>
                <a:cs typeface="Arial"/>
              </a:rPr>
              <a:t>Hold</a:t>
            </a:r>
            <a:endParaRPr sz="90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65158" y="474799"/>
            <a:ext cx="31813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10" dirty="0">
                <a:latin typeface="Arial"/>
                <a:cs typeface="Arial"/>
              </a:rPr>
              <a:t>u</a:t>
            </a:r>
            <a:r>
              <a:rPr sz="900" spc="-10" dirty="0">
                <a:latin typeface="Times New Roman"/>
                <a:cs typeface="Times New Roman"/>
              </a:rPr>
              <a:t>(</a:t>
            </a:r>
            <a:r>
              <a:rPr sz="900" i="1" spc="-10" dirty="0">
                <a:latin typeface="Arial"/>
                <a:cs typeface="Arial"/>
              </a:rPr>
              <a:t>t</a:t>
            </a:r>
            <a:r>
              <a:rPr sz="900" i="1" spc="-15" baseline="-9259" dirty="0">
                <a:latin typeface="Arial"/>
                <a:cs typeface="Arial"/>
              </a:rPr>
              <a:t>k</a:t>
            </a:r>
            <a:r>
              <a:rPr sz="900" spc="-1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262943" y="540542"/>
            <a:ext cx="948055" cy="280035"/>
          </a:xfrm>
          <a:prstGeom prst="rect">
            <a:avLst/>
          </a:prstGeom>
          <a:ln w="5112">
            <a:solidFill>
              <a:srgbClr val="000000"/>
            </a:solidFill>
          </a:ln>
        </p:spPr>
        <p:txBody>
          <a:bodyPr vert="horz" wrap="square" lIns="0" tIns="53975" rIns="0" bIns="0" rtlCol="0">
            <a:spAutoFit/>
          </a:bodyPr>
          <a:lstStyle/>
          <a:p>
            <a:pPr marL="46355">
              <a:lnSpc>
                <a:spcPct val="100000"/>
              </a:lnSpc>
              <a:spcBef>
                <a:spcPts val="425"/>
              </a:spcBef>
            </a:pPr>
            <a:r>
              <a:rPr sz="900" i="1" dirty="0">
                <a:latin typeface="Arial"/>
                <a:cs typeface="Arial"/>
              </a:rPr>
              <a:t>dx</a:t>
            </a:r>
            <a:r>
              <a:rPr sz="900" i="1" dirty="0">
                <a:latin typeface="Times New Roman"/>
                <a:cs typeface="Times New Roman"/>
              </a:rPr>
              <a:t>/</a:t>
            </a:r>
            <a:r>
              <a:rPr sz="900" i="1" dirty="0">
                <a:latin typeface="Arial"/>
                <a:cs typeface="Arial"/>
              </a:rPr>
              <a:t>dt</a:t>
            </a:r>
            <a:r>
              <a:rPr sz="900" i="1" spc="65" dirty="0">
                <a:latin typeface="Arial"/>
                <a:cs typeface="Arial"/>
              </a:rPr>
              <a:t> </a:t>
            </a:r>
            <a:r>
              <a:rPr sz="900" spc="210" dirty="0">
                <a:latin typeface="Times New Roman"/>
                <a:cs typeface="Times New Roman"/>
              </a:rPr>
              <a:t>=</a:t>
            </a:r>
            <a:r>
              <a:rPr sz="900" spc="90" dirty="0">
                <a:latin typeface="Times New Roman"/>
                <a:cs typeface="Times New Roman"/>
              </a:rPr>
              <a:t> </a:t>
            </a:r>
            <a:r>
              <a:rPr sz="900" i="1" dirty="0">
                <a:latin typeface="Arial"/>
                <a:cs typeface="Arial"/>
              </a:rPr>
              <a:t>Ax</a:t>
            </a:r>
            <a:r>
              <a:rPr sz="900" i="1" spc="10" dirty="0">
                <a:latin typeface="Arial"/>
                <a:cs typeface="Arial"/>
              </a:rPr>
              <a:t> </a:t>
            </a:r>
            <a:r>
              <a:rPr sz="900" spc="210" dirty="0">
                <a:latin typeface="Times New Roman"/>
                <a:cs typeface="Times New Roman"/>
              </a:rPr>
              <a:t>+</a:t>
            </a:r>
            <a:r>
              <a:rPr sz="900" spc="30" dirty="0">
                <a:latin typeface="Times New Roman"/>
                <a:cs typeface="Times New Roman"/>
              </a:rPr>
              <a:t> </a:t>
            </a:r>
            <a:r>
              <a:rPr sz="900" i="1" spc="-25" dirty="0">
                <a:latin typeface="Arial"/>
                <a:cs typeface="Arial"/>
              </a:rPr>
              <a:t>Bu</a:t>
            </a:r>
            <a:endParaRPr sz="900">
              <a:latin typeface="Arial"/>
              <a:cs typeface="Arial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103343" y="661338"/>
            <a:ext cx="157480" cy="38735"/>
            <a:chOff x="2103343" y="661338"/>
            <a:chExt cx="157480" cy="38735"/>
          </a:xfrm>
        </p:grpSpPr>
        <p:sp>
          <p:nvSpPr>
            <p:cNvPr id="11" name="object 11"/>
            <p:cNvSpPr/>
            <p:nvPr/>
          </p:nvSpPr>
          <p:spPr>
            <a:xfrm>
              <a:off x="2103343" y="680512"/>
              <a:ext cx="126364" cy="0"/>
            </a:xfrm>
            <a:custGeom>
              <a:avLst/>
              <a:gdLst/>
              <a:ahLst/>
              <a:cxnLst/>
              <a:rect l="l" t="t" r="r" b="b"/>
              <a:pathLst>
                <a:path w="126364">
                  <a:moveTo>
                    <a:pt x="0" y="0"/>
                  </a:moveTo>
                  <a:lnTo>
                    <a:pt x="126366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209257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3" name="object 13"/>
          <p:cNvGrpSpPr/>
          <p:nvPr/>
        </p:nvGrpSpPr>
        <p:grpSpPr>
          <a:xfrm>
            <a:off x="915108" y="661338"/>
            <a:ext cx="273050" cy="38735"/>
            <a:chOff x="915108" y="661338"/>
            <a:chExt cx="273050" cy="38735"/>
          </a:xfrm>
        </p:grpSpPr>
        <p:sp>
          <p:nvSpPr>
            <p:cNvPr id="14" name="object 14"/>
            <p:cNvSpPr/>
            <p:nvPr/>
          </p:nvSpPr>
          <p:spPr>
            <a:xfrm>
              <a:off x="915108" y="680512"/>
              <a:ext cx="242570" cy="0"/>
            </a:xfrm>
            <a:custGeom>
              <a:avLst/>
              <a:gdLst/>
              <a:ahLst/>
              <a:cxnLst/>
              <a:rect l="l" t="t" r="r" b="b"/>
              <a:pathLst>
                <a:path w="242569">
                  <a:moveTo>
                    <a:pt x="0" y="0"/>
                  </a:moveTo>
                  <a:lnTo>
                    <a:pt x="242098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1136755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4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16" name="object 16"/>
          <p:cNvGrpSpPr/>
          <p:nvPr/>
        </p:nvGrpSpPr>
        <p:grpSpPr>
          <a:xfrm>
            <a:off x="3213052" y="661338"/>
            <a:ext cx="1091565" cy="402590"/>
            <a:chOff x="3213052" y="661338"/>
            <a:chExt cx="1091565" cy="402590"/>
          </a:xfrm>
        </p:grpSpPr>
        <p:sp>
          <p:nvSpPr>
            <p:cNvPr id="17" name="object 17"/>
            <p:cNvSpPr/>
            <p:nvPr/>
          </p:nvSpPr>
          <p:spPr>
            <a:xfrm>
              <a:off x="3213052" y="680512"/>
              <a:ext cx="514984" cy="0"/>
            </a:xfrm>
            <a:custGeom>
              <a:avLst/>
              <a:gdLst/>
              <a:ahLst/>
              <a:cxnLst/>
              <a:rect l="l" t="t" r="r" b="b"/>
              <a:pathLst>
                <a:path w="514985">
                  <a:moveTo>
                    <a:pt x="0" y="0"/>
                  </a:moveTo>
                  <a:lnTo>
                    <a:pt x="514874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707475" y="661338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394903" y="680512"/>
              <a:ext cx="182245" cy="363855"/>
            </a:xfrm>
            <a:custGeom>
              <a:avLst/>
              <a:gdLst/>
              <a:ahLst/>
              <a:cxnLst/>
              <a:rect l="l" t="t" r="r" b="b"/>
              <a:pathLst>
                <a:path w="182245" h="363855">
                  <a:moveTo>
                    <a:pt x="0" y="0"/>
                  </a:moveTo>
                  <a:lnTo>
                    <a:pt x="0" y="363701"/>
                  </a:lnTo>
                  <a:lnTo>
                    <a:pt x="181851" y="363701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669126" y="954735"/>
              <a:ext cx="179070" cy="89535"/>
            </a:xfrm>
            <a:custGeom>
              <a:avLst/>
              <a:gdLst/>
              <a:ahLst/>
              <a:cxnLst/>
              <a:rect l="l" t="t" r="r" b="b"/>
              <a:pathLst>
                <a:path w="179070" h="89534">
                  <a:moveTo>
                    <a:pt x="0" y="89478"/>
                  </a:moveTo>
                  <a:lnTo>
                    <a:pt x="178957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394903" y="1044214"/>
              <a:ext cx="878840" cy="0"/>
            </a:xfrm>
            <a:custGeom>
              <a:avLst/>
              <a:gdLst/>
              <a:ahLst/>
              <a:cxnLst/>
              <a:rect l="l" t="t" r="r" b="b"/>
              <a:pathLst>
                <a:path w="878839">
                  <a:moveTo>
                    <a:pt x="0" y="0"/>
                  </a:moveTo>
                  <a:lnTo>
                    <a:pt x="274223" y="0"/>
                  </a:lnTo>
                </a:path>
                <a:path w="878839">
                  <a:moveTo>
                    <a:pt x="453180" y="0"/>
                  </a:moveTo>
                  <a:lnTo>
                    <a:pt x="727404" y="0"/>
                  </a:lnTo>
                  <a:lnTo>
                    <a:pt x="727404" y="0"/>
                  </a:lnTo>
                </a:path>
                <a:path w="878839">
                  <a:moveTo>
                    <a:pt x="727403" y="0"/>
                  </a:moveTo>
                  <a:lnTo>
                    <a:pt x="878576" y="0"/>
                  </a:lnTo>
                </a:path>
              </a:pathLst>
            </a:custGeom>
            <a:ln w="5112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253027" y="1025040"/>
              <a:ext cx="51435" cy="38735"/>
            </a:xfrm>
            <a:custGeom>
              <a:avLst/>
              <a:gdLst/>
              <a:ahLst/>
              <a:cxnLst/>
              <a:rect l="l" t="t" r="r" b="b"/>
              <a:pathLst>
                <a:path w="51435" h="38734">
                  <a:moveTo>
                    <a:pt x="0" y="0"/>
                  </a:moveTo>
                  <a:lnTo>
                    <a:pt x="7190" y="9946"/>
                  </a:lnTo>
                  <a:lnTo>
                    <a:pt x="9586" y="19173"/>
                  </a:lnTo>
                  <a:lnTo>
                    <a:pt x="7190" y="28400"/>
                  </a:lnTo>
                  <a:lnTo>
                    <a:pt x="0" y="38347"/>
                  </a:lnTo>
                  <a:lnTo>
                    <a:pt x="12662" y="30857"/>
                  </a:lnTo>
                  <a:lnTo>
                    <a:pt x="26523" y="25404"/>
                  </a:lnTo>
                  <a:lnTo>
                    <a:pt x="39905" y="21630"/>
                  </a:lnTo>
                  <a:lnTo>
                    <a:pt x="51129" y="19173"/>
                  </a:lnTo>
                  <a:lnTo>
                    <a:pt x="39905" y="16716"/>
                  </a:lnTo>
                  <a:lnTo>
                    <a:pt x="26523" y="12942"/>
                  </a:lnTo>
                  <a:lnTo>
                    <a:pt x="12662" y="74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3514932" y="474799"/>
            <a:ext cx="214629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t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102904" y="838503"/>
            <a:ext cx="311785" cy="1638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900" i="1" spc="-20" dirty="0">
                <a:latin typeface="Arial"/>
                <a:cs typeface="Arial"/>
              </a:rPr>
              <a:t>x</a:t>
            </a:r>
            <a:r>
              <a:rPr sz="900" spc="-20" dirty="0">
                <a:latin typeface="Times New Roman"/>
                <a:cs typeface="Times New Roman"/>
              </a:rPr>
              <a:t>(</a:t>
            </a:r>
            <a:r>
              <a:rPr sz="900" i="1" spc="-20" dirty="0">
                <a:latin typeface="Arial"/>
                <a:cs typeface="Arial"/>
              </a:rPr>
              <a:t>t</a:t>
            </a:r>
            <a:r>
              <a:rPr sz="900" i="1" spc="-30" baseline="-9259" dirty="0">
                <a:latin typeface="Arial"/>
                <a:cs typeface="Arial"/>
              </a:rPr>
              <a:t>k</a:t>
            </a:r>
            <a:r>
              <a:rPr sz="900" spc="-20" dirty="0">
                <a:latin typeface="Times New Roman"/>
                <a:cs typeface="Times New Roman"/>
              </a:rPr>
              <a:t>)</a:t>
            </a:r>
            <a:endParaRPr sz="900">
              <a:latin typeface="Times New Roman"/>
              <a:cs typeface="Times New Roman"/>
            </a:endParaRPr>
          </a:p>
        </p:txBody>
      </p:sp>
      <p:sp>
        <p:nvSpPr>
          <p:cNvPr id="90" name="object 90"/>
          <p:cNvSpPr/>
          <p:nvPr/>
        </p:nvSpPr>
        <p:spPr>
          <a:xfrm>
            <a:off x="0" y="3346513"/>
            <a:ext cx="4608195" cy="109855"/>
          </a:xfrm>
          <a:custGeom>
            <a:avLst/>
            <a:gdLst/>
            <a:ahLst/>
            <a:cxnLst/>
            <a:rect l="l" t="t" r="r" b="b"/>
            <a:pathLst>
              <a:path w="4608195" h="109854">
                <a:moveTo>
                  <a:pt x="4607915" y="0"/>
                </a:moveTo>
                <a:lnTo>
                  <a:pt x="3071939" y="0"/>
                </a:lnTo>
                <a:lnTo>
                  <a:pt x="1535963" y="0"/>
                </a:lnTo>
                <a:lnTo>
                  <a:pt x="0" y="0"/>
                </a:lnTo>
                <a:lnTo>
                  <a:pt x="0" y="109537"/>
                </a:lnTo>
                <a:lnTo>
                  <a:pt x="1535963" y="109537"/>
                </a:lnTo>
                <a:lnTo>
                  <a:pt x="3071939" y="109537"/>
                </a:lnTo>
                <a:lnTo>
                  <a:pt x="4607915" y="109537"/>
                </a:lnTo>
                <a:lnTo>
                  <a:pt x="4607915" y="0"/>
                </a:lnTo>
                <a:close/>
              </a:path>
            </a:pathLst>
          </a:custGeom>
          <a:solidFill>
            <a:srgbClr val="E5E5E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1" name="object 9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Mod</a:t>
            </a:r>
            <a:r>
              <a:rPr spc="80" dirty="0"/>
              <a:t> </a:t>
            </a:r>
            <a:r>
              <a:rPr dirty="0"/>
              <a:t>Ctrl</a:t>
            </a:r>
            <a:r>
              <a:rPr spc="75" dirty="0"/>
              <a:t> </a:t>
            </a:r>
            <a:r>
              <a:rPr dirty="0"/>
              <a:t>Intro</a:t>
            </a:r>
            <a:r>
              <a:rPr spc="320" dirty="0"/>
              <a:t> </a:t>
            </a:r>
            <a:r>
              <a:rPr dirty="0"/>
              <a:t>(w</a:t>
            </a:r>
            <a:r>
              <a:rPr spc="75" dirty="0"/>
              <a:t> </a:t>
            </a:r>
            <a:r>
              <a:rPr dirty="0"/>
              <a:t>Matlab</a:t>
            </a:r>
            <a:r>
              <a:rPr spc="80" dirty="0"/>
              <a:t> &amp;</a:t>
            </a:r>
            <a:r>
              <a:rPr spc="75" dirty="0"/>
              <a:t> </a:t>
            </a:r>
            <a:r>
              <a:rPr spc="-10" dirty="0"/>
              <a:t>Python)</a:t>
            </a:r>
          </a:p>
        </p:txBody>
      </p:sp>
      <p:sp>
        <p:nvSpPr>
          <p:cNvPr id="92" name="object 92"/>
          <p:cNvSpPr txBox="1"/>
          <p:nvPr/>
        </p:nvSpPr>
        <p:spPr>
          <a:xfrm>
            <a:off x="2003018" y="3322038"/>
            <a:ext cx="601980" cy="137160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sz="600" spc="-2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SS </a:t>
            </a:r>
            <a:r>
              <a:rPr sz="600" spc="-10" dirty="0">
                <a:solidFill>
                  <a:srgbClr val="FF84BD"/>
                </a:solidFill>
                <a:latin typeface="Arial"/>
                <a:cs typeface="Arial"/>
                <a:hlinkClick r:id="rId2" action="ppaction://hlinksldjump"/>
              </a:rPr>
              <a:t>Discretization</a:t>
            </a:r>
            <a:endParaRPr sz="600">
              <a:latin typeface="Arial"/>
              <a:cs typeface="Arial"/>
            </a:endParaRPr>
          </a:p>
        </p:txBody>
      </p:sp>
      <p:sp>
        <p:nvSpPr>
          <p:cNvPr id="93" name="object 9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fld id="{81D60167-4931-47E6-BA6A-407CBD079E47}" type="slidenum">
              <a:rPr spc="-30" dirty="0"/>
              <a:t>9</a:t>
            </a:fld>
            <a:r>
              <a:rPr spc="-60" dirty="0"/>
              <a:t> </a:t>
            </a:r>
            <a:r>
              <a:rPr spc="150" dirty="0"/>
              <a:t>/</a:t>
            </a:r>
            <a:r>
              <a:rPr spc="-60" dirty="0"/>
              <a:t> </a:t>
            </a:r>
            <a:r>
              <a:rPr spc="-35" dirty="0"/>
              <a:t>12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4E25538-3905-7F06-C99E-288FF85709D8}"/>
                  </a:ext>
                </a:extLst>
              </p:cNvPr>
              <p:cNvSpPr txBox="1"/>
              <p:nvPr/>
            </p:nvSpPr>
            <p:spPr>
              <a:xfrm>
                <a:off x="166314" y="1284900"/>
                <a:ext cx="4291423" cy="19963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starting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zh-CN" sz="1100" dirty="0"/>
                  <a:t>, </a:t>
                </a:r>
                <a:r>
                  <a:rPr lang="en-US" altLang="zh-CN" sz="1100" dirty="0"/>
                  <a:t> the solution of 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acc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𝐴𝑥</m:t>
                    </m:r>
                    <m:r>
                      <a:rPr lang="ar-AE" altLang="zh-CN" sz="1100">
                        <a:latin typeface="Cambria Math" panose="02040503050406030204" pitchFamily="18" charset="0"/>
                      </a:rPr>
                      <m:t>+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𝐵𝑢</m:t>
                    </m:r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at time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is</a:t>
                </a:r>
              </a:p>
              <a:p>
                <a:pPr lv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+1</m:t>
                                  </m:r>
                                </m:sub>
                              </m:s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limLoc m:val="subSup"/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brk m:alnAt="1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m:rPr>
                                  <m:brk m:alnAt="1"/>
                                </m:r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sup>
                        <m:e>
                          <m:sSup>
                            <m:sSup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d>
                            </m:sup>
                          </m:s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𝐵𝑢</m:t>
                          </m:r>
                          <m:d>
                            <m:d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e>
                                <m:sub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nary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limUpp>
                            <m:limUpp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groupChr>
                                <m:groupChrPr>
                                  <m:chr m:val="⏞"/>
                                  <m:pos m:val="top"/>
                                  <m:vertJc m:val="bot"/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d>
                                    <m:d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+1</m:t>
                                          </m:r>
                                        </m:sub>
                                      </m:s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𝑡</m:t>
                                          </m:r>
                                        </m:e>
                                        <m:sub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groupCh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lim>
                          </m:limUpp>
                        </m:sup>
                      </m:sSup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altLang="zh-CN" sz="11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limLow>
                        <m:limLow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groupChr>
                            <m:groupChrPr>
                              <m:chr m:val="⏟"/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groupChrPr>
                            <m:e>
                              <m:nary>
                                <m:naryPr>
                                  <m:limLoc m:val="subSup"/>
                                  <m:ctrlPr>
                                    <a:rPr lang="ar-AE" altLang="zh-CN" sz="11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brk m:alnAt="1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m:rPr>
                                          <m:brk m:alnAt="1"/>
                                        </m:r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sub>
                                <m:sup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+1</m:t>
                                      </m:r>
                                    </m:sub>
                                  </m:sSub>
                                </m:sup>
                                <m:e>
                                  <m:sSup>
                                    <m:sSupPr>
                                      <m:ctrlPr>
                                        <a:rPr lang="ar-AE" altLang="zh-CN" sz="11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𝑒</m:t>
                                      </m:r>
                                    </m:e>
                                    <m:sup>
                                      <m:r>
                                        <a:rPr lang="zh-CN" altLang="ar-AE" sz="1100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  <m:limUpp>
                                        <m:limUppPr>
                                          <m:ctrlPr>
                                            <a:rPr lang="en-US" altLang="zh-CN" sz="110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limUppPr>
                                        <m:e>
                                          <m:groupChr>
                                            <m:groupChrPr>
                                              <m:chr m:val="⏞"/>
                                              <m:pos m:val="top"/>
                                              <m:vertJc m:val="bot"/>
                                              <m:ctrlPr>
                                                <a:rPr lang="en-US" altLang="zh-CN" sz="110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groupChrPr>
                                            <m:e>
                                              <m:d>
                                                <m:dPr>
                                                  <m:ctrlP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dPr>
                                                <m:e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𝑡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𝑘</m:t>
                                                      </m:r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+1</m:t>
                                                      </m:r>
                                                    </m:sub>
                                                  </m:sSub>
                                                  <m:r>
                                                    <a:rPr lang="en-US" altLang="zh-CN" sz="11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−</m:t>
                                                  </m:r>
                                                  <m:sSub>
                                                    <m:sSubPr>
                                                      <m:ctrlP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</m:ctrlPr>
                                                    </m:sSubPr>
                                                    <m:e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𝜏</m:t>
                                                      </m:r>
                                                    </m:e>
                                                    <m:sub>
                                                      <m:r>
                                                        <a:rPr lang="en-US" altLang="zh-CN" sz="1100" b="0" i="1" smtClean="0">
                                                          <a:latin typeface="Cambria Math" panose="02040503050406030204" pitchFamily="18" charset="0"/>
                                                        </a:rPr>
                                                        <m:t>0</m:t>
                                                      </m:r>
                                                    </m:sub>
                                                  </m:sSub>
                                                </m:e>
                                              </m:d>
                                            </m:e>
                                          </m:groupChr>
                                        </m:e>
                                        <m:lim>
                                          <m:r>
                                            <a:rPr lang="en-US" altLang="zh-CN" sz="1100" b="0" i="1" smtClean="0">
                                              <a:latin typeface="Cambria Math" panose="02040503050406030204" pitchFamily="18" charset="0"/>
                                            </a:rPr>
                                            <m:t>𝜂</m:t>
                                          </m:r>
                                        </m:lim>
                                      </m:limUpp>
                                    </m:sup>
                                  </m:s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𝐵𝑑</m:t>
                                  </m:r>
                                  <m:sSub>
                                    <m:sSubPr>
                                      <m:ctrlP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𝜏</m:t>
                                      </m:r>
                                    </m:e>
                                    <m:sub>
                                      <m:r>
                                        <a:rPr lang="en-US" altLang="zh-CN" sz="1100" b="0" i="1" smtClean="0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nary>
                            </m:e>
                          </m:groupChr>
                        </m:e>
                        <m:lim>
                          <m: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  <m:d>
                                <m:d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e>
                              </m:d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=−</m:t>
                              </m:r>
                            </m:e>
                          </m:nary>
                          <m:nary>
                            <m:naryPr>
                              <m:ctrlP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sty m:val="p"/>
                                </m:rPr>
                                <a:rPr lang="en-US" altLang="zh-CN" sz="1100" b="0" i="0" smtClean="0">
                                  <a:latin typeface="Cambria Math" panose="02040503050406030204" pitchFamily="18" charset="0"/>
                                </a:rPr>
                                <m:t>Δ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  <m: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en-US" altLang="zh-CN" sz="1100" b="0" i="1" smtClean="0">
                                      <a:latin typeface="Cambria Math" panose="02040503050406030204" pitchFamily="18" charset="0"/>
                                    </a:rPr>
                                    <m:t>𝜂</m:t>
                                  </m:r>
                                </m:sup>
                              </m:sSup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𝐵𝑑</m:t>
                              </m:r>
                              <m:r>
                                <a:rPr lang="en-US" altLang="zh-CN" sz="1100" b="0" i="1" smtClean="0">
                                  <a:latin typeface="Cambria Math" panose="02040503050406030204" pitchFamily="18" charset="0"/>
                                </a:rPr>
                                <m:t>𝜂</m:t>
                              </m:r>
                            </m:e>
                          </m:nary>
                        </m:lim>
                      </m:limLow>
                    </m:oMath>
                  </m:oMathPara>
                </a14:m>
                <a:endParaRPr lang="en-US" altLang="zh-CN" sz="1100" i="1" dirty="0"/>
              </a:p>
              <a:p>
                <a:pPr marL="171450" lvl="0" indent="-171450">
                  <a:buFont typeface="Arial" panose="020B0604020202020204" pitchFamily="34" charset="0"/>
                  <a:buChar char="•"/>
                </a:pPr>
                <a:r>
                  <a:rPr lang="en-US" altLang="zh-CN" sz="1100" dirty="0"/>
                  <a:t>noting </a:t>
                </a:r>
                <a14:m>
                  <m:oMath xmlns:m="http://schemas.openxmlformats.org/officeDocument/2006/math">
                    <m:r>
                      <a:rPr lang="en-US" altLang="zh-CN" sz="1100">
                        <a:latin typeface="Cambria Math" panose="02040503050406030204" pitchFamily="18" charset="0"/>
                      </a:rPr>
                      <m:t>−</m:t>
                    </m:r>
                    <m:nary>
                      <m:naryPr>
                        <m:limLoc m:val="subSup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  <m:e>
                        <m:sSup>
                          <m:sSup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𝜂</m:t>
                            </m:r>
                          </m:sup>
                        </m:sSup>
                      </m:e>
                    </m:nary>
                    <m:r>
                      <a:rPr lang="zh-CN" altLang="ar-AE" sz="1100">
                        <a:latin typeface="Cambria Math" panose="02040503050406030204" pitchFamily="18" charset="0"/>
                      </a:rPr>
                      <m:t>𝐵𝑑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𝜂</m:t>
                    </m:r>
                    <m:r>
                      <a:rPr lang="ar-AE" altLang="zh-CN" sz="11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limLoc m:val="subSup"/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ar-AE" altLang="zh-CN" sz="110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𝛥</m:t>
                        </m:r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sup>
                      <m:e>
                        <m:sSup>
                          <m:sSupPr>
                            <m:ctrlPr>
                              <a:rPr lang="ar-AE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p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zh-CN" altLang="ar-AE" sz="110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sup>
                        </m:sSup>
                      </m:e>
                    </m:nary>
                    <m:r>
                      <a:rPr lang="zh-CN" altLang="ar-AE" sz="1100">
                        <a:latin typeface="Cambria Math" panose="02040503050406030204" pitchFamily="18" charset="0"/>
                      </a:rPr>
                      <m:t>𝐵𝑑</m:t>
                    </m:r>
                    <m:r>
                      <a:rPr lang="zh-CN" altLang="ar-AE" sz="110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and denoting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altLang="zh-CN" sz="11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zh-CN" altLang="ar-AE" sz="110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ar-AE" altLang="zh-CN" sz="1100" dirty="0"/>
                  <a:t> </a:t>
                </a:r>
                <a:r>
                  <a:rPr lang="en-US" altLang="zh-CN" sz="1100" dirty="0"/>
                  <a:t>as </a:t>
                </a:r>
                <a14:m>
                  <m:oMath xmlns:m="http://schemas.openxmlformats.org/officeDocument/2006/math">
                    <m:r>
                      <a:rPr lang="zh-CN" altLang="en-US" sz="110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altLang="zh-CN" sz="1100" dirty="0"/>
                  <a:t> yield</a:t>
                </a:r>
              </a:p>
              <a:p>
                <a:pPr marL="0" lv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borderBox>
                        <m:borderBoxPr>
                          <m:ctrlPr>
                            <a:rPr lang="ar-AE" altLang="zh-CN" sz="1100" i="1">
                              <a:latin typeface="Cambria Math" panose="02040503050406030204" pitchFamily="18" charset="0"/>
                            </a:rPr>
                          </m:ctrlPr>
                        </m:borderBoxPr>
                        <m:e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𝑥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, </m:t>
                          </m:r>
                          <m:sSub>
                            <m:sSubPr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  <m:sub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sub>
                          </m:sSub>
                          <m:r>
                            <a:rPr lang="ar-AE" altLang="zh-CN" sz="110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limLoc m:val="subSup"/>
                              <m:ctrlPr>
                                <a:rPr lang="ar-AE" altLang="zh-CN" sz="11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ar-AE" altLang="zh-CN" sz="110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𝛥</m:t>
                              </m:r>
                              <m:r>
                                <a:rPr lang="zh-CN" altLang="ar-AE" sz="110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ar-AE" altLang="zh-CN" sz="11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p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  <m:r>
                                    <a:rPr lang="zh-CN" altLang="ar-AE" sz="1100">
                                      <a:latin typeface="Cambria Math" panose="02040503050406030204" pitchFamily="18" charset="0"/>
                                    </a:rPr>
                                    <m:t>𝜏</m:t>
                                  </m:r>
                                </m:sup>
                              </m:sSup>
                            </m:e>
                          </m:nary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𝐵𝑑</m:t>
                          </m:r>
                          <m:r>
                            <a:rPr lang="zh-CN" altLang="ar-AE" sz="1100">
                              <a:latin typeface="Cambria Math" panose="02040503050406030204" pitchFamily="18" charset="0"/>
                            </a:rPr>
                            <m:t>𝜏</m:t>
                          </m:r>
                        </m:e>
                      </m:borderBox>
                    </m:oMath>
                  </m:oMathPara>
                </a14:m>
                <a:endParaRPr lang="ar-AE" altLang="zh-CN" sz="1100" dirty="0"/>
              </a:p>
            </p:txBody>
          </p:sp>
        </mc:Choice>
        <mc:Fallback xmlns="">
          <p:sp>
            <p:nvSpPr>
              <p:cNvPr id="95" name="文本框 94">
                <a:extLst>
                  <a:ext uri="{FF2B5EF4-FFF2-40B4-BE49-F238E27FC236}">
                    <a16:creationId xmlns:a16="http://schemas.microsoft.com/office/drawing/2014/main" id="{24E25538-3905-7F06-C99E-288FF85709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314" y="1284900"/>
                <a:ext cx="4291423" cy="1996316"/>
              </a:xfrm>
              <a:prstGeom prst="rect">
                <a:avLst/>
              </a:prstGeom>
              <a:blipFill>
                <a:blip r:embed="rId3"/>
                <a:stretch>
                  <a:fillRect t="-24159" b="-4648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F84BD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845</Words>
  <Application>Microsoft Macintosh PowerPoint</Application>
  <PresentationFormat>Custom</PresentationFormat>
  <Paragraphs>147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Apple Symbols</vt:lpstr>
      <vt:lpstr>Arial</vt:lpstr>
      <vt:lpstr>Cambria Math</vt:lpstr>
      <vt:lpstr>Courier New</vt:lpstr>
      <vt:lpstr>Hack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Sampler</vt:lpstr>
      <vt:lpstr>Signal holding</vt:lpstr>
      <vt:lpstr>PowerPoint Presentation</vt:lpstr>
      <vt:lpstr>Problem definition</vt:lpstr>
      <vt:lpstr>Solution</vt:lpstr>
      <vt:lpstr>Mapping of eigenvalues</vt:lpstr>
      <vt:lpstr>Example</vt:lpstr>
      <vt:lpstr>Numerical example in Python</vt:lpstr>
      <vt:lpstr>Spectral mapping theorem</vt:lpstr>
      <vt:lpstr>Spectral mapping theorem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Modern Controls - Discretization of State-Space System Models</dc:title>
  <dc:subject>scripts for Org-Coursepack </dc:subject>
  <dc:creator> Xu Chen </dc:creator>
  <cp:lastModifiedBy>Xu Chen</cp:lastModifiedBy>
  <cp:revision>2</cp:revision>
  <dcterms:created xsi:type="dcterms:W3CDTF">2025-07-12T07:26:42Z</dcterms:created>
  <dcterms:modified xsi:type="dcterms:W3CDTF">2025-10-22T06:42:43Z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2025-01-16T00:00:00Z</vt:filetime>
  </property>
  <property fmtid="{D5CDD505-2E9C-101B-9397-08002B2CF9AE}" pid="3" name="Creator">
    <vt:lpwstr>Emacs 29.4 (Org mode 9.7.11)</vt:lpwstr>
  </property>
  <property fmtid="{D5CDD505-2E9C-101B-9397-08002B2CF9AE}" pid="4" name="Producer">
    <vt:lpwstr>xdvipdfmx (20240407)</vt:lpwstr>
  </property>
  <property fmtid="{D5CDD505-2E9C-101B-9397-08002B2CF9AE}" pid="5" name="LastSaved">
    <vt:filetime>2025-01-16T00:00:00Z</vt:filetime>
  </property>
</Properties>
</file>