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164C5-2066-4F82-BE0A-54F87CDF0DCA}" v="59" dt="2025-10-22T01:35:14.5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22T01:35:14.586" v="92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22T00:33:17.400" v="13" actId="2057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22T00:33:08.449" v="0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3:17.400" v="13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3:11.911" v="3" actId="208"/>
          <ac:spMkLst>
            <pc:docMk/>
            <pc:sldMk cId="0" sldId="259"/>
            <ac:spMk id="13" creationId="{A3E58178-6C19-92DE-F062-D671C4F9E52F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40:51.320" v="27" actId="2085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21.812" v="15" actId="47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40:36.112" v="26" actId="20577"/>
          <ac:spMkLst>
            <pc:docMk/>
            <pc:sldMk cId="0" sldId="260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28" creationId="{974131A3-3FF1-5E1D-0D73-E2960D25963F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29" creationId="{B13DDD2F-3CA0-574F-5967-5F88486EA586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30" creationId="{9CF71FB5-DB2D-F74A-8BE9-1808DE6F40C6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31" creationId="{3698440F-3FDD-5C03-6848-F2F32D47122E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7" creationId="{1CD422EA-95A0-279D-A266-676ABA0F5DC0}"/>
          </ac:spMkLst>
        </pc:spChg>
        <pc:spChg chg="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8" creationId="{5572EDC5-B733-5418-59ED-15FC07F2A576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9" creationId="{F8967C0B-03F4-999E-6E2C-B5F92A3C65AF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0" creationId="{1E013A9D-712C-7D92-B969-891249D6CC16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1" creationId="{A89B4A04-B8F3-E685-5E36-21025DFCFFF1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2" creationId="{67A19220-5FAE-7784-0974-1462F77B2349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43" creationId="{ECEA2829-84E4-F41B-6A1F-C85FA61996BB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49:01.543" v="32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8:59.418" v="30" actId="478"/>
          <ac:spMkLst>
            <pc:docMk/>
            <pc:sldMk cId="0" sldId="262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8:54.041" v="29"/>
          <ac:spMkLst>
            <pc:docMk/>
            <pc:sldMk cId="0" sldId="262"/>
            <ac:spMk id="51" creationId="{0AA0808C-65E0-2995-8092-FC1ABF684289}"/>
          </ac:spMkLst>
        </pc:spChg>
        <pc:spChg chg="add mod">
          <ac:chgData name="Shuan Cheng" userId="b14087c0-bac9-44dd-b3f8-5d50e1ee75e5" providerId="ADAL" clId="{75A9BF88-81BC-4677-82BB-DF96F3D360A6}" dt="2025-10-22T00:48:54.041" v="29"/>
          <ac:spMkLst>
            <pc:docMk/>
            <pc:sldMk cId="0" sldId="262"/>
            <ac:spMk id="52" creationId="{C15B2EE4-A850-384C-76B9-CE74BBF65D6A}"/>
          </ac:spMkLst>
        </pc:spChg>
        <pc:spChg chg="add mod">
          <ac:chgData name="Shuan Cheng" userId="b14087c0-bac9-44dd-b3f8-5d50e1ee75e5" providerId="ADAL" clId="{75A9BF88-81BC-4677-82BB-DF96F3D360A6}" dt="2025-10-22T00:49:01.543" v="32" actId="207"/>
          <ac:spMkLst>
            <pc:docMk/>
            <pc:sldMk cId="0" sldId="262"/>
            <ac:spMk id="53" creationId="{B203C430-D351-E89F-8429-0CF9415F4D5A}"/>
          </ac:spMkLst>
        </pc:spChg>
        <pc:spChg chg="add mod">
          <ac:chgData name="Shuan Cheng" userId="b14087c0-bac9-44dd-b3f8-5d50e1ee75e5" providerId="ADAL" clId="{75A9BF88-81BC-4677-82BB-DF96F3D360A6}" dt="2025-10-22T00:49:01.543" v="32" actId="207"/>
          <ac:spMkLst>
            <pc:docMk/>
            <pc:sldMk cId="0" sldId="262"/>
            <ac:spMk id="54" creationId="{EBC7A684-C13A-8B3C-4689-E7D6AB8BA4C6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56:48.805" v="47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34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0:55:01.189" v="42" actId="478"/>
          <ac:spMkLst>
            <pc:docMk/>
            <pc:sldMk cId="0" sldId="263"/>
            <ac:spMk id="39" creationId="{B7C5C5F4-D93A-7042-FE91-BAA9E0221F44}"/>
          </ac:spMkLst>
        </pc:spChg>
        <pc:spChg chg="add del mod">
          <ac:chgData name="Shuan Cheng" userId="b14087c0-bac9-44dd-b3f8-5d50e1ee75e5" providerId="ADAL" clId="{75A9BF88-81BC-4677-82BB-DF96F3D360A6}" dt="2025-10-22T00:56:46.779" v="45" actId="478"/>
          <ac:spMkLst>
            <pc:docMk/>
            <pc:sldMk cId="0" sldId="263"/>
            <ac:spMk id="40" creationId="{73C6608D-0772-2A6E-7576-627C0D728E62}"/>
          </ac:spMkLst>
        </pc:spChg>
        <pc:spChg chg="add mod">
          <ac:chgData name="Shuan Cheng" userId="b14087c0-bac9-44dd-b3f8-5d50e1ee75e5" providerId="ADAL" clId="{75A9BF88-81BC-4677-82BB-DF96F3D360A6}" dt="2025-10-22T00:56:48.805" v="47" actId="207"/>
          <ac:spMkLst>
            <pc:docMk/>
            <pc:sldMk cId="0" sldId="263"/>
            <ac:spMk id="41" creationId="{628FECA7-7C97-69F1-0D48-C9E8CF7757D4}"/>
          </ac:spMkLst>
        </pc:spChg>
        <pc:graphicFrameChg chg="mod">
          <ac:chgData name="Shuan Cheng" userId="b14087c0-bac9-44dd-b3f8-5d50e1ee75e5" providerId="ADAL" clId="{75A9BF88-81BC-4677-82BB-DF96F3D360A6}" dt="2025-10-22T00:54:11.241" v="38" actId="207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22T01:02:59.068" v="64" actId="1035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1:47.554" v="51" actId="1076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2:08.988" v="58" actId="207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1:52.017" v="53" actId="14100"/>
          <ac:spMkLst>
            <pc:docMk/>
            <pc:sldMk cId="0" sldId="26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39" creationId="{E35942EF-1662-E8CF-D2CC-5F5EAEC40EFA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40" creationId="{D329BCBC-95A4-A1E4-B7F5-6512E820E72B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41" creationId="{D50E600F-6AE5-FA9A-83F5-11A25935AF18}"/>
          </ac:spMkLst>
        </pc:spChg>
        <pc:spChg chg="add mod">
          <ac:chgData name="Shuan Cheng" userId="b14087c0-bac9-44dd-b3f8-5d50e1ee75e5" providerId="ADAL" clId="{75A9BF88-81BC-4677-82BB-DF96F3D360A6}" dt="2025-10-22T01:02:59.068" v="64" actId="1035"/>
          <ac:spMkLst>
            <pc:docMk/>
            <pc:sldMk cId="0" sldId="264"/>
            <ac:spMk id="42" creationId="{0251CADC-C77B-DF84-FFDE-3B9ADF8B1B92}"/>
          </ac:spMkLst>
        </pc:spChg>
        <pc:spChg chg="add mod">
          <ac:chgData name="Shuan Cheng" userId="b14087c0-bac9-44dd-b3f8-5d50e1ee75e5" providerId="ADAL" clId="{75A9BF88-81BC-4677-82BB-DF96F3D360A6}" dt="2025-10-22T01:02:39.694" v="63" actId="207"/>
          <ac:spMkLst>
            <pc:docMk/>
            <pc:sldMk cId="0" sldId="264"/>
            <ac:spMk id="43" creationId="{4374E9B6-7549-1BDC-1972-EB08F8B1745D}"/>
          </ac:spMkLst>
        </pc:spChg>
      </pc:sldChg>
      <pc:sldChg chg="modSp">
        <pc:chgData name="Shuan Cheng" userId="b14087c0-bac9-44dd-b3f8-5d50e1ee75e5" providerId="ADAL" clId="{75A9BF88-81BC-4677-82BB-DF96F3D360A6}" dt="2025-10-22T01:35:14.586" v="92" actId="20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22T01:35:14.586" v="92" actId="207"/>
          <ac:spMkLst>
            <pc:docMk/>
            <pc:sldMk cId="0" sldId="265"/>
            <ac:spMk id="1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09:46.222" v="75" actId="207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2" creationId="{0D4FD05C-C4E7-7D6A-80E4-6C04939408EA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3" creationId="{ACA3FD98-43E0-50F0-EC2C-F4AE18B59077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4" creationId="{CBBBCB76-B7C3-D742-B65C-6B4C354E1E1C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14:44.195" v="81" actId="20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22T01:10:34.443" v="77" actId="14100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10:39.719" v="79" actId="20577"/>
          <ac:spMkLst>
            <pc:docMk/>
            <pc:sldMk cId="0" sldId="268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14:44.195" v="81" actId="207"/>
          <ac:spMkLst>
            <pc:docMk/>
            <pc:sldMk cId="0" sldId="268"/>
            <ac:spMk id="39" creationId="{45505702-A4DC-27E3-EC56-D720E6C32C19}"/>
          </ac:spMkLst>
        </pc:spChg>
        <pc:spChg chg="add mod">
          <ac:chgData name="Shuan Cheng" userId="b14087c0-bac9-44dd-b3f8-5d50e1ee75e5" providerId="ADAL" clId="{75A9BF88-81BC-4677-82BB-DF96F3D360A6}" dt="2025-10-22T01:14:44.195" v="81" actId="207"/>
          <ac:spMkLst>
            <pc:docMk/>
            <pc:sldMk cId="0" sldId="268"/>
            <ac:spMk id="40" creationId="{1A56A558-B0C7-A42B-6D38-FC0428D5FECF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27:00.822" v="87" actId="208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5" creationId="{C8FFB569-95D9-55CC-0A7D-7BABBDF78D5A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6" creationId="{C4EDE658-340C-0FAE-E4F4-0F0DEA7FCFA8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7" creationId="{D283ED44-A533-CD09-C177-F82E54A608DD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8" creationId="{CD6F87A6-C525-DCC6-F9DB-5B6FF8832333}"/>
          </ac:spMkLst>
        </pc:spChg>
        <pc:spChg chg="add mod">
          <ac:chgData name="Shuan Cheng" userId="b14087c0-bac9-44dd-b3f8-5d50e1ee75e5" providerId="ADAL" clId="{75A9BF88-81BC-4677-82BB-DF96F3D360A6}" dt="2025-10-22T01:27:00.822" v="87" actId="208"/>
          <ac:spMkLst>
            <pc:docMk/>
            <pc:sldMk cId="0" sldId="270"/>
            <ac:spMk id="19" creationId="{65DD3E86-10DC-3796-7859-B3EF31A7387A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32:03.540" v="90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4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32:03.540" v="90" actId="207"/>
          <ac:spMkLst>
            <pc:docMk/>
            <pc:sldMk cId="0" sldId="271"/>
            <ac:spMk id="48" creationId="{B16F122F-4CB7-14B6-1297-DE8C08949DEF}"/>
          </ac:spMkLst>
        </pc:spChg>
        <pc:spChg chg="add mod">
          <ac:chgData name="Shuan Cheng" userId="b14087c0-bac9-44dd-b3f8-5d50e1ee75e5" providerId="ADAL" clId="{75A9BF88-81BC-4677-82BB-DF96F3D360A6}" dt="2025-10-22T01:32:03.540" v="90" actId="207"/>
          <ac:spMkLst>
            <pc:docMk/>
            <pc:sldMk cId="0" sldId="271"/>
            <ac:spMk id="49" creationId="{2CB87594-7ED1-2BA1-445D-E8A9969DE8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1797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342" y="644103"/>
            <a:ext cx="4336415" cy="239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887267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211192"/>
            <a:ext cx="24136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FFFFFF"/>
                </a:solidFill>
              </a:rPr>
              <a:t>State</a:t>
            </a:r>
            <a:r>
              <a:rPr sz="2050" spc="10" dirty="0">
                <a:solidFill>
                  <a:srgbClr val="FFFFFF"/>
                </a:solidFill>
              </a:rPr>
              <a:t> </a:t>
            </a:r>
            <a:r>
              <a:rPr sz="2050" spc="-210" dirty="0">
                <a:solidFill>
                  <a:srgbClr val="FFFFFF"/>
                </a:solidFill>
              </a:rPr>
              <a:t>Feedback</a:t>
            </a:r>
            <a:r>
              <a:rPr sz="2050" spc="6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Control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68A46-D251-D5E4-CF1F-CD1C679EC0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249" y="1061516"/>
            <a:ext cx="5080" cy="1284605"/>
            <a:chOff x="372249" y="1061516"/>
            <a:chExt cx="5080" cy="1284605"/>
          </a:xfrm>
        </p:grpSpPr>
        <p:sp>
          <p:nvSpPr>
            <p:cNvPr id="4" name="object 4"/>
            <p:cNvSpPr/>
            <p:nvPr/>
          </p:nvSpPr>
          <p:spPr>
            <a:xfrm>
              <a:off x="374777" y="106151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777" y="124498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777" y="142844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777" y="161190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777" y="179536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777" y="197882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77" y="216228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ts val="1390"/>
                  </a:lnSpc>
                  <a:spcBef>
                    <a:spcPts val="95"/>
                  </a:spcBef>
                </a:pPr>
                <a:r>
                  <a:rPr sz="1200" b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Eigenvalue-</a:t>
                </a:r>
                <a:r>
                  <a:rPr sz="1200" b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placement</a:t>
                </a:r>
                <a:r>
                  <a:rPr sz="1200" b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Algorithm</a:t>
                </a:r>
                <a:endParaRPr sz="1200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ts val="1390"/>
                  </a:lnSpc>
                  <a:buAutoNum type="arabicPlain"/>
                  <a:tabLst>
                    <a:tab pos="352425" algn="l"/>
                  </a:tabLst>
                </a:pP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determine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desired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locations</a:t>
                </a:r>
                <a:r>
                  <a:rPr lang="en-US" altLang="zh-CN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spc="-1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altLang="zh-CN" sz="1200" i="1" spc="-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i="1" spc="-525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i="1" spc="-525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, </a:t>
                </a:r>
                <a:r>
                  <a:rPr lang="en-US" altLang="zh-CN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i="1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endParaRPr lang="en-US" altLang="zh-CN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/>
                  <a:tabLst>
                    <a:tab pos="352425" algn="l"/>
                  </a:tabLst>
                </a:pP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calculate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desired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closed-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loop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altLang="zh-CN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altLang="zh-CN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2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l-G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l-GR" sz="1200" spc="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lang="el-GR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3"/>
                  <a:tabLst>
                    <a:tab pos="352425" algn="l"/>
                  </a:tabLst>
                </a:pP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calculate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open-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loop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</a:pP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det(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35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sz="1200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lang="el-GR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4"/>
                  <a:tabLst>
                    <a:tab pos="352425" algn="l"/>
                  </a:tabLst>
                </a:pP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define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matrices:</a:t>
                </a:r>
                <a:endParaRPr sz="1200" dirty="0">
                  <a:latin typeface="Arial"/>
                  <a:cs typeface="Arial"/>
                </a:endParaRPr>
              </a:p>
              <a:p>
                <a:pPr marL="352425">
                  <a:lnSpc>
                    <a:spcPts val="142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7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sz="1200" i="1" spc="-445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sz="1200" i="1" spc="-440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endParaRPr sz="1200" dirty="0">
                  <a:latin typeface="Arial"/>
                  <a:cs typeface="Arial"/>
                </a:endParaRPr>
              </a:p>
              <a:p>
                <a:pPr marL="50800" marR="198755">
                  <a:lnSpc>
                    <a:spcPts val="1440"/>
                  </a:lnSpc>
                  <a:spcBef>
                    <a:spcPts val="30"/>
                  </a:spcBef>
                </a:pPr>
                <a:r>
                  <a:rPr sz="1200" b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Powerful</a:t>
                </a:r>
                <a:r>
                  <a:rPr sz="1200" b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result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controllable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form,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we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arbitrarily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place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loop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feedback!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  <a:blipFill>
                <a:blip r:embed="rId2"/>
                <a:stretch>
                  <a:fillRect l="-950" t="-2649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General</a:t>
            </a:r>
            <a:r>
              <a:rPr spc="30" dirty="0"/>
              <a:t> </a:t>
            </a:r>
            <a:r>
              <a:rPr spc="-145" dirty="0"/>
              <a:t>eigenvalue</a:t>
            </a:r>
            <a:r>
              <a:rPr spc="30" dirty="0"/>
              <a:t> </a:t>
            </a:r>
            <a:r>
              <a:rPr spc="-120" dirty="0"/>
              <a:t>placement</a:t>
            </a:r>
            <a:r>
              <a:rPr spc="30" dirty="0"/>
              <a:t> </a:t>
            </a:r>
            <a:r>
              <a:rPr spc="-105" dirty="0"/>
              <a:t>by</a:t>
            </a:r>
            <a:r>
              <a:rPr spc="30" dirty="0"/>
              <a:t> </a:t>
            </a:r>
            <a:r>
              <a:rPr spc="-75" dirty="0"/>
              <a:t>state</a:t>
            </a:r>
            <a:r>
              <a:rPr spc="30" dirty="0"/>
              <a:t> </a:t>
            </a:r>
            <a:r>
              <a:rPr spc="-95" dirty="0"/>
              <a:t>feedback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789" rIns="0" bIns="0" rtlCol="0">
            <a:spAutoFit/>
          </a:bodyPr>
          <a:lstStyle/>
          <a:p>
            <a:pPr marL="268605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/>
              <a:t>What</a:t>
            </a:r>
            <a:r>
              <a:rPr sz="1200" spc="3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spc="-60" dirty="0"/>
              <a:t>given</a:t>
            </a:r>
            <a:r>
              <a:rPr sz="1200" spc="30" dirty="0"/>
              <a:t> </a:t>
            </a:r>
            <a:r>
              <a:rPr sz="1200" spc="-65" dirty="0"/>
              <a:t>state-</a:t>
            </a:r>
            <a:r>
              <a:rPr sz="1200" spc="-75" dirty="0"/>
              <a:t>space</a:t>
            </a:r>
            <a:r>
              <a:rPr sz="1200" spc="35" dirty="0"/>
              <a:t> </a:t>
            </a:r>
            <a:r>
              <a:rPr sz="1200" spc="-40" dirty="0"/>
              <a:t>realization</a:t>
            </a:r>
            <a:r>
              <a:rPr sz="1200" spc="25" dirty="0"/>
              <a:t> </a:t>
            </a:r>
            <a:r>
              <a:rPr sz="1200" spc="100" dirty="0"/>
              <a:t>Σ</a:t>
            </a:r>
            <a:r>
              <a:rPr sz="1200" spc="-20" dirty="0"/>
              <a:t> </a:t>
            </a:r>
            <a:r>
              <a:rPr sz="1200" spc="200" dirty="0"/>
              <a:t>=</a:t>
            </a:r>
            <a:r>
              <a:rPr sz="1200" spc="-25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30" dirty="0"/>
              <a:t> </a:t>
            </a:r>
            <a:r>
              <a:rPr sz="1200" spc="-10" dirty="0"/>
              <a:t>is</a:t>
            </a:r>
            <a:r>
              <a:rPr sz="1200" spc="35" dirty="0"/>
              <a:t> </a:t>
            </a:r>
            <a:r>
              <a:rPr sz="1200" spc="-25" dirty="0"/>
              <a:t>not </a:t>
            </a:r>
            <a:r>
              <a:rPr sz="1200" dirty="0"/>
              <a:t>in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60" dirty="0"/>
              <a:t>required</a:t>
            </a:r>
            <a:r>
              <a:rPr sz="1200" spc="-10" dirty="0"/>
              <a:t> </a:t>
            </a:r>
            <a:r>
              <a:rPr sz="1200" spc="-20" dirty="0"/>
              <a:t>form?</a:t>
            </a:r>
            <a:endParaRPr sz="1200">
              <a:latin typeface="Arial"/>
              <a:cs typeface="Arial"/>
            </a:endParaRPr>
          </a:p>
          <a:p>
            <a:pPr marL="268605" marR="3619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/>
              <a:t>We</a:t>
            </a:r>
            <a:r>
              <a:rPr sz="1200" spc="5" dirty="0"/>
              <a:t> </a:t>
            </a:r>
            <a:r>
              <a:rPr sz="1200" spc="-65" dirty="0"/>
              <a:t>can</a:t>
            </a:r>
            <a:r>
              <a:rPr sz="1200" spc="5" dirty="0"/>
              <a:t> </a:t>
            </a:r>
            <a:r>
              <a:rPr sz="1200" spc="-20" dirty="0"/>
              <a:t>then</a:t>
            </a:r>
            <a:r>
              <a:rPr sz="1200" dirty="0"/>
              <a:t> </a:t>
            </a:r>
            <a:r>
              <a:rPr sz="1200" spc="-40" dirty="0"/>
              <a:t>transform</a:t>
            </a:r>
            <a:r>
              <a:rPr sz="1200" spc="5" dirty="0"/>
              <a:t> </a:t>
            </a:r>
            <a:r>
              <a:rPr sz="1200" dirty="0"/>
              <a:t>it</a:t>
            </a:r>
            <a:r>
              <a:rPr sz="1200" spc="5" dirty="0"/>
              <a:t> </a:t>
            </a:r>
            <a:r>
              <a:rPr sz="1200" dirty="0"/>
              <a:t>to </a:t>
            </a:r>
            <a:r>
              <a:rPr sz="1200" spc="-10" dirty="0"/>
              <a:t>c.c.f.</a:t>
            </a:r>
            <a:r>
              <a:rPr sz="1200" spc="114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dirty="0"/>
              <a:t>a </a:t>
            </a:r>
            <a:r>
              <a:rPr sz="1200" spc="-30" dirty="0"/>
              <a:t>similarity</a:t>
            </a:r>
            <a:r>
              <a:rPr sz="1200" spc="5" dirty="0"/>
              <a:t> </a:t>
            </a:r>
            <a:r>
              <a:rPr sz="1200" spc="-40" dirty="0"/>
              <a:t>transformation </a:t>
            </a:r>
            <a:r>
              <a:rPr sz="1200" spc="-90" dirty="0"/>
              <a:t>(See</a:t>
            </a:r>
            <a:r>
              <a:rPr sz="1200" spc="5" dirty="0"/>
              <a:t> </a:t>
            </a:r>
            <a:r>
              <a:rPr sz="1200" spc="-40" dirty="0"/>
              <a:t>lecture</a:t>
            </a:r>
            <a:r>
              <a:rPr sz="1200" spc="-30" dirty="0"/>
              <a:t> </a:t>
            </a:r>
            <a:r>
              <a:rPr sz="1200" spc="-20" dirty="0"/>
              <a:t>on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10" dirty="0"/>
              <a:t> observability).</a:t>
            </a:r>
            <a:endParaRPr sz="1200">
              <a:latin typeface="Arial Unicode MS"/>
              <a:cs typeface="Arial Unicode MS"/>
            </a:endParaRPr>
          </a:p>
          <a:p>
            <a:pPr marL="268605" marR="64769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spc="-25" dirty="0">
                <a:latin typeface="Arial"/>
                <a:cs typeface="Arial"/>
              </a:rPr>
              <a:t>Powerful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fact</a:t>
            </a:r>
            <a:r>
              <a:rPr sz="1200" dirty="0"/>
              <a:t>:</a:t>
            </a:r>
            <a:r>
              <a:rPr sz="1200" spc="175" dirty="0"/>
              <a:t> </a:t>
            </a:r>
            <a:r>
              <a:rPr sz="1200" dirty="0"/>
              <a:t>if</a:t>
            </a:r>
            <a:r>
              <a:rPr sz="1200" spc="50" dirty="0"/>
              <a:t> </a:t>
            </a:r>
            <a:r>
              <a:rPr sz="1200" spc="-85" dirty="0"/>
              <a:t>system</a:t>
            </a:r>
            <a:r>
              <a:rPr sz="1200" spc="45" dirty="0"/>
              <a:t> </a:t>
            </a:r>
            <a:r>
              <a:rPr sz="1200" spc="100" dirty="0"/>
              <a:t>Σ</a:t>
            </a:r>
            <a:r>
              <a:rPr sz="1200" spc="-15" dirty="0"/>
              <a:t> </a:t>
            </a:r>
            <a:r>
              <a:rPr sz="1200" spc="200" dirty="0"/>
              <a:t>=</a:t>
            </a:r>
            <a:r>
              <a:rPr sz="1200" spc="-10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45" dirty="0"/>
              <a:t> </a:t>
            </a:r>
            <a:r>
              <a:rPr sz="1200" spc="-10" dirty="0"/>
              <a:t>is</a:t>
            </a:r>
            <a:r>
              <a:rPr sz="1200" spc="50" dirty="0"/>
              <a:t> </a:t>
            </a:r>
            <a:r>
              <a:rPr sz="1200" spc="-40" dirty="0"/>
              <a:t>controllable,</a:t>
            </a:r>
            <a:r>
              <a:rPr sz="1200" spc="45" dirty="0"/>
              <a:t> </a:t>
            </a:r>
            <a:r>
              <a:rPr sz="1200" spc="-20" dirty="0"/>
              <a:t>then </a:t>
            </a:r>
            <a:r>
              <a:rPr sz="1200" spc="-114" dirty="0"/>
              <a:t>we</a:t>
            </a:r>
            <a:r>
              <a:rPr sz="1200" spc="30" dirty="0"/>
              <a:t> </a:t>
            </a:r>
            <a:r>
              <a:rPr sz="1200" spc="-65" dirty="0"/>
              <a:t>can</a:t>
            </a:r>
            <a:r>
              <a:rPr sz="1200" spc="-20" dirty="0"/>
              <a:t> </a:t>
            </a:r>
            <a:r>
              <a:rPr sz="1200" spc="-25" dirty="0"/>
              <a:t>arbitrarily</a:t>
            </a:r>
            <a:r>
              <a:rPr sz="1200" spc="-10" dirty="0"/>
              <a:t> </a:t>
            </a:r>
            <a:r>
              <a:rPr sz="1200" spc="-70" dirty="0"/>
              <a:t>place</a:t>
            </a:r>
            <a:r>
              <a:rPr sz="1200" dirty="0"/>
              <a:t> the</a:t>
            </a:r>
            <a:r>
              <a:rPr sz="1200" spc="5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dirty="0"/>
              <a:t> </a:t>
            </a:r>
            <a:r>
              <a:rPr sz="1200" spc="-90" dirty="0"/>
              <a:t>eigenvalues</a:t>
            </a:r>
            <a:r>
              <a:rPr sz="1200" spc="5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spc="-10" dirty="0"/>
              <a:t>state feedback.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4568"/>
            <a:ext cx="410146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loop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plaement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Kalman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260" y="1912998"/>
            <a:ext cx="130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577919"/>
            <a:ext cx="32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4FD05C-C4E7-7D6A-80E4-6C04939408EA}"/>
                  </a:ext>
                </a:extLst>
              </p:cNvPr>
              <p:cNvSpPr txBox="1"/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controllable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Up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limLow>
                                  <m:limLow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uncontrollable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4FD05C-C4E7-7D6A-80E4-6C049394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A3FD98-43E0-50F0-EC2C-F4AE18B59077}"/>
                  </a:ext>
                </a:extLst>
              </p:cNvPr>
              <p:cNvSpPr txBox="1"/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A3FD98-43E0-50F0-EC2C-F4AE18B5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blipFill>
                <a:blip r:embed="rId4"/>
                <a:stretch>
                  <a:fillRect l="-710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BCB76-B7C3-D742-B65C-6B4C354E1E1C}"/>
                  </a:ext>
                </a:extLst>
              </p:cNvPr>
              <p:cNvSpPr txBox="1"/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BCB76-B7C3-D742-B65C-6B4C354E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blipFill>
                <a:blip r:embed="rId5"/>
                <a:stretch>
                  <a:fillRect l="-350" r="-69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  <a:r>
              <a:rPr spc="-5" dirty="0"/>
              <a:t> </a:t>
            </a:r>
            <a:r>
              <a:rPr spc="-3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518614"/>
            <a:ext cx="2242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98343"/>
            <a:ext cx="2409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042" y="2361627"/>
            <a:ext cx="4403090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90"/>
              </a:spcBef>
              <a:tabLst>
                <a:tab pos="3025140" algn="l"/>
              </a:tabLst>
            </a:pPr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 marL="255904" marR="161290" indent="-193040">
              <a:lnSpc>
                <a:spcPct val="100000"/>
              </a:lnSpc>
              <a:spcBef>
                <a:spcPts val="9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225" dirty="0">
                <a:solidFill>
                  <a:srgbClr val="FFFFFF"/>
                </a:solidFill>
                <a:latin typeface="Menlo"/>
                <a:cs typeface="Menlo"/>
              </a:rPr>
              <a:t>⇒</a:t>
            </a:r>
            <a:r>
              <a:rPr sz="1200" spc="2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stabilizable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unstable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5505702-A4DC-27E3-EC56-D720E6C32C19}"/>
                  </a:ext>
                </a:extLst>
              </p:cNvPr>
              <p:cNvSpPr txBox="1"/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5505702-A4DC-27E3-EC56-D720E6C3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blipFill>
                <a:blip r:embed="rId3"/>
                <a:stretch>
                  <a:fillRect l="-533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56A558-B0C7-A42B-6D38-FC0428D5FECF}"/>
                  </a:ext>
                </a:extLst>
              </p:cNvPr>
              <p:cNvSpPr txBox="1"/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limUpp>
                                    <m:limUpp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eigenvalues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can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arbitrarily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placed</m:t>
                                      </m:r>
                                    </m:lim>
                                  </m:limUpp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controllable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subsystem</m:t>
                              </m:r>
                            </m:lim>
                          </m:limLow>
                        </m:e>
                      </m:func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uncontrollable</m:t>
                          </m:r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eigenvalues</m:t>
                          </m:r>
                        </m:lim>
                      </m:limLow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56A558-B0C7-A42B-6D38-FC0428D5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593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15" dirty="0"/>
              <a:t> </a:t>
            </a:r>
            <a:r>
              <a:rPr spc="-15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/>
              <a:t>the</a:t>
            </a:r>
            <a:r>
              <a:rPr sz="1200" spc="10" dirty="0"/>
              <a:t> </a:t>
            </a:r>
            <a:r>
              <a:rPr sz="1200" spc="-75" dirty="0"/>
              <a:t>eigenvalue</a:t>
            </a:r>
            <a:r>
              <a:rPr sz="1200" spc="5" dirty="0"/>
              <a:t> </a:t>
            </a:r>
            <a:r>
              <a:rPr sz="1200" spc="-80" dirty="0"/>
              <a:t>assignment</a:t>
            </a:r>
            <a:r>
              <a:rPr sz="1200" spc="10" dirty="0"/>
              <a:t> </a:t>
            </a:r>
            <a:r>
              <a:rPr sz="1200" dirty="0"/>
              <a:t>of</a:t>
            </a:r>
            <a:r>
              <a:rPr sz="1200" spc="5" dirty="0"/>
              <a:t> </a:t>
            </a:r>
            <a:r>
              <a:rPr sz="1200" spc="-55" dirty="0"/>
              <a:t>discrete-</a:t>
            </a:r>
            <a:r>
              <a:rPr sz="1200" spc="-25" dirty="0"/>
              <a:t>time</a:t>
            </a:r>
            <a:r>
              <a:rPr sz="1200" spc="10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10" dirty="0"/>
              <a:t>is</a:t>
            </a:r>
            <a:r>
              <a:rPr sz="1200" spc="10" dirty="0"/>
              <a:t> </a:t>
            </a:r>
            <a:r>
              <a:rPr sz="1200" spc="-10" dirty="0"/>
              <a:t>analogous: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Arial Unicode MS"/>
              <a:cs typeface="Arial Unicode M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8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0" dirty="0"/>
              <a:t>system</a:t>
            </a:r>
            <a:r>
              <a:rPr sz="1100" spc="5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1809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dirty="0"/>
              <a:t>1)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70" dirty="0"/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194310" algn="ct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90" dirty="0">
                <a:latin typeface="Arial"/>
                <a:cs typeface="Arial"/>
              </a:rPr>
              <a:t>Cx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113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9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20" dirty="0"/>
              <a:t>controller:</a:t>
            </a:r>
            <a:r>
              <a:rPr sz="1100" spc="170" dirty="0"/>
              <a:t>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dirty="0"/>
              <a:t> </a:t>
            </a:r>
            <a:r>
              <a:rPr sz="1100" spc="200" dirty="0"/>
              <a:t>=</a:t>
            </a:r>
            <a:r>
              <a:rPr sz="1100" dirty="0"/>
              <a:t> </a:t>
            </a:r>
            <a:r>
              <a:rPr sz="1100" i="1" dirty="0">
                <a:latin typeface="Menlo"/>
                <a:cs typeface="Menlo"/>
              </a:rPr>
              <a:t>−</a:t>
            </a:r>
            <a:r>
              <a:rPr sz="1100" i="1" dirty="0">
                <a:latin typeface="Arial"/>
                <a:cs typeface="Arial"/>
              </a:rPr>
              <a:t>Kx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60" dirty="0"/>
              <a:t> </a:t>
            </a:r>
            <a:r>
              <a:rPr sz="1100" spc="200" dirty="0"/>
              <a:t>+</a:t>
            </a:r>
            <a:r>
              <a:rPr sz="1100" spc="-60" dirty="0"/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7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5" dirty="0"/>
              <a:t>closed-</a:t>
            </a:r>
            <a:r>
              <a:rPr sz="1100" spc="-30" dirty="0"/>
              <a:t>loop</a:t>
            </a:r>
            <a:r>
              <a:rPr sz="1100" spc="4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4984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70" dirty="0"/>
              <a:t> </a:t>
            </a:r>
            <a:r>
              <a:rPr sz="1100" dirty="0"/>
              <a:t>1)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5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45" dirty="0"/>
              <a:t>(</a:t>
            </a:r>
            <a:r>
              <a:rPr sz="1100" i="1" spc="45" dirty="0">
                <a:latin typeface="Arial"/>
                <a:cs typeface="Arial"/>
              </a:rPr>
              <a:t>k</a:t>
            </a:r>
            <a:r>
              <a:rPr sz="1100" spc="45" dirty="0"/>
              <a:t>)</a:t>
            </a:r>
            <a:r>
              <a:rPr sz="1100" i="1" spc="45" dirty="0">
                <a:latin typeface="Menlo"/>
                <a:cs typeface="Menlo"/>
              </a:rPr>
              <a:t>−</a:t>
            </a:r>
            <a:r>
              <a:rPr sz="1100" i="1" spc="45" dirty="0">
                <a:latin typeface="Arial"/>
                <a:cs typeface="Arial"/>
              </a:rPr>
              <a:t>BKx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420" dirty="0">
                <a:latin typeface="Menlo"/>
                <a:cs typeface="Menlo"/>
              </a:rPr>
              <a:t> </a:t>
            </a:r>
            <a:r>
              <a:rPr sz="1100" i="1" dirty="0">
                <a:latin typeface="Arial"/>
                <a:cs typeface="Arial"/>
              </a:rPr>
              <a:t>BK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55" dirty="0"/>
              <a:t>)</a:t>
            </a:r>
            <a:r>
              <a:rPr sz="1100" spc="-12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268605" marR="646430" indent="-193040">
              <a:lnSpc>
                <a:spcPct val="100000"/>
              </a:lnSpc>
              <a:spcBef>
                <a:spcPts val="112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/>
              <a:t>arbitrary</a:t>
            </a:r>
            <a:r>
              <a:rPr sz="1200" spc="40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spc="40" dirty="0"/>
              <a:t> </a:t>
            </a:r>
            <a:r>
              <a:rPr sz="1200" spc="-75" dirty="0"/>
              <a:t>eigenvalue</a:t>
            </a:r>
            <a:r>
              <a:rPr sz="1200" spc="35" dirty="0"/>
              <a:t> </a:t>
            </a:r>
            <a:r>
              <a:rPr sz="1200" spc="-80" dirty="0"/>
              <a:t>assignment</a:t>
            </a:r>
            <a:r>
              <a:rPr sz="1200" spc="4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spc="-85" dirty="0"/>
              <a:t>system</a:t>
            </a:r>
            <a:r>
              <a:rPr sz="1200" spc="40" dirty="0"/>
              <a:t> </a:t>
            </a:r>
            <a:r>
              <a:rPr sz="1200" spc="-25" dirty="0"/>
              <a:t>is </a:t>
            </a:r>
            <a:r>
              <a:rPr sz="1200" spc="-10" dirty="0"/>
              <a:t>controllable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738667"/>
            <a:ext cx="41751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full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not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measurable,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output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2276345"/>
            <a:ext cx="41770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BFC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(exercise: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SISO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8FFB569-95D9-55CC-0A7D-7BABBDF78D5A}"/>
                  </a:ext>
                </a:extLst>
              </p:cNvPr>
              <p:cNvSpPr txBox="1"/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95"/>
                  </a:spcBef>
                  <a:tabLst>
                    <a:tab pos="380365" algn="l"/>
                  </a:tabLs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Bu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Cx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Fy</a:t>
                </a:r>
                <a:r>
                  <a:rPr lang="en-US" sz="1200" i="1" spc="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8FFB569-95D9-55CC-0A7D-7BABBDF7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  <a:blipFill>
                <a:blip r:embed="rId3"/>
                <a:stretch>
                  <a:fillRect r="-6704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6">
            <a:extLst>
              <a:ext uri="{FF2B5EF4-FFF2-40B4-BE49-F238E27FC236}">
                <a16:creationId xmlns:a16="http://schemas.microsoft.com/office/drawing/2014/main" id="{C4EDE658-340C-0FAE-E4F4-0F0DEA7FCFA8}"/>
              </a:ext>
            </a:extLst>
          </p:cNvPr>
          <p:cNvSpPr txBox="1"/>
          <p:nvPr/>
        </p:nvSpPr>
        <p:spPr>
          <a:xfrm>
            <a:off x="585876" y="1711817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283ED44-A533-CD09-C177-F82E54A608DD}"/>
              </a:ext>
            </a:extLst>
          </p:cNvPr>
          <p:cNvSpPr txBox="1"/>
          <p:nvPr/>
        </p:nvSpPr>
        <p:spPr>
          <a:xfrm>
            <a:off x="552450" y="1823456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585" baseline="-46296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800" baseline="-46296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CD6F87A6-C525-DCC6-F9DB-5B6FF8832333}"/>
                  </a:ext>
                </a:extLst>
              </p:cNvPr>
              <p:cNvSpPr txBox="1"/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ar-AE" sz="1200" i="1" spc="459" dirty="0">
                    <a:solidFill>
                      <a:schemeClr val="bg1"/>
                    </a:solidFill>
                    <a:latin typeface="Menlo"/>
                    <a:cs typeface="Menlo"/>
                  </a:rPr>
                  <a:t>⇒</a:t>
                </a:r>
                <a:r>
                  <a:rPr lang="ar-AE" sz="1200" i="1" spc="-390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BFy</a:t>
                </a:r>
                <a:r>
                  <a:rPr lang="en-US" sz="1200" i="1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Bv</a:t>
                </a:r>
                <a:r>
                  <a:rPr lang="en-US" sz="1200" i="1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BFC</a:t>
                </a:r>
                <a:r>
                  <a:rPr lang="en-US" sz="1200" i="1" spc="-1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Bv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CD6F87A6-C525-DCC6-F9DB-5B6FF88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  <a:blipFill>
                <a:blip r:embed="rId4"/>
                <a:stretch>
                  <a:fillRect l="-3212" t="-218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65DD3E86-10DC-3796-7859-B3EF31A7387A}"/>
              </a:ext>
            </a:extLst>
          </p:cNvPr>
          <p:cNvSpPr/>
          <p:nvPr/>
        </p:nvSpPr>
        <p:spPr>
          <a:xfrm>
            <a:off x="411138" y="1561388"/>
            <a:ext cx="93344" cy="531334"/>
          </a:xfrm>
          <a:prstGeom prst="leftBrace">
            <a:avLst>
              <a:gd name="adj1" fmla="val 77996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27" y="571321"/>
            <a:ext cx="4412615" cy="2634615"/>
            <a:chOff x="97827" y="571321"/>
            <a:chExt cx="4412615" cy="2634615"/>
          </a:xfrm>
        </p:grpSpPr>
        <p:sp>
          <p:nvSpPr>
            <p:cNvPr id="4" name="object 4"/>
            <p:cNvSpPr/>
            <p:nvPr/>
          </p:nvSpPr>
          <p:spPr>
            <a:xfrm>
              <a:off x="97827" y="571321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8728"/>
                  </a:lnTo>
                  <a:lnTo>
                    <a:pt x="4412395" y="22872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87400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831651"/>
              <a:ext cx="4412615" cy="2374265"/>
            </a:xfrm>
            <a:custGeom>
              <a:avLst/>
              <a:gdLst/>
              <a:ahLst/>
              <a:cxnLst/>
              <a:rect l="l" t="t" r="r" b="b"/>
              <a:pathLst>
                <a:path w="4412615" h="2374265">
                  <a:moveTo>
                    <a:pt x="4412395" y="0"/>
                  </a:moveTo>
                  <a:lnTo>
                    <a:pt x="0" y="0"/>
                  </a:lnTo>
                  <a:lnTo>
                    <a:pt x="0" y="2323104"/>
                  </a:lnTo>
                  <a:lnTo>
                    <a:pt x="4008" y="2342829"/>
                  </a:lnTo>
                  <a:lnTo>
                    <a:pt x="14922" y="2358982"/>
                  </a:lnTo>
                  <a:lnTo>
                    <a:pt x="31075" y="2369896"/>
                  </a:lnTo>
                  <a:lnTo>
                    <a:pt x="50800" y="2373904"/>
                  </a:lnTo>
                  <a:lnTo>
                    <a:pt x="4361594" y="2373904"/>
                  </a:lnTo>
                  <a:lnTo>
                    <a:pt x="4381319" y="2369896"/>
                  </a:lnTo>
                  <a:lnTo>
                    <a:pt x="4397472" y="2358982"/>
                  </a:lnTo>
                  <a:lnTo>
                    <a:pt x="4408386" y="2342829"/>
                  </a:lnTo>
                  <a:lnTo>
                    <a:pt x="4412395" y="232310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496315"/>
            <a:ext cx="2515235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mass-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spring-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442" y="2195281"/>
            <a:ext cx="4282440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2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75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12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namely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4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50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9" dirty="0">
                <a:solidFill>
                  <a:srgbClr val="FFFFFF"/>
                </a:solidFill>
                <a:latin typeface="Menlo"/>
                <a:cs typeface="Menlo"/>
              </a:rPr>
              <a:t>⇒</a:t>
            </a:r>
            <a:r>
              <a:rPr sz="1200" i="1" spc="-30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derivative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(PD)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230504" marR="650875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75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50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arbitrary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16F122F-4CB7-14B6-1297-DE8C08949DEF}"/>
                  </a:ext>
                </a:extLst>
              </p:cNvPr>
              <p:cNvSpPr txBox="1"/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=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16F122F-4CB7-14B6-1297-DE8C0894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B87594-7ED1-2BA1-445D-E8A9969DE88F}"/>
                  </a:ext>
                </a:extLst>
              </p:cNvPr>
              <p:cNvSpPr txBox="1"/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B87594-7ED1-2BA1-445D-E8A9969D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blipFill>
                <a:blip r:embed="rId5"/>
                <a:stretch>
                  <a:fillRect l="-3448" r="-172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779320"/>
            <a:ext cx="426720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45275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designing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transfer-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approaches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lead-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lag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locus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methods,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primal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poles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freedom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35280" marR="34544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fundamental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performance?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algorithms?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80" dirty="0">
                <a:solidFill>
                  <a:srgbClr val="7F7F7F"/>
                </a:solidFill>
              </a:rPr>
              <a:t> </a:t>
            </a:r>
            <a:r>
              <a:rPr sz="1200" spc="-65" dirty="0">
                <a:solidFill>
                  <a:srgbClr val="7F7F7F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7F7F7F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412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14423"/>
            <a:ext cx="285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025" y="1029840"/>
            <a:ext cx="216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  <a:tab pos="64833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lang="fr-FR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spc="175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fr-FR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  <a:blipFill>
                <a:blip r:embed="rId2"/>
                <a:stretch>
                  <a:fillRect l="-5447" t="-11290" r="-2724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3024771" y="1029840"/>
            <a:ext cx="709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1411300"/>
            <a:ext cx="4297680" cy="16071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Denominators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335280" marR="30480">
              <a:lnSpc>
                <a:spcPct val="100000"/>
              </a:lnSpc>
              <a:spcBef>
                <a:spcPts val="5"/>
              </a:spcBef>
            </a:pPr>
            <a:r>
              <a:rPr sz="1200" i="1" spc="-1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4166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characteristic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arises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inverse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-15" baseline="4166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4166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shall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investigate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qualitative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3E58178-6C19-92DE-F062-D671C4F9E52F}"/>
              </a:ext>
            </a:extLst>
          </p:cNvPr>
          <p:cNvSpPr/>
          <p:nvPr/>
        </p:nvSpPr>
        <p:spPr>
          <a:xfrm>
            <a:off x="1159744" y="976237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Realization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56747" y="1615729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528" y="1297597"/>
            <a:ext cx="3625850" cy="11537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1766570">
              <a:lnSpc>
                <a:spcPct val="100000"/>
              </a:lnSpc>
              <a:spcBef>
                <a:spcPts val="53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59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057" y="264698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91" y="2573589"/>
            <a:ext cx="30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spc="18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fr-FR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lang="fr-FR" sz="1200" i="1" spc="-455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lang="fr-FR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BK</a:t>
                </a:r>
                <a:r>
                  <a:rPr lang="fr-FR" sz="1200" i="1" spc="-1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fr-FR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Bv</a:t>
                </a:r>
                <a:r>
                  <a:rPr lang="fr-FR"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  <a:tabLst>
                    <a:tab pos="916940" algn="l"/>
                  </a:tabLst>
                </a:pP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fr-FR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  <a:blipFill>
                <a:blip r:embed="rId2"/>
                <a:stretch>
                  <a:fillRect l="-3746" t="-11111" r="-288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3455822" y="2573589"/>
            <a:ext cx="104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13435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909135"/>
            <a:ext cx="3930015" cy="39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property: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freely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974131A3-3FF1-5E1D-0D73-E2960D25963F}"/>
                  </a:ext>
                </a:extLst>
              </p:cNvPr>
              <p:cNvSpPr txBox="1"/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465">
                  <a:lnSpc>
                    <a:spcPts val="137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ar-AE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Bu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974131A3-3FF1-5E1D-0D73-E2960D25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blipFill>
                <a:blip r:embed="rId4"/>
                <a:stretch>
                  <a:fillRect t="-28125" r="-1342" b="-43750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2">
            <a:extLst>
              <a:ext uri="{FF2B5EF4-FFF2-40B4-BE49-F238E27FC236}">
                <a16:creationId xmlns:a16="http://schemas.microsoft.com/office/drawing/2014/main" id="{B13DDD2F-3CA0-574F-5967-5F88486EA586}"/>
              </a:ext>
            </a:extLst>
          </p:cNvPr>
          <p:cNvSpPr txBox="1"/>
          <p:nvPr/>
        </p:nvSpPr>
        <p:spPr>
          <a:xfrm>
            <a:off x="1367015" y="1158516"/>
            <a:ext cx="1282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71FB5-DB2D-F74A-8BE9-1808DE6F40C6}"/>
              </a:ext>
            </a:extLst>
          </p:cNvPr>
          <p:cNvSpPr/>
          <p:nvPr/>
        </p:nvSpPr>
        <p:spPr>
          <a:xfrm>
            <a:off x="1320444" y="1153678"/>
            <a:ext cx="228600" cy="2076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698440F-3FDD-5C03-6848-F2F32D47122E}"/>
              </a:ext>
            </a:extLst>
          </p:cNvPr>
          <p:cNvSpPr/>
          <p:nvPr/>
        </p:nvSpPr>
        <p:spPr>
          <a:xfrm>
            <a:off x="956312" y="723708"/>
            <a:ext cx="62367" cy="6236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D3E73A-CF75-5B3C-5017-1ACD523976C0}"/>
              </a:ext>
            </a:extLst>
          </p:cNvPr>
          <p:cNvCxnSpPr>
            <a:stCxn id="31" idx="6"/>
            <a:endCxn id="28" idx="1"/>
          </p:cNvCxnSpPr>
          <p:nvPr/>
        </p:nvCxnSpPr>
        <p:spPr>
          <a:xfrm>
            <a:off x="1018679" y="754892"/>
            <a:ext cx="823303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79EE452-86A0-654D-8702-10F6DA592A1A}"/>
              </a:ext>
            </a:extLst>
          </p:cNvPr>
          <p:cNvCxnSpPr>
            <a:cxnSpLocks/>
            <a:stCxn id="30" idx="1"/>
            <a:endCxn id="31" idx="4"/>
          </p:cNvCxnSpPr>
          <p:nvPr/>
        </p:nvCxnSpPr>
        <p:spPr>
          <a:xfrm rot="10800000">
            <a:off x="987496" y="786075"/>
            <a:ext cx="332948" cy="471426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3A99AF-3ECB-3FE9-70E2-5E48E7953253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" y="754891"/>
            <a:ext cx="32766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B5AC9F-CAEC-4D26-8761-509029B44937}"/>
              </a:ext>
            </a:extLst>
          </p:cNvPr>
          <p:cNvCxnSpPr>
            <a:stCxn id="28" idx="2"/>
            <a:endCxn id="30" idx="3"/>
          </p:cNvCxnSpPr>
          <p:nvPr/>
        </p:nvCxnSpPr>
        <p:spPr>
          <a:xfrm rot="5400000">
            <a:off x="1940102" y="453602"/>
            <a:ext cx="412841" cy="1194956"/>
          </a:xfrm>
          <a:prstGeom prst="bentConnector2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34B86C5-E373-4B3B-CD89-FF84380101B3}"/>
              </a:ext>
            </a:extLst>
          </p:cNvPr>
          <p:cNvCxnSpPr>
            <a:stCxn id="28" idx="3"/>
          </p:cNvCxnSpPr>
          <p:nvPr/>
        </p:nvCxnSpPr>
        <p:spPr>
          <a:xfrm flipV="1">
            <a:off x="3646017" y="754891"/>
            <a:ext cx="3308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CD422EA-95A0-279D-A266-676ABA0F5DC0}"/>
              </a:ext>
            </a:extLst>
          </p:cNvPr>
          <p:cNvSpPr txBox="1"/>
          <p:nvPr/>
        </p:nvSpPr>
        <p:spPr>
          <a:xfrm>
            <a:off x="400066" y="60721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72EDC5-B733-5418-59ED-15FC07F2A576}"/>
              </a:ext>
            </a:extLst>
          </p:cNvPr>
          <p:cNvSpPr txBox="1"/>
          <p:nvPr/>
        </p:nvSpPr>
        <p:spPr>
          <a:xfrm>
            <a:off x="3938955" y="596296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967C0B-03F4-999E-6E2C-B5F92A3C65AF}"/>
              </a:ext>
            </a:extLst>
          </p:cNvPr>
          <p:cNvSpPr txBox="1"/>
          <p:nvPr/>
        </p:nvSpPr>
        <p:spPr>
          <a:xfrm>
            <a:off x="1233832" y="549395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u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E013A9D-712C-7D92-B969-891249D6CC16}"/>
              </a:ext>
            </a:extLst>
          </p:cNvPr>
          <p:cNvSpPr txBox="1"/>
          <p:nvPr/>
        </p:nvSpPr>
        <p:spPr>
          <a:xfrm>
            <a:off x="1853546" y="1042165"/>
            <a:ext cx="2487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9B4A04-B8F3-E685-5E36-21025DFCFFF1}"/>
              </a:ext>
            </a:extLst>
          </p:cNvPr>
          <p:cNvSpPr txBox="1"/>
          <p:nvPr/>
        </p:nvSpPr>
        <p:spPr>
          <a:xfrm>
            <a:off x="792441" y="546220"/>
            <a:ext cx="260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+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7A19220-5FAE-7784-0974-1462F77B2349}"/>
              </a:ext>
            </a:extLst>
          </p:cNvPr>
          <p:cNvSpPr txBox="1"/>
          <p:nvPr/>
        </p:nvSpPr>
        <p:spPr>
          <a:xfrm>
            <a:off x="951272" y="75018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-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ECEA2829-84E4-F41B-6A1F-C85FA61996BB}"/>
              </a:ext>
            </a:extLst>
          </p:cNvPr>
          <p:cNvSpPr/>
          <p:nvPr/>
        </p:nvSpPr>
        <p:spPr>
          <a:xfrm>
            <a:off x="915644" y="2525989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</a:rPr>
              <a:t>1.</a:t>
            </a:r>
            <a:r>
              <a:rPr sz="1200" spc="80" dirty="0">
                <a:solidFill>
                  <a:srgbClr val="191919"/>
                </a:solidFill>
              </a:rPr>
              <a:t> </a:t>
            </a:r>
            <a:r>
              <a:rPr sz="1200" spc="-65" dirty="0">
                <a:solidFill>
                  <a:srgbClr val="191919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191919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191919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15" dirty="0"/>
              <a:t> </a:t>
            </a:r>
            <a:r>
              <a:rPr spc="-105" dirty="0"/>
              <a:t>by</a:t>
            </a:r>
            <a:r>
              <a:rPr spc="20" dirty="0"/>
              <a:t> </a:t>
            </a:r>
            <a:r>
              <a:rPr spc="-75" dirty="0"/>
              <a:t>state</a:t>
            </a:r>
            <a:r>
              <a:rPr spc="15" dirty="0"/>
              <a:t> </a:t>
            </a:r>
            <a:r>
              <a:rPr spc="-105" dirty="0"/>
              <a:t>feedback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27" y="506221"/>
            <a:ext cx="4412615" cy="819150"/>
            <a:chOff x="97827" y="506221"/>
            <a:chExt cx="4412615" cy="819150"/>
          </a:xfrm>
        </p:grpSpPr>
        <p:sp>
          <p:nvSpPr>
            <p:cNvPr id="4" name="object 4"/>
            <p:cNvSpPr/>
            <p:nvPr/>
          </p:nvSpPr>
          <p:spPr>
            <a:xfrm>
              <a:off x="97827" y="506221"/>
              <a:ext cx="4412615" cy="207645"/>
            </a:xfrm>
            <a:custGeom>
              <a:avLst/>
              <a:gdLst/>
              <a:ahLst/>
              <a:cxnLst/>
              <a:rect l="l" t="t" r="r" b="b"/>
              <a:pathLst>
                <a:path w="4412615" h="20764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7270"/>
                  </a:lnTo>
                  <a:lnTo>
                    <a:pt x="4412395" y="207270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0083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45118"/>
              <a:ext cx="4412615" cy="580390"/>
            </a:xfrm>
            <a:custGeom>
              <a:avLst/>
              <a:gdLst/>
              <a:ahLst/>
              <a:cxnLst/>
              <a:rect l="l" t="t" r="r" b="b"/>
              <a:pathLst>
                <a:path w="4412615" h="580390">
                  <a:moveTo>
                    <a:pt x="4412395" y="0"/>
                  </a:moveTo>
                  <a:lnTo>
                    <a:pt x="0" y="0"/>
                  </a:lnTo>
                  <a:lnTo>
                    <a:pt x="0" y="529250"/>
                  </a:lnTo>
                  <a:lnTo>
                    <a:pt x="4008" y="548975"/>
                  </a:lnTo>
                  <a:lnTo>
                    <a:pt x="14922" y="565128"/>
                  </a:lnTo>
                  <a:lnTo>
                    <a:pt x="31075" y="576042"/>
                  </a:lnTo>
                  <a:lnTo>
                    <a:pt x="50800" y="580051"/>
                  </a:lnTo>
                  <a:lnTo>
                    <a:pt x="4361594" y="580051"/>
                  </a:lnTo>
                  <a:lnTo>
                    <a:pt x="4381319" y="576042"/>
                  </a:lnTo>
                  <a:lnTo>
                    <a:pt x="4397472" y="565128"/>
                  </a:lnTo>
                  <a:lnTo>
                    <a:pt x="4408386" y="548975"/>
                  </a:lnTo>
                  <a:lnTo>
                    <a:pt x="4412395" y="52925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828" y="442136"/>
            <a:ext cx="3940810" cy="1071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endParaRPr sz="1400">
              <a:latin typeface="Arial"/>
              <a:cs typeface="Arial"/>
            </a:endParaRPr>
          </a:p>
          <a:p>
            <a:pPr marL="50800" marR="53340">
              <a:lnSpc>
                <a:spcPct val="100000"/>
              </a:lnSpc>
              <a:spcBef>
                <a:spcPts val="21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form,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K.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2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c.c.f.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0564" y="1487283"/>
            <a:ext cx="558165" cy="147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87680" algn="l"/>
              </a:tabLst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 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53" name="object 43">
            <a:extLst>
              <a:ext uri="{FF2B5EF4-FFF2-40B4-BE49-F238E27FC236}">
                <a16:creationId xmlns:a16="http://schemas.microsoft.com/office/drawing/2014/main" id="{B203C430-D351-E89F-8429-0CF9415F4D5A}"/>
              </a:ext>
            </a:extLst>
          </p:cNvPr>
          <p:cNvSpPr txBox="1"/>
          <p:nvPr/>
        </p:nvSpPr>
        <p:spPr>
          <a:xfrm>
            <a:off x="4186262" y="2990621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(3)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BC7A684-C13A-8B3C-4689-E7D6AB8BA4C6}"/>
                  </a:ext>
                </a:extLst>
              </p:cNvPr>
              <p:cNvSpPr txBox="1"/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BC7A684-C13A-8B3C-4689-E7D6AB8B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blipFill>
                <a:blip r:embed="rId4"/>
                <a:stretch>
                  <a:fillRect t="-370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642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ts val="1390"/>
                            </a:lnSpc>
                          </a:pPr>
                          <a:r>
                            <a:rPr sz="1200" spc="-4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Goal:</a:t>
                          </a:r>
                          <a:r>
                            <a:rPr sz="1200" spc="1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achieve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desired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closed-</a:t>
                          </a:r>
                          <a:r>
                            <a:rPr sz="1200" spc="-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loop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7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eigenvalue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locations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altLang="zh-CN" sz="120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spc="-1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spc="-1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200" i="1" spc="-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 ,</a:t>
                          </a:r>
                          <a:r>
                            <a:rPr lang="en-US" altLang="zh-CN" sz="1200" i="1" spc="-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i="1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altLang="zh-CN" sz="1200" spc="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i.e.</a:t>
                          </a:r>
                          <a:endParaRPr lang="en-US" altLang="zh-CN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252729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det</a:t>
                          </a:r>
                          <a:r>
                            <a:rPr sz="1200" spc="-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sI</a:t>
                          </a:r>
                          <a:r>
                            <a:rPr sz="1200" i="1" spc="-6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-8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BK</a:t>
                          </a:r>
                          <a:r>
                            <a:rPr lang="en-US" sz="1200" i="1" spc="-19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))</a:t>
                          </a:r>
                          <a:r>
                            <a:rPr lang="en-US" sz="1200" spc="-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200" spc="-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2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200" spc="-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 </a:t>
                          </a:r>
                          <a:r>
                            <a:rPr lang="en-US" altLang="zh-CN" sz="1200" i="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i="1" spc="-3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1553845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150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spc="4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n-US" altLang="zh-CN" sz="1200" i="1" spc="6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67" baseline="-13888" dirty="0">
                              <a:solidFill>
                                <a:schemeClr val="bg1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altLang="zh-CN" sz="1200" spc="6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spc="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spc="6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67" baseline="34722" dirty="0">
                              <a:solidFill>
                                <a:schemeClr val="bg1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altLang="zh-CN" sz="1200" spc="6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spc="12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+</a:t>
                          </a:r>
                          <a:r>
                            <a:rPr lang="en-US" altLang="zh-CN" sz="12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spc="2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altLang="zh-CN" sz="1200" spc="3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l-GR" altLang="zh-CN" sz="1200" baseline="-13888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(5)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give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642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41" t="-16176" r="-8943" b="-1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1430" marB="0">
                        <a:blipFill>
                          <a:blip r:embed="rId2"/>
                          <a:stretch>
                            <a:fillRect l="-5041" t="-207895" r="-894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4604" marB="0">
                        <a:blipFill>
                          <a:blip r:embed="rId2"/>
                          <a:stretch>
                            <a:fillRect l="-5041" t="-292500" r="-894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(5)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give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8FECA7-7C97-69F1-0D48-C9E8CF7757D4}"/>
                  </a:ext>
                </a:extLst>
              </p:cNvPr>
              <p:cNvSpPr txBox="1"/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8FECA7-7C97-69F1-0D48-C9E8CF77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blipFill>
                <a:blip r:embed="rId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2079"/>
            <a:ext cx="27305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08" y="895388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573" y="861806"/>
            <a:ext cx="2617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645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708" y="1081379"/>
            <a:ext cx="4300855" cy="30480"/>
            <a:chOff x="153708" y="1081379"/>
            <a:chExt cx="4300855" cy="30480"/>
          </a:xfrm>
        </p:grpSpPr>
        <p:sp>
          <p:nvSpPr>
            <p:cNvPr id="7" name="object 7"/>
            <p:cNvSpPr/>
            <p:nvPr/>
          </p:nvSpPr>
          <p:spPr>
            <a:xfrm>
              <a:off x="153708" y="1083907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08" y="1109218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366" y="1076906"/>
            <a:ext cx="12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708" y="1299006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442" y="1298275"/>
            <a:ext cx="20885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19150" algn="l"/>
                <a:tab pos="1536065" algn="l"/>
                <a:tab pos="1862455" algn="l"/>
              </a:tabLst>
            </a:pP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708" y="1488795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recall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(3):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det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35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altLang="zh-CN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altLang="zh-CN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altLang="zh-CN" sz="1200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l-GR" altLang="zh-CN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l-GR" altLang="zh-CN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  <a:blipFill>
                <a:blip r:embed="rId2"/>
                <a:stretch>
                  <a:fillRect l="-1404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 txBox="1"/>
          <p:nvPr/>
        </p:nvSpPr>
        <p:spPr>
          <a:xfrm>
            <a:off x="215442" y="2397986"/>
            <a:ext cx="946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E35942EF-1662-E8CF-D2CC-5F5EAEC40EFA}"/>
              </a:ext>
            </a:extLst>
          </p:cNvPr>
          <p:cNvSpPr txBox="1"/>
          <p:nvPr/>
        </p:nvSpPr>
        <p:spPr>
          <a:xfrm>
            <a:off x="1924050" y="2666316"/>
            <a:ext cx="8794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9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γ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α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D329BCBC-95A4-A1E4-B7F5-6512E820E72B}"/>
                  </a:ext>
                </a:extLst>
              </p:cNvPr>
              <p:cNvSpPr txBox="1"/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</a:pPr>
                <a:r>
                  <a:rPr lang="en-US" sz="1800" baseline="9259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 baseline="92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sz="1800" i="1" baseline="9259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</a:pPr>
                <a:r>
                  <a:rPr lang="en-US" sz="1800" i="1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sz="8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800" spc="1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800" spc="37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800" i="1" spc="97" baseline="9259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8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800" spc="11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i="1" spc="300" baseline="9259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800" i="1" spc="-652" baseline="92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l-GR" sz="1800" i="1" spc="60" baseline="9259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800" i="1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spc="4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D329BCBC-95A4-A1E4-B7F5-6512E820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  <a:blipFill>
                <a:blip r:embed="rId4"/>
                <a:stretch>
                  <a:fillRect l="-4206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0E600F-6AE5-FA9A-83F5-11A25935AF18}"/>
                  </a:ext>
                </a:extLst>
              </p:cNvPr>
              <p:cNvSpPr txBox="1"/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0E600F-6AE5-FA9A-83F5-11A25935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251CADC-C77B-DF84-FFDE-3B9ADF8B1B92}"/>
                  </a:ext>
                </a:extLst>
              </p:cNvPr>
              <p:cNvSpPr txBox="1"/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251CADC-C77B-DF84-FFDE-3B9ADF8B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374E9B6-7549-1BDC-1972-EB08F8B1745D}"/>
                  </a:ext>
                </a:extLst>
              </p:cNvPr>
              <p:cNvSpPr txBox="1"/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374E9B6-7549-1BDC-1972-EB08F8B17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blipFill>
                <a:blip r:embed="rId7"/>
                <a:stretch>
                  <a:fillRect r="-5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1533</Words>
  <Application>Microsoft Macintosh PowerPoint</Application>
  <PresentationFormat>Custom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Cambria Math</vt:lpstr>
      <vt:lpstr>Hack</vt:lpstr>
      <vt:lpstr>Menlo</vt:lpstr>
      <vt:lpstr>Times New Roman</vt:lpstr>
      <vt:lpstr>Office Theme</vt:lpstr>
      <vt:lpstr>State Feedback Control</vt:lpstr>
      <vt:lpstr>Motivation</vt:lpstr>
      <vt:lpstr>1. Goal and realization of state feedback</vt:lpstr>
      <vt:lpstr>Goal</vt:lpstr>
      <vt:lpstr>Realization</vt:lpstr>
      <vt:lpstr>1. Goal and realization of state feedback</vt:lpstr>
      <vt:lpstr>Eigenvalue placement by state feedback</vt:lpstr>
      <vt:lpstr>Eigenvalue placement by state feedback: c.c.f.</vt:lpstr>
      <vt:lpstr>Eigenvalue placement by state feedback: c.c.f.</vt:lpstr>
      <vt:lpstr>Eigenvalue placement by state feedback: c.c.f.</vt:lpstr>
      <vt:lpstr>General eigenvalue placement by state feedback</vt:lpstr>
      <vt:lpstr>Stabilization</vt:lpstr>
      <vt:lpstr>Stabilization cont’d</vt:lpstr>
      <vt:lpstr>Discrete-time case</vt:lpstr>
      <vt:lpstr>The case with output feedback</vt:lpstr>
      <vt:lpstr>The case with output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2025-07-12T07:56:48Z</dcterms:created>
  <dcterms:modified xsi:type="dcterms:W3CDTF">2025-10-22T06:40:37Z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